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I2+buJccPNhD4BOfP2CSGrUhT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c522aaa2e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9c522aaa2e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27" name="Google Shape;227;g9c522aaa2e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c522aaa2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9c522aaa2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33" name="Google Shape;233;g9c522aaa2e_0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9c522aaa2e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9c522aaa2e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42" name="Google Shape;242;g9c522aaa2e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9c522aaa2e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g9c522aaa2e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2" name="Google Shape;252;g9c522aaa2e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c522aaa2e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9c522aaa2e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8" name="Google Shape;258;g9c522aaa2e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c522aaa2e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9c522aaa2e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66" name="Google Shape;266;g9c522aaa2e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c522aaa2e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9c522aaa2e_0_1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74" name="Google Shape;274;g9c522aaa2e_0_1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9c522aaa2e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9c522aaa2e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86" name="Google Shape;286;g9c522aaa2e_0_1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9c522aaa2e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g9c522aaa2e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3" name="Google Shape;93;g9c522aaa2e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1f93e0ce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a1f93e0ce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9" name="Google Shape;169;ga1f93e0ce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c522aaa2e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9c522aaa2e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78" name="Google Shape;178;g9c522aaa2e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c522aaa2e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9c522aaa2e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7" name="Google Shape;187;g9c522aaa2e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1f93e0ce7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a1f93e0ce7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6" name="Google Shape;196;ga1f93e0ce7_0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c522aaa2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9c522aaa2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4" name="Google Shape;204;g9c522aaa2e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c522aaa2e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9c522aaa2e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0" name="Google Shape;210;g9c522aaa2e_0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9c522aaa2e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9c522aaa2e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9" name="Google Shape;219;g9c522aaa2e_0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 name="Google Shape;18;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 name="Google Shape;1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 name="Google Shape;2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 name="Google Shape;3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aternova.github.io/random-forest-viz/"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learning.oreilly.com/library/view/hands-on-machine-learning/9781492032632/ch07.html#ensembles_chapter"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learning.oreilly.com/library/view/hands-on-machine-learning/9781492032632/ch07.html#ensembles_chapt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towardsdatascience.com/simple-guide-for-ensemble-learning-methods-d87cc68705a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towardsdatascience.com/simple-guide-for-ensemble-learning-methods-d87cc68705a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2276518" y="2330166"/>
            <a:ext cx="7638964" cy="21976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Machine Learning – Ensembling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9c522aaa2e_0_78"/>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Random Forest Demo</a:t>
            </a:r>
            <a:endParaRPr>
              <a:solidFill>
                <a:srgbClr val="FF0000"/>
              </a:solidFill>
            </a:endParaRPr>
          </a:p>
          <a:p>
            <a:pPr marL="0" lvl="0" indent="0" algn="ctr" rtl="0">
              <a:lnSpc>
                <a:spcPct val="90000"/>
              </a:lnSpc>
              <a:spcBef>
                <a:spcPts val="0"/>
              </a:spcBef>
              <a:spcAft>
                <a:spcPts val="0"/>
              </a:spcAft>
              <a:buNone/>
            </a:pPr>
            <a:r>
              <a:rPr lang="en-GB" sz="2800" u="sng">
                <a:solidFill>
                  <a:schemeClr val="hlink"/>
                </a:solidFill>
                <a:hlinkClick r:id="rId3"/>
              </a:rPr>
              <a:t>https://waternova.github.io/random-forest-viz/</a:t>
            </a:r>
            <a:endParaRPr sz="2800">
              <a:solidFill>
                <a:srgbClr val="FF0000"/>
              </a:solidFill>
            </a:endParaRPr>
          </a:p>
          <a:p>
            <a:pPr marL="0" lvl="0" indent="0" algn="ctr" rtl="0">
              <a:lnSpc>
                <a:spcPct val="90000"/>
              </a:lnSpc>
              <a:spcBef>
                <a:spcPts val="0"/>
              </a:spcBef>
              <a:spcAft>
                <a:spcPts val="0"/>
              </a:spcAft>
              <a:buNone/>
            </a:pP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9c522aaa2e_0_66"/>
          <p:cNvSpPr txBox="1"/>
          <p:nvPr/>
        </p:nvSpPr>
        <p:spPr>
          <a:xfrm>
            <a:off x="684500" y="1877875"/>
            <a:ext cx="10235100" cy="7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El algoritmo de bagging que más se utiliza es el random forest. Implementa el sistema de votación de bagging mediante árboles de decisión. </a:t>
            </a:r>
            <a:r>
              <a:rPr lang="en-GB" sz="1700" b="1">
                <a:solidFill>
                  <a:schemeClr val="lt1"/>
                </a:solidFill>
                <a:latin typeface="Calibri"/>
                <a:ea typeface="Calibri"/>
                <a:cs typeface="Calibri"/>
                <a:sym typeface="Calibri"/>
              </a:rPr>
              <a:t>RandomForestClassifier y RandomForestRegressor. </a:t>
            </a:r>
            <a:r>
              <a:rPr lang="en-GB" sz="1700">
                <a:solidFill>
                  <a:schemeClr val="lt1"/>
                </a:solidFill>
                <a:latin typeface="Calibri"/>
                <a:ea typeface="Calibri"/>
                <a:cs typeface="Calibri"/>
                <a:sym typeface="Calibri"/>
              </a:rPr>
              <a:t>Funciona de la siguiente manera:</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sp>
        <p:nvSpPr>
          <p:cNvPr id="236" name="Google Shape;236;g9c522aaa2e_0_66"/>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Random Forest</a:t>
            </a:r>
            <a:endParaRPr>
              <a:solidFill>
                <a:srgbClr val="FF0000"/>
              </a:solidFill>
            </a:endParaRPr>
          </a:p>
        </p:txBody>
      </p:sp>
      <p:sp>
        <p:nvSpPr>
          <p:cNvPr id="237" name="Google Shape;237;g9c522aaa2e_0_66"/>
          <p:cNvSpPr txBox="1"/>
          <p:nvPr/>
        </p:nvSpPr>
        <p:spPr>
          <a:xfrm>
            <a:off x="684500" y="2877900"/>
            <a:ext cx="4744800" cy="33066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Escogemos una cantidad de árboles que entrenaremos.</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Cada árbol escoge un conjunto aleatorio de features para realizar cada split. Este número lo podemos configurar en sklearn.</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Aplicamos boostrapping, es decir, cada árbol entrena con una muestra aleatoria con reemplazamiento del conjunto de train.</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Una vez entrenados los árboles, aplicamos el sistema de votación de bagging para las predicciones.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pic>
        <p:nvPicPr>
          <p:cNvPr id="238" name="Google Shape;238;g9c522aaa2e_0_66"/>
          <p:cNvPicPr preferRelativeResize="0"/>
          <p:nvPr/>
        </p:nvPicPr>
        <p:blipFill>
          <a:blip r:embed="rId3">
            <a:alphaModFix/>
          </a:blip>
          <a:stretch>
            <a:fillRect/>
          </a:stretch>
        </p:blipFill>
        <p:spPr>
          <a:xfrm>
            <a:off x="6107317" y="2766275"/>
            <a:ext cx="4408808" cy="330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9c522aaa2e_0_133"/>
          <p:cNvSpPr txBox="1"/>
          <p:nvPr/>
        </p:nvSpPr>
        <p:spPr>
          <a:xfrm>
            <a:off x="684500" y="1653350"/>
            <a:ext cx="10235100" cy="18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Una característica interesante que tiene Random Forest es el feature importance. Nos da una medida de cuánto aporta cada feature a las predicciones. Se realiza un cálculo en función del pesos de cada nodo, y de en cuántas muestras divide el set de train.</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Por suerte sklearn ya realiza esta operación por nosotros, y lo normaliza a 1, de tal manera que las features más importantes estarán cercanas a 1 (el sumatorio de todas no es 1, no es un %).</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sp>
        <p:nvSpPr>
          <p:cNvPr id="245" name="Google Shape;245;g9c522aaa2e_0_13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Feature importance</a:t>
            </a:r>
            <a:endParaRPr>
              <a:solidFill>
                <a:srgbClr val="FF0000"/>
              </a:solidFill>
            </a:endParaRPr>
          </a:p>
        </p:txBody>
      </p:sp>
      <p:pic>
        <p:nvPicPr>
          <p:cNvPr id="246" name="Google Shape;246;g9c522aaa2e_0_133"/>
          <p:cNvPicPr preferRelativeResize="0"/>
          <p:nvPr/>
        </p:nvPicPr>
        <p:blipFill>
          <a:blip r:embed="rId3">
            <a:alphaModFix/>
          </a:blip>
          <a:stretch>
            <a:fillRect/>
          </a:stretch>
        </p:blipFill>
        <p:spPr>
          <a:xfrm>
            <a:off x="7084950" y="3681550"/>
            <a:ext cx="3345099" cy="2303700"/>
          </a:xfrm>
          <a:prstGeom prst="rect">
            <a:avLst/>
          </a:prstGeom>
          <a:noFill/>
          <a:ln>
            <a:noFill/>
          </a:ln>
        </p:spPr>
      </p:pic>
      <p:sp>
        <p:nvSpPr>
          <p:cNvPr id="247" name="Google Shape;247;g9c522aaa2e_0_133"/>
          <p:cNvSpPr txBox="1"/>
          <p:nvPr/>
        </p:nvSpPr>
        <p:spPr>
          <a:xfrm>
            <a:off x="6826600" y="6075975"/>
            <a:ext cx="4935600" cy="13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Feature importance para predicción de números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pic>
        <p:nvPicPr>
          <p:cNvPr id="248" name="Google Shape;248;g9c522aaa2e_0_133"/>
          <p:cNvPicPr preferRelativeResize="0"/>
          <p:nvPr/>
        </p:nvPicPr>
        <p:blipFill>
          <a:blip r:embed="rId4">
            <a:alphaModFix/>
          </a:blip>
          <a:stretch>
            <a:fillRect/>
          </a:stretch>
        </p:blipFill>
        <p:spPr>
          <a:xfrm>
            <a:off x="684500" y="3764600"/>
            <a:ext cx="5770750" cy="21376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9c522aaa2e_0_5"/>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Boosting</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9c522aaa2e_0_84"/>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En el caso del bagging teníamos un conjunto de modelos independientes, cuyos outputs servían para el output final. En este caso de boosting los modelos se entrenan secuencialmente y por tanto existe una dependencia entre ellos.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Básicamente en esta técnica los modelos van intentando mejorar su predecesor, recibiendo los errores del mismo, e intentando mejorar su resultado</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Los algoritmos más utilizados son:</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AdaBoost</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Gradient Boosting</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XGBoost</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sp>
        <p:nvSpPr>
          <p:cNvPr id="261" name="Google Shape;261;g9c522aaa2e_0_84"/>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Boosting</a:t>
            </a:r>
            <a:endParaRPr>
              <a:solidFill>
                <a:srgbClr val="FF0000"/>
              </a:solidFill>
            </a:endParaRPr>
          </a:p>
        </p:txBody>
      </p:sp>
      <p:pic>
        <p:nvPicPr>
          <p:cNvPr id="262" name="Google Shape;262;g9c522aaa2e_0_84"/>
          <p:cNvPicPr preferRelativeResize="0"/>
          <p:nvPr/>
        </p:nvPicPr>
        <p:blipFill>
          <a:blip r:embed="rId3">
            <a:alphaModFix/>
          </a:blip>
          <a:stretch>
            <a:fillRect/>
          </a:stretch>
        </p:blipFill>
        <p:spPr>
          <a:xfrm>
            <a:off x="4964575" y="3571900"/>
            <a:ext cx="5955026" cy="2807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9c522aaa2e_0_98"/>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lt1"/>
                </a:solidFill>
                <a:latin typeface="Calibri"/>
                <a:ea typeface="Calibri"/>
                <a:cs typeface="Calibri"/>
                <a:sym typeface="Calibri"/>
              </a:rPr>
              <a:t>Se trata de un conjunto de modelos iguales (árboles de decisión normalmente) que actúan de manera secuencial. Las predicciones (junto con sus errores) del modelo predecesor sirven de input para el siguiente, de tal manera que se intenta corregir el error del modelo. Se pone foco en los peores errores.</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Según lo bien que lo haga cada modelo intentando corregir los errores, se le aplicará un parámetro α diferente.</a:t>
            </a: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Una vez entrenados, el output del modelo final será una combinación lineal de todos los estimadores, teniendo en cuenta el peso de cada uno, α. Éste último punto sí se parece más a un bagging que a un boosting.</a:t>
            </a:r>
            <a:endParaRPr sz="1500">
              <a:solidFill>
                <a:schemeClr val="lt1"/>
              </a:solidFill>
              <a:latin typeface="Calibri"/>
              <a:ea typeface="Calibri"/>
              <a:cs typeface="Calibri"/>
              <a:sym typeface="Calibri"/>
            </a:endParaRPr>
          </a:p>
        </p:txBody>
      </p:sp>
      <p:sp>
        <p:nvSpPr>
          <p:cNvPr id="269" name="Google Shape;269;g9c522aaa2e_0_98"/>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AdaBoost (Adaptive Boosting)</a:t>
            </a:r>
            <a:endParaRPr>
              <a:solidFill>
                <a:srgbClr val="FF0000"/>
              </a:solidFill>
            </a:endParaRPr>
          </a:p>
        </p:txBody>
      </p:sp>
      <p:pic>
        <p:nvPicPr>
          <p:cNvPr id="270" name="Google Shape;270;g9c522aaa2e_0_98"/>
          <p:cNvPicPr preferRelativeResize="0"/>
          <p:nvPr/>
        </p:nvPicPr>
        <p:blipFill>
          <a:blip r:embed="rId3">
            <a:alphaModFix/>
          </a:blip>
          <a:stretch>
            <a:fillRect/>
          </a:stretch>
        </p:blipFill>
        <p:spPr>
          <a:xfrm>
            <a:off x="2924850" y="3451425"/>
            <a:ext cx="5398539" cy="304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9c522aaa2e_0_108"/>
          <p:cNvSpPr txBox="1">
            <a:spLocks noGrp="1"/>
          </p:cNvSpPr>
          <p:nvPr>
            <p:ph type="title"/>
          </p:nvPr>
        </p:nvSpPr>
        <p:spPr>
          <a:xfrm>
            <a:off x="684500" y="574850"/>
            <a:ext cx="7638900" cy="87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Cómo funciona el AdaBoost</a:t>
            </a:r>
            <a:endParaRPr>
              <a:solidFill>
                <a:srgbClr val="FF0000"/>
              </a:solidFill>
            </a:endParaRPr>
          </a:p>
        </p:txBody>
      </p:sp>
      <p:sp>
        <p:nvSpPr>
          <p:cNvPr id="277" name="Google Shape;277;g9c522aaa2e_0_108"/>
          <p:cNvSpPr txBox="1"/>
          <p:nvPr/>
        </p:nvSpPr>
        <p:spPr>
          <a:xfrm>
            <a:off x="684500" y="1633600"/>
            <a:ext cx="5403900" cy="48594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Ponderamos todas las observaciones a 1. Este vector de ponderaciones se irá actualizando con cada modelo. En este punto inicial, todas las observaciones valen por igual.</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Entrenamos el modelo.</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Obtenemos su error de entrenamiento.</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Calculamos el coeficiente </a:t>
            </a:r>
            <a:r>
              <a:rPr lang="en-GB" sz="1500">
                <a:solidFill>
                  <a:schemeClr val="lt1"/>
                </a:solidFill>
                <a:latin typeface="Calibri"/>
                <a:ea typeface="Calibri"/>
                <a:cs typeface="Calibri"/>
                <a:sym typeface="Calibri"/>
              </a:rPr>
              <a:t>α en función de sus errores.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Actualizamos las ponderaciones (que inicialmente valían 1). Ahora el siguiente modelo no tendrá en cuenta todas las observaciones por igual, sino que hará foco en los mayores errores.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Se normaliza el vector de ponderaciones.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Continuamos con el siguiente predictor.</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Acabamos cuando alcanzamos un número máximo de estimadores o el error sea suficientemente bajo.</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Finalmente tendremos una combinación lineal de todos los modelos:</a:t>
            </a:r>
            <a:endParaRPr sz="1500">
              <a:solidFill>
                <a:schemeClr val="lt1"/>
              </a:solidFill>
              <a:latin typeface="Calibri"/>
              <a:ea typeface="Calibri"/>
              <a:cs typeface="Calibri"/>
              <a:sym typeface="Calibri"/>
            </a:endParaRPr>
          </a:p>
          <a:p>
            <a:pPr marL="457200" lvl="0" indent="0" algn="l" rtl="0">
              <a:spcBef>
                <a:spcPts val="0"/>
              </a:spcBef>
              <a:spcAft>
                <a:spcPts val="0"/>
              </a:spcAft>
              <a:buNone/>
            </a:pPr>
            <a:endParaRPr sz="1500">
              <a:solidFill>
                <a:schemeClr val="lt1"/>
              </a:solidFill>
              <a:latin typeface="Calibri"/>
              <a:ea typeface="Calibri"/>
              <a:cs typeface="Calibri"/>
              <a:sym typeface="Calibri"/>
            </a:endParaRPr>
          </a:p>
          <a:p>
            <a:pPr marL="457200" lvl="0" indent="0" algn="l" rtl="0">
              <a:spcBef>
                <a:spcPts val="0"/>
              </a:spcBef>
              <a:spcAft>
                <a:spcPts val="0"/>
              </a:spcAft>
              <a:buNone/>
            </a:pPr>
            <a:r>
              <a:rPr lang="en-GB" sz="1500">
                <a:solidFill>
                  <a:schemeClr val="lt1"/>
                </a:solidFill>
                <a:latin typeface="Calibri"/>
                <a:ea typeface="Calibri"/>
                <a:cs typeface="Calibri"/>
                <a:sym typeface="Calibri"/>
              </a:rPr>
              <a:t>y = α1(modelo 1) + α2(modelo 2) + …..αn(modelo n)</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300">
              <a:solidFill>
                <a:schemeClr val="lt1"/>
              </a:solidFill>
              <a:latin typeface="Calibri"/>
              <a:ea typeface="Calibri"/>
              <a:cs typeface="Calibri"/>
              <a:sym typeface="Calibri"/>
            </a:endParaRPr>
          </a:p>
        </p:txBody>
      </p:sp>
      <p:pic>
        <p:nvPicPr>
          <p:cNvPr id="278" name="Google Shape;278;g9c522aaa2e_0_108"/>
          <p:cNvPicPr preferRelativeResize="0"/>
          <p:nvPr/>
        </p:nvPicPr>
        <p:blipFill>
          <a:blip r:embed="rId3">
            <a:alphaModFix/>
          </a:blip>
          <a:stretch>
            <a:fillRect/>
          </a:stretch>
        </p:blipFill>
        <p:spPr>
          <a:xfrm>
            <a:off x="6718775" y="1681225"/>
            <a:ext cx="4796950" cy="1054235"/>
          </a:xfrm>
          <a:prstGeom prst="rect">
            <a:avLst/>
          </a:prstGeom>
          <a:noFill/>
          <a:ln>
            <a:noFill/>
          </a:ln>
        </p:spPr>
      </p:pic>
      <p:pic>
        <p:nvPicPr>
          <p:cNvPr id="279" name="Google Shape;279;g9c522aaa2e_0_108"/>
          <p:cNvPicPr preferRelativeResize="0"/>
          <p:nvPr/>
        </p:nvPicPr>
        <p:blipFill>
          <a:blip r:embed="rId4">
            <a:alphaModFix/>
          </a:blip>
          <a:stretch>
            <a:fillRect/>
          </a:stretch>
        </p:blipFill>
        <p:spPr>
          <a:xfrm>
            <a:off x="8239754" y="2846184"/>
            <a:ext cx="1686148" cy="634704"/>
          </a:xfrm>
          <a:prstGeom prst="rect">
            <a:avLst/>
          </a:prstGeom>
          <a:noFill/>
          <a:ln>
            <a:noFill/>
          </a:ln>
        </p:spPr>
      </p:pic>
      <p:pic>
        <p:nvPicPr>
          <p:cNvPr id="280" name="Google Shape;280;g9c522aaa2e_0_108"/>
          <p:cNvPicPr preferRelativeResize="0"/>
          <p:nvPr/>
        </p:nvPicPr>
        <p:blipFill>
          <a:blip r:embed="rId5">
            <a:alphaModFix/>
          </a:blip>
          <a:stretch>
            <a:fillRect/>
          </a:stretch>
        </p:blipFill>
        <p:spPr>
          <a:xfrm>
            <a:off x="7750162" y="3652475"/>
            <a:ext cx="2907745" cy="1043350"/>
          </a:xfrm>
          <a:prstGeom prst="rect">
            <a:avLst/>
          </a:prstGeom>
          <a:noFill/>
          <a:ln>
            <a:noFill/>
          </a:ln>
        </p:spPr>
      </p:pic>
      <p:sp>
        <p:nvSpPr>
          <p:cNvPr id="281" name="Google Shape;281;g9c522aaa2e_0_108"/>
          <p:cNvSpPr txBox="1"/>
          <p:nvPr/>
        </p:nvSpPr>
        <p:spPr>
          <a:xfrm>
            <a:off x="10094600" y="6048850"/>
            <a:ext cx="1697400" cy="63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latin typeface="Calibri"/>
                <a:ea typeface="Calibri"/>
                <a:cs typeface="Calibri"/>
                <a:sym typeface="Calibri"/>
                <a:hlinkClick r:id="rId6"/>
              </a:rPr>
              <a:t>Fuente</a:t>
            </a:r>
            <a:endParaRPr>
              <a:solidFill>
                <a:schemeClr val="lt1"/>
              </a:solidFill>
              <a:latin typeface="Calibri"/>
              <a:ea typeface="Calibri"/>
              <a:cs typeface="Calibri"/>
              <a:sym typeface="Calibri"/>
            </a:endParaRPr>
          </a:p>
        </p:txBody>
      </p:sp>
      <p:pic>
        <p:nvPicPr>
          <p:cNvPr id="282" name="Google Shape;282;g9c522aaa2e_0_108"/>
          <p:cNvPicPr preferRelativeResize="0"/>
          <p:nvPr/>
        </p:nvPicPr>
        <p:blipFill>
          <a:blip r:embed="rId7">
            <a:alphaModFix/>
          </a:blip>
          <a:stretch>
            <a:fillRect/>
          </a:stretch>
        </p:blipFill>
        <p:spPr>
          <a:xfrm>
            <a:off x="6869400" y="4919152"/>
            <a:ext cx="4669249" cy="74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9c522aaa2e_0_123"/>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lt1"/>
                </a:solidFill>
                <a:latin typeface="Calibri"/>
                <a:ea typeface="Calibri"/>
                <a:cs typeface="Calibri"/>
                <a:sym typeface="Calibri"/>
              </a:rPr>
              <a:t>Al igual que el AdaBoost, el GradientBoost trabaja sobre un conjunto secuencial de modelos, tratando de corregir a su predecesor. Sin embargo, cuando el AdaBoost iba actualizando los pesos de cada observación, el GradientBoosting intenta ajustar, minimizar los errores (residuos) del modelo predecesor.</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El modelo final será una combinación lineal de todos los estimadores.</a:t>
            </a:r>
            <a:endParaRPr sz="1500">
              <a:solidFill>
                <a:schemeClr val="lt1"/>
              </a:solidFill>
              <a:latin typeface="Calibri"/>
              <a:ea typeface="Calibri"/>
              <a:cs typeface="Calibri"/>
              <a:sym typeface="Calibri"/>
            </a:endParaRPr>
          </a:p>
        </p:txBody>
      </p:sp>
      <p:sp>
        <p:nvSpPr>
          <p:cNvPr id="289" name="Google Shape;289;g9c522aaa2e_0_12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GradientBoost</a:t>
            </a:r>
            <a:endParaRPr>
              <a:solidFill>
                <a:srgbClr val="FF0000"/>
              </a:solidFill>
            </a:endParaRPr>
          </a:p>
        </p:txBody>
      </p:sp>
      <p:pic>
        <p:nvPicPr>
          <p:cNvPr id="290" name="Google Shape;290;g9c522aaa2e_0_123"/>
          <p:cNvPicPr preferRelativeResize="0"/>
          <p:nvPr/>
        </p:nvPicPr>
        <p:blipFill>
          <a:blip r:embed="rId3">
            <a:alphaModFix/>
          </a:blip>
          <a:stretch>
            <a:fillRect/>
          </a:stretch>
        </p:blipFill>
        <p:spPr>
          <a:xfrm>
            <a:off x="793775" y="3209150"/>
            <a:ext cx="5570484" cy="3042550"/>
          </a:xfrm>
          <a:prstGeom prst="rect">
            <a:avLst/>
          </a:prstGeom>
          <a:noFill/>
          <a:ln>
            <a:noFill/>
          </a:ln>
        </p:spPr>
      </p:pic>
      <p:sp>
        <p:nvSpPr>
          <p:cNvPr id="291" name="Google Shape;291;g9c522aaa2e_0_123"/>
          <p:cNvSpPr txBox="1"/>
          <p:nvPr/>
        </p:nvSpPr>
        <p:spPr>
          <a:xfrm>
            <a:off x="7341525" y="3581950"/>
            <a:ext cx="3443700" cy="15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lt1"/>
                </a:solidFill>
                <a:latin typeface="Calibri"/>
                <a:ea typeface="Calibri"/>
                <a:cs typeface="Calibri"/>
                <a:sym typeface="Calibri"/>
              </a:rPr>
              <a:t>Veamos cómo funciona este algoritmo en:</a:t>
            </a:r>
            <a:endParaRPr sz="1600">
              <a:solidFill>
                <a:schemeClr val="lt1"/>
              </a:solidFill>
              <a:latin typeface="Calibri"/>
              <a:ea typeface="Calibri"/>
              <a:cs typeface="Calibri"/>
              <a:sym typeface="Calibri"/>
            </a:endParaRPr>
          </a:p>
          <a:p>
            <a:pPr marL="0" lvl="0" indent="0" algn="l" rtl="0">
              <a:spcBef>
                <a:spcPts val="0"/>
              </a:spcBef>
              <a:spcAft>
                <a:spcPts val="0"/>
              </a:spcAft>
              <a:buNone/>
            </a:pPr>
            <a:r>
              <a:rPr lang="en-GB" sz="1600" i="1" u="sng">
                <a:solidFill>
                  <a:schemeClr val="hlink"/>
                </a:solidFill>
                <a:latin typeface="Calibri"/>
                <a:ea typeface="Calibri"/>
                <a:cs typeface="Calibri"/>
                <a:sym typeface="Calibri"/>
                <a:hlinkClick r:id="rId4"/>
              </a:rPr>
              <a:t>Hands On Machine Learning</a:t>
            </a:r>
            <a:endParaRPr sz="1600">
              <a:solidFill>
                <a:schemeClr val="lt1"/>
              </a:solidFill>
              <a:latin typeface="Calibri"/>
              <a:ea typeface="Calibri"/>
              <a:cs typeface="Calibri"/>
              <a:sym typeface="Calibri"/>
            </a:endParaRPr>
          </a:p>
          <a:p>
            <a:pPr marL="0" lvl="0" indent="0" algn="l" rtl="0">
              <a:spcBef>
                <a:spcPts val="0"/>
              </a:spcBef>
              <a:spcAft>
                <a:spcPts val="0"/>
              </a:spcAft>
              <a:buNone/>
            </a:pPr>
            <a:endParaRPr sz="16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9c522aaa2e_0_10"/>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Concurso de la tele</a:t>
            </a:r>
            <a:endParaRPr>
              <a:solidFill>
                <a:srgbClr val="FF0000"/>
              </a:solidFill>
            </a:endParaRPr>
          </a:p>
        </p:txBody>
      </p:sp>
      <p:pic>
        <p:nvPicPr>
          <p:cNvPr id="96" name="Google Shape;96;g9c522aaa2e_0_10" descr="Icono&#10;&#10;Descripción generada automáticamente"/>
          <p:cNvPicPr preferRelativeResize="0"/>
          <p:nvPr/>
        </p:nvPicPr>
        <p:blipFill rotWithShape="1">
          <a:blip r:embed="rId3">
            <a:alphaModFix/>
          </a:blip>
          <a:srcRect/>
          <a:stretch/>
        </p:blipFill>
        <p:spPr>
          <a:xfrm>
            <a:off x="3623963" y="2806300"/>
            <a:ext cx="434059" cy="485706"/>
          </a:xfrm>
          <a:prstGeom prst="rect">
            <a:avLst/>
          </a:prstGeom>
          <a:noFill/>
          <a:ln>
            <a:noFill/>
          </a:ln>
        </p:spPr>
      </p:pic>
      <p:pic>
        <p:nvPicPr>
          <p:cNvPr id="97" name="Google Shape;97;g9c522aaa2e_0_10" descr="Icono&#10;&#10;Descripción generada automáticamente"/>
          <p:cNvPicPr preferRelativeResize="0"/>
          <p:nvPr/>
        </p:nvPicPr>
        <p:blipFill rotWithShape="1">
          <a:blip r:embed="rId4">
            <a:alphaModFix/>
          </a:blip>
          <a:srcRect/>
          <a:stretch/>
        </p:blipFill>
        <p:spPr>
          <a:xfrm>
            <a:off x="5008806" y="2806307"/>
            <a:ext cx="434059" cy="485706"/>
          </a:xfrm>
          <a:prstGeom prst="rect">
            <a:avLst/>
          </a:prstGeom>
          <a:noFill/>
          <a:ln>
            <a:noFill/>
          </a:ln>
        </p:spPr>
      </p:pic>
      <p:pic>
        <p:nvPicPr>
          <p:cNvPr id="98" name="Google Shape;98;g9c522aaa2e_0_10" descr="Icono&#10;&#10;Descripción generada automáticamente"/>
          <p:cNvPicPr preferRelativeResize="0"/>
          <p:nvPr/>
        </p:nvPicPr>
        <p:blipFill rotWithShape="1">
          <a:blip r:embed="rId5">
            <a:alphaModFix/>
          </a:blip>
          <a:srcRect/>
          <a:stretch/>
        </p:blipFill>
        <p:spPr>
          <a:xfrm>
            <a:off x="5719303" y="2806308"/>
            <a:ext cx="434059" cy="485706"/>
          </a:xfrm>
          <a:prstGeom prst="rect">
            <a:avLst/>
          </a:prstGeom>
          <a:noFill/>
          <a:ln>
            <a:noFill/>
          </a:ln>
        </p:spPr>
      </p:pic>
      <p:pic>
        <p:nvPicPr>
          <p:cNvPr id="99" name="Google Shape;99;g9c522aaa2e_0_10" descr="Icono&#10;&#10;Descripción generada automáticamente"/>
          <p:cNvPicPr preferRelativeResize="0"/>
          <p:nvPr/>
        </p:nvPicPr>
        <p:blipFill rotWithShape="1">
          <a:blip r:embed="rId6">
            <a:alphaModFix/>
          </a:blip>
          <a:srcRect/>
          <a:stretch/>
        </p:blipFill>
        <p:spPr>
          <a:xfrm>
            <a:off x="4264354" y="2806320"/>
            <a:ext cx="434059" cy="485706"/>
          </a:xfrm>
          <a:prstGeom prst="rect">
            <a:avLst/>
          </a:prstGeom>
          <a:noFill/>
          <a:ln>
            <a:noFill/>
          </a:ln>
        </p:spPr>
      </p:pic>
      <p:sp>
        <p:nvSpPr>
          <p:cNvPr id="100" name="Google Shape;100;g9c522aaa2e_0_10"/>
          <p:cNvSpPr txBox="1"/>
          <p:nvPr/>
        </p:nvSpPr>
        <p:spPr>
          <a:xfrm>
            <a:off x="2440313" y="341460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1</a:t>
            </a:r>
            <a:endParaRPr sz="1300"/>
          </a:p>
        </p:txBody>
      </p:sp>
      <p:cxnSp>
        <p:nvCxnSpPr>
          <p:cNvPr id="101" name="Google Shape;101;g9c522aaa2e_0_10"/>
          <p:cNvCxnSpPr/>
          <p:nvPr/>
        </p:nvCxnSpPr>
        <p:spPr>
          <a:xfrm>
            <a:off x="2530832" y="3364975"/>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02" name="Google Shape;102;g9c522aaa2e_0_10"/>
          <p:cNvSpPr txBox="1"/>
          <p:nvPr/>
        </p:nvSpPr>
        <p:spPr>
          <a:xfrm>
            <a:off x="365153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cxnSp>
        <p:nvCxnSpPr>
          <p:cNvPr id="103" name="Google Shape;103;g9c522aaa2e_0_10"/>
          <p:cNvCxnSpPr/>
          <p:nvPr/>
        </p:nvCxnSpPr>
        <p:spPr>
          <a:xfrm>
            <a:off x="2530817" y="4191199"/>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4" name="Google Shape;104;g9c522aaa2e_0_10"/>
          <p:cNvCxnSpPr/>
          <p:nvPr/>
        </p:nvCxnSpPr>
        <p:spPr>
          <a:xfrm>
            <a:off x="2530822" y="3772020"/>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5" name="Google Shape;105;g9c522aaa2e_0_10"/>
          <p:cNvCxnSpPr/>
          <p:nvPr/>
        </p:nvCxnSpPr>
        <p:spPr>
          <a:xfrm>
            <a:off x="2530813" y="4654809"/>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6" name="Google Shape;106;g9c522aaa2e_0_10"/>
          <p:cNvCxnSpPr/>
          <p:nvPr/>
        </p:nvCxnSpPr>
        <p:spPr>
          <a:xfrm>
            <a:off x="2530831" y="5099976"/>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07" name="Google Shape;107;g9c522aaa2e_0_10"/>
          <p:cNvSpPr txBox="1"/>
          <p:nvPr/>
        </p:nvSpPr>
        <p:spPr>
          <a:xfrm>
            <a:off x="5036385" y="3395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08" name="Google Shape;108;g9c522aaa2e_0_10"/>
          <p:cNvSpPr txBox="1"/>
          <p:nvPr/>
        </p:nvSpPr>
        <p:spPr>
          <a:xfrm>
            <a:off x="2440313" y="3827713"/>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2</a:t>
            </a:r>
            <a:endParaRPr sz="1300"/>
          </a:p>
        </p:txBody>
      </p:sp>
      <p:sp>
        <p:nvSpPr>
          <p:cNvPr id="109" name="Google Shape;109;g9c522aaa2e_0_10"/>
          <p:cNvSpPr txBox="1"/>
          <p:nvPr/>
        </p:nvSpPr>
        <p:spPr>
          <a:xfrm>
            <a:off x="2440313" y="426910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3</a:t>
            </a:r>
            <a:endParaRPr sz="1300"/>
          </a:p>
        </p:txBody>
      </p:sp>
      <p:sp>
        <p:nvSpPr>
          <p:cNvPr id="110" name="Google Shape;110;g9c522aaa2e_0_10"/>
          <p:cNvSpPr txBox="1"/>
          <p:nvPr/>
        </p:nvSpPr>
        <p:spPr>
          <a:xfrm>
            <a:off x="2440313" y="4723488"/>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4</a:t>
            </a:r>
            <a:endParaRPr sz="1300"/>
          </a:p>
        </p:txBody>
      </p:sp>
      <p:pic>
        <p:nvPicPr>
          <p:cNvPr id="111" name="Google Shape;111;g9c522aaa2e_0_10" descr="Icono&#10;&#10;Descripción generada automáticamente"/>
          <p:cNvPicPr preferRelativeResize="0"/>
          <p:nvPr/>
        </p:nvPicPr>
        <p:blipFill rotWithShape="1">
          <a:blip r:embed="rId3">
            <a:alphaModFix/>
          </a:blip>
          <a:srcRect/>
          <a:stretch/>
        </p:blipFill>
        <p:spPr>
          <a:xfrm>
            <a:off x="6429813" y="2806325"/>
            <a:ext cx="434059" cy="485706"/>
          </a:xfrm>
          <a:prstGeom prst="rect">
            <a:avLst/>
          </a:prstGeom>
          <a:noFill/>
          <a:ln>
            <a:noFill/>
          </a:ln>
        </p:spPr>
      </p:pic>
      <p:cxnSp>
        <p:nvCxnSpPr>
          <p:cNvPr id="112" name="Google Shape;112;g9c522aaa2e_0_10"/>
          <p:cNvCxnSpPr/>
          <p:nvPr/>
        </p:nvCxnSpPr>
        <p:spPr>
          <a:xfrm>
            <a:off x="2530831" y="5545150"/>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13" name="Google Shape;113;g9c522aaa2e_0_10"/>
          <p:cNvSpPr txBox="1"/>
          <p:nvPr/>
        </p:nvSpPr>
        <p:spPr>
          <a:xfrm>
            <a:off x="2440313" y="5168663"/>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5</a:t>
            </a:r>
            <a:endParaRPr sz="1300"/>
          </a:p>
        </p:txBody>
      </p:sp>
      <p:pic>
        <p:nvPicPr>
          <p:cNvPr id="114" name="Google Shape;114;g9c522aaa2e_0_10" descr="Icono&#10;&#10;Descripción generada automáticamente"/>
          <p:cNvPicPr preferRelativeResize="0"/>
          <p:nvPr/>
        </p:nvPicPr>
        <p:blipFill rotWithShape="1">
          <a:blip r:embed="rId4">
            <a:alphaModFix/>
          </a:blip>
          <a:srcRect/>
          <a:stretch/>
        </p:blipFill>
        <p:spPr>
          <a:xfrm>
            <a:off x="7856781" y="2774670"/>
            <a:ext cx="434059" cy="485706"/>
          </a:xfrm>
          <a:prstGeom prst="rect">
            <a:avLst/>
          </a:prstGeom>
          <a:noFill/>
          <a:ln>
            <a:noFill/>
          </a:ln>
        </p:spPr>
      </p:pic>
      <p:pic>
        <p:nvPicPr>
          <p:cNvPr id="115" name="Google Shape;115;g9c522aaa2e_0_10" descr="Icono&#10;&#10;Descripción generada automáticamente"/>
          <p:cNvPicPr preferRelativeResize="0"/>
          <p:nvPr/>
        </p:nvPicPr>
        <p:blipFill rotWithShape="1">
          <a:blip r:embed="rId6">
            <a:alphaModFix/>
          </a:blip>
          <a:srcRect/>
          <a:stretch/>
        </p:blipFill>
        <p:spPr>
          <a:xfrm>
            <a:off x="7112329" y="2774682"/>
            <a:ext cx="434059" cy="485706"/>
          </a:xfrm>
          <a:prstGeom prst="rect">
            <a:avLst/>
          </a:prstGeom>
          <a:noFill/>
          <a:ln>
            <a:noFill/>
          </a:ln>
        </p:spPr>
      </p:pic>
      <p:sp>
        <p:nvSpPr>
          <p:cNvPr id="116" name="Google Shape;116;g9c522aaa2e_0_10"/>
          <p:cNvSpPr txBox="1"/>
          <p:nvPr/>
        </p:nvSpPr>
        <p:spPr>
          <a:xfrm>
            <a:off x="429193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7" name="Google Shape;117;g9c522aaa2e_0_10"/>
          <p:cNvSpPr txBox="1"/>
          <p:nvPr/>
        </p:nvSpPr>
        <p:spPr>
          <a:xfrm>
            <a:off x="57468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8" name="Google Shape;118;g9c522aaa2e_0_10"/>
          <p:cNvSpPr txBox="1"/>
          <p:nvPr/>
        </p:nvSpPr>
        <p:spPr>
          <a:xfrm>
            <a:off x="64573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9" name="Google Shape;119;g9c522aaa2e_0_10"/>
          <p:cNvSpPr txBox="1"/>
          <p:nvPr/>
        </p:nvSpPr>
        <p:spPr>
          <a:xfrm>
            <a:off x="7139910"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0" name="Google Shape;120;g9c522aaa2e_0_10"/>
          <p:cNvSpPr txBox="1"/>
          <p:nvPr/>
        </p:nvSpPr>
        <p:spPr>
          <a:xfrm>
            <a:off x="78783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1" name="Google Shape;121;g9c522aaa2e_0_10"/>
          <p:cNvSpPr txBox="1"/>
          <p:nvPr/>
        </p:nvSpPr>
        <p:spPr>
          <a:xfrm>
            <a:off x="36632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2" name="Google Shape;122;g9c522aaa2e_0_10"/>
          <p:cNvSpPr txBox="1"/>
          <p:nvPr/>
        </p:nvSpPr>
        <p:spPr>
          <a:xfrm>
            <a:off x="429193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3" name="Google Shape;123;g9c522aaa2e_0_10"/>
          <p:cNvSpPr txBox="1"/>
          <p:nvPr/>
        </p:nvSpPr>
        <p:spPr>
          <a:xfrm>
            <a:off x="78783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4" name="Google Shape;124;g9c522aaa2e_0_10"/>
          <p:cNvSpPr txBox="1"/>
          <p:nvPr/>
        </p:nvSpPr>
        <p:spPr>
          <a:xfrm>
            <a:off x="503638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5" name="Google Shape;125;g9c522aaa2e_0_10"/>
          <p:cNvSpPr txBox="1"/>
          <p:nvPr/>
        </p:nvSpPr>
        <p:spPr>
          <a:xfrm>
            <a:off x="57468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6" name="Google Shape;126;g9c522aaa2e_0_10"/>
          <p:cNvSpPr txBox="1"/>
          <p:nvPr/>
        </p:nvSpPr>
        <p:spPr>
          <a:xfrm>
            <a:off x="645738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7" name="Google Shape;127;g9c522aaa2e_0_10"/>
          <p:cNvSpPr txBox="1"/>
          <p:nvPr/>
        </p:nvSpPr>
        <p:spPr>
          <a:xfrm>
            <a:off x="7139910"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8" name="Google Shape;128;g9c522aaa2e_0_10"/>
          <p:cNvSpPr txBox="1"/>
          <p:nvPr/>
        </p:nvSpPr>
        <p:spPr>
          <a:xfrm>
            <a:off x="36632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9" name="Google Shape;129;g9c522aaa2e_0_10"/>
          <p:cNvSpPr txBox="1"/>
          <p:nvPr/>
        </p:nvSpPr>
        <p:spPr>
          <a:xfrm>
            <a:off x="429193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0" name="Google Shape;130;g9c522aaa2e_0_10"/>
          <p:cNvSpPr txBox="1"/>
          <p:nvPr/>
        </p:nvSpPr>
        <p:spPr>
          <a:xfrm>
            <a:off x="50363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1" name="Google Shape;131;g9c522aaa2e_0_10"/>
          <p:cNvSpPr txBox="1"/>
          <p:nvPr/>
        </p:nvSpPr>
        <p:spPr>
          <a:xfrm>
            <a:off x="57468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2" name="Google Shape;132;g9c522aaa2e_0_10"/>
          <p:cNvSpPr txBox="1"/>
          <p:nvPr/>
        </p:nvSpPr>
        <p:spPr>
          <a:xfrm>
            <a:off x="64573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3" name="Google Shape;133;g9c522aaa2e_0_10"/>
          <p:cNvSpPr txBox="1"/>
          <p:nvPr/>
        </p:nvSpPr>
        <p:spPr>
          <a:xfrm>
            <a:off x="7139910"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4" name="Google Shape;134;g9c522aaa2e_0_10"/>
          <p:cNvSpPr txBox="1"/>
          <p:nvPr/>
        </p:nvSpPr>
        <p:spPr>
          <a:xfrm>
            <a:off x="7881372"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5" name="Google Shape;135;g9c522aaa2e_0_10"/>
          <p:cNvSpPr txBox="1"/>
          <p:nvPr/>
        </p:nvSpPr>
        <p:spPr>
          <a:xfrm>
            <a:off x="3651535" y="469272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6" name="Google Shape;136;g9c522aaa2e_0_10"/>
          <p:cNvSpPr txBox="1"/>
          <p:nvPr/>
        </p:nvSpPr>
        <p:spPr>
          <a:xfrm>
            <a:off x="5746885" y="4669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7" name="Google Shape;137;g9c522aaa2e_0_10"/>
          <p:cNvSpPr txBox="1"/>
          <p:nvPr/>
        </p:nvSpPr>
        <p:spPr>
          <a:xfrm>
            <a:off x="4291935" y="4669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38" name="Google Shape;138;g9c522aaa2e_0_10"/>
          <p:cNvSpPr txBox="1"/>
          <p:nvPr/>
        </p:nvSpPr>
        <p:spPr>
          <a:xfrm>
            <a:off x="5036385" y="46691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39" name="Google Shape;139;g9c522aaa2e_0_10"/>
          <p:cNvSpPr txBox="1"/>
          <p:nvPr/>
        </p:nvSpPr>
        <p:spPr>
          <a:xfrm>
            <a:off x="6457385"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0" name="Google Shape;140;g9c522aaa2e_0_10"/>
          <p:cNvSpPr txBox="1"/>
          <p:nvPr/>
        </p:nvSpPr>
        <p:spPr>
          <a:xfrm>
            <a:off x="7139910"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1" name="Google Shape;141;g9c522aaa2e_0_10"/>
          <p:cNvSpPr txBox="1"/>
          <p:nvPr/>
        </p:nvSpPr>
        <p:spPr>
          <a:xfrm>
            <a:off x="7911947"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2" name="Google Shape;142;g9c522aaa2e_0_10"/>
          <p:cNvSpPr txBox="1"/>
          <p:nvPr/>
        </p:nvSpPr>
        <p:spPr>
          <a:xfrm>
            <a:off x="36515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3" name="Google Shape;143;g9c522aaa2e_0_10"/>
          <p:cNvSpPr txBox="1"/>
          <p:nvPr/>
        </p:nvSpPr>
        <p:spPr>
          <a:xfrm>
            <a:off x="503638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4" name="Google Shape;144;g9c522aaa2e_0_10"/>
          <p:cNvSpPr txBox="1"/>
          <p:nvPr/>
        </p:nvSpPr>
        <p:spPr>
          <a:xfrm>
            <a:off x="7139910" y="516147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5" name="Google Shape;145;g9c522aaa2e_0_10"/>
          <p:cNvSpPr txBox="1"/>
          <p:nvPr/>
        </p:nvSpPr>
        <p:spPr>
          <a:xfrm>
            <a:off x="79119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6" name="Google Shape;146;g9c522aaa2e_0_10"/>
          <p:cNvSpPr txBox="1"/>
          <p:nvPr/>
        </p:nvSpPr>
        <p:spPr>
          <a:xfrm>
            <a:off x="645738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7" name="Google Shape;147;g9c522aaa2e_0_10"/>
          <p:cNvSpPr txBox="1"/>
          <p:nvPr/>
        </p:nvSpPr>
        <p:spPr>
          <a:xfrm>
            <a:off x="574688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8" name="Google Shape;148;g9c522aaa2e_0_10"/>
          <p:cNvSpPr txBox="1"/>
          <p:nvPr/>
        </p:nvSpPr>
        <p:spPr>
          <a:xfrm>
            <a:off x="429193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9" name="Google Shape;149;g9c522aaa2e_0_10"/>
          <p:cNvSpPr txBox="1"/>
          <p:nvPr/>
        </p:nvSpPr>
        <p:spPr>
          <a:xfrm>
            <a:off x="2310613" y="5629475"/>
            <a:ext cx="12231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b="1">
                <a:solidFill>
                  <a:srgbClr val="FFFFFF"/>
                </a:solidFill>
                <a:latin typeface="Calibri"/>
                <a:ea typeface="Calibri"/>
                <a:cs typeface="Calibri"/>
                <a:sym typeface="Calibri"/>
              </a:rPr>
              <a:t>% ACIERTOS</a:t>
            </a:r>
            <a:endParaRPr sz="1300" b="1">
              <a:solidFill>
                <a:srgbClr val="FFFFFF"/>
              </a:solidFill>
              <a:latin typeface="Calibri"/>
              <a:ea typeface="Calibri"/>
              <a:cs typeface="Calibri"/>
              <a:sym typeface="Calibri"/>
            </a:endParaRPr>
          </a:p>
        </p:txBody>
      </p:sp>
      <p:sp>
        <p:nvSpPr>
          <p:cNvPr id="150" name="Google Shape;150;g9c522aaa2e_0_10"/>
          <p:cNvSpPr txBox="1"/>
          <p:nvPr/>
        </p:nvSpPr>
        <p:spPr>
          <a:xfrm>
            <a:off x="353563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1" name="Google Shape;151;g9c522aaa2e_0_10"/>
          <p:cNvSpPr txBox="1"/>
          <p:nvPr/>
        </p:nvSpPr>
        <p:spPr>
          <a:xfrm>
            <a:off x="417603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2" name="Google Shape;152;g9c522aaa2e_0_10"/>
          <p:cNvSpPr txBox="1"/>
          <p:nvPr/>
        </p:nvSpPr>
        <p:spPr>
          <a:xfrm>
            <a:off x="4890412"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3" name="Google Shape;153;g9c522aaa2e_0_10"/>
          <p:cNvSpPr txBox="1"/>
          <p:nvPr/>
        </p:nvSpPr>
        <p:spPr>
          <a:xfrm>
            <a:off x="56309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4" name="Google Shape;154;g9c522aaa2e_0_10"/>
          <p:cNvSpPr txBox="1"/>
          <p:nvPr/>
        </p:nvSpPr>
        <p:spPr>
          <a:xfrm>
            <a:off x="63414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5" name="Google Shape;155;g9c522aaa2e_0_10"/>
          <p:cNvSpPr txBox="1"/>
          <p:nvPr/>
        </p:nvSpPr>
        <p:spPr>
          <a:xfrm>
            <a:off x="7085937" y="558307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6" name="Google Shape;156;g9c522aaa2e_0_10"/>
          <p:cNvSpPr txBox="1"/>
          <p:nvPr/>
        </p:nvSpPr>
        <p:spPr>
          <a:xfrm>
            <a:off x="77624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7" name="Google Shape;157;g9c522aaa2e_0_10"/>
          <p:cNvSpPr txBox="1"/>
          <p:nvPr/>
        </p:nvSpPr>
        <p:spPr>
          <a:xfrm>
            <a:off x="8392588" y="293195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b="1">
                <a:solidFill>
                  <a:srgbClr val="FFFFFF"/>
                </a:solidFill>
                <a:latin typeface="Calibri"/>
                <a:ea typeface="Calibri"/>
                <a:cs typeface="Calibri"/>
                <a:sym typeface="Calibri"/>
              </a:rPr>
              <a:t>VOTACIÓN</a:t>
            </a:r>
            <a:endParaRPr sz="1300" b="1">
              <a:solidFill>
                <a:srgbClr val="FFFFFF"/>
              </a:solidFill>
              <a:latin typeface="Calibri"/>
              <a:ea typeface="Calibri"/>
              <a:cs typeface="Calibri"/>
              <a:sym typeface="Calibri"/>
            </a:endParaRPr>
          </a:p>
        </p:txBody>
      </p:sp>
      <p:sp>
        <p:nvSpPr>
          <p:cNvPr id="158" name="Google Shape;158;g9c522aaa2e_0_10"/>
          <p:cNvSpPr txBox="1"/>
          <p:nvPr/>
        </p:nvSpPr>
        <p:spPr>
          <a:xfrm>
            <a:off x="8616860"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59" name="Google Shape;159;g9c522aaa2e_0_10"/>
          <p:cNvSpPr txBox="1"/>
          <p:nvPr/>
        </p:nvSpPr>
        <p:spPr>
          <a:xfrm>
            <a:off x="8616860"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0" name="Google Shape;160;g9c522aaa2e_0_10"/>
          <p:cNvSpPr txBox="1"/>
          <p:nvPr/>
        </p:nvSpPr>
        <p:spPr>
          <a:xfrm>
            <a:off x="8646635" y="468352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1" name="Google Shape;161;g9c522aaa2e_0_10"/>
          <p:cNvSpPr txBox="1"/>
          <p:nvPr/>
        </p:nvSpPr>
        <p:spPr>
          <a:xfrm>
            <a:off x="86466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2" name="Google Shape;162;g9c522aaa2e_0_10"/>
          <p:cNvSpPr txBox="1"/>
          <p:nvPr/>
        </p:nvSpPr>
        <p:spPr>
          <a:xfrm>
            <a:off x="862283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63" name="Google Shape;163;g9c522aaa2e_0_10"/>
          <p:cNvSpPr txBox="1"/>
          <p:nvPr/>
        </p:nvSpPr>
        <p:spPr>
          <a:xfrm>
            <a:off x="8439013" y="5583075"/>
            <a:ext cx="799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900" b="1">
                <a:solidFill>
                  <a:srgbClr val="FFFF00"/>
                </a:solidFill>
                <a:latin typeface="Calibri"/>
                <a:ea typeface="Calibri"/>
                <a:cs typeface="Calibri"/>
                <a:sym typeface="Calibri"/>
              </a:rPr>
              <a:t>80%</a:t>
            </a:r>
            <a:endParaRPr sz="1500" b="1">
              <a:solidFill>
                <a:srgbClr val="FFFF00"/>
              </a:solidFill>
            </a:endParaRPr>
          </a:p>
        </p:txBody>
      </p:sp>
      <p:sp>
        <p:nvSpPr>
          <p:cNvPr id="164" name="Google Shape;164;g9c522aaa2e_0_10"/>
          <p:cNvSpPr txBox="1"/>
          <p:nvPr/>
        </p:nvSpPr>
        <p:spPr>
          <a:xfrm>
            <a:off x="684500" y="1653350"/>
            <a:ext cx="10307400" cy="8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En un concurso de la tele tenemos varios participantes. Se trata de acertar preguntas. Cuantas más aciertes, más dinero ganas. Veamos cómo lo hacen los participantes:</a:t>
            </a:r>
            <a:endParaRPr sz="1700">
              <a:solidFill>
                <a:schemeClr val="lt1"/>
              </a:solidFill>
              <a:latin typeface="Calibri"/>
              <a:ea typeface="Calibri"/>
              <a:cs typeface="Calibri"/>
              <a:sym typeface="Calibri"/>
            </a:endParaRPr>
          </a:p>
        </p:txBody>
      </p:sp>
      <p:sp>
        <p:nvSpPr>
          <p:cNvPr id="165" name="Google Shape;165;g9c522aaa2e_0_10"/>
          <p:cNvSpPr txBox="1"/>
          <p:nvPr/>
        </p:nvSpPr>
        <p:spPr>
          <a:xfrm>
            <a:off x="684500" y="6090275"/>
            <a:ext cx="103074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Calibri"/>
                <a:ea typeface="Calibri"/>
                <a:cs typeface="Calibri"/>
                <a:sym typeface="Calibri"/>
              </a:rPr>
              <a:t>¿Resultado? 7 concursantes trabajan mejor en equipo que de manera individual.</a:t>
            </a:r>
            <a:endParaRPr>
              <a:solidFill>
                <a:schemeClr val="lt1"/>
              </a:solidFill>
              <a:latin typeface="Calibri"/>
              <a:ea typeface="Calibri"/>
              <a:cs typeface="Calibri"/>
              <a:sym typeface="Calibri"/>
            </a:endParaRPr>
          </a:p>
          <a:p>
            <a:pPr marL="0" lvl="0" indent="0" algn="ctr" rtl="0">
              <a:spcBef>
                <a:spcPts val="0"/>
              </a:spcBef>
              <a:spcAft>
                <a:spcPts val="0"/>
              </a:spcAft>
              <a:buNone/>
            </a:pPr>
            <a:r>
              <a:rPr lang="en-GB">
                <a:solidFill>
                  <a:schemeClr val="lt1"/>
                </a:solidFill>
                <a:latin typeface="Calibri"/>
                <a:ea typeface="Calibri"/>
                <a:cs typeface="Calibri"/>
                <a:sym typeface="Calibri"/>
              </a:rPr>
              <a:t>Este mismo comportamiento lo podemos extrapolar a los modelos</a:t>
            </a:r>
            <a:endParaRPr>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0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1000"/>
                                        <p:tgtEl>
                                          <p:spTgt spid="10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10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1000"/>
                                        <p:tgtEl>
                                          <p:spTgt spid="105"/>
                                        </p:tgtEl>
                                      </p:cBhvr>
                                    </p:animEffect>
                                  </p:childTnLst>
                                </p:cTn>
                              </p:par>
                              <p:par>
                                <p:cTn id="20" presetID="10"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1000"/>
                                        <p:tgtEl>
                                          <p:spTgt spid="106"/>
                                        </p:tgtEl>
                                      </p:cBhvr>
                                    </p:animEffect>
                                  </p:childTnLst>
                                </p:cTn>
                              </p:par>
                              <p:par>
                                <p:cTn id="23" presetID="10" presetClass="entr" presetSubtype="0" fill="hold"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1000"/>
                                        <p:tgtEl>
                                          <p:spTgt spid="108"/>
                                        </p:tgtEl>
                                      </p:cBhvr>
                                    </p:animEffect>
                                  </p:childTnLst>
                                </p:cTn>
                              </p:par>
                              <p:par>
                                <p:cTn id="26" presetID="10" presetClass="entr" presetSubtype="0" fill="hold" nodeType="with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1000"/>
                                        <p:tgtEl>
                                          <p:spTgt spid="109"/>
                                        </p:tgtEl>
                                      </p:cBhvr>
                                    </p:animEffect>
                                  </p:childTnLst>
                                </p:cTn>
                              </p:par>
                              <p:par>
                                <p:cTn id="29" presetID="10" presetClass="entr" presetSubtype="0"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1000"/>
                                        <p:tgtEl>
                                          <p:spTgt spid="110"/>
                                        </p:tgtEl>
                                      </p:cBhvr>
                                    </p:animEffect>
                                  </p:childTnLst>
                                </p:cTn>
                              </p:par>
                              <p:par>
                                <p:cTn id="32" presetID="10" presetClass="entr" presetSubtype="0"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fade">
                                      <p:cBhvr>
                                        <p:cTn id="34" dur="1000"/>
                                        <p:tgtEl>
                                          <p:spTgt spid="113"/>
                                        </p:tgtEl>
                                      </p:cBhvr>
                                    </p:animEffect>
                                  </p:childTnLst>
                                </p:cTn>
                              </p:par>
                              <p:par>
                                <p:cTn id="35" presetID="10" presetClass="entr" presetSubtype="0"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fade">
                                      <p:cBhvr>
                                        <p:cTn id="37" dur="1000"/>
                                        <p:tgtEl>
                                          <p:spTgt spid="1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fade">
                                      <p:cBhvr>
                                        <p:cTn id="42" dur="10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10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1"/>
                                        </p:tgtEl>
                                        <p:attrNameLst>
                                          <p:attrName>style.visibility</p:attrName>
                                        </p:attrNameLst>
                                      </p:cBhvr>
                                      <p:to>
                                        <p:strVal val="visible"/>
                                      </p:to>
                                    </p:set>
                                    <p:animEffect transition="in" filter="fade">
                                      <p:cBhvr>
                                        <p:cTn id="52" dur="1000"/>
                                        <p:tgtEl>
                                          <p:spTgt spid="1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1000"/>
                                        <p:tgtEl>
                                          <p:spTgt spid="1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fade">
                                      <p:cBhvr>
                                        <p:cTn id="62" dur="1000"/>
                                        <p:tgtEl>
                                          <p:spTgt spid="13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fade">
                                      <p:cBhvr>
                                        <p:cTn id="67" dur="1000"/>
                                        <p:tgtEl>
                                          <p:spTgt spid="14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9"/>
                                        </p:tgtEl>
                                        <p:attrNameLst>
                                          <p:attrName>style.visibility</p:attrName>
                                        </p:attrNameLst>
                                      </p:cBhvr>
                                      <p:to>
                                        <p:strVal val="visible"/>
                                      </p:to>
                                    </p:set>
                                    <p:animEffect transition="in" filter="fade">
                                      <p:cBhvr>
                                        <p:cTn id="72" dur="1000"/>
                                        <p:tgtEl>
                                          <p:spTgt spid="14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0"/>
                                        </p:tgtEl>
                                        <p:attrNameLst>
                                          <p:attrName>style.visibility</p:attrName>
                                        </p:attrNameLst>
                                      </p:cBhvr>
                                      <p:to>
                                        <p:strVal val="visible"/>
                                      </p:to>
                                    </p:set>
                                    <p:animEffect transition="in" filter="fade">
                                      <p:cBhvr>
                                        <p:cTn id="77" dur="1000"/>
                                        <p:tgtEl>
                                          <p:spTgt spid="15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fade">
                                      <p:cBhvr>
                                        <p:cTn id="82" dur="1000"/>
                                        <p:tgtEl>
                                          <p:spTgt spid="99"/>
                                        </p:tgtEl>
                                      </p:cBhvr>
                                    </p:animEffect>
                                  </p:childTnLst>
                                </p:cTn>
                              </p:par>
                              <p:par>
                                <p:cTn id="83" presetID="10" presetClass="entr" presetSubtype="0" fill="hold" nodeType="withEffect">
                                  <p:stCondLst>
                                    <p:cond delay="0"/>
                                  </p:stCondLst>
                                  <p:childTnLst>
                                    <p:set>
                                      <p:cBhvr>
                                        <p:cTn id="84" dur="1" fill="hold">
                                          <p:stCondLst>
                                            <p:cond delay="0"/>
                                          </p:stCondLst>
                                        </p:cTn>
                                        <p:tgtEl>
                                          <p:spTgt spid="116"/>
                                        </p:tgtEl>
                                        <p:attrNameLst>
                                          <p:attrName>style.visibility</p:attrName>
                                        </p:attrNameLst>
                                      </p:cBhvr>
                                      <p:to>
                                        <p:strVal val="visible"/>
                                      </p:to>
                                    </p:set>
                                    <p:animEffect transition="in" filter="fade">
                                      <p:cBhvr>
                                        <p:cTn id="85" dur="1000"/>
                                        <p:tgtEl>
                                          <p:spTgt spid="116"/>
                                        </p:tgtEl>
                                      </p:cBhvr>
                                    </p:animEffect>
                                  </p:childTnLst>
                                </p:cTn>
                              </p:par>
                              <p:par>
                                <p:cTn id="86" presetID="10" presetClass="entr" presetSubtype="0" fill="hold" nodeType="with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fade">
                                      <p:cBhvr>
                                        <p:cTn id="88" dur="1000"/>
                                        <p:tgtEl>
                                          <p:spTgt spid="122"/>
                                        </p:tgtEl>
                                      </p:cBhvr>
                                    </p:animEffect>
                                  </p:childTnLst>
                                </p:cTn>
                              </p:par>
                              <p:par>
                                <p:cTn id="89" presetID="10" presetClass="entr" presetSubtype="0" fill="hold" nodeType="withEffect">
                                  <p:stCondLst>
                                    <p:cond delay="0"/>
                                  </p:stCondLst>
                                  <p:childTnLst>
                                    <p:set>
                                      <p:cBhvr>
                                        <p:cTn id="90" dur="1" fill="hold">
                                          <p:stCondLst>
                                            <p:cond delay="0"/>
                                          </p:stCondLst>
                                        </p:cTn>
                                        <p:tgtEl>
                                          <p:spTgt spid="129"/>
                                        </p:tgtEl>
                                        <p:attrNameLst>
                                          <p:attrName>style.visibility</p:attrName>
                                        </p:attrNameLst>
                                      </p:cBhvr>
                                      <p:to>
                                        <p:strVal val="visible"/>
                                      </p:to>
                                    </p:set>
                                    <p:animEffect transition="in" filter="fade">
                                      <p:cBhvr>
                                        <p:cTn id="91" dur="1000"/>
                                        <p:tgtEl>
                                          <p:spTgt spid="129"/>
                                        </p:tgtEl>
                                      </p:cBhvr>
                                    </p:animEffect>
                                  </p:childTnLst>
                                </p:cTn>
                              </p:par>
                              <p:par>
                                <p:cTn id="92" presetID="10" presetClass="entr" presetSubtype="0" fill="hold" nodeType="with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fade">
                                      <p:cBhvr>
                                        <p:cTn id="94" dur="1000"/>
                                        <p:tgtEl>
                                          <p:spTgt spid="137"/>
                                        </p:tgtEl>
                                      </p:cBhvr>
                                    </p:animEffect>
                                  </p:childTnLst>
                                </p:cTn>
                              </p:par>
                              <p:par>
                                <p:cTn id="95" presetID="10" presetClass="entr" presetSubtype="0" fill="hold" nodeType="withEffect">
                                  <p:stCondLst>
                                    <p:cond delay="0"/>
                                  </p:stCondLst>
                                  <p:childTnLst>
                                    <p:set>
                                      <p:cBhvr>
                                        <p:cTn id="96" dur="1" fill="hold">
                                          <p:stCondLst>
                                            <p:cond delay="0"/>
                                          </p:stCondLst>
                                        </p:cTn>
                                        <p:tgtEl>
                                          <p:spTgt spid="148"/>
                                        </p:tgtEl>
                                        <p:attrNameLst>
                                          <p:attrName>style.visibility</p:attrName>
                                        </p:attrNameLst>
                                      </p:cBhvr>
                                      <p:to>
                                        <p:strVal val="visible"/>
                                      </p:to>
                                    </p:set>
                                    <p:animEffect transition="in" filter="fade">
                                      <p:cBhvr>
                                        <p:cTn id="97" dur="1000"/>
                                        <p:tgtEl>
                                          <p:spTgt spid="148"/>
                                        </p:tgtEl>
                                      </p:cBhvr>
                                    </p:animEffect>
                                  </p:childTnLst>
                                </p:cTn>
                              </p:par>
                              <p:par>
                                <p:cTn id="98" presetID="10" presetClass="entr" presetSubtype="0" fill="hold" nodeType="withEffect">
                                  <p:stCondLst>
                                    <p:cond delay="0"/>
                                  </p:stCondLst>
                                  <p:childTnLst>
                                    <p:set>
                                      <p:cBhvr>
                                        <p:cTn id="99" dur="1" fill="hold">
                                          <p:stCondLst>
                                            <p:cond delay="0"/>
                                          </p:stCondLst>
                                        </p:cTn>
                                        <p:tgtEl>
                                          <p:spTgt spid="151"/>
                                        </p:tgtEl>
                                        <p:attrNameLst>
                                          <p:attrName>style.visibility</p:attrName>
                                        </p:attrNameLst>
                                      </p:cBhvr>
                                      <p:to>
                                        <p:strVal val="visible"/>
                                      </p:to>
                                    </p:set>
                                    <p:animEffect transition="in" filter="fade">
                                      <p:cBhvr>
                                        <p:cTn id="100" dur="1000"/>
                                        <p:tgtEl>
                                          <p:spTgt spid="15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fade">
                                      <p:cBhvr>
                                        <p:cTn id="105" dur="1000"/>
                                        <p:tgtEl>
                                          <p:spTgt spid="97"/>
                                        </p:tgtEl>
                                      </p:cBhvr>
                                    </p:animEffect>
                                  </p:childTnLst>
                                </p:cTn>
                              </p:par>
                              <p:par>
                                <p:cTn id="106" presetID="10" presetClass="entr" presetSubtype="0" fill="hold" nodeType="withEffect">
                                  <p:stCondLst>
                                    <p:cond delay="0"/>
                                  </p:stCondLst>
                                  <p:childTnLst>
                                    <p:set>
                                      <p:cBhvr>
                                        <p:cTn id="107" dur="1" fill="hold">
                                          <p:stCondLst>
                                            <p:cond delay="0"/>
                                          </p:stCondLst>
                                        </p:cTn>
                                        <p:tgtEl>
                                          <p:spTgt spid="98"/>
                                        </p:tgtEl>
                                        <p:attrNameLst>
                                          <p:attrName>style.visibility</p:attrName>
                                        </p:attrNameLst>
                                      </p:cBhvr>
                                      <p:to>
                                        <p:strVal val="visible"/>
                                      </p:to>
                                    </p:set>
                                    <p:animEffect transition="in" filter="fade">
                                      <p:cBhvr>
                                        <p:cTn id="108" dur="1000"/>
                                        <p:tgtEl>
                                          <p:spTgt spid="98"/>
                                        </p:tgtEl>
                                      </p:cBhvr>
                                    </p:animEffect>
                                  </p:childTnLst>
                                </p:cTn>
                              </p:par>
                              <p:par>
                                <p:cTn id="109" presetID="10" presetClass="entr" presetSubtype="0" fill="hold" nodeType="withEffect">
                                  <p:stCondLst>
                                    <p:cond delay="0"/>
                                  </p:stCondLst>
                                  <p:childTnLst>
                                    <p:set>
                                      <p:cBhvr>
                                        <p:cTn id="110" dur="1" fill="hold">
                                          <p:stCondLst>
                                            <p:cond delay="0"/>
                                          </p:stCondLst>
                                        </p:cTn>
                                        <p:tgtEl>
                                          <p:spTgt spid="107"/>
                                        </p:tgtEl>
                                        <p:attrNameLst>
                                          <p:attrName>style.visibility</p:attrName>
                                        </p:attrNameLst>
                                      </p:cBhvr>
                                      <p:to>
                                        <p:strVal val="visible"/>
                                      </p:to>
                                    </p:set>
                                    <p:animEffect transition="in" filter="fade">
                                      <p:cBhvr>
                                        <p:cTn id="111" dur="1000"/>
                                        <p:tgtEl>
                                          <p:spTgt spid="107"/>
                                        </p:tgtEl>
                                      </p:cBhvr>
                                    </p:animEffect>
                                  </p:childTnLst>
                                </p:cTn>
                              </p:par>
                              <p:par>
                                <p:cTn id="112" presetID="10" presetClass="entr" presetSubtype="0" fill="hold" nodeType="withEffect">
                                  <p:stCondLst>
                                    <p:cond delay="0"/>
                                  </p:stCondLst>
                                  <p:childTnLst>
                                    <p:set>
                                      <p:cBhvr>
                                        <p:cTn id="113" dur="1" fill="hold">
                                          <p:stCondLst>
                                            <p:cond delay="0"/>
                                          </p:stCondLst>
                                        </p:cTn>
                                        <p:tgtEl>
                                          <p:spTgt spid="111"/>
                                        </p:tgtEl>
                                        <p:attrNameLst>
                                          <p:attrName>style.visibility</p:attrName>
                                        </p:attrNameLst>
                                      </p:cBhvr>
                                      <p:to>
                                        <p:strVal val="visible"/>
                                      </p:to>
                                    </p:set>
                                    <p:animEffect transition="in" filter="fade">
                                      <p:cBhvr>
                                        <p:cTn id="114" dur="1000"/>
                                        <p:tgtEl>
                                          <p:spTgt spid="111"/>
                                        </p:tgtEl>
                                      </p:cBhvr>
                                    </p:animEffect>
                                  </p:childTnLst>
                                </p:cTn>
                              </p:par>
                              <p:par>
                                <p:cTn id="115" presetID="10" presetClass="entr" presetSubtype="0" fill="hold" nodeType="with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fade">
                                      <p:cBhvr>
                                        <p:cTn id="117" dur="1000"/>
                                        <p:tgtEl>
                                          <p:spTgt spid="114"/>
                                        </p:tgtEl>
                                      </p:cBhvr>
                                    </p:animEffect>
                                  </p:childTnLst>
                                </p:cTn>
                              </p:par>
                              <p:par>
                                <p:cTn id="118" presetID="10" presetClass="entr" presetSubtype="0" fill="hold" nodeType="with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fade">
                                      <p:cBhvr>
                                        <p:cTn id="120" dur="1000"/>
                                        <p:tgtEl>
                                          <p:spTgt spid="115"/>
                                        </p:tgtEl>
                                      </p:cBhvr>
                                    </p:animEffect>
                                  </p:childTnLst>
                                </p:cTn>
                              </p:par>
                              <p:par>
                                <p:cTn id="121" presetID="10" presetClass="entr" presetSubtype="0" fill="hold" nodeType="withEffect">
                                  <p:stCondLst>
                                    <p:cond delay="0"/>
                                  </p:stCondLst>
                                  <p:childTnLst>
                                    <p:set>
                                      <p:cBhvr>
                                        <p:cTn id="122" dur="1" fill="hold">
                                          <p:stCondLst>
                                            <p:cond delay="0"/>
                                          </p:stCondLst>
                                        </p:cTn>
                                        <p:tgtEl>
                                          <p:spTgt spid="117"/>
                                        </p:tgtEl>
                                        <p:attrNameLst>
                                          <p:attrName>style.visibility</p:attrName>
                                        </p:attrNameLst>
                                      </p:cBhvr>
                                      <p:to>
                                        <p:strVal val="visible"/>
                                      </p:to>
                                    </p:set>
                                    <p:animEffect transition="in" filter="fade">
                                      <p:cBhvr>
                                        <p:cTn id="123" dur="1000"/>
                                        <p:tgtEl>
                                          <p:spTgt spid="117"/>
                                        </p:tgtEl>
                                      </p:cBhvr>
                                    </p:animEffect>
                                  </p:childTnLst>
                                </p:cTn>
                              </p:par>
                              <p:par>
                                <p:cTn id="124" presetID="10" presetClass="entr" presetSubtype="0" fill="hold" nodeType="withEffect">
                                  <p:stCondLst>
                                    <p:cond delay="0"/>
                                  </p:stCondLst>
                                  <p:childTnLst>
                                    <p:set>
                                      <p:cBhvr>
                                        <p:cTn id="125" dur="1" fill="hold">
                                          <p:stCondLst>
                                            <p:cond delay="0"/>
                                          </p:stCondLst>
                                        </p:cTn>
                                        <p:tgtEl>
                                          <p:spTgt spid="118"/>
                                        </p:tgtEl>
                                        <p:attrNameLst>
                                          <p:attrName>style.visibility</p:attrName>
                                        </p:attrNameLst>
                                      </p:cBhvr>
                                      <p:to>
                                        <p:strVal val="visible"/>
                                      </p:to>
                                    </p:set>
                                    <p:animEffect transition="in" filter="fade">
                                      <p:cBhvr>
                                        <p:cTn id="126" dur="1000"/>
                                        <p:tgtEl>
                                          <p:spTgt spid="118"/>
                                        </p:tgtEl>
                                      </p:cBhvr>
                                    </p:animEffect>
                                  </p:childTnLst>
                                </p:cTn>
                              </p:par>
                              <p:par>
                                <p:cTn id="127" presetID="10" presetClass="entr" presetSubtype="0" fill="hold" nodeType="with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fade">
                                      <p:cBhvr>
                                        <p:cTn id="129" dur="1000"/>
                                        <p:tgtEl>
                                          <p:spTgt spid="119"/>
                                        </p:tgtEl>
                                      </p:cBhvr>
                                    </p:animEffect>
                                  </p:childTnLst>
                                </p:cTn>
                              </p:par>
                              <p:par>
                                <p:cTn id="130" presetID="10" presetClass="entr" presetSubtype="0" fill="hold" nodeType="withEffect">
                                  <p:stCondLst>
                                    <p:cond delay="0"/>
                                  </p:stCondLst>
                                  <p:childTnLst>
                                    <p:set>
                                      <p:cBhvr>
                                        <p:cTn id="131" dur="1" fill="hold">
                                          <p:stCondLst>
                                            <p:cond delay="0"/>
                                          </p:stCondLst>
                                        </p:cTn>
                                        <p:tgtEl>
                                          <p:spTgt spid="120"/>
                                        </p:tgtEl>
                                        <p:attrNameLst>
                                          <p:attrName>style.visibility</p:attrName>
                                        </p:attrNameLst>
                                      </p:cBhvr>
                                      <p:to>
                                        <p:strVal val="visible"/>
                                      </p:to>
                                    </p:set>
                                    <p:animEffect transition="in" filter="fade">
                                      <p:cBhvr>
                                        <p:cTn id="132" dur="1000"/>
                                        <p:tgtEl>
                                          <p:spTgt spid="120"/>
                                        </p:tgtEl>
                                      </p:cBhvr>
                                    </p:animEffect>
                                  </p:childTnLst>
                                </p:cTn>
                              </p:par>
                              <p:par>
                                <p:cTn id="133" presetID="10" presetClass="entr" presetSubtype="0" fill="hold" nodeType="withEffect">
                                  <p:stCondLst>
                                    <p:cond delay="0"/>
                                  </p:stCondLst>
                                  <p:childTnLst>
                                    <p:set>
                                      <p:cBhvr>
                                        <p:cTn id="134" dur="1" fill="hold">
                                          <p:stCondLst>
                                            <p:cond delay="0"/>
                                          </p:stCondLst>
                                        </p:cTn>
                                        <p:tgtEl>
                                          <p:spTgt spid="123"/>
                                        </p:tgtEl>
                                        <p:attrNameLst>
                                          <p:attrName>style.visibility</p:attrName>
                                        </p:attrNameLst>
                                      </p:cBhvr>
                                      <p:to>
                                        <p:strVal val="visible"/>
                                      </p:to>
                                    </p:set>
                                    <p:animEffect transition="in" filter="fade">
                                      <p:cBhvr>
                                        <p:cTn id="135" dur="1000"/>
                                        <p:tgtEl>
                                          <p:spTgt spid="123"/>
                                        </p:tgtEl>
                                      </p:cBhvr>
                                    </p:animEffect>
                                  </p:childTnLst>
                                </p:cTn>
                              </p:par>
                              <p:par>
                                <p:cTn id="136" presetID="10" presetClass="entr" presetSubtype="0" fill="hold" nodeType="withEffect">
                                  <p:stCondLst>
                                    <p:cond delay="0"/>
                                  </p:stCondLst>
                                  <p:childTnLst>
                                    <p:set>
                                      <p:cBhvr>
                                        <p:cTn id="137" dur="1" fill="hold">
                                          <p:stCondLst>
                                            <p:cond delay="0"/>
                                          </p:stCondLst>
                                        </p:cTn>
                                        <p:tgtEl>
                                          <p:spTgt spid="124"/>
                                        </p:tgtEl>
                                        <p:attrNameLst>
                                          <p:attrName>style.visibility</p:attrName>
                                        </p:attrNameLst>
                                      </p:cBhvr>
                                      <p:to>
                                        <p:strVal val="visible"/>
                                      </p:to>
                                    </p:set>
                                    <p:animEffect transition="in" filter="fade">
                                      <p:cBhvr>
                                        <p:cTn id="138" dur="1000"/>
                                        <p:tgtEl>
                                          <p:spTgt spid="124"/>
                                        </p:tgtEl>
                                      </p:cBhvr>
                                    </p:animEffect>
                                  </p:childTnLst>
                                </p:cTn>
                              </p:par>
                              <p:par>
                                <p:cTn id="139" presetID="10" presetClass="entr" presetSubtype="0" fill="hold" nodeType="withEffect">
                                  <p:stCondLst>
                                    <p:cond delay="0"/>
                                  </p:stCondLst>
                                  <p:childTnLst>
                                    <p:set>
                                      <p:cBhvr>
                                        <p:cTn id="140" dur="1" fill="hold">
                                          <p:stCondLst>
                                            <p:cond delay="0"/>
                                          </p:stCondLst>
                                        </p:cTn>
                                        <p:tgtEl>
                                          <p:spTgt spid="125"/>
                                        </p:tgtEl>
                                        <p:attrNameLst>
                                          <p:attrName>style.visibility</p:attrName>
                                        </p:attrNameLst>
                                      </p:cBhvr>
                                      <p:to>
                                        <p:strVal val="visible"/>
                                      </p:to>
                                    </p:set>
                                    <p:animEffect transition="in" filter="fade">
                                      <p:cBhvr>
                                        <p:cTn id="141" dur="1000"/>
                                        <p:tgtEl>
                                          <p:spTgt spid="125"/>
                                        </p:tgtEl>
                                      </p:cBhvr>
                                    </p:animEffect>
                                  </p:childTnLst>
                                </p:cTn>
                              </p:par>
                              <p:par>
                                <p:cTn id="142" presetID="10" presetClass="entr" presetSubtype="0" fill="hold" nodeType="withEffect">
                                  <p:stCondLst>
                                    <p:cond delay="0"/>
                                  </p:stCondLst>
                                  <p:childTnLst>
                                    <p:set>
                                      <p:cBhvr>
                                        <p:cTn id="143" dur="1" fill="hold">
                                          <p:stCondLst>
                                            <p:cond delay="0"/>
                                          </p:stCondLst>
                                        </p:cTn>
                                        <p:tgtEl>
                                          <p:spTgt spid="126"/>
                                        </p:tgtEl>
                                        <p:attrNameLst>
                                          <p:attrName>style.visibility</p:attrName>
                                        </p:attrNameLst>
                                      </p:cBhvr>
                                      <p:to>
                                        <p:strVal val="visible"/>
                                      </p:to>
                                    </p:set>
                                    <p:animEffect transition="in" filter="fade">
                                      <p:cBhvr>
                                        <p:cTn id="144" dur="1000"/>
                                        <p:tgtEl>
                                          <p:spTgt spid="126"/>
                                        </p:tgtEl>
                                      </p:cBhvr>
                                    </p:animEffect>
                                  </p:childTnLst>
                                </p:cTn>
                              </p:par>
                              <p:par>
                                <p:cTn id="145" presetID="10" presetClass="entr" presetSubtype="0" fill="hold" nodeType="withEffect">
                                  <p:stCondLst>
                                    <p:cond delay="0"/>
                                  </p:stCondLst>
                                  <p:childTnLst>
                                    <p:set>
                                      <p:cBhvr>
                                        <p:cTn id="146" dur="1" fill="hold">
                                          <p:stCondLst>
                                            <p:cond delay="0"/>
                                          </p:stCondLst>
                                        </p:cTn>
                                        <p:tgtEl>
                                          <p:spTgt spid="127"/>
                                        </p:tgtEl>
                                        <p:attrNameLst>
                                          <p:attrName>style.visibility</p:attrName>
                                        </p:attrNameLst>
                                      </p:cBhvr>
                                      <p:to>
                                        <p:strVal val="visible"/>
                                      </p:to>
                                    </p:set>
                                    <p:animEffect transition="in" filter="fade">
                                      <p:cBhvr>
                                        <p:cTn id="147" dur="1000"/>
                                        <p:tgtEl>
                                          <p:spTgt spid="127"/>
                                        </p:tgtEl>
                                      </p:cBhvr>
                                    </p:animEffect>
                                  </p:childTnLst>
                                </p:cTn>
                              </p:par>
                              <p:par>
                                <p:cTn id="148" presetID="10" presetClass="entr" presetSubtype="0" fill="hold" nodeType="withEffect">
                                  <p:stCondLst>
                                    <p:cond delay="0"/>
                                  </p:stCondLst>
                                  <p:childTnLst>
                                    <p:set>
                                      <p:cBhvr>
                                        <p:cTn id="149" dur="1" fill="hold">
                                          <p:stCondLst>
                                            <p:cond delay="0"/>
                                          </p:stCondLst>
                                        </p:cTn>
                                        <p:tgtEl>
                                          <p:spTgt spid="130"/>
                                        </p:tgtEl>
                                        <p:attrNameLst>
                                          <p:attrName>style.visibility</p:attrName>
                                        </p:attrNameLst>
                                      </p:cBhvr>
                                      <p:to>
                                        <p:strVal val="visible"/>
                                      </p:to>
                                    </p:set>
                                    <p:animEffect transition="in" filter="fade">
                                      <p:cBhvr>
                                        <p:cTn id="150" dur="1000"/>
                                        <p:tgtEl>
                                          <p:spTgt spid="130"/>
                                        </p:tgtEl>
                                      </p:cBhvr>
                                    </p:animEffect>
                                  </p:childTnLst>
                                </p:cTn>
                              </p:par>
                              <p:par>
                                <p:cTn id="151" presetID="10" presetClass="entr" presetSubtype="0" fill="hold" nodeType="withEffect">
                                  <p:stCondLst>
                                    <p:cond delay="0"/>
                                  </p:stCondLst>
                                  <p:childTnLst>
                                    <p:set>
                                      <p:cBhvr>
                                        <p:cTn id="152" dur="1" fill="hold">
                                          <p:stCondLst>
                                            <p:cond delay="0"/>
                                          </p:stCondLst>
                                        </p:cTn>
                                        <p:tgtEl>
                                          <p:spTgt spid="131"/>
                                        </p:tgtEl>
                                        <p:attrNameLst>
                                          <p:attrName>style.visibility</p:attrName>
                                        </p:attrNameLst>
                                      </p:cBhvr>
                                      <p:to>
                                        <p:strVal val="visible"/>
                                      </p:to>
                                    </p:set>
                                    <p:animEffect transition="in" filter="fade">
                                      <p:cBhvr>
                                        <p:cTn id="153" dur="1000"/>
                                        <p:tgtEl>
                                          <p:spTgt spid="131"/>
                                        </p:tgtEl>
                                      </p:cBhvr>
                                    </p:animEffect>
                                  </p:childTnLst>
                                </p:cTn>
                              </p:par>
                              <p:par>
                                <p:cTn id="154" presetID="10" presetClass="entr" presetSubtype="0" fill="hold" nodeType="withEffect">
                                  <p:stCondLst>
                                    <p:cond delay="0"/>
                                  </p:stCondLst>
                                  <p:childTnLst>
                                    <p:set>
                                      <p:cBhvr>
                                        <p:cTn id="155" dur="1" fill="hold">
                                          <p:stCondLst>
                                            <p:cond delay="0"/>
                                          </p:stCondLst>
                                        </p:cTn>
                                        <p:tgtEl>
                                          <p:spTgt spid="132"/>
                                        </p:tgtEl>
                                        <p:attrNameLst>
                                          <p:attrName>style.visibility</p:attrName>
                                        </p:attrNameLst>
                                      </p:cBhvr>
                                      <p:to>
                                        <p:strVal val="visible"/>
                                      </p:to>
                                    </p:set>
                                    <p:animEffect transition="in" filter="fade">
                                      <p:cBhvr>
                                        <p:cTn id="156" dur="1000"/>
                                        <p:tgtEl>
                                          <p:spTgt spid="132"/>
                                        </p:tgtEl>
                                      </p:cBhvr>
                                    </p:animEffect>
                                  </p:childTnLst>
                                </p:cTn>
                              </p:par>
                              <p:par>
                                <p:cTn id="157" presetID="10" presetClass="entr" presetSubtype="0" fill="hold" nodeType="withEffect">
                                  <p:stCondLst>
                                    <p:cond delay="0"/>
                                  </p:stCondLst>
                                  <p:childTnLst>
                                    <p:set>
                                      <p:cBhvr>
                                        <p:cTn id="158" dur="1" fill="hold">
                                          <p:stCondLst>
                                            <p:cond delay="0"/>
                                          </p:stCondLst>
                                        </p:cTn>
                                        <p:tgtEl>
                                          <p:spTgt spid="133"/>
                                        </p:tgtEl>
                                        <p:attrNameLst>
                                          <p:attrName>style.visibility</p:attrName>
                                        </p:attrNameLst>
                                      </p:cBhvr>
                                      <p:to>
                                        <p:strVal val="visible"/>
                                      </p:to>
                                    </p:set>
                                    <p:animEffect transition="in" filter="fade">
                                      <p:cBhvr>
                                        <p:cTn id="159" dur="1000"/>
                                        <p:tgtEl>
                                          <p:spTgt spid="133"/>
                                        </p:tgtEl>
                                      </p:cBhvr>
                                    </p:animEffect>
                                  </p:childTnLst>
                                </p:cTn>
                              </p:par>
                              <p:par>
                                <p:cTn id="160" presetID="10" presetClass="entr" presetSubtype="0" fill="hold" nodeType="withEffect">
                                  <p:stCondLst>
                                    <p:cond delay="0"/>
                                  </p:stCondLst>
                                  <p:childTnLst>
                                    <p:set>
                                      <p:cBhvr>
                                        <p:cTn id="161" dur="1" fill="hold">
                                          <p:stCondLst>
                                            <p:cond delay="0"/>
                                          </p:stCondLst>
                                        </p:cTn>
                                        <p:tgtEl>
                                          <p:spTgt spid="134"/>
                                        </p:tgtEl>
                                        <p:attrNameLst>
                                          <p:attrName>style.visibility</p:attrName>
                                        </p:attrNameLst>
                                      </p:cBhvr>
                                      <p:to>
                                        <p:strVal val="visible"/>
                                      </p:to>
                                    </p:set>
                                    <p:animEffect transition="in" filter="fade">
                                      <p:cBhvr>
                                        <p:cTn id="162" dur="1000"/>
                                        <p:tgtEl>
                                          <p:spTgt spid="134"/>
                                        </p:tgtEl>
                                      </p:cBhvr>
                                    </p:animEffect>
                                  </p:childTnLst>
                                </p:cTn>
                              </p:par>
                              <p:par>
                                <p:cTn id="163" presetID="10" presetClass="entr" presetSubtype="0" fill="hold" nodeType="withEffect">
                                  <p:stCondLst>
                                    <p:cond delay="0"/>
                                  </p:stCondLst>
                                  <p:childTnLst>
                                    <p:set>
                                      <p:cBhvr>
                                        <p:cTn id="164" dur="1" fill="hold">
                                          <p:stCondLst>
                                            <p:cond delay="0"/>
                                          </p:stCondLst>
                                        </p:cTn>
                                        <p:tgtEl>
                                          <p:spTgt spid="136"/>
                                        </p:tgtEl>
                                        <p:attrNameLst>
                                          <p:attrName>style.visibility</p:attrName>
                                        </p:attrNameLst>
                                      </p:cBhvr>
                                      <p:to>
                                        <p:strVal val="visible"/>
                                      </p:to>
                                    </p:set>
                                    <p:animEffect transition="in" filter="fade">
                                      <p:cBhvr>
                                        <p:cTn id="165" dur="1000"/>
                                        <p:tgtEl>
                                          <p:spTgt spid="136"/>
                                        </p:tgtEl>
                                      </p:cBhvr>
                                    </p:animEffect>
                                  </p:childTnLst>
                                </p:cTn>
                              </p:par>
                              <p:par>
                                <p:cTn id="166" presetID="10" presetClass="entr" presetSubtype="0" fill="hold" nodeType="withEffect">
                                  <p:stCondLst>
                                    <p:cond delay="0"/>
                                  </p:stCondLst>
                                  <p:childTnLst>
                                    <p:set>
                                      <p:cBhvr>
                                        <p:cTn id="167" dur="1" fill="hold">
                                          <p:stCondLst>
                                            <p:cond delay="0"/>
                                          </p:stCondLst>
                                        </p:cTn>
                                        <p:tgtEl>
                                          <p:spTgt spid="138"/>
                                        </p:tgtEl>
                                        <p:attrNameLst>
                                          <p:attrName>style.visibility</p:attrName>
                                        </p:attrNameLst>
                                      </p:cBhvr>
                                      <p:to>
                                        <p:strVal val="visible"/>
                                      </p:to>
                                    </p:set>
                                    <p:animEffect transition="in" filter="fade">
                                      <p:cBhvr>
                                        <p:cTn id="168" dur="1000"/>
                                        <p:tgtEl>
                                          <p:spTgt spid="138"/>
                                        </p:tgtEl>
                                      </p:cBhvr>
                                    </p:animEffect>
                                  </p:childTnLst>
                                </p:cTn>
                              </p:par>
                              <p:par>
                                <p:cTn id="169" presetID="10" presetClass="entr" presetSubtype="0" fill="hold" nodeType="withEffect">
                                  <p:stCondLst>
                                    <p:cond delay="0"/>
                                  </p:stCondLst>
                                  <p:childTnLst>
                                    <p:set>
                                      <p:cBhvr>
                                        <p:cTn id="170" dur="1" fill="hold">
                                          <p:stCondLst>
                                            <p:cond delay="0"/>
                                          </p:stCondLst>
                                        </p:cTn>
                                        <p:tgtEl>
                                          <p:spTgt spid="139"/>
                                        </p:tgtEl>
                                        <p:attrNameLst>
                                          <p:attrName>style.visibility</p:attrName>
                                        </p:attrNameLst>
                                      </p:cBhvr>
                                      <p:to>
                                        <p:strVal val="visible"/>
                                      </p:to>
                                    </p:set>
                                    <p:animEffect transition="in" filter="fade">
                                      <p:cBhvr>
                                        <p:cTn id="171" dur="1000"/>
                                        <p:tgtEl>
                                          <p:spTgt spid="139"/>
                                        </p:tgtEl>
                                      </p:cBhvr>
                                    </p:animEffect>
                                  </p:childTnLst>
                                </p:cTn>
                              </p:par>
                              <p:par>
                                <p:cTn id="172" presetID="10" presetClass="entr" presetSubtype="0" fill="hold" nodeType="withEffect">
                                  <p:stCondLst>
                                    <p:cond delay="0"/>
                                  </p:stCondLst>
                                  <p:childTnLst>
                                    <p:set>
                                      <p:cBhvr>
                                        <p:cTn id="173" dur="1" fill="hold">
                                          <p:stCondLst>
                                            <p:cond delay="0"/>
                                          </p:stCondLst>
                                        </p:cTn>
                                        <p:tgtEl>
                                          <p:spTgt spid="140"/>
                                        </p:tgtEl>
                                        <p:attrNameLst>
                                          <p:attrName>style.visibility</p:attrName>
                                        </p:attrNameLst>
                                      </p:cBhvr>
                                      <p:to>
                                        <p:strVal val="visible"/>
                                      </p:to>
                                    </p:set>
                                    <p:animEffect transition="in" filter="fade">
                                      <p:cBhvr>
                                        <p:cTn id="174" dur="1000"/>
                                        <p:tgtEl>
                                          <p:spTgt spid="140"/>
                                        </p:tgtEl>
                                      </p:cBhvr>
                                    </p:animEffect>
                                  </p:childTnLst>
                                </p:cTn>
                              </p:par>
                              <p:par>
                                <p:cTn id="175" presetID="10" presetClass="entr" presetSubtype="0" fill="hold" nodeType="withEffect">
                                  <p:stCondLst>
                                    <p:cond delay="0"/>
                                  </p:stCondLst>
                                  <p:childTnLst>
                                    <p:set>
                                      <p:cBhvr>
                                        <p:cTn id="176" dur="1" fill="hold">
                                          <p:stCondLst>
                                            <p:cond delay="0"/>
                                          </p:stCondLst>
                                        </p:cTn>
                                        <p:tgtEl>
                                          <p:spTgt spid="141"/>
                                        </p:tgtEl>
                                        <p:attrNameLst>
                                          <p:attrName>style.visibility</p:attrName>
                                        </p:attrNameLst>
                                      </p:cBhvr>
                                      <p:to>
                                        <p:strVal val="visible"/>
                                      </p:to>
                                    </p:set>
                                    <p:animEffect transition="in" filter="fade">
                                      <p:cBhvr>
                                        <p:cTn id="177" dur="1000"/>
                                        <p:tgtEl>
                                          <p:spTgt spid="141"/>
                                        </p:tgtEl>
                                      </p:cBhvr>
                                    </p:animEffect>
                                  </p:childTnLst>
                                </p:cTn>
                              </p:par>
                              <p:par>
                                <p:cTn id="178" presetID="10" presetClass="entr" presetSubtype="0" fill="hold" nodeType="withEffect">
                                  <p:stCondLst>
                                    <p:cond delay="0"/>
                                  </p:stCondLst>
                                  <p:childTnLst>
                                    <p:set>
                                      <p:cBhvr>
                                        <p:cTn id="179" dur="1" fill="hold">
                                          <p:stCondLst>
                                            <p:cond delay="0"/>
                                          </p:stCondLst>
                                        </p:cTn>
                                        <p:tgtEl>
                                          <p:spTgt spid="143"/>
                                        </p:tgtEl>
                                        <p:attrNameLst>
                                          <p:attrName>style.visibility</p:attrName>
                                        </p:attrNameLst>
                                      </p:cBhvr>
                                      <p:to>
                                        <p:strVal val="visible"/>
                                      </p:to>
                                    </p:set>
                                    <p:animEffect transition="in" filter="fade">
                                      <p:cBhvr>
                                        <p:cTn id="180" dur="1000"/>
                                        <p:tgtEl>
                                          <p:spTgt spid="143"/>
                                        </p:tgtEl>
                                      </p:cBhvr>
                                    </p:animEffect>
                                  </p:childTnLst>
                                </p:cTn>
                              </p:par>
                              <p:par>
                                <p:cTn id="181" presetID="10" presetClass="entr" presetSubtype="0" fill="hold" nodeType="withEffect">
                                  <p:stCondLst>
                                    <p:cond delay="0"/>
                                  </p:stCondLst>
                                  <p:childTnLst>
                                    <p:set>
                                      <p:cBhvr>
                                        <p:cTn id="182" dur="1" fill="hold">
                                          <p:stCondLst>
                                            <p:cond delay="0"/>
                                          </p:stCondLst>
                                        </p:cTn>
                                        <p:tgtEl>
                                          <p:spTgt spid="144"/>
                                        </p:tgtEl>
                                        <p:attrNameLst>
                                          <p:attrName>style.visibility</p:attrName>
                                        </p:attrNameLst>
                                      </p:cBhvr>
                                      <p:to>
                                        <p:strVal val="visible"/>
                                      </p:to>
                                    </p:set>
                                    <p:animEffect transition="in" filter="fade">
                                      <p:cBhvr>
                                        <p:cTn id="183" dur="1000"/>
                                        <p:tgtEl>
                                          <p:spTgt spid="144"/>
                                        </p:tgtEl>
                                      </p:cBhvr>
                                    </p:animEffect>
                                  </p:childTnLst>
                                </p:cTn>
                              </p:par>
                              <p:par>
                                <p:cTn id="184" presetID="10" presetClass="entr" presetSubtype="0" fill="hold" nodeType="withEffect">
                                  <p:stCondLst>
                                    <p:cond delay="0"/>
                                  </p:stCondLst>
                                  <p:childTnLst>
                                    <p:set>
                                      <p:cBhvr>
                                        <p:cTn id="185" dur="1" fill="hold">
                                          <p:stCondLst>
                                            <p:cond delay="0"/>
                                          </p:stCondLst>
                                        </p:cTn>
                                        <p:tgtEl>
                                          <p:spTgt spid="145"/>
                                        </p:tgtEl>
                                        <p:attrNameLst>
                                          <p:attrName>style.visibility</p:attrName>
                                        </p:attrNameLst>
                                      </p:cBhvr>
                                      <p:to>
                                        <p:strVal val="visible"/>
                                      </p:to>
                                    </p:set>
                                    <p:animEffect transition="in" filter="fade">
                                      <p:cBhvr>
                                        <p:cTn id="186" dur="1000"/>
                                        <p:tgtEl>
                                          <p:spTgt spid="145"/>
                                        </p:tgtEl>
                                      </p:cBhvr>
                                    </p:animEffect>
                                  </p:childTnLst>
                                </p:cTn>
                              </p:par>
                              <p:par>
                                <p:cTn id="187" presetID="10" presetClass="entr" presetSubtype="0" fill="hold" nodeType="withEffect">
                                  <p:stCondLst>
                                    <p:cond delay="0"/>
                                  </p:stCondLst>
                                  <p:childTnLst>
                                    <p:set>
                                      <p:cBhvr>
                                        <p:cTn id="188" dur="1" fill="hold">
                                          <p:stCondLst>
                                            <p:cond delay="0"/>
                                          </p:stCondLst>
                                        </p:cTn>
                                        <p:tgtEl>
                                          <p:spTgt spid="146"/>
                                        </p:tgtEl>
                                        <p:attrNameLst>
                                          <p:attrName>style.visibility</p:attrName>
                                        </p:attrNameLst>
                                      </p:cBhvr>
                                      <p:to>
                                        <p:strVal val="visible"/>
                                      </p:to>
                                    </p:set>
                                    <p:animEffect transition="in" filter="fade">
                                      <p:cBhvr>
                                        <p:cTn id="189" dur="1000"/>
                                        <p:tgtEl>
                                          <p:spTgt spid="146"/>
                                        </p:tgtEl>
                                      </p:cBhvr>
                                    </p:animEffect>
                                  </p:childTnLst>
                                </p:cTn>
                              </p:par>
                              <p:par>
                                <p:cTn id="190" presetID="10" presetClass="entr" presetSubtype="0" fill="hold" nodeType="withEffect">
                                  <p:stCondLst>
                                    <p:cond delay="0"/>
                                  </p:stCondLst>
                                  <p:childTnLst>
                                    <p:set>
                                      <p:cBhvr>
                                        <p:cTn id="191" dur="1" fill="hold">
                                          <p:stCondLst>
                                            <p:cond delay="0"/>
                                          </p:stCondLst>
                                        </p:cTn>
                                        <p:tgtEl>
                                          <p:spTgt spid="147"/>
                                        </p:tgtEl>
                                        <p:attrNameLst>
                                          <p:attrName>style.visibility</p:attrName>
                                        </p:attrNameLst>
                                      </p:cBhvr>
                                      <p:to>
                                        <p:strVal val="visible"/>
                                      </p:to>
                                    </p:set>
                                    <p:animEffect transition="in" filter="fade">
                                      <p:cBhvr>
                                        <p:cTn id="192" dur="1000"/>
                                        <p:tgtEl>
                                          <p:spTgt spid="147"/>
                                        </p:tgtEl>
                                      </p:cBhvr>
                                    </p:animEffect>
                                  </p:childTnLst>
                                </p:cTn>
                              </p:par>
                              <p:par>
                                <p:cTn id="193" presetID="10" presetClass="entr" presetSubtype="0" fill="hold" nodeType="withEffect">
                                  <p:stCondLst>
                                    <p:cond delay="0"/>
                                  </p:stCondLst>
                                  <p:childTnLst>
                                    <p:set>
                                      <p:cBhvr>
                                        <p:cTn id="194" dur="1" fill="hold">
                                          <p:stCondLst>
                                            <p:cond delay="0"/>
                                          </p:stCondLst>
                                        </p:cTn>
                                        <p:tgtEl>
                                          <p:spTgt spid="153"/>
                                        </p:tgtEl>
                                        <p:attrNameLst>
                                          <p:attrName>style.visibility</p:attrName>
                                        </p:attrNameLst>
                                      </p:cBhvr>
                                      <p:to>
                                        <p:strVal val="visible"/>
                                      </p:to>
                                    </p:set>
                                    <p:animEffect transition="in" filter="fade">
                                      <p:cBhvr>
                                        <p:cTn id="195" dur="1000"/>
                                        <p:tgtEl>
                                          <p:spTgt spid="153"/>
                                        </p:tgtEl>
                                      </p:cBhvr>
                                    </p:animEffect>
                                  </p:childTnLst>
                                </p:cTn>
                              </p:par>
                              <p:par>
                                <p:cTn id="196" presetID="10" presetClass="entr" presetSubtype="0" fill="hold" nodeType="withEffect">
                                  <p:stCondLst>
                                    <p:cond delay="0"/>
                                  </p:stCondLst>
                                  <p:childTnLst>
                                    <p:set>
                                      <p:cBhvr>
                                        <p:cTn id="197" dur="1" fill="hold">
                                          <p:stCondLst>
                                            <p:cond delay="0"/>
                                          </p:stCondLst>
                                        </p:cTn>
                                        <p:tgtEl>
                                          <p:spTgt spid="154"/>
                                        </p:tgtEl>
                                        <p:attrNameLst>
                                          <p:attrName>style.visibility</p:attrName>
                                        </p:attrNameLst>
                                      </p:cBhvr>
                                      <p:to>
                                        <p:strVal val="visible"/>
                                      </p:to>
                                    </p:set>
                                    <p:animEffect transition="in" filter="fade">
                                      <p:cBhvr>
                                        <p:cTn id="198" dur="1000"/>
                                        <p:tgtEl>
                                          <p:spTgt spid="154"/>
                                        </p:tgtEl>
                                      </p:cBhvr>
                                    </p:animEffect>
                                  </p:childTnLst>
                                </p:cTn>
                              </p:par>
                              <p:par>
                                <p:cTn id="199" presetID="10" presetClass="entr" presetSubtype="0" fill="hold" nodeType="withEffect">
                                  <p:stCondLst>
                                    <p:cond delay="0"/>
                                  </p:stCondLst>
                                  <p:childTnLst>
                                    <p:set>
                                      <p:cBhvr>
                                        <p:cTn id="200" dur="1" fill="hold">
                                          <p:stCondLst>
                                            <p:cond delay="0"/>
                                          </p:stCondLst>
                                        </p:cTn>
                                        <p:tgtEl>
                                          <p:spTgt spid="155"/>
                                        </p:tgtEl>
                                        <p:attrNameLst>
                                          <p:attrName>style.visibility</p:attrName>
                                        </p:attrNameLst>
                                      </p:cBhvr>
                                      <p:to>
                                        <p:strVal val="visible"/>
                                      </p:to>
                                    </p:set>
                                    <p:animEffect transition="in" filter="fade">
                                      <p:cBhvr>
                                        <p:cTn id="201" dur="1000"/>
                                        <p:tgtEl>
                                          <p:spTgt spid="155"/>
                                        </p:tgtEl>
                                      </p:cBhvr>
                                    </p:animEffect>
                                  </p:childTnLst>
                                </p:cTn>
                              </p:par>
                              <p:par>
                                <p:cTn id="202" presetID="10" presetClass="entr" presetSubtype="0" fill="hold" nodeType="withEffect">
                                  <p:stCondLst>
                                    <p:cond delay="0"/>
                                  </p:stCondLst>
                                  <p:childTnLst>
                                    <p:set>
                                      <p:cBhvr>
                                        <p:cTn id="203" dur="1" fill="hold">
                                          <p:stCondLst>
                                            <p:cond delay="0"/>
                                          </p:stCondLst>
                                        </p:cTn>
                                        <p:tgtEl>
                                          <p:spTgt spid="156"/>
                                        </p:tgtEl>
                                        <p:attrNameLst>
                                          <p:attrName>style.visibility</p:attrName>
                                        </p:attrNameLst>
                                      </p:cBhvr>
                                      <p:to>
                                        <p:strVal val="visible"/>
                                      </p:to>
                                    </p:set>
                                    <p:animEffect transition="in" filter="fade">
                                      <p:cBhvr>
                                        <p:cTn id="204" dur="1000"/>
                                        <p:tgtEl>
                                          <p:spTgt spid="156"/>
                                        </p:tgtEl>
                                      </p:cBhvr>
                                    </p:animEffect>
                                  </p:childTnLst>
                                </p:cTn>
                              </p:par>
                              <p:par>
                                <p:cTn id="205" presetID="10" presetClass="entr" presetSubtype="0" fill="hold" nodeType="withEffect">
                                  <p:stCondLst>
                                    <p:cond delay="0"/>
                                  </p:stCondLst>
                                  <p:childTnLst>
                                    <p:set>
                                      <p:cBhvr>
                                        <p:cTn id="206" dur="1" fill="hold">
                                          <p:stCondLst>
                                            <p:cond delay="0"/>
                                          </p:stCondLst>
                                        </p:cTn>
                                        <p:tgtEl>
                                          <p:spTgt spid="152"/>
                                        </p:tgtEl>
                                        <p:attrNameLst>
                                          <p:attrName>style.visibility</p:attrName>
                                        </p:attrNameLst>
                                      </p:cBhvr>
                                      <p:to>
                                        <p:strVal val="visible"/>
                                      </p:to>
                                    </p:set>
                                    <p:animEffect transition="in" filter="fade">
                                      <p:cBhvr>
                                        <p:cTn id="207" dur="1000"/>
                                        <p:tgtEl>
                                          <p:spTgt spid="152"/>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157"/>
                                        </p:tgtEl>
                                        <p:attrNameLst>
                                          <p:attrName>style.visibility</p:attrName>
                                        </p:attrNameLst>
                                      </p:cBhvr>
                                      <p:to>
                                        <p:strVal val="visible"/>
                                      </p:to>
                                    </p:set>
                                    <p:animEffect transition="in" filter="fade">
                                      <p:cBhvr>
                                        <p:cTn id="212" dur="1000"/>
                                        <p:tgtEl>
                                          <p:spTgt spid="157"/>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nodeType="clickEffect">
                                  <p:stCondLst>
                                    <p:cond delay="0"/>
                                  </p:stCondLst>
                                  <p:childTnLst>
                                    <p:set>
                                      <p:cBhvr>
                                        <p:cTn id="216" dur="1" fill="hold">
                                          <p:stCondLst>
                                            <p:cond delay="0"/>
                                          </p:stCondLst>
                                        </p:cTn>
                                        <p:tgtEl>
                                          <p:spTgt spid="158"/>
                                        </p:tgtEl>
                                        <p:attrNameLst>
                                          <p:attrName>style.visibility</p:attrName>
                                        </p:attrNameLst>
                                      </p:cBhvr>
                                      <p:to>
                                        <p:strVal val="visible"/>
                                      </p:to>
                                    </p:set>
                                    <p:animEffect transition="in" filter="fade">
                                      <p:cBhvr>
                                        <p:cTn id="217" dur="1000"/>
                                        <p:tgtEl>
                                          <p:spTgt spid="158"/>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159"/>
                                        </p:tgtEl>
                                        <p:attrNameLst>
                                          <p:attrName>style.visibility</p:attrName>
                                        </p:attrNameLst>
                                      </p:cBhvr>
                                      <p:to>
                                        <p:strVal val="visible"/>
                                      </p:to>
                                    </p:set>
                                    <p:animEffect transition="in" filter="fade">
                                      <p:cBhvr>
                                        <p:cTn id="222" dur="1000"/>
                                        <p:tgtEl>
                                          <p:spTgt spid="159"/>
                                        </p:tgtEl>
                                      </p:cBhvr>
                                    </p:animEffect>
                                  </p:childTnLst>
                                </p:cTn>
                              </p:par>
                              <p:par>
                                <p:cTn id="223" presetID="10" presetClass="entr" presetSubtype="0" fill="hold" nodeType="withEffect">
                                  <p:stCondLst>
                                    <p:cond delay="0"/>
                                  </p:stCondLst>
                                  <p:childTnLst>
                                    <p:set>
                                      <p:cBhvr>
                                        <p:cTn id="224" dur="1" fill="hold">
                                          <p:stCondLst>
                                            <p:cond delay="0"/>
                                          </p:stCondLst>
                                        </p:cTn>
                                        <p:tgtEl>
                                          <p:spTgt spid="160"/>
                                        </p:tgtEl>
                                        <p:attrNameLst>
                                          <p:attrName>style.visibility</p:attrName>
                                        </p:attrNameLst>
                                      </p:cBhvr>
                                      <p:to>
                                        <p:strVal val="visible"/>
                                      </p:to>
                                    </p:set>
                                    <p:animEffect transition="in" filter="fade">
                                      <p:cBhvr>
                                        <p:cTn id="225" dur="1000"/>
                                        <p:tgtEl>
                                          <p:spTgt spid="160"/>
                                        </p:tgtEl>
                                      </p:cBhvr>
                                    </p:animEffect>
                                  </p:childTnLst>
                                </p:cTn>
                              </p:par>
                              <p:par>
                                <p:cTn id="226" presetID="10" presetClass="entr" presetSubtype="0" fill="hold" nodeType="withEffect">
                                  <p:stCondLst>
                                    <p:cond delay="0"/>
                                  </p:stCondLst>
                                  <p:childTnLst>
                                    <p:set>
                                      <p:cBhvr>
                                        <p:cTn id="227" dur="1" fill="hold">
                                          <p:stCondLst>
                                            <p:cond delay="0"/>
                                          </p:stCondLst>
                                        </p:cTn>
                                        <p:tgtEl>
                                          <p:spTgt spid="162"/>
                                        </p:tgtEl>
                                        <p:attrNameLst>
                                          <p:attrName>style.visibility</p:attrName>
                                        </p:attrNameLst>
                                      </p:cBhvr>
                                      <p:to>
                                        <p:strVal val="visible"/>
                                      </p:to>
                                    </p:set>
                                    <p:animEffect transition="in" filter="fade">
                                      <p:cBhvr>
                                        <p:cTn id="228" dur="1000"/>
                                        <p:tgtEl>
                                          <p:spTgt spid="162"/>
                                        </p:tgtEl>
                                      </p:cBhvr>
                                    </p:animEffect>
                                  </p:childTnLst>
                                </p:cTn>
                              </p:par>
                              <p:par>
                                <p:cTn id="229" presetID="10" presetClass="entr" presetSubtype="0" fill="hold" nodeType="withEffect">
                                  <p:stCondLst>
                                    <p:cond delay="0"/>
                                  </p:stCondLst>
                                  <p:childTnLst>
                                    <p:set>
                                      <p:cBhvr>
                                        <p:cTn id="230" dur="1" fill="hold">
                                          <p:stCondLst>
                                            <p:cond delay="0"/>
                                          </p:stCondLst>
                                        </p:cTn>
                                        <p:tgtEl>
                                          <p:spTgt spid="161"/>
                                        </p:tgtEl>
                                        <p:attrNameLst>
                                          <p:attrName>style.visibility</p:attrName>
                                        </p:attrNameLst>
                                      </p:cBhvr>
                                      <p:to>
                                        <p:strVal val="visible"/>
                                      </p:to>
                                    </p:set>
                                    <p:animEffect transition="in" filter="fade">
                                      <p:cBhvr>
                                        <p:cTn id="231" dur="1000"/>
                                        <p:tgtEl>
                                          <p:spTgt spid="161"/>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nodeType="clickEffect">
                                  <p:stCondLst>
                                    <p:cond delay="0"/>
                                  </p:stCondLst>
                                  <p:childTnLst>
                                    <p:set>
                                      <p:cBhvr>
                                        <p:cTn id="235" dur="1" fill="hold">
                                          <p:stCondLst>
                                            <p:cond delay="0"/>
                                          </p:stCondLst>
                                        </p:cTn>
                                        <p:tgtEl>
                                          <p:spTgt spid="163"/>
                                        </p:tgtEl>
                                        <p:attrNameLst>
                                          <p:attrName>style.visibility</p:attrName>
                                        </p:attrNameLst>
                                      </p:cBhvr>
                                      <p:to>
                                        <p:strVal val="visible"/>
                                      </p:to>
                                    </p:set>
                                    <p:animEffect transition="in" filter="fade">
                                      <p:cBhvr>
                                        <p:cTn id="236" dur="1000"/>
                                        <p:tgtEl>
                                          <p:spTgt spid="163"/>
                                        </p:tgtEl>
                                      </p:cBhvr>
                                    </p:animEffec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nodeType="clickEffect">
                                  <p:stCondLst>
                                    <p:cond delay="0"/>
                                  </p:stCondLst>
                                  <p:childTnLst>
                                    <p:set>
                                      <p:cBhvr>
                                        <p:cTn id="240" dur="1" fill="hold">
                                          <p:stCondLst>
                                            <p:cond delay="0"/>
                                          </p:stCondLst>
                                        </p:cTn>
                                        <p:tgtEl>
                                          <p:spTgt spid="165"/>
                                        </p:tgtEl>
                                        <p:attrNameLst>
                                          <p:attrName>style.visibility</p:attrName>
                                        </p:attrNameLst>
                                      </p:cBhvr>
                                      <p:to>
                                        <p:strVal val="visible"/>
                                      </p:to>
                                    </p:set>
                                    <p:animEffect transition="in" filter="fade">
                                      <p:cBhvr>
                                        <p:cTn id="241"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a1f93e0ce7_0_0"/>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Definición</a:t>
            </a:r>
            <a:endParaRPr>
              <a:solidFill>
                <a:srgbClr val="FF0000"/>
              </a:solidFill>
            </a:endParaRPr>
          </a:p>
        </p:txBody>
      </p:sp>
      <p:sp>
        <p:nvSpPr>
          <p:cNvPr id="172" name="Google Shape;172;ga1f93e0ce7_0_0"/>
          <p:cNvSpPr txBox="1"/>
          <p:nvPr/>
        </p:nvSpPr>
        <p:spPr>
          <a:xfrm>
            <a:off x="684500" y="1653350"/>
            <a:ext cx="103074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Los modelos ensamblados (ensemble models) combinan las decisiones de múltiples modelos para mejorar su precisión y estabilidad.</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Se trata de modelos que se comportan muy bien y reducen bastante el variance. Este tipo de modelos son los que se suelen utilizar para ganar competiciones de Kaggle</a:t>
            </a:r>
            <a:endParaRPr sz="1700">
              <a:solidFill>
                <a:schemeClr val="lt1"/>
              </a:solidFill>
              <a:latin typeface="Calibri"/>
              <a:ea typeface="Calibri"/>
              <a:cs typeface="Calibri"/>
              <a:sym typeface="Calibri"/>
            </a:endParaRPr>
          </a:p>
        </p:txBody>
      </p:sp>
      <p:sp>
        <p:nvSpPr>
          <p:cNvPr id="173" name="Google Shape;173;ga1f93e0ce7_0_0"/>
          <p:cNvSpPr txBox="1"/>
          <p:nvPr/>
        </p:nvSpPr>
        <p:spPr>
          <a:xfrm>
            <a:off x="853850" y="3729971"/>
            <a:ext cx="3989400" cy="238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100">
                <a:solidFill>
                  <a:schemeClr val="lt1"/>
                </a:solidFill>
                <a:latin typeface="Calibri"/>
                <a:ea typeface="Calibri"/>
                <a:cs typeface="Calibri"/>
                <a:sym typeface="Calibri"/>
              </a:rPr>
              <a:t>Tipos de ensembles:</a:t>
            </a:r>
            <a:endParaRPr sz="2100">
              <a:solidFill>
                <a:schemeClr val="lt1"/>
              </a:solidFill>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GB" sz="2100">
                <a:solidFill>
                  <a:schemeClr val="lt1"/>
                </a:solidFill>
                <a:latin typeface="Calibri"/>
                <a:ea typeface="Calibri"/>
                <a:cs typeface="Calibri"/>
                <a:sym typeface="Calibri"/>
              </a:rPr>
              <a:t>Bagging</a:t>
            </a:r>
            <a:endParaRPr sz="2100">
              <a:solidFill>
                <a:schemeClr val="lt1"/>
              </a:solidFill>
              <a:latin typeface="Calibri"/>
              <a:ea typeface="Calibri"/>
              <a:cs typeface="Calibri"/>
              <a:sym typeface="Calibri"/>
            </a:endParaRPr>
          </a:p>
          <a:p>
            <a:pPr marL="914400" lvl="1" indent="-361950" algn="l" rtl="0">
              <a:spcBef>
                <a:spcPts val="0"/>
              </a:spcBef>
              <a:spcAft>
                <a:spcPts val="0"/>
              </a:spcAft>
              <a:buClr>
                <a:schemeClr val="lt1"/>
              </a:buClr>
              <a:buSzPts val="2100"/>
              <a:buFont typeface="Calibri"/>
              <a:buAutoNum type="alphaLcPeriod"/>
            </a:pPr>
            <a:r>
              <a:rPr lang="en-GB" sz="2100">
                <a:solidFill>
                  <a:schemeClr val="lt1"/>
                </a:solidFill>
                <a:latin typeface="Calibri"/>
                <a:ea typeface="Calibri"/>
                <a:cs typeface="Calibri"/>
                <a:sym typeface="Calibri"/>
              </a:rPr>
              <a:t>AdaBoost</a:t>
            </a:r>
            <a:endParaRPr sz="2100">
              <a:solidFill>
                <a:schemeClr val="lt1"/>
              </a:solidFill>
              <a:latin typeface="Calibri"/>
              <a:ea typeface="Calibri"/>
              <a:cs typeface="Calibri"/>
              <a:sym typeface="Calibri"/>
            </a:endParaRPr>
          </a:p>
          <a:p>
            <a:pPr marL="914400" lvl="1" indent="-361950" algn="l" rtl="0">
              <a:spcBef>
                <a:spcPts val="0"/>
              </a:spcBef>
              <a:spcAft>
                <a:spcPts val="0"/>
              </a:spcAft>
              <a:buClr>
                <a:schemeClr val="lt1"/>
              </a:buClr>
              <a:buSzPts val="2100"/>
              <a:buFont typeface="Calibri"/>
              <a:buAutoNum type="alphaLcPeriod"/>
            </a:pPr>
            <a:r>
              <a:rPr lang="en-GB" sz="2100">
                <a:solidFill>
                  <a:schemeClr val="lt1"/>
                </a:solidFill>
                <a:latin typeface="Calibri"/>
                <a:ea typeface="Calibri"/>
                <a:cs typeface="Calibri"/>
                <a:sym typeface="Calibri"/>
              </a:rPr>
              <a:t>Random Forest</a:t>
            </a:r>
            <a:endParaRPr sz="2100">
              <a:solidFill>
                <a:schemeClr val="lt1"/>
              </a:solidFill>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GB" sz="2100">
                <a:solidFill>
                  <a:schemeClr val="lt1"/>
                </a:solidFill>
                <a:latin typeface="Calibri"/>
                <a:ea typeface="Calibri"/>
                <a:cs typeface="Calibri"/>
                <a:sym typeface="Calibri"/>
              </a:rPr>
              <a:t>Boosting</a:t>
            </a:r>
            <a:endParaRPr sz="2100">
              <a:solidFill>
                <a:schemeClr val="lt1"/>
              </a:solidFill>
              <a:latin typeface="Calibri"/>
              <a:ea typeface="Calibri"/>
              <a:cs typeface="Calibri"/>
              <a:sym typeface="Calibri"/>
            </a:endParaRPr>
          </a:p>
          <a:p>
            <a:pPr marL="914400" lvl="1" indent="-361950" algn="l" rtl="0">
              <a:spcBef>
                <a:spcPts val="0"/>
              </a:spcBef>
              <a:spcAft>
                <a:spcPts val="0"/>
              </a:spcAft>
              <a:buClr>
                <a:schemeClr val="lt1"/>
              </a:buClr>
              <a:buSzPts val="2100"/>
              <a:buFont typeface="Calibri"/>
              <a:buAutoNum type="alphaLcPeriod"/>
            </a:pPr>
            <a:r>
              <a:rPr lang="en-GB" sz="2100">
                <a:solidFill>
                  <a:schemeClr val="lt1"/>
                </a:solidFill>
                <a:latin typeface="Calibri"/>
                <a:ea typeface="Calibri"/>
                <a:cs typeface="Calibri"/>
                <a:sym typeface="Calibri"/>
              </a:rPr>
              <a:t>GradientBoost</a:t>
            </a:r>
            <a:endParaRPr sz="2100">
              <a:solidFill>
                <a:schemeClr val="lt1"/>
              </a:solidFill>
              <a:latin typeface="Calibri"/>
              <a:ea typeface="Calibri"/>
              <a:cs typeface="Calibri"/>
              <a:sym typeface="Calibri"/>
            </a:endParaRPr>
          </a:p>
          <a:p>
            <a:pPr marL="914400" lvl="1" indent="-361950" algn="l" rtl="0">
              <a:spcBef>
                <a:spcPts val="0"/>
              </a:spcBef>
              <a:spcAft>
                <a:spcPts val="0"/>
              </a:spcAft>
              <a:buClr>
                <a:schemeClr val="lt1"/>
              </a:buClr>
              <a:buSzPts val="2100"/>
              <a:buFont typeface="Calibri"/>
              <a:buAutoNum type="alphaLcPeriod"/>
            </a:pPr>
            <a:r>
              <a:rPr lang="en-GB" sz="2100">
                <a:solidFill>
                  <a:schemeClr val="lt1"/>
                </a:solidFill>
                <a:latin typeface="Calibri"/>
                <a:ea typeface="Calibri"/>
                <a:cs typeface="Calibri"/>
                <a:sym typeface="Calibri"/>
              </a:rPr>
              <a:t>XGBoost</a:t>
            </a:r>
            <a:endParaRPr sz="2100">
              <a:solidFill>
                <a:schemeClr val="lt1"/>
              </a:solidFill>
              <a:latin typeface="Calibri"/>
              <a:ea typeface="Calibri"/>
              <a:cs typeface="Calibri"/>
              <a:sym typeface="Calibri"/>
            </a:endParaRPr>
          </a:p>
        </p:txBody>
      </p:sp>
      <p:pic>
        <p:nvPicPr>
          <p:cNvPr id="174" name="Google Shape;174;ga1f93e0ce7_0_0"/>
          <p:cNvPicPr preferRelativeResize="0"/>
          <p:nvPr/>
        </p:nvPicPr>
        <p:blipFill>
          <a:blip r:embed="rId3">
            <a:alphaModFix/>
          </a:blip>
          <a:stretch>
            <a:fillRect/>
          </a:stretch>
        </p:blipFill>
        <p:spPr>
          <a:xfrm>
            <a:off x="5173275" y="3581450"/>
            <a:ext cx="5538568" cy="312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9c522aaa2e_0_17"/>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Ejemplo</a:t>
            </a:r>
            <a:endParaRPr>
              <a:solidFill>
                <a:srgbClr val="FF0000"/>
              </a:solidFill>
            </a:endParaRPr>
          </a:p>
        </p:txBody>
      </p:sp>
      <p:sp>
        <p:nvSpPr>
          <p:cNvPr id="181" name="Google Shape;181;g9c522aaa2e_0_17"/>
          <p:cNvSpPr txBox="1"/>
          <p:nvPr/>
        </p:nvSpPr>
        <p:spPr>
          <a:xfrm>
            <a:off x="684500" y="1653350"/>
            <a:ext cx="106230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Imagina que quieres comprarte un móvil. ¿Vas a la tienda y simplemente compras el que te recomienda el vendedor? NO! Buscas, comparas, ves reviews, preguntas a tus amigos… y dependiendo del output que te den todas esas fuentes, tomas una decisión.</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No la tomas a la ligera, sino que tienes en cuenta diferentes fuentes.</a:t>
            </a:r>
            <a:endParaRPr sz="1700">
              <a:solidFill>
                <a:schemeClr val="lt1"/>
              </a:solidFill>
              <a:latin typeface="Calibri"/>
              <a:ea typeface="Calibri"/>
              <a:cs typeface="Calibri"/>
              <a:sym typeface="Calibri"/>
            </a:endParaRPr>
          </a:p>
        </p:txBody>
      </p:sp>
      <p:pic>
        <p:nvPicPr>
          <p:cNvPr id="182" name="Google Shape;182;g9c522aaa2e_0_17"/>
          <p:cNvPicPr preferRelativeResize="0"/>
          <p:nvPr/>
        </p:nvPicPr>
        <p:blipFill>
          <a:blip r:embed="rId3">
            <a:alphaModFix/>
          </a:blip>
          <a:stretch>
            <a:fillRect/>
          </a:stretch>
        </p:blipFill>
        <p:spPr>
          <a:xfrm>
            <a:off x="4806050" y="3429050"/>
            <a:ext cx="2143125" cy="2857500"/>
          </a:xfrm>
          <a:prstGeom prst="rect">
            <a:avLst/>
          </a:prstGeom>
          <a:noFill/>
          <a:ln>
            <a:noFill/>
          </a:ln>
        </p:spPr>
      </p:pic>
      <p:sp>
        <p:nvSpPr>
          <p:cNvPr id="183" name="Google Shape;183;g9c522aaa2e_0_17"/>
          <p:cNvSpPr txBox="1"/>
          <p:nvPr/>
        </p:nvSpPr>
        <p:spPr>
          <a:xfrm>
            <a:off x="796025" y="5919125"/>
            <a:ext cx="3327000" cy="6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hlink"/>
                </a:solidFill>
                <a:latin typeface="Calibri"/>
                <a:ea typeface="Calibri"/>
                <a:cs typeface="Calibri"/>
                <a:sym typeface="Calibri"/>
                <a:hlinkClick r:id="rId4"/>
              </a:rPr>
              <a:t>Fuente</a:t>
            </a:r>
            <a:endParaRPr sz="20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9c522aaa2e_0_32"/>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Ejemplo</a:t>
            </a:r>
            <a:endParaRPr>
              <a:solidFill>
                <a:srgbClr val="FF0000"/>
              </a:solidFill>
            </a:endParaRPr>
          </a:p>
        </p:txBody>
      </p:sp>
      <p:sp>
        <p:nvSpPr>
          <p:cNvPr id="190" name="Google Shape;190;g9c522aaa2e_0_32"/>
          <p:cNvSpPr txBox="1"/>
          <p:nvPr/>
        </p:nvSpPr>
        <p:spPr>
          <a:xfrm>
            <a:off x="684500" y="1510475"/>
            <a:ext cx="105210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Imagina con conjunto de personas ciegas que están intentando describir un elefante. Cada uno tocará una parte del elefante y por tanto una versión diferente.</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Por tanto, sus versiones individuales describirán partes del elefante, pero su versión colectiva tendrá una información mucho más rica y precisa de cómo es un elefante.</a:t>
            </a:r>
            <a:endParaRPr sz="1700">
              <a:solidFill>
                <a:schemeClr val="lt1"/>
              </a:solidFill>
              <a:latin typeface="Calibri"/>
              <a:ea typeface="Calibri"/>
              <a:cs typeface="Calibri"/>
              <a:sym typeface="Calibri"/>
            </a:endParaRPr>
          </a:p>
        </p:txBody>
      </p:sp>
      <p:pic>
        <p:nvPicPr>
          <p:cNvPr id="191" name="Google Shape;191;g9c522aaa2e_0_32"/>
          <p:cNvPicPr preferRelativeResize="0"/>
          <p:nvPr/>
        </p:nvPicPr>
        <p:blipFill>
          <a:blip r:embed="rId3">
            <a:alphaModFix/>
          </a:blip>
          <a:stretch>
            <a:fillRect/>
          </a:stretch>
        </p:blipFill>
        <p:spPr>
          <a:xfrm>
            <a:off x="3794412" y="3445000"/>
            <a:ext cx="4301174" cy="2804751"/>
          </a:xfrm>
          <a:prstGeom prst="rect">
            <a:avLst/>
          </a:prstGeom>
          <a:noFill/>
          <a:ln>
            <a:noFill/>
          </a:ln>
        </p:spPr>
      </p:pic>
      <p:sp>
        <p:nvSpPr>
          <p:cNvPr id="192" name="Google Shape;192;g9c522aaa2e_0_32"/>
          <p:cNvSpPr txBox="1"/>
          <p:nvPr/>
        </p:nvSpPr>
        <p:spPr>
          <a:xfrm>
            <a:off x="796025" y="5919125"/>
            <a:ext cx="3327000" cy="6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hlink"/>
                </a:solidFill>
                <a:latin typeface="Calibri"/>
                <a:ea typeface="Calibri"/>
                <a:cs typeface="Calibri"/>
                <a:sym typeface="Calibri"/>
                <a:hlinkClick r:id="rId4"/>
              </a:rPr>
              <a:t>Fuente</a:t>
            </a:r>
            <a:endParaRPr sz="20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a1f93e0ce7_0_9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Voting</a:t>
            </a:r>
            <a:endParaRPr>
              <a:solidFill>
                <a:srgbClr val="FF0000"/>
              </a:solidFill>
            </a:endParaRPr>
          </a:p>
        </p:txBody>
      </p:sp>
      <p:sp>
        <p:nvSpPr>
          <p:cNvPr id="199" name="Google Shape;199;ga1f93e0ce7_0_93"/>
          <p:cNvSpPr txBox="1"/>
          <p:nvPr/>
        </p:nvSpPr>
        <p:spPr>
          <a:xfrm>
            <a:off x="684500" y="1653350"/>
            <a:ext cx="10307400" cy="17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Hard voting: los clasificadores votan una respuesta, y la decisión final lo determinará la respuesta más votada.</a:t>
            </a: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Soft voting: está basado en las probabilidades de las respuestas de los clasificadores. Suele funcionar mejor.</a:t>
            </a:r>
            <a:endParaRPr sz="1700">
              <a:solidFill>
                <a:schemeClr val="lt1"/>
              </a:solidFill>
              <a:latin typeface="Calibri"/>
              <a:ea typeface="Calibri"/>
              <a:cs typeface="Calibri"/>
              <a:sym typeface="Calibri"/>
            </a:endParaRPr>
          </a:p>
        </p:txBody>
      </p:sp>
      <p:pic>
        <p:nvPicPr>
          <p:cNvPr id="200" name="Google Shape;200;ga1f93e0ce7_0_93"/>
          <p:cNvPicPr preferRelativeResize="0"/>
          <p:nvPr/>
        </p:nvPicPr>
        <p:blipFill>
          <a:blip r:embed="rId3">
            <a:alphaModFix/>
          </a:blip>
          <a:stretch>
            <a:fillRect/>
          </a:stretch>
        </p:blipFill>
        <p:spPr>
          <a:xfrm>
            <a:off x="3004925" y="2914700"/>
            <a:ext cx="7043950" cy="31215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9c522aaa2e_0_0"/>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Bagging</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9c522aaa2e_0_44"/>
          <p:cNvSpPr txBox="1"/>
          <p:nvPr/>
        </p:nvSpPr>
        <p:spPr>
          <a:xfrm>
            <a:off x="684500" y="1653350"/>
            <a:ext cx="10521000" cy="23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Con esta técnica se entrenan un conjunto de modelos, mediante muestras </a:t>
            </a:r>
            <a:r>
              <a:rPr lang="en-GB" sz="1700" b="1">
                <a:solidFill>
                  <a:schemeClr val="lt1"/>
                </a:solidFill>
                <a:latin typeface="Calibri"/>
                <a:ea typeface="Calibri"/>
                <a:cs typeface="Calibri"/>
                <a:sym typeface="Calibri"/>
              </a:rPr>
              <a:t>con reemplazamiento</a:t>
            </a:r>
            <a:r>
              <a:rPr lang="en-GB" sz="1700">
                <a:solidFill>
                  <a:schemeClr val="lt1"/>
                </a:solidFill>
                <a:latin typeface="Calibri"/>
                <a:ea typeface="Calibri"/>
                <a:cs typeface="Calibri"/>
                <a:sym typeface="Calibri"/>
              </a:rPr>
              <a:t>. Para cada predicción todos los modelos dan un output, y como si de un sistema de votación se tratase, se escoge como output final el más frecuente. </a:t>
            </a:r>
            <a:r>
              <a:rPr lang="en-GB" sz="1700" b="1">
                <a:solidFill>
                  <a:schemeClr val="lt1"/>
                </a:solidFill>
                <a:latin typeface="Calibri"/>
                <a:ea typeface="Calibri"/>
                <a:cs typeface="Calibri"/>
                <a:sym typeface="Calibri"/>
              </a:rPr>
              <a:t>Utiliza soft voting</a:t>
            </a:r>
            <a:endParaRPr sz="1700" b="1">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Esta técnica se usa tanto en </a:t>
            </a:r>
            <a:r>
              <a:rPr lang="en-GB" sz="1700" b="1">
                <a:solidFill>
                  <a:schemeClr val="lt1"/>
                </a:solidFill>
                <a:latin typeface="Calibri"/>
                <a:ea typeface="Calibri"/>
                <a:cs typeface="Calibri"/>
                <a:sym typeface="Calibri"/>
              </a:rPr>
              <a:t>clasificación, como en regresión</a:t>
            </a:r>
            <a:r>
              <a:rPr lang="en-GB" sz="1700">
                <a:solidFill>
                  <a:schemeClr val="lt1"/>
                </a:solidFill>
                <a:latin typeface="Calibri"/>
                <a:ea typeface="Calibri"/>
                <a:cs typeface="Calibri"/>
                <a:sym typeface="Calibri"/>
              </a:rPr>
              <a:t>. Si en clasificación utiliza la moda para elegir output, en regresión es la media de los outputs de todos los modelos.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Se trabaja con el mismo modelo</a:t>
            </a:r>
            <a:endParaRPr sz="1700">
              <a:solidFill>
                <a:schemeClr val="lt1"/>
              </a:solidFill>
              <a:latin typeface="Calibri"/>
              <a:ea typeface="Calibri"/>
              <a:cs typeface="Calibri"/>
              <a:sym typeface="Calibri"/>
            </a:endParaRPr>
          </a:p>
        </p:txBody>
      </p:sp>
      <p:sp>
        <p:nvSpPr>
          <p:cNvPr id="213" name="Google Shape;213;g9c522aaa2e_0_44"/>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Bagging (Boostrap Aggregating)</a:t>
            </a:r>
            <a:endParaRPr>
              <a:solidFill>
                <a:srgbClr val="FF0000"/>
              </a:solidFill>
            </a:endParaRPr>
          </a:p>
        </p:txBody>
      </p:sp>
      <p:pic>
        <p:nvPicPr>
          <p:cNvPr id="214" name="Google Shape;214;g9c522aaa2e_0_44"/>
          <p:cNvPicPr preferRelativeResize="0"/>
          <p:nvPr/>
        </p:nvPicPr>
        <p:blipFill>
          <a:blip r:embed="rId3">
            <a:alphaModFix/>
          </a:blip>
          <a:stretch>
            <a:fillRect/>
          </a:stretch>
        </p:blipFill>
        <p:spPr>
          <a:xfrm>
            <a:off x="5959999" y="3551525"/>
            <a:ext cx="4766625" cy="2831375"/>
          </a:xfrm>
          <a:prstGeom prst="rect">
            <a:avLst/>
          </a:prstGeom>
          <a:noFill/>
          <a:ln>
            <a:noFill/>
          </a:ln>
        </p:spPr>
      </p:pic>
      <p:sp>
        <p:nvSpPr>
          <p:cNvPr id="215" name="Google Shape;215;g9c522aaa2e_0_44"/>
          <p:cNvSpPr txBox="1"/>
          <p:nvPr/>
        </p:nvSpPr>
        <p:spPr>
          <a:xfrm>
            <a:off x="808325" y="5211700"/>
            <a:ext cx="4640100" cy="11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dirty="0">
              <a:solidFill>
                <a:schemeClr val="lt1"/>
              </a:solidFill>
              <a:latin typeface="Calibri"/>
              <a:ea typeface="Calibri"/>
              <a:cs typeface="Calibri"/>
              <a:sym typeface="Calibri"/>
            </a:endParaRPr>
          </a:p>
          <a:p>
            <a:pPr marL="0" lvl="0" indent="0" algn="l" rtl="0">
              <a:spcBef>
                <a:spcPts val="0"/>
              </a:spcBef>
              <a:spcAft>
                <a:spcPts val="0"/>
              </a:spcAft>
              <a:buNone/>
            </a:pPr>
            <a:r>
              <a:rPr lang="en-GB" sz="1700" dirty="0">
                <a:solidFill>
                  <a:schemeClr val="lt1"/>
                </a:solidFill>
                <a:latin typeface="Calibri"/>
                <a:ea typeface="Calibri"/>
                <a:cs typeface="Calibri"/>
                <a:sym typeface="Calibri"/>
              </a:rPr>
              <a:t>Se </a:t>
            </a:r>
            <a:r>
              <a:rPr lang="en-GB" sz="1700" dirty="0" err="1">
                <a:solidFill>
                  <a:schemeClr val="lt1"/>
                </a:solidFill>
                <a:latin typeface="Calibri"/>
                <a:ea typeface="Calibri"/>
                <a:cs typeface="Calibri"/>
                <a:sym typeface="Calibri"/>
              </a:rPr>
              <a:t>puede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utilizar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técnica</a:t>
            </a:r>
            <a:r>
              <a:rPr lang="en-GB" sz="1700" dirty="0">
                <a:solidFill>
                  <a:schemeClr val="lt1"/>
                </a:solidFill>
                <a:latin typeface="Calibri"/>
                <a:ea typeface="Calibri"/>
                <a:cs typeface="Calibri"/>
                <a:sym typeface="Calibri"/>
              </a:rPr>
              <a:t> con </a:t>
            </a:r>
            <a:r>
              <a:rPr lang="en-GB" sz="1700" dirty="0" err="1">
                <a:solidFill>
                  <a:schemeClr val="lt1"/>
                </a:solidFill>
                <a:latin typeface="Calibri"/>
                <a:ea typeface="Calibri"/>
                <a:cs typeface="Calibri"/>
                <a:sym typeface="Calibri"/>
              </a:rPr>
              <a:t>muestreos</a:t>
            </a:r>
            <a:r>
              <a:rPr lang="en-GB" sz="1700" dirty="0">
                <a:solidFill>
                  <a:schemeClr val="lt1"/>
                </a:solidFill>
                <a:latin typeface="Calibri"/>
                <a:ea typeface="Calibri"/>
                <a:cs typeface="Calibri"/>
                <a:sym typeface="Calibri"/>
              </a:rPr>
              <a:t> sin </a:t>
            </a:r>
            <a:r>
              <a:rPr lang="en-GB" sz="1700" dirty="0" err="1">
                <a:solidFill>
                  <a:schemeClr val="lt1"/>
                </a:solidFill>
                <a:latin typeface="Calibri"/>
                <a:ea typeface="Calibri"/>
                <a:cs typeface="Calibri"/>
                <a:sym typeface="Calibri"/>
              </a:rPr>
              <a:t>reemplazamiento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caso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estaríamos</a:t>
            </a:r>
            <a:r>
              <a:rPr lang="en-GB" sz="1700" dirty="0">
                <a:solidFill>
                  <a:schemeClr val="lt1"/>
                </a:solidFill>
                <a:latin typeface="Calibri"/>
                <a:ea typeface="Calibri"/>
                <a:cs typeface="Calibri"/>
                <a:sym typeface="Calibri"/>
              </a:rPr>
              <a:t> ante un </a:t>
            </a:r>
            <a:r>
              <a:rPr lang="en-GB" sz="1700" b="1" dirty="0">
                <a:solidFill>
                  <a:schemeClr val="lt1"/>
                </a:solidFill>
                <a:latin typeface="Calibri"/>
                <a:ea typeface="Calibri"/>
                <a:cs typeface="Calibri"/>
                <a:sym typeface="Calibri"/>
              </a:rPr>
              <a:t>pasting</a:t>
            </a:r>
            <a:endParaRPr sz="1700" b="1" dirty="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9c522aaa2e_0_53"/>
          <p:cNvSpPr txBox="1"/>
          <p:nvPr/>
        </p:nvSpPr>
        <p:spPr>
          <a:xfrm>
            <a:off x="684500" y="1877875"/>
            <a:ext cx="5418300" cy="3837000"/>
          </a:xfrm>
          <a:prstGeom prst="rect">
            <a:avLst/>
          </a:prstGeom>
          <a:noFill/>
          <a:ln>
            <a:noFill/>
          </a:ln>
        </p:spPr>
        <p:txBody>
          <a:bodyPr spcFirstLastPara="1" wrap="square" lIns="91425" tIns="91425" rIns="91425" bIns="91425" anchor="ctr" anchorCtr="0">
            <a:noAutofit/>
          </a:bodyPr>
          <a:lstStyle/>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Se </a:t>
            </a:r>
            <a:r>
              <a:rPr lang="en-GB" sz="1700" dirty="0" err="1">
                <a:solidFill>
                  <a:schemeClr val="lt1"/>
                </a:solidFill>
                <a:latin typeface="Calibri"/>
                <a:ea typeface="Calibri"/>
                <a:cs typeface="Calibri"/>
                <a:sym typeface="Calibri"/>
              </a:rPr>
              <a:t>escoge</a:t>
            </a:r>
            <a:r>
              <a:rPr lang="en-GB" sz="1700" dirty="0">
                <a:solidFill>
                  <a:schemeClr val="lt1"/>
                </a:solidFill>
                <a:latin typeface="Calibri"/>
                <a:ea typeface="Calibri"/>
                <a:cs typeface="Calibri"/>
                <a:sym typeface="Calibri"/>
              </a:rPr>
              <a:t> un </a:t>
            </a:r>
            <a:r>
              <a:rPr lang="en-GB" sz="1700" dirty="0" err="1">
                <a:solidFill>
                  <a:schemeClr val="lt1"/>
                </a:solidFill>
                <a:latin typeface="Calibri"/>
                <a:ea typeface="Calibri"/>
                <a:cs typeface="Calibri"/>
                <a:sym typeface="Calibri"/>
              </a:rPr>
              <a:t>modelo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Normalmente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árboles</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decisión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aunque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podría</a:t>
            </a:r>
            <a:r>
              <a:rPr lang="en-GB" sz="1700" dirty="0">
                <a:solidFill>
                  <a:schemeClr val="lt1"/>
                </a:solidFill>
                <a:latin typeface="Calibri"/>
                <a:ea typeface="Calibri"/>
                <a:cs typeface="Calibri"/>
                <a:sym typeface="Calibri"/>
              </a:rPr>
              <a:t> ser un KNN, SVM…</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err="1">
                <a:solidFill>
                  <a:schemeClr val="lt1"/>
                </a:solidFill>
                <a:latin typeface="Calibri"/>
                <a:ea typeface="Calibri"/>
                <a:cs typeface="Calibri"/>
                <a:sym typeface="Calibri"/>
              </a:rPr>
              <a:t>Elegimos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cuántos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queremos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entrenar</a:t>
            </a:r>
            <a:r>
              <a:rPr lang="en-GB" sz="1700" dirty="0">
                <a:solidFill>
                  <a:schemeClr val="lt1"/>
                </a:solidFill>
                <a:latin typeface="Calibri"/>
                <a:ea typeface="Calibri"/>
                <a:cs typeface="Calibri"/>
                <a:sym typeface="Calibri"/>
              </a:rPr>
              <a:t>, por </a:t>
            </a:r>
            <a:r>
              <a:rPr lang="en-GB" sz="1700" dirty="0" err="1">
                <a:solidFill>
                  <a:schemeClr val="lt1"/>
                </a:solidFill>
                <a:latin typeface="Calibri"/>
                <a:ea typeface="Calibri"/>
                <a:cs typeface="Calibri"/>
                <a:sym typeface="Calibri"/>
              </a:rPr>
              <a:t>ejemplo</a:t>
            </a:r>
            <a:r>
              <a:rPr lang="en-GB" sz="1700" dirty="0">
                <a:solidFill>
                  <a:schemeClr val="lt1"/>
                </a:solidFill>
                <a:latin typeface="Calibri"/>
                <a:ea typeface="Calibri"/>
                <a:cs typeface="Calibri"/>
                <a:sym typeface="Calibri"/>
              </a:rPr>
              <a:t> 10</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err="1">
                <a:solidFill>
                  <a:schemeClr val="lt1"/>
                </a:solidFill>
                <a:latin typeface="Calibri"/>
                <a:ea typeface="Calibri"/>
                <a:cs typeface="Calibri"/>
                <a:sym typeface="Calibri"/>
              </a:rPr>
              <a:t>Entrenamos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cada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modelo</a:t>
            </a:r>
            <a:r>
              <a:rPr lang="en-GB" sz="1700" dirty="0">
                <a:solidFill>
                  <a:schemeClr val="lt1"/>
                </a:solidFill>
                <a:latin typeface="Calibri"/>
                <a:ea typeface="Calibri"/>
                <a:cs typeface="Calibri"/>
                <a:sym typeface="Calibri"/>
              </a:rPr>
              <a:t> con una </a:t>
            </a:r>
            <a:r>
              <a:rPr lang="en-GB" sz="1700" dirty="0" err="1">
                <a:solidFill>
                  <a:schemeClr val="lt1"/>
                </a:solidFill>
                <a:latin typeface="Calibri"/>
                <a:ea typeface="Calibri"/>
                <a:cs typeface="Calibri"/>
                <a:sym typeface="Calibri"/>
              </a:rPr>
              <a:t>muestra</a:t>
            </a:r>
            <a:r>
              <a:rPr lang="en-GB" sz="1700" dirty="0">
                <a:solidFill>
                  <a:schemeClr val="lt1"/>
                </a:solidFill>
                <a:latin typeface="Calibri"/>
                <a:ea typeface="Calibri"/>
                <a:cs typeface="Calibri"/>
                <a:sym typeface="Calibri"/>
              </a:rPr>
              <a:t> con </a:t>
            </a:r>
            <a:r>
              <a:rPr lang="en-GB" sz="1700" dirty="0" err="1">
                <a:solidFill>
                  <a:schemeClr val="lt1"/>
                </a:solidFill>
                <a:latin typeface="Calibri"/>
                <a:ea typeface="Calibri"/>
                <a:cs typeface="Calibri"/>
                <a:sym typeface="Calibri"/>
              </a:rPr>
              <a:t>reemplazamiento</a:t>
            </a:r>
            <a:r>
              <a:rPr lang="en-GB" sz="1700" dirty="0">
                <a:solidFill>
                  <a:schemeClr val="lt1"/>
                </a:solidFill>
                <a:latin typeface="Calibri"/>
                <a:ea typeface="Calibri"/>
                <a:cs typeface="Calibri"/>
                <a:sym typeface="Calibri"/>
              </a:rPr>
              <a:t> del conjunto de training (</a:t>
            </a:r>
            <a:r>
              <a:rPr lang="en-GB" sz="1700" dirty="0" err="1">
                <a:solidFill>
                  <a:schemeClr val="lt1"/>
                </a:solidFill>
                <a:latin typeface="Calibri"/>
                <a:ea typeface="Calibri"/>
                <a:cs typeface="Calibri"/>
                <a:sym typeface="Calibri"/>
              </a:rPr>
              <a:t>boostrapping</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Una </a:t>
            </a:r>
            <a:r>
              <a:rPr lang="en-GB" sz="1700" dirty="0" err="1">
                <a:solidFill>
                  <a:schemeClr val="lt1"/>
                </a:solidFill>
                <a:latin typeface="Calibri"/>
                <a:ea typeface="Calibri"/>
                <a:cs typeface="Calibri"/>
                <a:sym typeface="Calibri"/>
              </a:rPr>
              <a:t>vez</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entrenados</a:t>
            </a:r>
            <a:r>
              <a:rPr lang="en-GB" sz="1700" dirty="0">
                <a:solidFill>
                  <a:schemeClr val="lt1"/>
                </a:solidFill>
                <a:latin typeface="Calibri"/>
                <a:ea typeface="Calibri"/>
                <a:cs typeface="Calibri"/>
                <a:sym typeface="Calibri"/>
              </a:rPr>
              <a:t> los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cuando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haya</a:t>
            </a:r>
            <a:r>
              <a:rPr lang="en-GB" sz="1700" dirty="0">
                <a:solidFill>
                  <a:schemeClr val="lt1"/>
                </a:solidFill>
                <a:latin typeface="Calibri"/>
                <a:ea typeface="Calibri"/>
                <a:cs typeface="Calibri"/>
                <a:sym typeface="Calibri"/>
              </a:rPr>
              <a:t> que </a:t>
            </a:r>
            <a:r>
              <a:rPr lang="en-GB" sz="1700" dirty="0" err="1">
                <a:solidFill>
                  <a:schemeClr val="lt1"/>
                </a:solidFill>
                <a:latin typeface="Calibri"/>
                <a:ea typeface="Calibri"/>
                <a:cs typeface="Calibri"/>
                <a:sym typeface="Calibri"/>
              </a:rPr>
              <a:t>hacer</a:t>
            </a:r>
            <a:r>
              <a:rPr lang="en-GB" sz="1700" dirty="0">
                <a:solidFill>
                  <a:schemeClr val="lt1"/>
                </a:solidFill>
                <a:latin typeface="Calibri"/>
                <a:ea typeface="Calibri"/>
                <a:cs typeface="Calibri"/>
                <a:sym typeface="Calibri"/>
              </a:rPr>
              <a:t> una </a:t>
            </a:r>
            <a:r>
              <a:rPr lang="en-GB" sz="1700" dirty="0" err="1">
                <a:solidFill>
                  <a:schemeClr val="lt1"/>
                </a:solidFill>
                <a:latin typeface="Calibri"/>
                <a:ea typeface="Calibri"/>
                <a:cs typeface="Calibri"/>
                <a:sym typeface="Calibri"/>
              </a:rPr>
              <a:t>predicción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cada</a:t>
            </a:r>
            <a:r>
              <a:rPr lang="en-GB" sz="1700" dirty="0">
                <a:solidFill>
                  <a:schemeClr val="lt1"/>
                </a:solidFill>
                <a:latin typeface="Calibri"/>
                <a:ea typeface="Calibri"/>
                <a:cs typeface="Calibri"/>
                <a:sym typeface="Calibri"/>
              </a:rPr>
              <a:t> uno </a:t>
            </a:r>
            <a:r>
              <a:rPr lang="en-GB" sz="1700" dirty="0" err="1">
                <a:solidFill>
                  <a:schemeClr val="lt1"/>
                </a:solidFill>
                <a:latin typeface="Calibri"/>
                <a:ea typeface="Calibri"/>
                <a:cs typeface="Calibri"/>
                <a:sym typeface="Calibri"/>
              </a:rPr>
              <a:t>dará</a:t>
            </a:r>
            <a:r>
              <a:rPr lang="en-GB" sz="1700" dirty="0">
                <a:solidFill>
                  <a:schemeClr val="lt1"/>
                </a:solidFill>
                <a:latin typeface="Calibri"/>
                <a:ea typeface="Calibri"/>
                <a:cs typeface="Calibri"/>
                <a:sym typeface="Calibri"/>
              </a:rPr>
              <a:t> un output. Si es un </a:t>
            </a:r>
            <a:r>
              <a:rPr lang="en-GB" sz="1700" dirty="0" err="1">
                <a:solidFill>
                  <a:schemeClr val="lt1"/>
                </a:solidFill>
                <a:latin typeface="Calibri"/>
                <a:ea typeface="Calibri"/>
                <a:cs typeface="Calibri"/>
                <a:sym typeface="Calibri"/>
              </a:rPr>
              <a:t>problema</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clasificación</a:t>
            </a:r>
            <a:r>
              <a:rPr lang="en-GB" sz="1700" dirty="0">
                <a:solidFill>
                  <a:schemeClr val="lt1"/>
                </a:solidFill>
                <a:latin typeface="Calibri"/>
                <a:ea typeface="Calibri"/>
                <a:cs typeface="Calibri"/>
                <a:sym typeface="Calibri"/>
              </a:rPr>
              <a:t>, el output final </a:t>
            </a:r>
            <a:r>
              <a:rPr lang="en-GB" sz="1700" dirty="0" err="1">
                <a:solidFill>
                  <a:schemeClr val="lt1"/>
                </a:solidFill>
                <a:latin typeface="Calibri"/>
                <a:ea typeface="Calibri"/>
                <a:cs typeface="Calibri"/>
                <a:sym typeface="Calibri"/>
              </a:rPr>
              <a:t>será</a:t>
            </a:r>
            <a:r>
              <a:rPr lang="en-GB" sz="1700" dirty="0">
                <a:solidFill>
                  <a:schemeClr val="lt1"/>
                </a:solidFill>
                <a:latin typeface="Calibri"/>
                <a:ea typeface="Calibri"/>
                <a:cs typeface="Calibri"/>
                <a:sym typeface="Calibri"/>
              </a:rPr>
              <a:t> el </a:t>
            </a:r>
            <a:r>
              <a:rPr lang="en-GB" sz="1700" dirty="0" err="1">
                <a:solidFill>
                  <a:schemeClr val="lt1"/>
                </a:solidFill>
                <a:latin typeface="Calibri"/>
                <a:ea typeface="Calibri"/>
                <a:cs typeface="Calibri"/>
                <a:sym typeface="Calibri"/>
              </a:rPr>
              <a:t>valor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más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frecuente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mientras</a:t>
            </a:r>
            <a:r>
              <a:rPr lang="en-GB" sz="1700" dirty="0">
                <a:solidFill>
                  <a:schemeClr val="lt1"/>
                </a:solidFill>
                <a:latin typeface="Calibri"/>
                <a:ea typeface="Calibri"/>
                <a:cs typeface="Calibri"/>
                <a:sym typeface="Calibri"/>
              </a:rPr>
              <a:t> que </a:t>
            </a:r>
            <a:r>
              <a:rPr lang="en-GB" sz="1700" dirty="0" err="1">
                <a:solidFill>
                  <a:schemeClr val="lt1"/>
                </a:solidFill>
                <a:latin typeface="Calibri"/>
                <a:ea typeface="Calibri"/>
                <a:cs typeface="Calibri"/>
                <a:sym typeface="Calibri"/>
              </a:rPr>
              <a:t>si</a:t>
            </a:r>
            <a:r>
              <a:rPr lang="en-GB" sz="1700" dirty="0">
                <a:solidFill>
                  <a:schemeClr val="lt1"/>
                </a:solidFill>
                <a:latin typeface="Calibri"/>
                <a:ea typeface="Calibri"/>
                <a:cs typeface="Calibri"/>
                <a:sym typeface="Calibri"/>
              </a:rPr>
              <a:t> es de </a:t>
            </a:r>
            <a:r>
              <a:rPr lang="en-GB" sz="1700" dirty="0" err="1">
                <a:solidFill>
                  <a:schemeClr val="lt1"/>
                </a:solidFill>
                <a:latin typeface="Calibri"/>
                <a:ea typeface="Calibri"/>
                <a:cs typeface="Calibri"/>
                <a:sym typeface="Calibri"/>
              </a:rPr>
              <a:t>regresión</a:t>
            </a:r>
            <a:r>
              <a:rPr lang="en-GB" sz="1700" dirty="0">
                <a:solidFill>
                  <a:schemeClr val="lt1"/>
                </a:solidFill>
                <a:latin typeface="Calibri"/>
                <a:ea typeface="Calibri"/>
                <a:cs typeface="Calibri"/>
                <a:sym typeface="Calibri"/>
              </a:rPr>
              <a:t> se </a:t>
            </a:r>
            <a:r>
              <a:rPr lang="en-GB" sz="1700" dirty="0" err="1">
                <a:solidFill>
                  <a:schemeClr val="lt1"/>
                </a:solidFill>
                <a:latin typeface="Calibri"/>
                <a:ea typeface="Calibri"/>
                <a:cs typeface="Calibri"/>
                <a:sym typeface="Calibri"/>
              </a:rPr>
              <a:t>calculará</a:t>
            </a:r>
            <a:r>
              <a:rPr lang="en-GB" sz="1700" dirty="0">
                <a:solidFill>
                  <a:schemeClr val="lt1"/>
                </a:solidFill>
                <a:latin typeface="Calibri"/>
                <a:ea typeface="Calibri"/>
                <a:cs typeface="Calibri"/>
                <a:sym typeface="Calibri"/>
              </a:rPr>
              <a:t> la media de </a:t>
            </a:r>
            <a:r>
              <a:rPr lang="en-GB" sz="1700" dirty="0" err="1">
                <a:solidFill>
                  <a:schemeClr val="lt1"/>
                </a:solidFill>
                <a:latin typeface="Calibri"/>
                <a:ea typeface="Calibri"/>
                <a:cs typeface="Calibri"/>
                <a:sym typeface="Calibri"/>
              </a:rPr>
              <a:t>todos</a:t>
            </a:r>
            <a:r>
              <a:rPr lang="en-GB" sz="1700" dirty="0">
                <a:solidFill>
                  <a:schemeClr val="lt1"/>
                </a:solidFill>
                <a:latin typeface="Calibri"/>
                <a:ea typeface="Calibri"/>
                <a:cs typeface="Calibri"/>
                <a:sym typeface="Calibri"/>
              </a:rPr>
              <a:t> los outputs.</a:t>
            </a:r>
            <a:endParaRPr sz="1700" dirty="0">
              <a:solidFill>
                <a:schemeClr val="lt1"/>
              </a:solidFill>
              <a:latin typeface="Calibri"/>
              <a:ea typeface="Calibri"/>
              <a:cs typeface="Calibri"/>
              <a:sym typeface="Calibri"/>
            </a:endParaRPr>
          </a:p>
        </p:txBody>
      </p:sp>
      <p:sp>
        <p:nvSpPr>
          <p:cNvPr id="222" name="Google Shape;222;g9c522aaa2e_0_5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Cómo funciona el Bagging</a:t>
            </a:r>
            <a:endParaRPr>
              <a:solidFill>
                <a:srgbClr val="FF0000"/>
              </a:solidFill>
            </a:endParaRPr>
          </a:p>
        </p:txBody>
      </p:sp>
      <p:pic>
        <p:nvPicPr>
          <p:cNvPr id="223" name="Google Shape;223;g9c522aaa2e_0_53"/>
          <p:cNvPicPr preferRelativeResize="0"/>
          <p:nvPr/>
        </p:nvPicPr>
        <p:blipFill>
          <a:blip r:embed="rId3">
            <a:alphaModFix/>
          </a:blip>
          <a:stretch>
            <a:fillRect/>
          </a:stretch>
        </p:blipFill>
        <p:spPr>
          <a:xfrm>
            <a:off x="6634875" y="2020750"/>
            <a:ext cx="4366475" cy="408922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1220</Words>
  <Application>Microsoft Office PowerPoint</Application>
  <PresentationFormat>Panorámica</PresentationFormat>
  <Paragraphs>163</Paragraphs>
  <Slides>17</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Office Theme</vt:lpstr>
      <vt:lpstr>Machine Learning – Ensembling</vt:lpstr>
      <vt:lpstr>Concurso de la tele</vt:lpstr>
      <vt:lpstr>Definición</vt:lpstr>
      <vt:lpstr>Ejemplo</vt:lpstr>
      <vt:lpstr>Ejemplo</vt:lpstr>
      <vt:lpstr>Voting</vt:lpstr>
      <vt:lpstr>Bagging</vt:lpstr>
      <vt:lpstr>Bagging (Boostrap Aggregating)</vt:lpstr>
      <vt:lpstr>Cómo funciona el Bagging</vt:lpstr>
      <vt:lpstr>Random Forest Demo https://waternova.github.io/random-forest-viz/ </vt:lpstr>
      <vt:lpstr>Random Forest</vt:lpstr>
      <vt:lpstr>Feature importance</vt:lpstr>
      <vt:lpstr>Boosting</vt:lpstr>
      <vt:lpstr>Boosting</vt:lpstr>
      <vt:lpstr>AdaBoost (Adaptive Boosting)</vt:lpstr>
      <vt:lpstr>Cómo funciona el AdaBoost</vt:lpstr>
      <vt:lpstr>GradientBoost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Ensembling</dc:title>
  <dc:creator>Gabriel VT</dc:creator>
  <cp:lastModifiedBy>Alberto Romero Vázquez</cp:lastModifiedBy>
  <cp:revision>1</cp:revision>
  <dcterms:created xsi:type="dcterms:W3CDTF">2020-05-12T19:48:30Z</dcterms:created>
  <dcterms:modified xsi:type="dcterms:W3CDTF">2021-01-02T12:50:03Z</dcterms:modified>
</cp:coreProperties>
</file>