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6.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7.xml" ContentType="application/vnd.openxmlformats-officedocument.presentationml.comments+xml"/>
  <Override PartName="/ppt/notesSlides/notesSlide17.xml" ContentType="application/vnd.openxmlformats-officedocument.presentationml.notesSlide+xml"/>
  <Override PartName="/ppt/comments/comment8.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fgEeH4MbFPPvRIZVx5M2ScK2x+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lar Denia" initials="PD" lastIdx="20" clrIdx="0">
    <p:extLst>
      <p:ext uri="{19B8F6BF-5375-455C-9EA6-DF929625EA0E}">
        <p15:presenceInfo xmlns:p15="http://schemas.microsoft.com/office/powerpoint/2012/main" userId="5dd8a7bd06efc9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58" d="100"/>
          <a:sy n="58" d="100"/>
        </p:scale>
        <p:origin x="8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7T20:21:01.952" idx="1">
    <p:pos x="10" y="10"/>
    <p:text>KNN(número Vecinos Cercanos) ==&gt; algoritmo clasificador</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27T20:26:19.780" idx="4">
    <p:pos x="10" y="10"/>
    <p:text>Este indice, se aplica porque no es una 'regresión_numerica', si no al ser un clasificacíon... si/no</p:text>
    <p:extLst>
      <p:ext uri="{C676402C-5697-4E1C-873F-D02D1690AC5C}">
        <p15:threadingInfo xmlns:p15="http://schemas.microsoft.com/office/powerpoint/2012/main" timeZoneBias="-60"/>
      </p:ext>
    </p:extLst>
  </p:cm>
  <p:cm authorId="1" dt="2020-11-28T09:38:46.408" idx="13">
    <p:pos x="146" y="146"/>
    <p:text>Accuracy ==&gt; en español sería Exactitud</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1-27T20:36:34.954" idx="5">
    <p:pos x="10" y="10"/>
    <p:text>RESAMPLING. En Modelos de Clasificación, el balanceado es importante.</p:text>
    <p:extLst>
      <p:ext uri="{C676402C-5697-4E1C-873F-D02D1690AC5C}">
        <p15:threadingInfo xmlns:p15="http://schemas.microsoft.com/office/powerpoint/2012/main" timeZoneBias="-60"/>
      </p:ext>
    </p:extLst>
  </p:cm>
  <p:cm authorId="1" dt="2020-11-27T20:39:30.155" idx="6">
    <p:pos x="146" y="146"/>
    <p:text>Hay métodos matemáticos que crean DATOS FICTICIOS, en caso que tengas un dataset con pocas muestras.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1-27T20:42:20.284" idx="7">
    <p:pos x="10" y="10"/>
    <p:text>Predicción de '0'==&gt; Negativo
TN ==&gt; True Negative
FN ==&gt; False Negative
Predicción de '1' ==&gt; Positivo
TP ==&gt; False Positive
FP ==&gt; True Positive</p:text>
    <p:extLst>
      <p:ext uri="{C676402C-5697-4E1C-873F-D02D1690AC5C}">
        <p15:threadingInfo xmlns:p15="http://schemas.microsoft.com/office/powerpoint/2012/main" timeZoneBias="-60"/>
      </p:ext>
    </p:extLst>
  </p:cm>
  <p:cm authorId="1" dt="2020-11-27T20:45:42.343" idx="8">
    <p:pos x="146" y="146"/>
    <p:text>La ANNOT==&gt; son el número de las predicciones (axis_x)</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1-27T20:55:36.276" idx="9">
    <p:pos x="10" y="10"/>
    <p:text>ACIERTOS ==&gt; los TRUEs</p:text>
    <p:extLst>
      <p:ext uri="{C676402C-5697-4E1C-873F-D02D1690AC5C}">
        <p15:threadingInfo xmlns:p15="http://schemas.microsoft.com/office/powerpoint/2012/main" timeZoneBias="-60"/>
      </p:ext>
    </p:extLst>
  </p:cm>
  <p:cm authorId="1" dt="2020-11-27T20:56:10.212" idx="10">
    <p:pos x="146" y="146"/>
    <p:text>PRECISIÓN y SENSIBILIDAD, depende del caso será tener en cuenta una o otra.
Métrica de PRECISIÓN ==&gt; de todos los '1'=POSITIVO que he dicho cuanto son 'aciertos'. Esta métrica es sensible a los Négativos. Minimizar las predicciones de POSITIVOS.
Métrica de SENSIBILIDAD ==&gt; de todos los  '1'=POSITIVOS que se han predicho, sobre todos los Positivos=reales.</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1-27T21:27:30.881" idx="12">
    <p:pos x="10" y="10"/>
    <p:text>F1 está diseñada para que sea promedio entre 'precisión' o 'sensibilidad'... Equilibrio entre ambas métricas</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1-28T09:42:36.290" idx="15">
    <p:pos x="10" y="10"/>
    <p:text>'1' = Positivo ==&gt; SI
'0' = Negativo ==&gt; NO</p:text>
    <p:extLst>
      <p:ext uri="{C676402C-5697-4E1C-873F-D02D1690AC5C}">
        <p15:threadingInfo xmlns:p15="http://schemas.microsoft.com/office/powerpoint/2012/main" timeZoneBias="-60"/>
      </p:ext>
    </p:extLst>
  </p:cm>
  <p:cm authorId="1" dt="2020-11-28T09:51:40.562" idx="16">
    <p:pos x="146" y="146"/>
    <p:text>Threshold ==&gt; Frontera</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1-28T09:53:42.434" idx="17">
    <p:pos x="10" y="10"/>
    <p:text>La curva ROC, es una métrica, cuanto más alta mejor, se pinta para un clasificador binario.
AUC = el area por debajo de ROC
Se pinta TruePositveRate == 'TPR' ==&gt; Recall</p:text>
    <p:extLst>
      <p:ext uri="{C676402C-5697-4E1C-873F-D02D1690AC5C}">
        <p15:threadingInfo xmlns:p15="http://schemas.microsoft.com/office/powerpoint/2012/main" timeZoneBias="-60"/>
      </p:ext>
    </p:extLst>
  </p:cm>
  <p:cm authorId="1" dt="2020-11-28T09:58:58.705" idx="18">
    <p:pos x="146" y="146"/>
    <p:text>TrueNegativeRate = TNR ==&gt; ESPECIFICIDAD 'SPECITICITY' , de todos los Negativos '0', cuales yo clasifico bien = '0'
TNR = 1 - FPR</p:text>
    <p:extLst>
      <p:ext uri="{C676402C-5697-4E1C-873F-D02D1690AC5C}">
        <p15:threadingInfo xmlns:p15="http://schemas.microsoft.com/office/powerpoint/2012/main" timeZoneBias="-60"/>
      </p:ext>
    </p:extLst>
  </p:cm>
  <p:cm authorId="1" dt="2020-11-28T10:09:49.033" idx="19">
    <p:pos x="282" y="282"/>
    <p:text>Enlace: 'https://en.wikipedia.org/wiki/Sensitivity_and_specificity#:~:text=In%20medical%20diagnosis%2C%20test%20sensitivity,disease%20(true%20negative%20rate).'</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‹Nº›</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7" name="Google Shape;67;p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latin typeface="Times New Roman"/>
                <a:ea typeface="Times New Roman"/>
                <a:cs typeface="Times New Roman"/>
                <a:sym typeface="Times New Roman"/>
              </a:rPr>
              <a:t>1</a:t>
            </a:fld>
            <a:endParaRPr sz="12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3f30688e8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ga3f30688e8_0_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39" name="Google Shape;139;ga3f30688e8_0_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10</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49" name="Google Shape;149;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3f30688e8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ga3f30688e8_0_39: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59" name="Google Shape;159;ga3f30688e8_0_39: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a3f30688e8_0_71: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a3f30688e8_0_71: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82" name="Google Shape;182;ga3f30688e8_0_71: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3f30688e8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ga3f30688e8_0_2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94" name="Google Shape;194;ga3f30688e8_0_2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3f30688e8_0_10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ga3f30688e8_0_10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02" name="Google Shape;202;ga3f30688e8_0_10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c55fd4ae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g9c55fd4aef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09" name="Google Shape;209;g9c55fd4aef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3f30688e8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6" name="Google Shape;256;ga3f30688e8_0_8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57" name="Google Shape;257;ga3f30688e8_0_8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c55fd4aef_0_56: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g9c55fd4aef_0_5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66" name="Google Shape;266;g9c55fd4aef_0_5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0: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75" name="Google Shape;275;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19</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3" name="Google Shape;73;p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1" name="Google Shape;81;p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9" name="Google Shape;89;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97" name="Google Shape;97;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09" name="Google Shape;109;p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3f30688e8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ga3f30688e8_0_93: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17" name="Google Shape;117;ga3f30688e8_0_93: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3f30688e8_0_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ga3f30688e8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24" name="Google Shape;124;ga3f30688e8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30" name="Google Shape;130;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9</a:t>
            </a:fld>
            <a:endParaRPr sz="1200" b="0"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6"/>
        <p:cNvGrpSpPr/>
        <p:nvPr/>
      </p:nvGrpSpPr>
      <p:grpSpPr>
        <a:xfrm>
          <a:off x="0" y="0"/>
          <a:ext cx="0" cy="0"/>
          <a:chOff x="0" y="0"/>
          <a:chExt cx="0" cy="0"/>
        </a:xfrm>
      </p:grpSpPr>
      <p:sp>
        <p:nvSpPr>
          <p:cNvPr id="47" name="Google Shape;47;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body" idx="1"/>
          </p:nvPr>
        </p:nvSpPr>
        <p:spPr>
          <a:xfrm>
            <a:off x="838080" y="182556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21"/>
          <p:cNvSpPr txBox="1">
            <a:spLocks noGrp="1"/>
          </p:cNvSpPr>
          <p:nvPr>
            <p:ph type="body" idx="2"/>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2"/>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2"/>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22"/>
          <p:cNvSpPr txBox="1">
            <a:spLocks noGrp="1"/>
          </p:cNvSpPr>
          <p:nvPr>
            <p:ph type="body" idx="4"/>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6"/>
        <p:cNvGrpSpPr/>
        <p:nvPr/>
      </p:nvGrpSpPr>
      <p:grpSpPr>
        <a:xfrm>
          <a:off x="0" y="0"/>
          <a:ext cx="0" cy="0"/>
          <a:chOff x="0" y="0"/>
          <a:chExt cx="0" cy="0"/>
        </a:xfrm>
      </p:grpSpPr>
      <p:sp>
        <p:nvSpPr>
          <p:cNvPr id="57" name="Google Shape;57;p2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body" idx="1"/>
          </p:nvPr>
        </p:nvSpPr>
        <p:spPr>
          <a:xfrm>
            <a:off x="83808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23"/>
          <p:cNvSpPr txBox="1">
            <a:spLocks noGrp="1"/>
          </p:cNvSpPr>
          <p:nvPr>
            <p:ph type="body" idx="2"/>
          </p:nvPr>
        </p:nvSpPr>
        <p:spPr>
          <a:xfrm>
            <a:off x="259020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23"/>
          <p:cNvSpPr txBox="1">
            <a:spLocks noGrp="1"/>
          </p:cNvSpPr>
          <p:nvPr>
            <p:ph type="body" idx="3"/>
          </p:nvPr>
        </p:nvSpPr>
        <p:spPr>
          <a:xfrm>
            <a:off x="434232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23"/>
          <p:cNvSpPr txBox="1">
            <a:spLocks noGrp="1"/>
          </p:cNvSpPr>
          <p:nvPr>
            <p:ph type="body" idx="4"/>
          </p:nvPr>
        </p:nvSpPr>
        <p:spPr>
          <a:xfrm>
            <a:off x="83808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23"/>
          <p:cNvSpPr txBox="1">
            <a:spLocks noGrp="1"/>
          </p:cNvSpPr>
          <p:nvPr>
            <p:ph type="body" idx="5"/>
          </p:nvPr>
        </p:nvSpPr>
        <p:spPr>
          <a:xfrm>
            <a:off x="259020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23"/>
          <p:cNvSpPr txBox="1">
            <a:spLocks noGrp="1"/>
          </p:cNvSpPr>
          <p:nvPr>
            <p:ph type="body" idx="6"/>
          </p:nvPr>
        </p:nvSpPr>
        <p:spPr>
          <a:xfrm>
            <a:off x="434232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838080" y="1825560"/>
            <a:ext cx="518112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838080" y="1825560"/>
            <a:ext cx="518112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9"/>
        <p:cNvGrpSpPr/>
        <p:nvPr/>
      </p:nvGrpSpPr>
      <p:grpSpPr>
        <a:xfrm>
          <a:off x="0" y="0"/>
          <a:ext cx="0" cy="0"/>
          <a:chOff x="0" y="0"/>
          <a:chExt cx="0" cy="0"/>
        </a:xfrm>
      </p:grpSpPr>
      <p:sp>
        <p:nvSpPr>
          <p:cNvPr id="30" name="Google Shape;30;p17"/>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18"/>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8"/>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9"/>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9"/>
          <p:cNvSpPr txBox="1">
            <a:spLocks noGrp="1"/>
          </p:cNvSpPr>
          <p:nvPr>
            <p:ph type="body" idx="3"/>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20"/>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20"/>
          <p:cNvSpPr txBox="1">
            <a:spLocks noGrp="1"/>
          </p:cNvSpPr>
          <p:nvPr>
            <p:ph type="body" idx="3"/>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1"/>
          <p:cNvSpPr txBox="1">
            <a:spLocks noGrp="1"/>
          </p:cNvSpPr>
          <p:nvPr>
            <p:ph type="body" idx="1"/>
          </p:nvPr>
        </p:nvSpPr>
        <p:spPr>
          <a:xfrm>
            <a:off x="83808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2" name="Google Shape;12;p11"/>
          <p:cNvSpPr txBox="1">
            <a:spLocks noGrp="1"/>
          </p:cNvSpPr>
          <p:nvPr>
            <p:ph type="body" idx="2"/>
          </p:nvPr>
        </p:nvSpPr>
        <p:spPr>
          <a:xfrm>
            <a:off x="617220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3" name="Google Shape;13;p1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1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comments" Target="../comments/commen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comments" Target="../comments/commen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comments" Target="../comments/comment7.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omments" Target="../comments/commen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2276640" y="2766240"/>
            <a:ext cx="763848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Machine Learning - Clasificación</a:t>
            </a:r>
            <a:endParaRPr sz="44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a3f30688e8_0_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La importancia de la métrica</a:t>
            </a:r>
            <a:endParaRPr sz="4400" b="0" strike="noStrike">
              <a:solidFill>
                <a:srgbClr val="FFFFFF"/>
              </a:solidFill>
              <a:latin typeface="Calibri"/>
              <a:ea typeface="Calibri"/>
              <a:cs typeface="Calibri"/>
              <a:sym typeface="Calibri"/>
            </a:endParaRPr>
          </a:p>
        </p:txBody>
      </p:sp>
      <p:sp>
        <p:nvSpPr>
          <p:cNvPr id="142" name="Google Shape;142;ga3f30688e8_0_8"/>
          <p:cNvSpPr txBox="1"/>
          <p:nvPr/>
        </p:nvSpPr>
        <p:spPr>
          <a:xfrm>
            <a:off x="838075" y="1690200"/>
            <a:ext cx="10102200" cy="820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Imagina que tienes clientes de un banco y el objetivo es clasificar si van a pagar o no. El % de los que pagan vs los que no pagan tiene esta pinta.</a:t>
            </a:r>
            <a:endParaRPr sz="2000" b="1">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pic>
        <p:nvPicPr>
          <p:cNvPr id="143" name="Google Shape;143;ga3f30688e8_0_8"/>
          <p:cNvPicPr preferRelativeResize="0"/>
          <p:nvPr/>
        </p:nvPicPr>
        <p:blipFill>
          <a:blip r:embed="rId3">
            <a:alphaModFix/>
          </a:blip>
          <a:stretch>
            <a:fillRect/>
          </a:stretch>
        </p:blipFill>
        <p:spPr>
          <a:xfrm>
            <a:off x="1001350" y="2877925"/>
            <a:ext cx="4080325" cy="3215375"/>
          </a:xfrm>
          <a:prstGeom prst="rect">
            <a:avLst/>
          </a:prstGeom>
          <a:noFill/>
          <a:ln>
            <a:noFill/>
          </a:ln>
        </p:spPr>
      </p:pic>
      <p:sp>
        <p:nvSpPr>
          <p:cNvPr id="144" name="Google Shape;144;ga3f30688e8_0_8"/>
          <p:cNvSpPr txBox="1"/>
          <p:nvPr/>
        </p:nvSpPr>
        <p:spPr>
          <a:xfrm>
            <a:off x="5430425" y="4469900"/>
            <a:ext cx="5223900" cy="2695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100" b="1">
                <a:solidFill>
                  <a:srgbClr val="FFFFFF"/>
                </a:solidFill>
                <a:latin typeface="Calibri"/>
                <a:ea typeface="Calibri"/>
                <a:cs typeface="Calibri"/>
                <a:sym typeface="Calibri"/>
              </a:rPr>
              <a:t>¿Posibles soluciones?</a:t>
            </a:r>
            <a:endParaRPr sz="2100" b="1">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Cambiar la métrica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Conseguir más datos :)</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Resampling: o bien ponemos copias de los elementos de la clase desfavorecida, o eliminamos registros de la más poblada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Generar datos sintéticos</a:t>
            </a:r>
            <a:endParaRPr sz="20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sp>
        <p:nvSpPr>
          <p:cNvPr id="145" name="Google Shape;145;ga3f30688e8_0_8"/>
          <p:cNvSpPr txBox="1"/>
          <p:nvPr/>
        </p:nvSpPr>
        <p:spPr>
          <a:xfrm>
            <a:off x="5308025" y="2669925"/>
            <a:ext cx="5468700" cy="148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dirty="0" err="1">
                <a:solidFill>
                  <a:srgbClr val="FFFFFF"/>
                </a:solidFill>
                <a:latin typeface="Calibri"/>
                <a:ea typeface="Calibri"/>
                <a:cs typeface="Calibri"/>
                <a:sym typeface="Calibri"/>
              </a:rPr>
              <a:t>Calculamos</a:t>
            </a:r>
            <a:r>
              <a:rPr lang="en-US" sz="2000" dirty="0">
                <a:solidFill>
                  <a:srgbClr val="FFFFFF"/>
                </a:solidFill>
                <a:latin typeface="Calibri"/>
                <a:ea typeface="Calibri"/>
                <a:cs typeface="Calibri"/>
                <a:sym typeface="Calibri"/>
              </a:rPr>
              <a:t> el accuracy: 97% de </a:t>
            </a:r>
            <a:r>
              <a:rPr lang="en-US" sz="2000" dirty="0" err="1">
                <a:solidFill>
                  <a:srgbClr val="FFFFFF"/>
                </a:solidFill>
                <a:latin typeface="Calibri"/>
                <a:ea typeface="Calibri"/>
                <a:cs typeface="Calibri"/>
                <a:sym typeface="Calibri"/>
              </a:rPr>
              <a:t>precisión</a:t>
            </a:r>
            <a:r>
              <a:rPr lang="en-US" sz="2000" dirty="0">
                <a:solidFill>
                  <a:srgbClr val="FFFFFF"/>
                </a:solidFill>
                <a:latin typeface="Calibri"/>
                <a:ea typeface="Calibri"/>
                <a:cs typeface="Calibri"/>
                <a:sym typeface="Calibri"/>
              </a:rPr>
              <a:t>. Que </a:t>
            </a:r>
            <a:r>
              <a:rPr lang="en-US" sz="2000" dirty="0" err="1">
                <a:solidFill>
                  <a:srgbClr val="FFFFFF"/>
                </a:solidFill>
                <a:latin typeface="Calibri"/>
                <a:ea typeface="Calibri"/>
                <a:cs typeface="Calibri"/>
                <a:sym typeface="Calibri"/>
              </a:rPr>
              <a:t>modelo</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más</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bueno</a:t>
            </a:r>
            <a:r>
              <a:rPr lang="en-US" sz="2000" dirty="0">
                <a:solidFill>
                  <a:srgbClr val="FFFFFF"/>
                </a:solidFill>
                <a:latin typeface="Calibri"/>
                <a:ea typeface="Calibri"/>
                <a:cs typeface="Calibri"/>
                <a:sym typeface="Calibri"/>
              </a:rPr>
              <a:t>!!!</a:t>
            </a:r>
            <a:endParaRPr sz="20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2000" dirty="0">
                <a:solidFill>
                  <a:srgbClr val="FFFFFF"/>
                </a:solidFill>
                <a:latin typeface="Calibri"/>
                <a:ea typeface="Calibri"/>
                <a:cs typeface="Calibri"/>
                <a:sym typeface="Calibri"/>
              </a:rPr>
              <a:t>El </a:t>
            </a:r>
            <a:r>
              <a:rPr lang="en-US" sz="2000" dirty="0" err="1">
                <a:solidFill>
                  <a:srgbClr val="FFFFFF"/>
                </a:solidFill>
                <a:latin typeface="Calibri"/>
                <a:ea typeface="Calibri"/>
                <a:cs typeface="Calibri"/>
                <a:sym typeface="Calibri"/>
              </a:rPr>
              <a:t>objetivo</a:t>
            </a:r>
            <a:r>
              <a:rPr lang="en-US" sz="2000" dirty="0">
                <a:solidFill>
                  <a:srgbClr val="FFFFFF"/>
                </a:solidFill>
                <a:latin typeface="Calibri"/>
                <a:ea typeface="Calibri"/>
                <a:cs typeface="Calibri"/>
                <a:sym typeface="Calibri"/>
              </a:rPr>
              <a:t> del </a:t>
            </a:r>
            <a:r>
              <a:rPr lang="en-US" sz="2000" dirty="0" err="1">
                <a:solidFill>
                  <a:srgbClr val="FFFFFF"/>
                </a:solidFill>
                <a:latin typeface="Calibri"/>
                <a:ea typeface="Calibri"/>
                <a:cs typeface="Calibri"/>
                <a:sym typeface="Calibri"/>
              </a:rPr>
              <a:t>clasificador</a:t>
            </a:r>
            <a:r>
              <a:rPr lang="en-US" sz="2000" dirty="0">
                <a:solidFill>
                  <a:srgbClr val="FFFFFF"/>
                </a:solidFill>
                <a:latin typeface="Calibri"/>
                <a:ea typeface="Calibri"/>
                <a:cs typeface="Calibri"/>
                <a:sym typeface="Calibri"/>
              </a:rPr>
              <a:t> es que </a:t>
            </a:r>
            <a:r>
              <a:rPr lang="en-US" sz="2000" dirty="0" err="1">
                <a:solidFill>
                  <a:srgbClr val="FFFFFF"/>
                </a:solidFill>
                <a:latin typeface="Calibri"/>
                <a:ea typeface="Calibri"/>
                <a:cs typeface="Calibri"/>
                <a:sym typeface="Calibri"/>
              </a:rPr>
              <a:t>diferencie</a:t>
            </a:r>
            <a:r>
              <a:rPr lang="en-US" sz="2000" dirty="0">
                <a:solidFill>
                  <a:srgbClr val="FFFFFF"/>
                </a:solidFill>
                <a:latin typeface="Calibri"/>
                <a:ea typeface="Calibri"/>
                <a:cs typeface="Calibri"/>
                <a:sym typeface="Calibri"/>
              </a:rPr>
              <a:t> bien entre las dos </a:t>
            </a:r>
            <a:r>
              <a:rPr lang="en-US" sz="2000" dirty="0" err="1">
                <a:solidFill>
                  <a:srgbClr val="FFFFFF"/>
                </a:solidFill>
                <a:latin typeface="Calibri"/>
                <a:ea typeface="Calibri"/>
                <a:cs typeface="Calibri"/>
                <a:sym typeface="Calibri"/>
              </a:rPr>
              <a:t>clases</a:t>
            </a:r>
            <a:endParaRPr sz="2000" dirty="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fade">
                                      <p:cBhvr>
                                        <p:cTn id="12" dur="1000"/>
                                        <p:tgtEl>
                                          <p:spTgt spid="1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fade">
                                      <p:cBhvr>
                                        <p:cTn id="17" dur="10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Matriz de confusión</a:t>
            </a:r>
            <a:endParaRPr sz="4400" b="0" strike="noStrike">
              <a:solidFill>
                <a:srgbClr val="FFFFFF"/>
              </a:solidFill>
              <a:latin typeface="Calibri"/>
              <a:ea typeface="Calibri"/>
              <a:cs typeface="Calibri"/>
              <a:sym typeface="Calibri"/>
            </a:endParaRPr>
          </a:p>
        </p:txBody>
      </p:sp>
      <p:sp>
        <p:nvSpPr>
          <p:cNvPr id="152" name="Google Shape;152;p9"/>
          <p:cNvSpPr txBox="1"/>
          <p:nvPr/>
        </p:nvSpPr>
        <p:spPr>
          <a:xfrm>
            <a:off x="838076" y="1496725"/>
            <a:ext cx="10134600" cy="2628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499"/>
              </a:spcBef>
              <a:spcAft>
                <a:spcPts val="0"/>
              </a:spcAft>
              <a:buNone/>
            </a:pPr>
            <a:r>
              <a:rPr lang="en-US" sz="1600" dirty="0" err="1">
                <a:solidFill>
                  <a:srgbClr val="FFFFFF"/>
                </a:solidFill>
                <a:latin typeface="Calibri"/>
                <a:ea typeface="Calibri"/>
                <a:cs typeface="Calibri"/>
                <a:sym typeface="Calibri"/>
              </a:rPr>
              <a:t>Muy</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útil</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a:t>
            </a:r>
            <a:r>
              <a:rPr lang="en-US" sz="1600">
                <a:solidFill>
                  <a:srgbClr val="FFFFFF"/>
                </a:solidFill>
                <a:latin typeface="Calibri"/>
                <a:ea typeface="Calibri"/>
                <a:cs typeface="Calibri"/>
                <a:sym typeface="Calibri"/>
              </a:rPr>
              <a:t> todo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problemas</a:t>
            </a:r>
            <a:r>
              <a:rPr lang="en-US" sz="1600" dirty="0">
                <a:solidFill>
                  <a:srgbClr val="FFFFFF"/>
                </a:solidFill>
                <a:latin typeface="Calibri"/>
                <a:ea typeface="Calibri"/>
                <a:cs typeface="Calibri"/>
                <a:sym typeface="Calibri"/>
              </a:rPr>
              <a:t> de </a:t>
            </a:r>
            <a:r>
              <a:rPr lang="en-US" sz="1600" dirty="0" err="1">
                <a:solidFill>
                  <a:srgbClr val="FFFFFF"/>
                </a:solidFill>
                <a:latin typeface="Calibri"/>
                <a:ea typeface="Calibri"/>
                <a:cs typeface="Calibri"/>
                <a:sym typeface="Calibri"/>
              </a:rPr>
              <a:t>clasificación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binaria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Vemos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una </a:t>
            </a:r>
            <a:r>
              <a:rPr lang="en-US" sz="1600" dirty="0" err="1">
                <a:solidFill>
                  <a:srgbClr val="FFFFFF"/>
                </a:solidFill>
                <a:latin typeface="Calibri"/>
                <a:ea typeface="Calibri"/>
                <a:cs typeface="Calibri"/>
                <a:sym typeface="Calibri"/>
              </a:rPr>
              <a:t>tabla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qué</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tal</a:t>
            </a:r>
            <a:r>
              <a:rPr lang="en-US" sz="1600" dirty="0">
                <a:solidFill>
                  <a:srgbClr val="FFFFFF"/>
                </a:solidFill>
                <a:latin typeface="Calibri"/>
                <a:ea typeface="Calibri"/>
                <a:cs typeface="Calibri"/>
                <a:sym typeface="Calibri"/>
              </a:rPr>
              <a:t> se </a:t>
            </a:r>
            <a:r>
              <a:rPr lang="en-US" sz="1600" dirty="0" err="1">
                <a:solidFill>
                  <a:srgbClr val="FFFFFF"/>
                </a:solidFill>
                <a:latin typeface="Calibri"/>
                <a:ea typeface="Calibri"/>
                <a:cs typeface="Calibri"/>
                <a:sym typeface="Calibri"/>
              </a:rPr>
              <a:t>comporta</a:t>
            </a:r>
            <a:r>
              <a:rPr lang="en-US" sz="1600" dirty="0">
                <a:solidFill>
                  <a:srgbClr val="FFFFFF"/>
                </a:solidFill>
                <a:latin typeface="Calibri"/>
                <a:ea typeface="Calibri"/>
                <a:cs typeface="Calibri"/>
                <a:sym typeface="Calibri"/>
              </a:rPr>
              <a:t> el </a:t>
            </a:r>
            <a:r>
              <a:rPr lang="en-US" sz="1600" dirty="0" err="1">
                <a:solidFill>
                  <a:srgbClr val="FFFFFF"/>
                </a:solidFill>
                <a:latin typeface="Calibri"/>
                <a:ea typeface="Calibri"/>
                <a:cs typeface="Calibri"/>
                <a:sym typeface="Calibri"/>
              </a:rPr>
              <a:t>modelo</a:t>
            </a:r>
            <a:r>
              <a:rPr lang="en-US" sz="1600" dirty="0">
                <a:solidFill>
                  <a:srgbClr val="FFFFFF"/>
                </a:solidFill>
                <a:latin typeface="Calibri"/>
                <a:ea typeface="Calibri"/>
                <a:cs typeface="Calibri"/>
                <a:sym typeface="Calibri"/>
              </a:rPr>
              <a:t> para </a:t>
            </a:r>
            <a:r>
              <a:rPr lang="en-US" sz="1600" dirty="0" err="1">
                <a:solidFill>
                  <a:srgbClr val="FFFFFF"/>
                </a:solidFill>
                <a:latin typeface="Calibri"/>
                <a:ea typeface="Calibri"/>
                <a:cs typeface="Calibri"/>
                <a:sym typeface="Calibri"/>
              </a:rPr>
              <a:t>cada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clase</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filas</a:t>
            </a:r>
            <a:r>
              <a:rPr lang="en-US" sz="1600" dirty="0">
                <a:solidFill>
                  <a:srgbClr val="FFFFFF"/>
                </a:solidFill>
                <a:latin typeface="Calibri"/>
                <a:ea typeface="Calibri"/>
                <a:cs typeface="Calibri"/>
                <a:sym typeface="Calibri"/>
              </a:rPr>
              <a:t> son las </a:t>
            </a:r>
            <a:r>
              <a:rPr lang="en-US" sz="1600" dirty="0" err="1">
                <a:solidFill>
                  <a:srgbClr val="FFFFFF"/>
                </a:solidFill>
                <a:latin typeface="Calibri"/>
                <a:ea typeface="Calibri"/>
                <a:cs typeface="Calibri"/>
                <a:sym typeface="Calibri"/>
              </a:rPr>
              <a:t>clases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actuales</a:t>
            </a:r>
            <a:r>
              <a:rPr lang="en-US" sz="1600" dirty="0">
                <a:solidFill>
                  <a:srgbClr val="FFFFFF"/>
                </a:solidFill>
                <a:latin typeface="Calibri"/>
                <a:ea typeface="Calibri"/>
                <a:cs typeface="Calibri"/>
                <a:sym typeface="Calibri"/>
              </a:rPr>
              <a:t> y </a:t>
            </a:r>
            <a:r>
              <a:rPr lang="en-US" sz="1600" dirty="0" err="1">
                <a:solidFill>
                  <a:srgbClr val="FFFFFF"/>
                </a:solidFill>
                <a:latin typeface="Calibri"/>
                <a:ea typeface="Calibri"/>
                <a:cs typeface="Calibri"/>
                <a:sym typeface="Calibri"/>
              </a:rPr>
              <a:t>columnas</a:t>
            </a:r>
            <a:r>
              <a:rPr lang="en-US" sz="1600" dirty="0">
                <a:solidFill>
                  <a:srgbClr val="FFFFFF"/>
                </a:solidFill>
                <a:latin typeface="Calibri"/>
                <a:ea typeface="Calibri"/>
                <a:cs typeface="Calibri"/>
                <a:sym typeface="Calibri"/>
              </a:rPr>
              <a:t> las </a:t>
            </a:r>
            <a:r>
              <a:rPr lang="en-US" sz="1600" dirty="0" err="1">
                <a:solidFill>
                  <a:srgbClr val="FFFFFF"/>
                </a:solidFill>
                <a:latin typeface="Calibri"/>
                <a:ea typeface="Calibri"/>
                <a:cs typeface="Calibri"/>
                <a:sym typeface="Calibri"/>
              </a:rPr>
              <a:t>predichas</a:t>
            </a:r>
            <a:r>
              <a:rPr lang="en-US" sz="1600" dirty="0">
                <a:solidFill>
                  <a:srgbClr val="FFFFFF"/>
                </a:solidFill>
                <a:latin typeface="Calibri"/>
                <a:ea typeface="Calibri"/>
                <a:cs typeface="Calibri"/>
                <a:sym typeface="Calibri"/>
              </a:rPr>
              <a:t>). Primero una </a:t>
            </a:r>
            <a:r>
              <a:rPr lang="en-US" sz="1600" dirty="0" err="1">
                <a:solidFill>
                  <a:srgbClr val="FFFFFF"/>
                </a:solidFill>
                <a:latin typeface="Calibri"/>
                <a:ea typeface="Calibri"/>
                <a:cs typeface="Calibri"/>
                <a:sym typeface="Calibri"/>
              </a:rPr>
              <a:t>pequeña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aclaración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a:t>
            </a:r>
            <a:r>
              <a:rPr lang="en-US" sz="1600" dirty="0">
                <a:solidFill>
                  <a:srgbClr val="FFFFFF"/>
                </a:solidFill>
                <a:latin typeface="Calibri"/>
                <a:ea typeface="Calibri"/>
                <a:cs typeface="Calibri"/>
                <a:sym typeface="Calibri"/>
              </a:rPr>
              <a:t> la </a:t>
            </a:r>
            <a:r>
              <a:rPr lang="en-US" sz="1600" dirty="0" err="1">
                <a:solidFill>
                  <a:srgbClr val="FFFFFF"/>
                </a:solidFill>
                <a:latin typeface="Calibri"/>
                <a:ea typeface="Calibri"/>
                <a:cs typeface="Calibri"/>
                <a:sym typeface="Calibri"/>
              </a:rPr>
              <a:t>notación</a:t>
            </a:r>
            <a:r>
              <a:rPr lang="en-US" sz="1600" dirty="0">
                <a:solidFill>
                  <a:srgbClr val="FFFFFF"/>
                </a:solidFill>
                <a:latin typeface="Calibri"/>
                <a:ea typeface="Calibri"/>
                <a:cs typeface="Calibri"/>
                <a:sym typeface="Calibri"/>
              </a:rPr>
              <a:t>:</a:t>
            </a:r>
            <a:endParaRPr sz="1600" dirty="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dirty="0">
                <a:solidFill>
                  <a:srgbClr val="FFFFFF"/>
                </a:solidFill>
                <a:latin typeface="Calibri"/>
                <a:ea typeface="Calibri"/>
                <a:cs typeface="Calibri"/>
                <a:sym typeface="Calibri"/>
              </a:rPr>
              <a:t>Hay que </a:t>
            </a:r>
            <a:r>
              <a:rPr lang="en-US" sz="1600" dirty="0" err="1">
                <a:solidFill>
                  <a:srgbClr val="FFFFFF"/>
                </a:solidFill>
                <a:latin typeface="Calibri"/>
                <a:ea typeface="Calibri"/>
                <a:cs typeface="Calibri"/>
                <a:sym typeface="Calibri"/>
              </a:rPr>
              <a:t>tener</a:t>
            </a:r>
            <a:r>
              <a:rPr lang="en-US" sz="1600" dirty="0">
                <a:solidFill>
                  <a:srgbClr val="FFFFFF"/>
                </a:solidFill>
                <a:latin typeface="Calibri"/>
                <a:ea typeface="Calibri"/>
                <a:cs typeface="Calibri"/>
                <a:sym typeface="Calibri"/>
              </a:rPr>
              <a:t> claro </a:t>
            </a:r>
            <a:r>
              <a:rPr lang="en-US" sz="1600" dirty="0" err="1">
                <a:solidFill>
                  <a:srgbClr val="FFFFFF"/>
                </a:solidFill>
                <a:latin typeface="Calibri"/>
                <a:ea typeface="Calibri"/>
                <a:cs typeface="Calibri"/>
                <a:sym typeface="Calibri"/>
              </a:rPr>
              <a:t>qué</a:t>
            </a:r>
            <a:r>
              <a:rPr lang="en-US" sz="1600" dirty="0">
                <a:solidFill>
                  <a:srgbClr val="FFFFFF"/>
                </a:solidFill>
                <a:latin typeface="Calibri"/>
                <a:ea typeface="Calibri"/>
                <a:cs typeface="Calibri"/>
                <a:sym typeface="Calibri"/>
              </a:rPr>
              <a:t> es 1 y que es 0. 1 es la </a:t>
            </a:r>
            <a:r>
              <a:rPr lang="en-US" sz="1600" dirty="0" err="1">
                <a:solidFill>
                  <a:srgbClr val="FFFFFF"/>
                </a:solidFill>
                <a:latin typeface="Calibri"/>
                <a:ea typeface="Calibri"/>
                <a:cs typeface="Calibri"/>
                <a:sym typeface="Calibri"/>
              </a:rPr>
              <a:t>pregunta</a:t>
            </a:r>
            <a:r>
              <a:rPr lang="en-US" sz="1600" dirty="0">
                <a:solidFill>
                  <a:srgbClr val="FFFFFF"/>
                </a:solidFill>
                <a:latin typeface="Calibri"/>
                <a:ea typeface="Calibri"/>
                <a:cs typeface="Calibri"/>
                <a:sym typeface="Calibri"/>
              </a:rPr>
              <a:t> que </a:t>
            </a:r>
            <a:r>
              <a:rPr lang="en-US" sz="1600" dirty="0" err="1">
                <a:solidFill>
                  <a:srgbClr val="FFFFFF"/>
                </a:solidFill>
                <a:latin typeface="Calibri"/>
                <a:ea typeface="Calibri"/>
                <a:cs typeface="Calibri"/>
                <a:sym typeface="Calibri"/>
              </a:rPr>
              <a:t>queremos</a:t>
            </a:r>
            <a:r>
              <a:rPr lang="en-US" sz="1600" dirty="0">
                <a:solidFill>
                  <a:srgbClr val="FFFFFF"/>
                </a:solidFill>
                <a:latin typeface="Calibri"/>
                <a:ea typeface="Calibri"/>
                <a:cs typeface="Calibri"/>
                <a:sym typeface="Calibri"/>
              </a:rPr>
              <a:t> resolver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el target.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me </a:t>
            </a:r>
            <a:r>
              <a:rPr lang="en-US" sz="1600" dirty="0" err="1">
                <a:solidFill>
                  <a:srgbClr val="FFFFFF"/>
                </a:solidFill>
                <a:latin typeface="Calibri"/>
                <a:ea typeface="Calibri"/>
                <a:cs typeface="Calibri"/>
                <a:sym typeface="Calibri"/>
              </a:rPr>
              <a:t>impaga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sobrevive</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el Titanic?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da </a:t>
            </a:r>
            <a:r>
              <a:rPr lang="en-US" sz="1600" dirty="0" err="1">
                <a:solidFill>
                  <a:srgbClr val="FFFFFF"/>
                </a:solidFill>
                <a:latin typeface="Calibri"/>
                <a:ea typeface="Calibri"/>
                <a:cs typeface="Calibri"/>
                <a:sym typeface="Calibri"/>
              </a:rPr>
              <a:t>positivo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CV?</a:t>
            </a:r>
            <a:endParaRPr sz="1600" dirty="0">
              <a:solidFill>
                <a:srgbClr val="FFFFFF"/>
              </a:solidFill>
              <a:latin typeface="Calibri"/>
              <a:ea typeface="Calibri"/>
              <a:cs typeface="Calibri"/>
              <a:sym typeface="Calibri"/>
            </a:endParaRPr>
          </a:p>
          <a:p>
            <a:pPr marL="457200" marR="0" lvl="0" indent="0" algn="l" rtl="0">
              <a:lnSpc>
                <a:spcPct val="90000"/>
              </a:lnSpc>
              <a:spcBef>
                <a:spcPts val="499"/>
              </a:spcBef>
              <a:spcAft>
                <a:spcPts val="0"/>
              </a:spcAft>
              <a:buNone/>
            </a:pPr>
            <a:r>
              <a:rPr lang="en-US" sz="1600" dirty="0">
                <a:solidFill>
                  <a:srgbClr val="FFFFFF"/>
                </a:solidFill>
                <a:latin typeface="Calibri"/>
                <a:ea typeface="Calibri"/>
                <a:cs typeface="Calibri"/>
                <a:sym typeface="Calibri"/>
              </a:rPr>
              <a:t>0 es </a:t>
            </a:r>
            <a:r>
              <a:rPr lang="en-US" sz="1600" dirty="0" err="1">
                <a:solidFill>
                  <a:srgbClr val="FFFFFF"/>
                </a:solidFill>
                <a:latin typeface="Calibri"/>
                <a:ea typeface="Calibri"/>
                <a:cs typeface="Calibri"/>
                <a:sym typeface="Calibri"/>
              </a:rPr>
              <a:t>si</a:t>
            </a:r>
            <a:r>
              <a:rPr lang="en-US" sz="1600" dirty="0">
                <a:solidFill>
                  <a:srgbClr val="FFFFFF"/>
                </a:solidFill>
                <a:latin typeface="Calibri"/>
                <a:ea typeface="Calibri"/>
                <a:cs typeface="Calibri"/>
                <a:sym typeface="Calibri"/>
              </a:rPr>
              <a:t> no se da el </a:t>
            </a:r>
            <a:r>
              <a:rPr lang="en-US" sz="1600" dirty="0" err="1">
                <a:solidFill>
                  <a:srgbClr val="FFFFFF"/>
                </a:solidFill>
                <a:latin typeface="Calibri"/>
                <a:ea typeface="Calibri"/>
                <a:cs typeface="Calibri"/>
                <a:sym typeface="Calibri"/>
              </a:rPr>
              <a:t>caso</a:t>
            </a:r>
            <a:endParaRPr sz="1600" dirty="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dirty="0">
                <a:solidFill>
                  <a:srgbClr val="FFFFFF"/>
                </a:solidFill>
                <a:latin typeface="Calibri"/>
                <a:ea typeface="Calibri"/>
                <a:cs typeface="Calibri"/>
                <a:sym typeface="Calibri"/>
              </a:rPr>
              <a:t>Por tanto, </a:t>
            </a:r>
            <a:r>
              <a:rPr lang="en-US" sz="1600" dirty="0" err="1">
                <a:solidFill>
                  <a:srgbClr val="FFFFFF"/>
                </a:solidFill>
                <a:latin typeface="Calibri"/>
                <a:ea typeface="Calibri"/>
                <a:cs typeface="Calibri"/>
                <a:sym typeface="Calibri"/>
              </a:rPr>
              <a:t>positivo</a:t>
            </a:r>
            <a:r>
              <a:rPr lang="en-US" sz="1600" dirty="0">
                <a:solidFill>
                  <a:srgbClr val="FFFFFF"/>
                </a:solidFill>
                <a:latin typeface="Calibri"/>
                <a:ea typeface="Calibri"/>
                <a:cs typeface="Calibri"/>
                <a:sym typeface="Calibri"/>
              </a:rPr>
              <a:t> es 1, y </a:t>
            </a:r>
            <a:r>
              <a:rPr lang="en-US" sz="1600" dirty="0" err="1">
                <a:solidFill>
                  <a:srgbClr val="FFFFFF"/>
                </a:solidFill>
                <a:latin typeface="Calibri"/>
                <a:ea typeface="Calibri"/>
                <a:cs typeface="Calibri"/>
                <a:sym typeface="Calibri"/>
              </a:rPr>
              <a:t>negativo</a:t>
            </a:r>
            <a:r>
              <a:rPr lang="en-US" sz="1600" dirty="0">
                <a:solidFill>
                  <a:srgbClr val="FFFFFF"/>
                </a:solidFill>
                <a:latin typeface="Calibri"/>
                <a:ea typeface="Calibri"/>
                <a:cs typeface="Calibri"/>
                <a:sym typeface="Calibri"/>
              </a:rPr>
              <a:t> es 0</a:t>
            </a: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600" dirty="0" err="1">
                <a:solidFill>
                  <a:srgbClr val="FFFFFF"/>
                </a:solidFill>
                <a:latin typeface="Calibri"/>
                <a:ea typeface="Calibri"/>
                <a:cs typeface="Calibri"/>
                <a:sym typeface="Calibri"/>
              </a:rPr>
              <a:t>Aclarado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esto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definimos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su</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matriz</a:t>
            </a:r>
            <a:r>
              <a:rPr lang="en-US" sz="1600" dirty="0">
                <a:solidFill>
                  <a:srgbClr val="FFFFFF"/>
                </a:solidFill>
                <a:latin typeface="Calibri"/>
                <a:ea typeface="Calibri"/>
                <a:cs typeface="Calibri"/>
                <a:sym typeface="Calibri"/>
              </a:rPr>
              <a:t> de </a:t>
            </a:r>
            <a:r>
              <a:rPr lang="en-US" sz="1600" dirty="0" err="1">
                <a:solidFill>
                  <a:srgbClr val="FFFFFF"/>
                </a:solidFill>
                <a:latin typeface="Calibri"/>
                <a:ea typeface="Calibri"/>
                <a:cs typeface="Calibri"/>
                <a:sym typeface="Calibri"/>
              </a:rPr>
              <a:t>confusión</a:t>
            </a:r>
            <a:r>
              <a:rPr lang="en-US" sz="1600" dirty="0">
                <a:solidFill>
                  <a:srgbClr val="FFFFFF"/>
                </a:solidFill>
                <a:latin typeface="Calibri"/>
                <a:ea typeface="Calibri"/>
                <a:cs typeface="Calibri"/>
                <a:sym typeface="Calibri"/>
              </a:rPr>
              <a:t>:</a:t>
            </a: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dirty="0">
              <a:solidFill>
                <a:srgbClr val="FFFFFF"/>
              </a:solidFill>
              <a:latin typeface="Calibri"/>
              <a:ea typeface="Calibri"/>
              <a:cs typeface="Calibri"/>
              <a:sym typeface="Calibri"/>
            </a:endParaRPr>
          </a:p>
        </p:txBody>
      </p:sp>
      <p:pic>
        <p:nvPicPr>
          <p:cNvPr id="153" name="Google Shape;153;p9"/>
          <p:cNvPicPr preferRelativeResize="0"/>
          <p:nvPr/>
        </p:nvPicPr>
        <p:blipFill>
          <a:blip r:embed="rId3">
            <a:alphaModFix/>
          </a:blip>
          <a:stretch>
            <a:fillRect/>
          </a:stretch>
        </p:blipFill>
        <p:spPr>
          <a:xfrm>
            <a:off x="7455100" y="3552325"/>
            <a:ext cx="3612299" cy="2709226"/>
          </a:xfrm>
          <a:prstGeom prst="rect">
            <a:avLst/>
          </a:prstGeom>
          <a:noFill/>
          <a:ln>
            <a:noFill/>
          </a:ln>
        </p:spPr>
      </p:pic>
      <p:pic>
        <p:nvPicPr>
          <p:cNvPr id="154" name="Google Shape;154;p9"/>
          <p:cNvPicPr preferRelativeResize="0"/>
          <p:nvPr/>
        </p:nvPicPr>
        <p:blipFill>
          <a:blip r:embed="rId4">
            <a:alphaModFix/>
          </a:blip>
          <a:stretch>
            <a:fillRect/>
          </a:stretch>
        </p:blipFill>
        <p:spPr>
          <a:xfrm>
            <a:off x="1829900" y="4277125"/>
            <a:ext cx="3831103" cy="1984425"/>
          </a:xfrm>
          <a:prstGeom prst="rect">
            <a:avLst/>
          </a:prstGeom>
          <a:noFill/>
          <a:ln>
            <a:noFill/>
          </a:ln>
        </p:spPr>
      </p:pic>
      <p:sp>
        <p:nvSpPr>
          <p:cNvPr id="155" name="Google Shape;155;p9"/>
          <p:cNvSpPr txBox="1"/>
          <p:nvPr/>
        </p:nvSpPr>
        <p:spPr>
          <a:xfrm>
            <a:off x="7726350" y="6295550"/>
            <a:ext cx="3029400" cy="50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1"/>
                </a:solidFill>
              </a:rPr>
              <a:t>Para problemas multiclase</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a3f30688e8_0_39"/>
          <p:cNvSpPr txBox="1"/>
          <p:nvPr/>
        </p:nvSpPr>
        <p:spPr>
          <a:xfrm>
            <a:off x="838075" y="769625"/>
            <a:ext cx="2240700" cy="582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Accuracy</a:t>
            </a:r>
            <a:endParaRPr sz="2500" b="0" strike="noStrike">
              <a:solidFill>
                <a:srgbClr val="FFFFFF"/>
              </a:solidFill>
              <a:latin typeface="Calibri"/>
              <a:ea typeface="Calibri"/>
              <a:cs typeface="Calibri"/>
              <a:sym typeface="Calibri"/>
            </a:endParaRPr>
          </a:p>
        </p:txBody>
      </p:sp>
      <p:sp>
        <p:nvSpPr>
          <p:cNvPr id="162" name="Google Shape;162;ga3f30688e8_0_39"/>
          <p:cNvSpPr txBox="1"/>
          <p:nvPr/>
        </p:nvSpPr>
        <p:spPr>
          <a:xfrm>
            <a:off x="838075" y="1131625"/>
            <a:ext cx="56943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que ha clasificado bien vs todas las muestras a clasificar</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63" name="Google Shape;163;ga3f30688e8_0_39"/>
          <p:cNvPicPr preferRelativeResize="0"/>
          <p:nvPr/>
        </p:nvPicPr>
        <p:blipFill>
          <a:blip r:embed="rId3">
            <a:alphaModFix/>
          </a:blip>
          <a:stretch>
            <a:fillRect/>
          </a:stretch>
        </p:blipFill>
        <p:spPr>
          <a:xfrm>
            <a:off x="8269075" y="939527"/>
            <a:ext cx="2722951" cy="1410423"/>
          </a:xfrm>
          <a:prstGeom prst="rect">
            <a:avLst/>
          </a:prstGeom>
          <a:noFill/>
          <a:ln>
            <a:noFill/>
          </a:ln>
        </p:spPr>
      </p:pic>
      <p:sp>
        <p:nvSpPr>
          <p:cNvPr id="164" name="Google Shape;164;ga3f30688e8_0_39"/>
          <p:cNvSpPr txBox="1"/>
          <p:nvPr/>
        </p:nvSpPr>
        <p:spPr>
          <a:xfrm>
            <a:off x="877550" y="2520200"/>
            <a:ext cx="22407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Precision</a:t>
            </a:r>
            <a:endParaRPr sz="2500" b="0" strike="noStrike">
              <a:solidFill>
                <a:srgbClr val="FFFFFF"/>
              </a:solidFill>
              <a:latin typeface="Calibri"/>
              <a:ea typeface="Calibri"/>
              <a:cs typeface="Calibri"/>
              <a:sym typeface="Calibri"/>
            </a:endParaRPr>
          </a:p>
        </p:txBody>
      </p:sp>
      <p:sp>
        <p:nvSpPr>
          <p:cNvPr id="165" name="Google Shape;165;ga3f30688e8_0_39"/>
          <p:cNvSpPr txBox="1"/>
          <p:nvPr/>
        </p:nvSpPr>
        <p:spPr>
          <a:xfrm>
            <a:off x="838075" y="286230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De los que ha predicho como 1, cuántos en realidad ha acertado</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sp>
        <p:nvSpPr>
          <p:cNvPr id="166" name="Google Shape;166;ga3f30688e8_0_39"/>
          <p:cNvSpPr/>
          <p:nvPr/>
        </p:nvSpPr>
        <p:spPr>
          <a:xfrm rot="-9137049">
            <a:off x="9277967" y="1563944"/>
            <a:ext cx="1650014" cy="682761"/>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 name="Google Shape;167;ga3f30688e8_0_39"/>
          <p:cNvSpPr/>
          <p:nvPr/>
        </p:nvSpPr>
        <p:spPr>
          <a:xfrm rot="10800000">
            <a:off x="9134075" y="1359625"/>
            <a:ext cx="1661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68" name="Google Shape;168;ga3f30688e8_0_39"/>
          <p:cNvPicPr preferRelativeResize="0"/>
          <p:nvPr/>
        </p:nvPicPr>
        <p:blipFill rotWithShape="1">
          <a:blip r:embed="rId4">
            <a:alphaModFix/>
          </a:blip>
          <a:srcRect l="2056" t="63802" r="42946" b="11516"/>
          <a:stretch/>
        </p:blipFill>
        <p:spPr>
          <a:xfrm>
            <a:off x="967025" y="1644300"/>
            <a:ext cx="3572076" cy="582300"/>
          </a:xfrm>
          <a:prstGeom prst="rect">
            <a:avLst/>
          </a:prstGeom>
          <a:noFill/>
          <a:ln>
            <a:noFill/>
          </a:ln>
        </p:spPr>
      </p:pic>
      <p:pic>
        <p:nvPicPr>
          <p:cNvPr id="169" name="Google Shape;169;ga3f30688e8_0_39"/>
          <p:cNvPicPr preferRelativeResize="0"/>
          <p:nvPr/>
        </p:nvPicPr>
        <p:blipFill rotWithShape="1">
          <a:blip r:embed="rId4">
            <a:alphaModFix/>
          </a:blip>
          <a:srcRect l="3124" t="9005" r="39752" b="66313"/>
          <a:stretch/>
        </p:blipFill>
        <p:spPr>
          <a:xfrm>
            <a:off x="937425" y="3526475"/>
            <a:ext cx="4193750" cy="658175"/>
          </a:xfrm>
          <a:prstGeom prst="rect">
            <a:avLst/>
          </a:prstGeom>
          <a:noFill/>
          <a:ln>
            <a:noFill/>
          </a:ln>
        </p:spPr>
      </p:pic>
      <p:pic>
        <p:nvPicPr>
          <p:cNvPr id="170" name="Google Shape;170;ga3f30688e8_0_39"/>
          <p:cNvPicPr preferRelativeResize="0"/>
          <p:nvPr/>
        </p:nvPicPr>
        <p:blipFill>
          <a:blip r:embed="rId3">
            <a:alphaModFix/>
          </a:blip>
          <a:stretch>
            <a:fillRect/>
          </a:stretch>
        </p:blipFill>
        <p:spPr>
          <a:xfrm>
            <a:off x="8225926" y="2729497"/>
            <a:ext cx="2809249" cy="1455150"/>
          </a:xfrm>
          <a:prstGeom prst="rect">
            <a:avLst/>
          </a:prstGeom>
          <a:noFill/>
          <a:ln>
            <a:noFill/>
          </a:ln>
        </p:spPr>
      </p:pic>
      <p:sp>
        <p:nvSpPr>
          <p:cNvPr id="171" name="Google Shape;171;ga3f30688e8_0_39"/>
          <p:cNvSpPr/>
          <p:nvPr/>
        </p:nvSpPr>
        <p:spPr>
          <a:xfrm rot="-9137504">
            <a:off x="10216248" y="36124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2" name="Google Shape;172;ga3f30688e8_0_39"/>
          <p:cNvSpPr/>
          <p:nvPr/>
        </p:nvSpPr>
        <p:spPr>
          <a:xfrm rot="10800000">
            <a:off x="10130350" y="3177375"/>
            <a:ext cx="740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73" name="Google Shape;173;ga3f30688e8_0_39"/>
          <p:cNvPicPr preferRelativeResize="0"/>
          <p:nvPr/>
        </p:nvPicPr>
        <p:blipFill>
          <a:blip r:embed="rId3">
            <a:alphaModFix/>
          </a:blip>
          <a:stretch>
            <a:fillRect/>
          </a:stretch>
        </p:blipFill>
        <p:spPr>
          <a:xfrm>
            <a:off x="8269076" y="4564197"/>
            <a:ext cx="2809249" cy="1455150"/>
          </a:xfrm>
          <a:prstGeom prst="rect">
            <a:avLst/>
          </a:prstGeom>
          <a:noFill/>
          <a:ln>
            <a:noFill/>
          </a:ln>
        </p:spPr>
      </p:pic>
      <p:sp>
        <p:nvSpPr>
          <p:cNvPr id="174" name="Google Shape;174;ga3f30688e8_0_39"/>
          <p:cNvSpPr/>
          <p:nvPr/>
        </p:nvSpPr>
        <p:spPr>
          <a:xfrm rot="-9137504">
            <a:off x="10259398" y="54471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ga3f30688e8_0_39"/>
          <p:cNvSpPr/>
          <p:nvPr/>
        </p:nvSpPr>
        <p:spPr>
          <a:xfrm rot="10800000">
            <a:off x="9245900" y="5496275"/>
            <a:ext cx="1667700" cy="4731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ga3f30688e8_0_39"/>
          <p:cNvSpPr txBox="1"/>
          <p:nvPr/>
        </p:nvSpPr>
        <p:spPr>
          <a:xfrm>
            <a:off x="877550" y="4459550"/>
            <a:ext cx="35721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Recall o Sensibilidad</a:t>
            </a:r>
            <a:endParaRPr sz="2500" b="0" strike="noStrike">
              <a:solidFill>
                <a:srgbClr val="FFFFFF"/>
              </a:solidFill>
              <a:latin typeface="Calibri"/>
              <a:ea typeface="Calibri"/>
              <a:cs typeface="Calibri"/>
              <a:sym typeface="Calibri"/>
            </a:endParaRPr>
          </a:p>
        </p:txBody>
      </p:sp>
      <p:sp>
        <p:nvSpPr>
          <p:cNvPr id="177" name="Google Shape;177;ga3f30688e8_0_39"/>
          <p:cNvSpPr txBox="1"/>
          <p:nvPr/>
        </p:nvSpPr>
        <p:spPr>
          <a:xfrm>
            <a:off x="838075" y="480165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positivos que he clasificado bien vs todos los positivos que había</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78" name="Google Shape;178;ga3f30688e8_0_39"/>
          <p:cNvPicPr preferRelativeResize="0"/>
          <p:nvPr/>
        </p:nvPicPr>
        <p:blipFill rotWithShape="1">
          <a:blip r:embed="rId4">
            <a:alphaModFix/>
          </a:blip>
          <a:srcRect l="1998" t="38000" r="39559" b="37620"/>
          <a:stretch/>
        </p:blipFill>
        <p:spPr>
          <a:xfrm>
            <a:off x="961825" y="5525250"/>
            <a:ext cx="4774908" cy="72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a3f30688e8_0_71"/>
          <p:cNvSpPr txBox="1"/>
          <p:nvPr/>
        </p:nvSpPr>
        <p:spPr>
          <a:xfrm>
            <a:off x="601255" y="138065"/>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Algunos ejemplos</a:t>
            </a:r>
            <a:endParaRPr sz="4400" b="0" strike="noStrike">
              <a:solidFill>
                <a:srgbClr val="FFFFFF"/>
              </a:solidFill>
              <a:latin typeface="Calibri"/>
              <a:ea typeface="Calibri"/>
              <a:cs typeface="Calibri"/>
              <a:sym typeface="Calibri"/>
            </a:endParaRPr>
          </a:p>
        </p:txBody>
      </p:sp>
      <p:sp>
        <p:nvSpPr>
          <p:cNvPr id="185" name="Google Shape;185;ga3f30688e8_0_71"/>
          <p:cNvSpPr txBox="1"/>
          <p:nvPr/>
        </p:nvSpPr>
        <p:spPr>
          <a:xfrm>
            <a:off x="680200" y="4220150"/>
            <a:ext cx="4687800" cy="1756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quieres que se te cuele ningun video malo (0) como video bueno (1) -&gt; FP muy bajos -&gt;precisión alta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te va a importar perder algún video bueno (1) y clasificarlo como malo -&gt; FN alto -&gt; mal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Precision</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86" name="Google Shape;186;ga3f30688e8_0_71"/>
          <p:cNvPicPr preferRelativeResize="0"/>
          <p:nvPr/>
        </p:nvPicPr>
        <p:blipFill>
          <a:blip r:embed="rId3">
            <a:alphaModFix/>
          </a:blip>
          <a:stretch>
            <a:fillRect/>
          </a:stretch>
        </p:blipFill>
        <p:spPr>
          <a:xfrm>
            <a:off x="1638025" y="2267663"/>
            <a:ext cx="2438325" cy="1625550"/>
          </a:xfrm>
          <a:prstGeom prst="rect">
            <a:avLst/>
          </a:prstGeom>
          <a:noFill/>
          <a:ln>
            <a:noFill/>
          </a:ln>
        </p:spPr>
      </p:pic>
      <p:sp>
        <p:nvSpPr>
          <p:cNvPr id="187" name="Google Shape;187;ga3f30688e8_0_71"/>
          <p:cNvSpPr txBox="1"/>
          <p:nvPr/>
        </p:nvSpPr>
        <p:spPr>
          <a:xfrm>
            <a:off x="1124925" y="1463175"/>
            <a:ext cx="37101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videos buenos para niños</a:t>
            </a:r>
            <a:endParaRPr sz="2000" b="0" strike="noStrike">
              <a:solidFill>
                <a:srgbClr val="FFFFFF"/>
              </a:solidFill>
              <a:latin typeface="Calibri"/>
              <a:ea typeface="Calibri"/>
              <a:cs typeface="Calibri"/>
              <a:sym typeface="Calibri"/>
            </a:endParaRPr>
          </a:p>
        </p:txBody>
      </p:sp>
      <p:sp>
        <p:nvSpPr>
          <p:cNvPr id="188" name="Google Shape;188;ga3f30688e8_0_71"/>
          <p:cNvSpPr txBox="1"/>
          <p:nvPr/>
        </p:nvSpPr>
        <p:spPr>
          <a:xfrm>
            <a:off x="6640650" y="1463163"/>
            <a:ext cx="43125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ladrones en tienda mediante imágenes</a:t>
            </a:r>
            <a:endParaRPr sz="2000" b="0" strike="noStrike">
              <a:solidFill>
                <a:srgbClr val="FFFFFF"/>
              </a:solidFill>
              <a:latin typeface="Calibri"/>
              <a:ea typeface="Calibri"/>
              <a:cs typeface="Calibri"/>
              <a:sym typeface="Calibri"/>
            </a:endParaRPr>
          </a:p>
        </p:txBody>
      </p:sp>
      <p:sp>
        <p:nvSpPr>
          <p:cNvPr id="189" name="Google Shape;189;ga3f30688e8_0_71"/>
          <p:cNvSpPr txBox="1"/>
          <p:nvPr/>
        </p:nvSpPr>
        <p:spPr>
          <a:xfrm>
            <a:off x="6295550" y="4178950"/>
            <a:ext cx="5417100" cy="192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se me puede escapar ni un ladrón (1), y que se clasifique como no ladrón (0) -&gt; FN bajo -&gt; recall alto</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me importa clasificar algún cliente como ladrón y realizar registros de vez en cuando -&gt; FP altos -&gt; precisión baja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90" name="Google Shape;190;ga3f30688e8_0_71"/>
          <p:cNvPicPr preferRelativeResize="0"/>
          <p:nvPr/>
        </p:nvPicPr>
        <p:blipFill>
          <a:blip r:embed="rId4">
            <a:alphaModFix/>
          </a:blip>
          <a:stretch>
            <a:fillRect/>
          </a:stretch>
        </p:blipFill>
        <p:spPr>
          <a:xfrm>
            <a:off x="7312674" y="2202175"/>
            <a:ext cx="3122624" cy="1756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a3f30688e8_0_2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F1-Score</a:t>
            </a:r>
            <a:endParaRPr sz="4400" b="0" strike="noStrike">
              <a:solidFill>
                <a:srgbClr val="FFFFFF"/>
              </a:solidFill>
              <a:latin typeface="Calibri"/>
              <a:ea typeface="Calibri"/>
              <a:cs typeface="Calibri"/>
              <a:sym typeface="Calibri"/>
            </a:endParaRPr>
          </a:p>
        </p:txBody>
      </p:sp>
      <p:sp>
        <p:nvSpPr>
          <p:cNvPr id="197" name="Google Shape;197;ga3f30688e8_0_28"/>
          <p:cNvSpPr txBox="1"/>
          <p:nvPr/>
        </p:nvSpPr>
        <p:spPr>
          <a:xfrm>
            <a:off x="838074" y="1437527"/>
            <a:ext cx="64221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Combinación de las métricas de precision y recall</a:t>
            </a:r>
            <a:endParaRPr sz="16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p:txBody>
      </p:sp>
      <p:pic>
        <p:nvPicPr>
          <p:cNvPr id="198" name="Google Shape;198;ga3f30688e8_0_28"/>
          <p:cNvPicPr preferRelativeResize="0"/>
          <p:nvPr/>
        </p:nvPicPr>
        <p:blipFill>
          <a:blip r:embed="rId3">
            <a:alphaModFix/>
          </a:blip>
          <a:stretch>
            <a:fillRect/>
          </a:stretch>
        </p:blipFill>
        <p:spPr>
          <a:xfrm>
            <a:off x="3117975" y="2624900"/>
            <a:ext cx="6332475" cy="2614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a3f30688e8_0_100"/>
          <p:cNvSpPr txBox="1"/>
          <p:nvPr/>
        </p:nvSpPr>
        <p:spPr>
          <a:xfrm>
            <a:off x="838075" y="1437525"/>
            <a:ext cx="10430700" cy="4532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Accuracy</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Elegir cuando el problema esté balanceado. NO usar nunca cuando la mayor parte de los datos caiga del lado de una sola clase.</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Si intentamos predecir cáncer entre 100 personas, y 5 tienen cáncer. Siendo el modelo muy malo, predecirá todos los casos como no cáncer, y tendrá un accuracy del 95%, cuando está prediciendo muy mal en realidad.</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Precision</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No me importa que se me escape algún 1, mientras no se me cuele ningún 0 (FP). Que cuando prediga como 1, de verdad sea 1. El foco hay que ponerlo en minimizar los FP</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Recall</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Lo que me importa es que los 1s me los capture bien. No me importa que se me cuele algún 0, pero los 1s no se me pueden escapar. como 0s (FN). Por tanto el objetivo es minimizar los FN</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sp>
        <p:nvSpPr>
          <p:cNvPr id="205" name="Google Shape;205;ga3f30688e8_0_10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Escoger métrica</a:t>
            </a:r>
            <a:endParaRPr sz="4400" b="0"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9c55fd4aef_0_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Predicción probabilística</a:t>
            </a:r>
            <a:endParaRPr sz="4400" b="0" strike="noStrike">
              <a:solidFill>
                <a:srgbClr val="FFFFFF"/>
              </a:solidFill>
              <a:latin typeface="Calibri"/>
              <a:ea typeface="Calibri"/>
              <a:cs typeface="Calibri"/>
              <a:sym typeface="Calibri"/>
            </a:endParaRPr>
          </a:p>
        </p:txBody>
      </p:sp>
      <p:sp>
        <p:nvSpPr>
          <p:cNvPr id="212" name="Google Shape;212;g9c55fd4aef_0_0"/>
          <p:cNvSpPr txBox="1"/>
          <p:nvPr/>
        </p:nvSpPr>
        <p:spPr>
          <a:xfrm>
            <a:off x="838075" y="1555525"/>
            <a:ext cx="101940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Cuando realizamos predicciones con los modelos, el modelo nos devuelve una probabilidad, no la predicción en sí, y somos nosotros los encargados de interpretar esa probabilidad.</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Por ejemplo, si quiero intentar predecir si una persona va a tener o no cierto cáncer, el modelo devuelve una probabilidad entre 0 y 1, y nosotros establecemos un threshold (o umbral) para determinar si es un 0 (no tiene cáncer) o un 1 (tiene cáncer).</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p:txBody>
      </p:sp>
      <p:pic>
        <p:nvPicPr>
          <p:cNvPr id="213" name="Google Shape;213;g9c55fd4aef_0_0" descr="Icono&#10;&#10;Descripción generada automáticamente"/>
          <p:cNvPicPr preferRelativeResize="0"/>
          <p:nvPr/>
        </p:nvPicPr>
        <p:blipFill rotWithShape="1">
          <a:blip r:embed="rId3">
            <a:alphaModFix/>
          </a:blip>
          <a:srcRect/>
          <a:stretch/>
        </p:blipFill>
        <p:spPr>
          <a:xfrm>
            <a:off x="952660" y="4391441"/>
            <a:ext cx="491171" cy="491171"/>
          </a:xfrm>
          <a:prstGeom prst="rect">
            <a:avLst/>
          </a:prstGeom>
          <a:noFill/>
          <a:ln>
            <a:noFill/>
          </a:ln>
        </p:spPr>
      </p:pic>
      <p:pic>
        <p:nvPicPr>
          <p:cNvPr id="214" name="Google Shape;214;g9c55fd4aef_0_0" descr="Icono&#10;&#10;Descripción generada automáticamente"/>
          <p:cNvPicPr preferRelativeResize="0"/>
          <p:nvPr/>
        </p:nvPicPr>
        <p:blipFill rotWithShape="1">
          <a:blip r:embed="rId4">
            <a:alphaModFix/>
          </a:blip>
          <a:srcRect/>
          <a:stretch/>
        </p:blipFill>
        <p:spPr>
          <a:xfrm>
            <a:off x="952660" y="5021357"/>
            <a:ext cx="491171" cy="491171"/>
          </a:xfrm>
          <a:prstGeom prst="rect">
            <a:avLst/>
          </a:prstGeom>
          <a:noFill/>
          <a:ln>
            <a:noFill/>
          </a:ln>
        </p:spPr>
      </p:pic>
      <p:pic>
        <p:nvPicPr>
          <p:cNvPr id="215" name="Google Shape;215;g9c55fd4aef_0_0" descr="Icono&#10;&#10;Descripción generada automáticamente"/>
          <p:cNvPicPr preferRelativeResize="0"/>
          <p:nvPr/>
        </p:nvPicPr>
        <p:blipFill rotWithShape="1">
          <a:blip r:embed="rId5">
            <a:alphaModFix/>
          </a:blip>
          <a:srcRect/>
          <a:stretch/>
        </p:blipFill>
        <p:spPr>
          <a:xfrm>
            <a:off x="952660" y="5612737"/>
            <a:ext cx="491171" cy="491171"/>
          </a:xfrm>
          <a:prstGeom prst="rect">
            <a:avLst/>
          </a:prstGeom>
          <a:noFill/>
          <a:ln>
            <a:noFill/>
          </a:ln>
        </p:spPr>
      </p:pic>
      <p:pic>
        <p:nvPicPr>
          <p:cNvPr id="216" name="Google Shape;216;g9c55fd4aef_0_0" descr="Icono&#10;&#10;Descripción generada automáticamente"/>
          <p:cNvPicPr preferRelativeResize="0"/>
          <p:nvPr/>
        </p:nvPicPr>
        <p:blipFill rotWithShape="1">
          <a:blip r:embed="rId6">
            <a:alphaModFix/>
          </a:blip>
          <a:srcRect/>
          <a:stretch/>
        </p:blipFill>
        <p:spPr>
          <a:xfrm>
            <a:off x="952660" y="3782302"/>
            <a:ext cx="491171" cy="491171"/>
          </a:xfrm>
          <a:prstGeom prst="rect">
            <a:avLst/>
          </a:prstGeom>
          <a:noFill/>
          <a:ln>
            <a:noFill/>
          </a:ln>
        </p:spPr>
      </p:pic>
      <p:sp>
        <p:nvSpPr>
          <p:cNvPr id="217" name="Google Shape;217;g9c55fd4aef_0_0"/>
          <p:cNvSpPr txBox="1"/>
          <p:nvPr/>
        </p:nvSpPr>
        <p:spPr>
          <a:xfrm>
            <a:off x="1735300" y="3310054"/>
            <a:ext cx="14115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Fumador</a:t>
            </a:r>
            <a:endParaRPr/>
          </a:p>
        </p:txBody>
      </p:sp>
      <p:cxnSp>
        <p:nvCxnSpPr>
          <p:cNvPr id="218" name="Google Shape;218;g9c55fd4aef_0_0"/>
          <p:cNvCxnSpPr/>
          <p:nvPr/>
        </p:nvCxnSpPr>
        <p:spPr>
          <a:xfrm>
            <a:off x="1043382" y="3673399"/>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219" name="Google Shape;219;g9c55fd4aef_0_0"/>
          <p:cNvSpPr txBox="1"/>
          <p:nvPr/>
        </p:nvSpPr>
        <p:spPr>
          <a:xfrm>
            <a:off x="2933787" y="3310053"/>
            <a:ext cx="11187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Edad</a:t>
            </a:r>
            <a:endParaRPr/>
          </a:p>
        </p:txBody>
      </p:sp>
      <p:sp>
        <p:nvSpPr>
          <p:cNvPr id="220" name="Google Shape;220;g9c55fd4aef_0_0"/>
          <p:cNvSpPr txBox="1"/>
          <p:nvPr/>
        </p:nvSpPr>
        <p:spPr>
          <a:xfrm>
            <a:off x="3936963" y="3310053"/>
            <a:ext cx="17490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a:t>
            </a:r>
            <a:r>
              <a:rPr lang="en-US">
                <a:solidFill>
                  <a:srgbClr val="FFFFFF"/>
                </a:solidFill>
                <a:latin typeface="Calibri"/>
                <a:ea typeface="Calibri"/>
                <a:cs typeface="Calibri"/>
                <a:sym typeface="Calibri"/>
              </a:rPr>
              <a:t>Tendrá </a:t>
            </a:r>
            <a:r>
              <a:rPr lang="en-US" sz="1400">
                <a:solidFill>
                  <a:srgbClr val="FFFFFF"/>
                </a:solidFill>
                <a:latin typeface="Calibri"/>
                <a:ea typeface="Calibri"/>
                <a:cs typeface="Calibri"/>
                <a:sym typeface="Calibri"/>
              </a:rPr>
              <a:t>cáncer?</a:t>
            </a:r>
            <a:endParaRPr/>
          </a:p>
        </p:txBody>
      </p:sp>
      <p:sp>
        <p:nvSpPr>
          <p:cNvPr id="221" name="Google Shape;221;g9c55fd4aef_0_0"/>
          <p:cNvSpPr/>
          <p:nvPr/>
        </p:nvSpPr>
        <p:spPr>
          <a:xfrm>
            <a:off x="1841833" y="3296697"/>
            <a:ext cx="1979700" cy="2988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2" name="Google Shape;222;g9c55fd4aef_0_0"/>
          <p:cNvSpPr txBox="1"/>
          <p:nvPr/>
        </p:nvSpPr>
        <p:spPr>
          <a:xfrm>
            <a:off x="1611013" y="3062058"/>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X</a:t>
            </a:r>
            <a:endParaRPr/>
          </a:p>
        </p:txBody>
      </p:sp>
      <p:sp>
        <p:nvSpPr>
          <p:cNvPr id="223" name="Google Shape;223;g9c55fd4aef_0_0"/>
          <p:cNvSpPr/>
          <p:nvPr/>
        </p:nvSpPr>
        <p:spPr>
          <a:xfrm>
            <a:off x="4025763" y="3282797"/>
            <a:ext cx="1571400" cy="2973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24" name="Google Shape;224;g9c55fd4aef_0_0"/>
          <p:cNvSpPr txBox="1"/>
          <p:nvPr/>
        </p:nvSpPr>
        <p:spPr>
          <a:xfrm>
            <a:off x="5508311" y="3009332"/>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Y</a:t>
            </a:r>
            <a:endParaRPr/>
          </a:p>
        </p:txBody>
      </p:sp>
      <p:sp>
        <p:nvSpPr>
          <p:cNvPr id="225" name="Google Shape;225;g9c55fd4aef_0_0"/>
          <p:cNvSpPr txBox="1"/>
          <p:nvPr/>
        </p:nvSpPr>
        <p:spPr>
          <a:xfrm>
            <a:off x="2136265" y="381361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6" name="Google Shape;226;g9c55fd4aef_0_0"/>
          <p:cNvSpPr txBox="1"/>
          <p:nvPr/>
        </p:nvSpPr>
        <p:spPr>
          <a:xfrm>
            <a:off x="2170306" y="4524754"/>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7" name="Google Shape;227;g9c55fd4aef_0_0"/>
          <p:cNvSpPr txBox="1"/>
          <p:nvPr/>
        </p:nvSpPr>
        <p:spPr>
          <a:xfrm>
            <a:off x="2136265"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8" name="Google Shape;228;g9c55fd4aef_0_0"/>
          <p:cNvSpPr txBox="1"/>
          <p:nvPr/>
        </p:nvSpPr>
        <p:spPr>
          <a:xfrm>
            <a:off x="2145134" y="570793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9" name="Google Shape;229;g9c55fd4aef_0_0"/>
          <p:cNvSpPr txBox="1"/>
          <p:nvPr/>
        </p:nvSpPr>
        <p:spPr>
          <a:xfrm>
            <a:off x="3222312" y="3829339"/>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57</a:t>
            </a:r>
            <a:endParaRPr/>
          </a:p>
        </p:txBody>
      </p:sp>
      <p:sp>
        <p:nvSpPr>
          <p:cNvPr id="230" name="Google Shape;230;g9c55fd4aef_0_0"/>
          <p:cNvSpPr txBox="1"/>
          <p:nvPr/>
        </p:nvSpPr>
        <p:spPr>
          <a:xfrm>
            <a:off x="3222312" y="452475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32</a:t>
            </a:r>
            <a:endParaRPr/>
          </a:p>
        </p:txBody>
      </p:sp>
      <p:sp>
        <p:nvSpPr>
          <p:cNvPr id="231" name="Google Shape;231;g9c55fd4aef_0_0"/>
          <p:cNvSpPr txBox="1"/>
          <p:nvPr/>
        </p:nvSpPr>
        <p:spPr>
          <a:xfrm>
            <a:off x="3225769"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39</a:t>
            </a:r>
            <a:endParaRPr/>
          </a:p>
        </p:txBody>
      </p:sp>
      <p:sp>
        <p:nvSpPr>
          <p:cNvPr id="232" name="Google Shape;232;g9c55fd4aef_0_0"/>
          <p:cNvSpPr txBox="1"/>
          <p:nvPr/>
        </p:nvSpPr>
        <p:spPr>
          <a:xfrm>
            <a:off x="3222312" y="567630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60</a:t>
            </a:r>
            <a:endParaRPr/>
          </a:p>
        </p:txBody>
      </p:sp>
      <p:cxnSp>
        <p:nvCxnSpPr>
          <p:cNvPr id="233" name="Google Shape;233;g9c55fd4aef_0_0"/>
          <p:cNvCxnSpPr/>
          <p:nvPr/>
        </p:nvCxnSpPr>
        <p:spPr>
          <a:xfrm>
            <a:off x="979296" y="494334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34" name="Google Shape;234;g9c55fd4aef_0_0"/>
          <p:cNvCxnSpPr/>
          <p:nvPr/>
        </p:nvCxnSpPr>
        <p:spPr>
          <a:xfrm>
            <a:off x="997050" y="434101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35" name="Google Shape;235;g9c55fd4aef_0_0"/>
          <p:cNvCxnSpPr/>
          <p:nvPr/>
        </p:nvCxnSpPr>
        <p:spPr>
          <a:xfrm>
            <a:off x="979293" y="5568347"/>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36" name="Google Shape;236;g9c55fd4aef_0_0"/>
          <p:cNvCxnSpPr/>
          <p:nvPr/>
        </p:nvCxnSpPr>
        <p:spPr>
          <a:xfrm>
            <a:off x="974856" y="6172027"/>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237" name="Google Shape;237;g9c55fd4aef_0_0"/>
          <p:cNvSpPr txBox="1"/>
          <p:nvPr/>
        </p:nvSpPr>
        <p:spPr>
          <a:xfrm>
            <a:off x="40965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38" name="Google Shape;238;g9c55fd4aef_0_0"/>
          <p:cNvSpPr txBox="1"/>
          <p:nvPr/>
        </p:nvSpPr>
        <p:spPr>
          <a:xfrm>
            <a:off x="47971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39" name="Google Shape;239;g9c55fd4aef_0_0"/>
          <p:cNvSpPr txBox="1"/>
          <p:nvPr/>
        </p:nvSpPr>
        <p:spPr>
          <a:xfrm>
            <a:off x="40965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0.7</a:t>
            </a:r>
            <a:endParaRPr sz="800">
              <a:solidFill>
                <a:srgbClr val="CCCCCC"/>
              </a:solidFill>
            </a:endParaRPr>
          </a:p>
        </p:txBody>
      </p:sp>
      <p:sp>
        <p:nvSpPr>
          <p:cNvPr id="240" name="Google Shape;240;g9c55fd4aef_0_0"/>
          <p:cNvSpPr txBox="1"/>
          <p:nvPr/>
        </p:nvSpPr>
        <p:spPr>
          <a:xfrm>
            <a:off x="47971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0.3</a:t>
            </a:r>
            <a:endParaRPr sz="800">
              <a:solidFill>
                <a:srgbClr val="CCCCCC"/>
              </a:solidFill>
            </a:endParaRPr>
          </a:p>
        </p:txBody>
      </p:sp>
      <p:sp>
        <p:nvSpPr>
          <p:cNvPr id="241" name="Google Shape;241;g9c55fd4aef_0_0"/>
          <p:cNvSpPr txBox="1"/>
          <p:nvPr/>
        </p:nvSpPr>
        <p:spPr>
          <a:xfrm>
            <a:off x="40965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a:t>
            </a:r>
            <a:endParaRPr sz="800">
              <a:solidFill>
                <a:srgbClr val="CCCCCC"/>
              </a:solidFill>
            </a:endParaRPr>
          </a:p>
        </p:txBody>
      </p:sp>
      <p:sp>
        <p:nvSpPr>
          <p:cNvPr id="242" name="Google Shape;242;g9c55fd4aef_0_0"/>
          <p:cNvSpPr txBox="1"/>
          <p:nvPr/>
        </p:nvSpPr>
        <p:spPr>
          <a:xfrm>
            <a:off x="47971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0.9</a:t>
            </a:r>
            <a:endParaRPr sz="800">
              <a:solidFill>
                <a:srgbClr val="CCCCCC"/>
              </a:solidFill>
            </a:endParaRPr>
          </a:p>
        </p:txBody>
      </p:sp>
      <p:sp>
        <p:nvSpPr>
          <p:cNvPr id="243" name="Google Shape;243;g9c55fd4aef_0_0"/>
          <p:cNvSpPr txBox="1"/>
          <p:nvPr/>
        </p:nvSpPr>
        <p:spPr>
          <a:xfrm>
            <a:off x="40654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0.4</a:t>
            </a:r>
            <a:endParaRPr sz="800">
              <a:solidFill>
                <a:srgbClr val="CCCCCC"/>
              </a:solidFill>
            </a:endParaRPr>
          </a:p>
        </p:txBody>
      </p:sp>
      <p:sp>
        <p:nvSpPr>
          <p:cNvPr id="244" name="Google Shape;244;g9c55fd4aef_0_0"/>
          <p:cNvSpPr txBox="1"/>
          <p:nvPr/>
        </p:nvSpPr>
        <p:spPr>
          <a:xfrm>
            <a:off x="47660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0.6</a:t>
            </a:r>
            <a:endParaRPr sz="800">
              <a:solidFill>
                <a:srgbClr val="CCCCCC"/>
              </a:solidFill>
            </a:endParaRPr>
          </a:p>
        </p:txBody>
      </p:sp>
      <p:sp>
        <p:nvSpPr>
          <p:cNvPr id="245" name="Google Shape;245;g9c55fd4aef_0_0"/>
          <p:cNvSpPr txBox="1"/>
          <p:nvPr/>
        </p:nvSpPr>
        <p:spPr>
          <a:xfrm>
            <a:off x="40965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0.15</a:t>
            </a:r>
            <a:endParaRPr sz="800">
              <a:solidFill>
                <a:srgbClr val="CCCCCC"/>
              </a:solidFill>
            </a:endParaRPr>
          </a:p>
        </p:txBody>
      </p:sp>
      <p:sp>
        <p:nvSpPr>
          <p:cNvPr id="246" name="Google Shape;246;g9c55fd4aef_0_0"/>
          <p:cNvSpPr txBox="1"/>
          <p:nvPr/>
        </p:nvSpPr>
        <p:spPr>
          <a:xfrm>
            <a:off x="47971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0.85</a:t>
            </a:r>
            <a:endParaRPr sz="800">
              <a:solidFill>
                <a:srgbClr val="CCCCCC"/>
              </a:solidFill>
            </a:endParaRPr>
          </a:p>
        </p:txBody>
      </p:sp>
      <p:sp>
        <p:nvSpPr>
          <p:cNvPr id="247" name="Google Shape;247;g9c55fd4aef_0_0"/>
          <p:cNvSpPr txBox="1"/>
          <p:nvPr/>
        </p:nvSpPr>
        <p:spPr>
          <a:xfrm>
            <a:off x="40965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48" name="Google Shape;248;g9c55fd4aef_0_0"/>
          <p:cNvSpPr txBox="1"/>
          <p:nvPr/>
        </p:nvSpPr>
        <p:spPr>
          <a:xfrm>
            <a:off x="47971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49" name="Google Shape;249;g9c55fd4aef_0_0"/>
          <p:cNvSpPr txBox="1"/>
          <p:nvPr/>
        </p:nvSpPr>
        <p:spPr>
          <a:xfrm>
            <a:off x="40965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50" name="Google Shape;250;g9c55fd4aef_0_0"/>
          <p:cNvSpPr txBox="1"/>
          <p:nvPr/>
        </p:nvSpPr>
        <p:spPr>
          <a:xfrm>
            <a:off x="47971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51" name="Google Shape;251;g9c55fd4aef_0_0"/>
          <p:cNvSpPr txBox="1"/>
          <p:nvPr/>
        </p:nvSpPr>
        <p:spPr>
          <a:xfrm>
            <a:off x="40965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52" name="Google Shape;252;g9c55fd4aef_0_0"/>
          <p:cNvSpPr txBox="1"/>
          <p:nvPr/>
        </p:nvSpPr>
        <p:spPr>
          <a:xfrm>
            <a:off x="47971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53" name="Google Shape;253;g9c55fd4aef_0_0"/>
          <p:cNvSpPr txBox="1"/>
          <p:nvPr/>
        </p:nvSpPr>
        <p:spPr>
          <a:xfrm>
            <a:off x="6372100" y="3436625"/>
            <a:ext cx="4928400" cy="2789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dirty="0">
                <a:solidFill>
                  <a:srgbClr val="FFFFFF"/>
                </a:solidFill>
                <a:latin typeface="Calibri"/>
                <a:ea typeface="Calibri"/>
                <a:cs typeface="Calibri"/>
                <a:sym typeface="Calibri"/>
              </a:rPr>
              <a:t>¿</a:t>
            </a:r>
            <a:r>
              <a:rPr lang="en-US" sz="1500" b="1" dirty="0" err="1">
                <a:solidFill>
                  <a:srgbClr val="FFFFFF"/>
                </a:solidFill>
                <a:latin typeface="Calibri"/>
                <a:ea typeface="Calibri"/>
                <a:cs typeface="Calibri"/>
                <a:sym typeface="Calibri"/>
              </a:rPr>
              <a:t>Dónde</a:t>
            </a:r>
            <a:r>
              <a:rPr lang="en-US" sz="1500" b="1" dirty="0">
                <a:solidFill>
                  <a:srgbClr val="FFFFFF"/>
                </a:solidFill>
                <a:latin typeface="Calibri"/>
                <a:ea typeface="Calibri"/>
                <a:cs typeface="Calibri"/>
                <a:sym typeface="Calibri"/>
              </a:rPr>
              <a:t> </a:t>
            </a:r>
            <a:r>
              <a:rPr lang="en-US" sz="1500" b="1" dirty="0" err="1">
                <a:solidFill>
                  <a:srgbClr val="FFFFFF"/>
                </a:solidFill>
                <a:latin typeface="Calibri"/>
                <a:ea typeface="Calibri"/>
                <a:cs typeface="Calibri"/>
                <a:sym typeface="Calibri"/>
              </a:rPr>
              <a:t>establecemos</a:t>
            </a:r>
            <a:r>
              <a:rPr lang="en-US" sz="1500" b="1" dirty="0">
                <a:solidFill>
                  <a:srgbClr val="FFFFFF"/>
                </a:solidFill>
                <a:latin typeface="Calibri"/>
                <a:ea typeface="Calibri"/>
                <a:cs typeface="Calibri"/>
                <a:sym typeface="Calibri"/>
              </a:rPr>
              <a:t> el threshold?</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Normalmente</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en</a:t>
            </a:r>
            <a:r>
              <a:rPr lang="en-US" dirty="0">
                <a:solidFill>
                  <a:srgbClr val="FFFFFF"/>
                </a:solidFill>
                <a:latin typeface="Calibri"/>
                <a:ea typeface="Calibri"/>
                <a:cs typeface="Calibri"/>
                <a:sym typeface="Calibri"/>
              </a:rPr>
              <a:t> 0.5. Si el SI </a:t>
            </a:r>
            <a:r>
              <a:rPr lang="en-US" dirty="0" err="1">
                <a:solidFill>
                  <a:srgbClr val="FFFFFF"/>
                </a:solidFill>
                <a:latin typeface="Calibri"/>
                <a:ea typeface="Calibri"/>
                <a:cs typeface="Calibri"/>
                <a:sym typeface="Calibri"/>
              </a:rPr>
              <a:t>tiene</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más</a:t>
            </a:r>
            <a:r>
              <a:rPr lang="en-US" dirty="0">
                <a:solidFill>
                  <a:srgbClr val="FFFFFF"/>
                </a:solidFill>
                <a:latin typeface="Calibri"/>
                <a:ea typeface="Calibri"/>
                <a:cs typeface="Calibri"/>
                <a:sym typeface="Calibri"/>
              </a:rPr>
              <a:t> de 0.5 de </a:t>
            </a:r>
            <a:r>
              <a:rPr lang="en-US" dirty="0" err="1">
                <a:solidFill>
                  <a:srgbClr val="FFFFFF"/>
                </a:solidFill>
                <a:latin typeface="Calibri"/>
                <a:ea typeface="Calibri"/>
                <a:cs typeface="Calibri"/>
                <a:sym typeface="Calibri"/>
              </a:rPr>
              <a:t>posibilidades</a:t>
            </a:r>
            <a:r>
              <a:rPr lang="en-US" dirty="0">
                <a:solidFill>
                  <a:srgbClr val="FFFFFF"/>
                </a:solidFill>
                <a:latin typeface="Calibri"/>
                <a:ea typeface="Calibri"/>
                <a:cs typeface="Calibri"/>
                <a:sym typeface="Calibri"/>
              </a:rPr>
              <a:t>, lo </a:t>
            </a:r>
            <a:r>
              <a:rPr lang="en-US" dirty="0" err="1">
                <a:solidFill>
                  <a:srgbClr val="FFFFFF"/>
                </a:solidFill>
                <a:latin typeface="Calibri"/>
                <a:ea typeface="Calibri"/>
                <a:cs typeface="Calibri"/>
                <a:sym typeface="Calibri"/>
              </a:rPr>
              <a:t>consideramos</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como</a:t>
            </a:r>
            <a:r>
              <a:rPr lang="en-US" dirty="0">
                <a:solidFill>
                  <a:srgbClr val="FFFFFF"/>
                </a:solidFill>
                <a:latin typeface="Calibri"/>
                <a:ea typeface="Calibri"/>
                <a:cs typeface="Calibri"/>
                <a:sym typeface="Calibri"/>
              </a:rPr>
              <a:t> un 1.</a:t>
            </a:r>
            <a:endParaRPr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dirty="0">
                <a:solidFill>
                  <a:srgbClr val="FFFFFF"/>
                </a:solidFill>
                <a:latin typeface="Calibri"/>
                <a:ea typeface="Calibri"/>
                <a:cs typeface="Calibri"/>
                <a:sym typeface="Calibri"/>
              </a:rPr>
              <a:t>Si se </a:t>
            </a:r>
            <a:r>
              <a:rPr lang="en-US" dirty="0" err="1">
                <a:solidFill>
                  <a:srgbClr val="FFFFFF"/>
                </a:solidFill>
                <a:latin typeface="Calibri"/>
                <a:ea typeface="Calibri"/>
                <a:cs typeface="Calibri"/>
                <a:sym typeface="Calibri"/>
              </a:rPr>
              <a:t>desea</a:t>
            </a:r>
            <a:r>
              <a:rPr lang="en-US" dirty="0">
                <a:solidFill>
                  <a:srgbClr val="FFFFFF"/>
                </a:solidFill>
                <a:latin typeface="Calibri"/>
                <a:ea typeface="Calibri"/>
                <a:cs typeface="Calibri"/>
                <a:sym typeface="Calibri"/>
              </a:rPr>
              <a:t> se </a:t>
            </a:r>
            <a:r>
              <a:rPr lang="en-US" dirty="0" err="1">
                <a:solidFill>
                  <a:srgbClr val="FFFFFF"/>
                </a:solidFill>
                <a:latin typeface="Calibri"/>
                <a:ea typeface="Calibri"/>
                <a:cs typeface="Calibri"/>
                <a:sym typeface="Calibri"/>
              </a:rPr>
              <a:t>puede</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modificar</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Dependerá</a:t>
            </a:r>
            <a:r>
              <a:rPr lang="en-US" dirty="0">
                <a:solidFill>
                  <a:srgbClr val="FFFFFF"/>
                </a:solidFill>
                <a:latin typeface="Calibri"/>
                <a:ea typeface="Calibri"/>
                <a:cs typeface="Calibri"/>
                <a:sym typeface="Calibri"/>
              </a:rPr>
              <a:t> de la </a:t>
            </a:r>
            <a:r>
              <a:rPr lang="en-US" dirty="0" err="1">
                <a:solidFill>
                  <a:srgbClr val="FFFFFF"/>
                </a:solidFill>
                <a:latin typeface="Calibri"/>
                <a:ea typeface="Calibri"/>
                <a:cs typeface="Calibri"/>
                <a:sym typeface="Calibri"/>
              </a:rPr>
              <a:t>aplicación</a:t>
            </a:r>
            <a:r>
              <a:rPr lang="en-US" dirty="0">
                <a:solidFill>
                  <a:srgbClr val="FFFFFF"/>
                </a:solidFill>
                <a:latin typeface="Calibri"/>
                <a:ea typeface="Calibri"/>
                <a:cs typeface="Calibri"/>
                <a:sym typeface="Calibri"/>
              </a:rPr>
              <a:t> de </a:t>
            </a:r>
            <a:r>
              <a:rPr lang="en-US" dirty="0" err="1">
                <a:solidFill>
                  <a:srgbClr val="FFFFFF"/>
                </a:solidFill>
                <a:latin typeface="Calibri"/>
                <a:ea typeface="Calibri"/>
                <a:cs typeface="Calibri"/>
                <a:sym typeface="Calibri"/>
              </a:rPr>
              <a:t>negocio</a:t>
            </a:r>
            <a:r>
              <a:rPr lang="en-US" dirty="0">
                <a:solidFill>
                  <a:srgbClr val="FFFFFF"/>
                </a:solidFill>
                <a:latin typeface="Calibri"/>
                <a:ea typeface="Calibri"/>
                <a:cs typeface="Calibri"/>
                <a:sym typeface="Calibri"/>
              </a:rPr>
              <a:t>.</a:t>
            </a:r>
            <a:endParaRPr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dirty="0">
                <a:solidFill>
                  <a:srgbClr val="FFFFFF"/>
                </a:solidFill>
                <a:latin typeface="Calibri"/>
                <a:ea typeface="Calibri"/>
                <a:cs typeface="Calibri"/>
                <a:sym typeface="Calibri"/>
              </a:rPr>
              <a:t>Si lo pongo por </a:t>
            </a:r>
            <a:r>
              <a:rPr lang="en-US" dirty="0" err="1">
                <a:solidFill>
                  <a:srgbClr val="FFFFFF"/>
                </a:solidFill>
                <a:latin typeface="Calibri"/>
                <a:ea typeface="Calibri"/>
                <a:cs typeface="Calibri"/>
                <a:sym typeface="Calibri"/>
              </a:rPr>
              <a:t>encima</a:t>
            </a:r>
            <a:r>
              <a:rPr lang="en-US" dirty="0">
                <a:solidFill>
                  <a:srgbClr val="FFFFFF"/>
                </a:solidFill>
                <a:latin typeface="Calibri"/>
                <a:ea typeface="Calibri"/>
                <a:cs typeface="Calibri"/>
                <a:sym typeface="Calibri"/>
              </a:rPr>
              <a:t> de 0.5, </a:t>
            </a:r>
            <a:r>
              <a:rPr lang="en-US" dirty="0" err="1">
                <a:solidFill>
                  <a:srgbClr val="FFFFFF"/>
                </a:solidFill>
                <a:latin typeface="Calibri"/>
                <a:ea typeface="Calibri"/>
                <a:cs typeface="Calibri"/>
                <a:sym typeface="Calibri"/>
              </a:rPr>
              <a:t>estoy</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siendo</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más</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restrictivo</a:t>
            </a:r>
            <a:r>
              <a:rPr lang="en-US" dirty="0">
                <a:solidFill>
                  <a:srgbClr val="FFFFFF"/>
                </a:solidFill>
                <a:latin typeface="Calibri"/>
                <a:ea typeface="Calibri"/>
                <a:cs typeface="Calibri"/>
                <a:sym typeface="Calibri"/>
              </a:rPr>
              <a:t> con los 1s, </a:t>
            </a:r>
            <a:r>
              <a:rPr lang="en-US" dirty="0" err="1">
                <a:solidFill>
                  <a:srgbClr val="FFFFFF"/>
                </a:solidFill>
                <a:latin typeface="Calibri"/>
                <a:ea typeface="Calibri"/>
                <a:cs typeface="Calibri"/>
                <a:sym typeface="Calibri"/>
              </a:rPr>
              <a:t>entonces</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tendré</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más</a:t>
            </a:r>
            <a:r>
              <a:rPr lang="en-US" dirty="0">
                <a:solidFill>
                  <a:srgbClr val="FFFFFF"/>
                </a:solidFill>
                <a:latin typeface="Calibri"/>
                <a:ea typeface="Calibri"/>
                <a:cs typeface="Calibri"/>
                <a:sym typeface="Calibri"/>
              </a:rPr>
              <a:t> FN (1s </a:t>
            </a:r>
            <a:r>
              <a:rPr lang="en-US" dirty="0" err="1">
                <a:solidFill>
                  <a:srgbClr val="FFFFFF"/>
                </a:solidFill>
                <a:latin typeface="Calibri"/>
                <a:ea typeface="Calibri"/>
                <a:cs typeface="Calibri"/>
                <a:sym typeface="Calibri"/>
              </a:rPr>
              <a:t>clasificados</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como</a:t>
            </a:r>
            <a:r>
              <a:rPr lang="en-US" dirty="0">
                <a:solidFill>
                  <a:srgbClr val="FFFFFF"/>
                </a:solidFill>
                <a:latin typeface="Calibri"/>
                <a:ea typeface="Calibri"/>
                <a:cs typeface="Calibri"/>
                <a:sym typeface="Calibri"/>
              </a:rPr>
              <a:t> 0s).</a:t>
            </a:r>
            <a:endParaRPr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dirty="0">
                <a:solidFill>
                  <a:srgbClr val="FFFFFF"/>
                </a:solidFill>
                <a:latin typeface="Calibri"/>
                <a:ea typeface="Calibri"/>
                <a:cs typeface="Calibri"/>
                <a:sym typeface="Calibri"/>
              </a:rPr>
              <a:t>Si lo pongo por </a:t>
            </a:r>
            <a:r>
              <a:rPr lang="en-US" dirty="0" err="1">
                <a:solidFill>
                  <a:srgbClr val="FFFFFF"/>
                </a:solidFill>
                <a:latin typeface="Calibri"/>
                <a:ea typeface="Calibri"/>
                <a:cs typeface="Calibri"/>
                <a:sym typeface="Calibri"/>
              </a:rPr>
              <a:t>debajo</a:t>
            </a:r>
            <a:r>
              <a:rPr lang="en-US" dirty="0">
                <a:solidFill>
                  <a:srgbClr val="FFFFFF"/>
                </a:solidFill>
                <a:latin typeface="Calibri"/>
                <a:ea typeface="Calibri"/>
                <a:cs typeface="Calibri"/>
                <a:sym typeface="Calibri"/>
              </a:rPr>
              <a:t> de 0.5, </a:t>
            </a:r>
            <a:r>
              <a:rPr lang="en-US" dirty="0" err="1">
                <a:solidFill>
                  <a:srgbClr val="FFFFFF"/>
                </a:solidFill>
                <a:latin typeface="Calibri"/>
                <a:ea typeface="Calibri"/>
                <a:cs typeface="Calibri"/>
                <a:sym typeface="Calibri"/>
              </a:rPr>
              <a:t>seré</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más</a:t>
            </a:r>
            <a:r>
              <a:rPr lang="en-US" dirty="0">
                <a:solidFill>
                  <a:srgbClr val="FFFFFF"/>
                </a:solidFill>
                <a:latin typeface="Calibri"/>
                <a:ea typeface="Calibri"/>
                <a:cs typeface="Calibri"/>
                <a:sym typeface="Calibri"/>
              </a:rPr>
              <a:t> flexible con los 1s, y por tanto </a:t>
            </a:r>
            <a:r>
              <a:rPr lang="en-US" dirty="0" err="1">
                <a:solidFill>
                  <a:srgbClr val="FFFFFF"/>
                </a:solidFill>
                <a:latin typeface="Calibri"/>
                <a:ea typeface="Calibri"/>
                <a:cs typeface="Calibri"/>
                <a:sym typeface="Calibri"/>
              </a:rPr>
              <a:t>aumentarán</a:t>
            </a:r>
            <a:r>
              <a:rPr lang="en-US" dirty="0">
                <a:solidFill>
                  <a:srgbClr val="FFFFFF"/>
                </a:solidFill>
                <a:latin typeface="Calibri"/>
                <a:ea typeface="Calibri"/>
                <a:cs typeface="Calibri"/>
                <a:sym typeface="Calibri"/>
              </a:rPr>
              <a:t> mis FP (0s </a:t>
            </a:r>
            <a:r>
              <a:rPr lang="en-US" dirty="0" err="1">
                <a:solidFill>
                  <a:srgbClr val="FFFFFF"/>
                </a:solidFill>
                <a:latin typeface="Calibri"/>
                <a:ea typeface="Calibri"/>
                <a:cs typeface="Calibri"/>
                <a:sym typeface="Calibri"/>
              </a:rPr>
              <a:t>clasificados</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como</a:t>
            </a:r>
            <a:r>
              <a:rPr lang="en-US" dirty="0">
                <a:solidFill>
                  <a:srgbClr val="FFFFFF"/>
                </a:solidFill>
                <a:latin typeface="Calibri"/>
                <a:ea typeface="Calibri"/>
                <a:cs typeface="Calibri"/>
                <a:sym typeface="Calibri"/>
              </a:rPr>
              <a:t> 1s)</a:t>
            </a:r>
            <a:endParaRPr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dirty="0">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a3f30688e8_0_86"/>
          <p:cNvSpPr txBox="1"/>
          <p:nvPr/>
        </p:nvSpPr>
        <p:spPr>
          <a:xfrm>
            <a:off x="838075" y="29853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Curva ROC</a:t>
            </a:r>
            <a:endParaRPr sz="4400" b="0" strike="noStrike">
              <a:solidFill>
                <a:srgbClr val="FFFFFF"/>
              </a:solidFill>
              <a:latin typeface="Calibri"/>
              <a:ea typeface="Calibri"/>
              <a:cs typeface="Calibri"/>
              <a:sym typeface="Calibri"/>
            </a:endParaRPr>
          </a:p>
        </p:txBody>
      </p:sp>
      <p:sp>
        <p:nvSpPr>
          <p:cNvPr id="260" name="Google Shape;260;ga3f30688e8_0_86"/>
          <p:cNvSpPr txBox="1"/>
          <p:nvPr/>
        </p:nvSpPr>
        <p:spPr>
          <a:xfrm>
            <a:off x="838075" y="1437525"/>
            <a:ext cx="5280000" cy="3535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dirty="0" err="1">
                <a:solidFill>
                  <a:srgbClr val="FFFFFF"/>
                </a:solidFill>
                <a:latin typeface="Calibri"/>
                <a:ea typeface="Calibri"/>
                <a:cs typeface="Calibri"/>
                <a:sym typeface="Calibri"/>
              </a:rPr>
              <a:t>Curva</a:t>
            </a:r>
            <a:r>
              <a:rPr lang="en-US" dirty="0">
                <a:solidFill>
                  <a:srgbClr val="FFFFFF"/>
                </a:solidFill>
                <a:latin typeface="Calibri"/>
                <a:ea typeface="Calibri"/>
                <a:cs typeface="Calibri"/>
                <a:sym typeface="Calibri"/>
              </a:rPr>
              <a:t> que </a:t>
            </a:r>
            <a:r>
              <a:rPr lang="en-US" dirty="0" err="1">
                <a:solidFill>
                  <a:srgbClr val="FFFFFF"/>
                </a:solidFill>
                <a:latin typeface="Calibri"/>
                <a:ea typeface="Calibri"/>
                <a:cs typeface="Calibri"/>
                <a:sym typeface="Calibri"/>
              </a:rPr>
              <a:t>nos</a:t>
            </a:r>
            <a:r>
              <a:rPr lang="en-US" dirty="0">
                <a:solidFill>
                  <a:srgbClr val="FFFFFF"/>
                </a:solidFill>
                <a:latin typeface="Calibri"/>
                <a:ea typeface="Calibri"/>
                <a:cs typeface="Calibri"/>
                <a:sym typeface="Calibri"/>
              </a:rPr>
              <a:t> indica </a:t>
            </a:r>
            <a:r>
              <a:rPr lang="en-US" dirty="0" err="1">
                <a:solidFill>
                  <a:srgbClr val="FFFFFF"/>
                </a:solidFill>
                <a:latin typeface="Calibri"/>
                <a:ea typeface="Calibri"/>
                <a:cs typeface="Calibri"/>
                <a:sym typeface="Calibri"/>
              </a:rPr>
              <a:t>cómo</a:t>
            </a:r>
            <a:r>
              <a:rPr lang="en-US" dirty="0">
                <a:solidFill>
                  <a:srgbClr val="FFFFFF"/>
                </a:solidFill>
                <a:latin typeface="Calibri"/>
                <a:ea typeface="Calibri"/>
                <a:cs typeface="Calibri"/>
                <a:sym typeface="Calibri"/>
              </a:rPr>
              <a:t> de </a:t>
            </a:r>
            <a:r>
              <a:rPr lang="en-US" dirty="0" err="1">
                <a:solidFill>
                  <a:srgbClr val="FFFFFF"/>
                </a:solidFill>
                <a:latin typeface="Calibri"/>
                <a:ea typeface="Calibri"/>
                <a:cs typeface="Calibri"/>
                <a:sym typeface="Calibri"/>
              </a:rPr>
              <a:t>bueno</a:t>
            </a:r>
            <a:r>
              <a:rPr lang="en-US" dirty="0">
                <a:solidFill>
                  <a:srgbClr val="FFFFFF"/>
                </a:solidFill>
                <a:latin typeface="Calibri"/>
                <a:ea typeface="Calibri"/>
                <a:cs typeface="Calibri"/>
                <a:sym typeface="Calibri"/>
              </a:rPr>
              <a:t> es </a:t>
            </a:r>
            <a:r>
              <a:rPr lang="en-US" dirty="0" err="1">
                <a:solidFill>
                  <a:srgbClr val="FFFFFF"/>
                </a:solidFill>
                <a:latin typeface="Calibri"/>
                <a:ea typeface="Calibri"/>
                <a:cs typeface="Calibri"/>
                <a:sym typeface="Calibri"/>
              </a:rPr>
              <a:t>nuestro</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modelo</a:t>
            </a:r>
            <a:r>
              <a:rPr lang="en-US" dirty="0">
                <a:solidFill>
                  <a:srgbClr val="FFFFFF"/>
                </a:solidFill>
                <a:latin typeface="Calibri"/>
                <a:ea typeface="Calibri"/>
                <a:cs typeface="Calibri"/>
                <a:sym typeface="Calibri"/>
              </a:rPr>
              <a:t> para </a:t>
            </a:r>
            <a:r>
              <a:rPr lang="en-US" dirty="0" err="1">
                <a:solidFill>
                  <a:srgbClr val="FFFFFF"/>
                </a:solidFill>
                <a:latin typeface="Calibri"/>
                <a:ea typeface="Calibri"/>
                <a:cs typeface="Calibri"/>
                <a:sym typeface="Calibri"/>
              </a:rPr>
              <a:t>distinguir</a:t>
            </a:r>
            <a:r>
              <a:rPr lang="en-US" dirty="0">
                <a:solidFill>
                  <a:srgbClr val="FFFFFF"/>
                </a:solidFill>
                <a:latin typeface="Calibri"/>
                <a:ea typeface="Calibri"/>
                <a:cs typeface="Calibri"/>
                <a:sym typeface="Calibri"/>
              </a:rPr>
              <a:t> las </a:t>
            </a:r>
            <a:r>
              <a:rPr lang="en-US" dirty="0" err="1">
                <a:solidFill>
                  <a:srgbClr val="FFFFFF"/>
                </a:solidFill>
                <a:latin typeface="Calibri"/>
                <a:ea typeface="Calibri"/>
                <a:cs typeface="Calibri"/>
                <a:sym typeface="Calibri"/>
              </a:rPr>
              <a:t>clases</a:t>
            </a:r>
            <a:r>
              <a:rPr lang="en-US" dirty="0">
                <a:solidFill>
                  <a:srgbClr val="FFFFFF"/>
                </a:solidFill>
                <a:latin typeface="Calibri"/>
                <a:ea typeface="Calibri"/>
                <a:cs typeface="Calibri"/>
                <a:sym typeface="Calibri"/>
              </a:rPr>
              <a:t>.</a:t>
            </a:r>
            <a:endParaRPr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dirty="0">
                <a:solidFill>
                  <a:srgbClr val="FFFFFF"/>
                </a:solidFill>
                <a:latin typeface="Calibri"/>
                <a:ea typeface="Calibri"/>
                <a:cs typeface="Calibri"/>
                <a:sym typeface="Calibri"/>
              </a:rPr>
              <a:t>ROC (Receiver Operating Characteristic) es una </a:t>
            </a:r>
            <a:r>
              <a:rPr lang="en-US" dirty="0" err="1">
                <a:solidFill>
                  <a:srgbClr val="FFFFFF"/>
                </a:solidFill>
                <a:latin typeface="Calibri"/>
                <a:ea typeface="Calibri"/>
                <a:cs typeface="Calibri"/>
                <a:sym typeface="Calibri"/>
              </a:rPr>
              <a:t>curva</a:t>
            </a:r>
            <a:r>
              <a:rPr lang="en-US" dirty="0">
                <a:solidFill>
                  <a:srgbClr val="FFFFFF"/>
                </a:solidFill>
                <a:latin typeface="Calibri"/>
                <a:ea typeface="Calibri"/>
                <a:cs typeface="Calibri"/>
                <a:sym typeface="Calibri"/>
              </a:rPr>
              <a:t> de </a:t>
            </a:r>
            <a:r>
              <a:rPr lang="en-US" dirty="0" err="1">
                <a:solidFill>
                  <a:srgbClr val="FFFFFF"/>
                </a:solidFill>
                <a:latin typeface="Calibri"/>
                <a:ea typeface="Calibri"/>
                <a:cs typeface="Calibri"/>
                <a:sym typeface="Calibri"/>
              </a:rPr>
              <a:t>probabilidad</a:t>
            </a:r>
            <a:r>
              <a:rPr lang="en-US" dirty="0">
                <a:solidFill>
                  <a:srgbClr val="FFFFFF"/>
                </a:solidFill>
                <a:latin typeface="Calibri"/>
                <a:ea typeface="Calibri"/>
                <a:cs typeface="Calibri"/>
                <a:sym typeface="Calibri"/>
              </a:rPr>
              <a:t>, que </a:t>
            </a:r>
            <a:r>
              <a:rPr lang="en-US" dirty="0" err="1">
                <a:solidFill>
                  <a:srgbClr val="FFFFFF"/>
                </a:solidFill>
                <a:latin typeface="Calibri"/>
                <a:ea typeface="Calibri"/>
                <a:cs typeface="Calibri"/>
                <a:sym typeface="Calibri"/>
              </a:rPr>
              <a:t>va</a:t>
            </a:r>
            <a:r>
              <a:rPr lang="en-US" dirty="0">
                <a:solidFill>
                  <a:srgbClr val="FFFFFF"/>
                </a:solidFill>
                <a:latin typeface="Calibri"/>
                <a:ea typeface="Calibri"/>
                <a:cs typeface="Calibri"/>
                <a:sym typeface="Calibri"/>
              </a:rPr>
              <a:t> de 0 a 1.</a:t>
            </a:r>
            <a:endParaRPr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b="1" dirty="0">
                <a:solidFill>
                  <a:srgbClr val="FFFFFF"/>
                </a:solidFill>
                <a:latin typeface="Calibri"/>
                <a:ea typeface="Calibri"/>
                <a:cs typeface="Calibri"/>
                <a:sym typeface="Calibri"/>
              </a:rPr>
              <a:t>¿</a:t>
            </a:r>
            <a:r>
              <a:rPr lang="en-US" sz="1500" b="1" dirty="0" err="1">
                <a:solidFill>
                  <a:srgbClr val="FFFFFF"/>
                </a:solidFill>
                <a:latin typeface="Calibri"/>
                <a:ea typeface="Calibri"/>
                <a:cs typeface="Calibri"/>
                <a:sym typeface="Calibri"/>
              </a:rPr>
              <a:t>Qué</a:t>
            </a:r>
            <a:r>
              <a:rPr lang="en-US" sz="1500" b="1" dirty="0">
                <a:solidFill>
                  <a:srgbClr val="FFFFFF"/>
                </a:solidFill>
                <a:latin typeface="Calibri"/>
                <a:ea typeface="Calibri"/>
                <a:cs typeface="Calibri"/>
                <a:sym typeface="Calibri"/>
              </a:rPr>
              <a:t> </a:t>
            </a:r>
            <a:r>
              <a:rPr lang="en-US" sz="1500" b="1" dirty="0" err="1">
                <a:solidFill>
                  <a:srgbClr val="FFFFFF"/>
                </a:solidFill>
                <a:latin typeface="Calibri"/>
                <a:ea typeface="Calibri"/>
                <a:cs typeface="Calibri"/>
                <a:sym typeface="Calibri"/>
              </a:rPr>
              <a:t>elementos</a:t>
            </a:r>
            <a:r>
              <a:rPr lang="en-US" sz="1500" b="1" dirty="0">
                <a:solidFill>
                  <a:srgbClr val="FFFFFF"/>
                </a:solidFill>
                <a:latin typeface="Calibri"/>
                <a:ea typeface="Calibri"/>
                <a:cs typeface="Calibri"/>
                <a:sym typeface="Calibri"/>
              </a:rPr>
              <a:t> la </a:t>
            </a:r>
            <a:r>
              <a:rPr lang="en-US" sz="1500" b="1" dirty="0" err="1">
                <a:solidFill>
                  <a:srgbClr val="FFFFFF"/>
                </a:solidFill>
                <a:latin typeface="Calibri"/>
                <a:ea typeface="Calibri"/>
                <a:cs typeface="Calibri"/>
                <a:sym typeface="Calibri"/>
              </a:rPr>
              <a:t>componen</a:t>
            </a:r>
            <a:r>
              <a:rPr lang="en-US" sz="1500" b="1" dirty="0">
                <a:solidFill>
                  <a:srgbClr val="FFFFFF"/>
                </a:solidFill>
                <a:latin typeface="Calibri"/>
                <a:ea typeface="Calibri"/>
                <a:cs typeface="Calibri"/>
                <a:sym typeface="Calibri"/>
              </a:rPr>
              <a:t>?</a:t>
            </a:r>
            <a:endParaRPr sz="1500" b="1" dirty="0">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rgbClr val="FFFFFF"/>
              </a:buClr>
              <a:buSzPts val="1400"/>
              <a:buFont typeface="Calibri"/>
              <a:buAutoNum type="arabicPeriod"/>
            </a:pPr>
            <a:r>
              <a:rPr lang="en-US" dirty="0" err="1">
                <a:solidFill>
                  <a:srgbClr val="FFFFFF"/>
                </a:solidFill>
                <a:latin typeface="Calibri"/>
                <a:ea typeface="Calibri"/>
                <a:cs typeface="Calibri"/>
                <a:sym typeface="Calibri"/>
              </a:rPr>
              <a:t>Eje</a:t>
            </a:r>
            <a:r>
              <a:rPr lang="en-US" dirty="0">
                <a:solidFill>
                  <a:srgbClr val="FFFFFF"/>
                </a:solidFill>
                <a:latin typeface="Calibri"/>
                <a:ea typeface="Calibri"/>
                <a:cs typeface="Calibri"/>
                <a:sym typeface="Calibri"/>
              </a:rPr>
              <a:t> X: FPR (False Positive Rate) = FP/(FP + TN)</a:t>
            </a:r>
            <a:endParaRPr dirty="0">
              <a:solidFill>
                <a:srgbClr val="FFFFFF"/>
              </a:solidFill>
              <a:latin typeface="Calibri"/>
              <a:ea typeface="Calibri"/>
              <a:cs typeface="Calibri"/>
              <a:sym typeface="Calibri"/>
            </a:endParaRPr>
          </a:p>
          <a:p>
            <a:pPr marL="457200" marR="0" lvl="0" indent="0" algn="l" rtl="0">
              <a:lnSpc>
                <a:spcPct val="90000"/>
              </a:lnSpc>
              <a:spcBef>
                <a:spcPts val="1001"/>
              </a:spcBef>
              <a:spcAft>
                <a:spcPts val="0"/>
              </a:spcAft>
              <a:buNone/>
            </a:pPr>
            <a:r>
              <a:rPr lang="en-US" dirty="0">
                <a:solidFill>
                  <a:srgbClr val="FFFFFF"/>
                </a:solidFill>
                <a:latin typeface="Calibri"/>
                <a:ea typeface="Calibri"/>
                <a:cs typeface="Calibri"/>
                <a:sym typeface="Calibri"/>
              </a:rPr>
              <a:t>0s </a:t>
            </a:r>
            <a:r>
              <a:rPr lang="en-US" dirty="0" err="1">
                <a:solidFill>
                  <a:srgbClr val="FFFFFF"/>
                </a:solidFill>
                <a:latin typeface="Calibri"/>
                <a:ea typeface="Calibri"/>
                <a:cs typeface="Calibri"/>
                <a:sym typeface="Calibri"/>
              </a:rPr>
              <a:t>identificados</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erróneamente</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como</a:t>
            </a:r>
            <a:r>
              <a:rPr lang="en-US" dirty="0">
                <a:solidFill>
                  <a:srgbClr val="FFFFFF"/>
                </a:solidFill>
                <a:latin typeface="Calibri"/>
                <a:ea typeface="Calibri"/>
                <a:cs typeface="Calibri"/>
                <a:sym typeface="Calibri"/>
              </a:rPr>
              <a:t> 1s</a:t>
            </a:r>
            <a:endParaRPr dirty="0">
              <a:solidFill>
                <a:srgbClr val="FFFFFF"/>
              </a:solidFill>
              <a:latin typeface="Calibri"/>
              <a:ea typeface="Calibri"/>
              <a:cs typeface="Calibri"/>
              <a:sym typeface="Calibri"/>
            </a:endParaRPr>
          </a:p>
          <a:p>
            <a:pPr marL="457200" lvl="0" indent="-317500" algn="l" rtl="0">
              <a:lnSpc>
                <a:spcPct val="90000"/>
              </a:lnSpc>
              <a:spcBef>
                <a:spcPts val="1001"/>
              </a:spcBef>
              <a:spcAft>
                <a:spcPts val="0"/>
              </a:spcAft>
              <a:buClr>
                <a:srgbClr val="FFFFFF"/>
              </a:buClr>
              <a:buSzPts val="1400"/>
              <a:buFont typeface="Calibri"/>
              <a:buAutoNum type="arabicPeriod"/>
            </a:pPr>
            <a:r>
              <a:rPr lang="en-US" dirty="0" err="1">
                <a:solidFill>
                  <a:schemeClr val="lt1"/>
                </a:solidFill>
                <a:latin typeface="Calibri"/>
                <a:ea typeface="Calibri"/>
                <a:cs typeface="Calibri"/>
                <a:sym typeface="Calibri"/>
              </a:rPr>
              <a:t>Eje</a:t>
            </a:r>
            <a:r>
              <a:rPr lang="en-US" dirty="0">
                <a:solidFill>
                  <a:schemeClr val="lt1"/>
                </a:solidFill>
                <a:latin typeface="Calibri"/>
                <a:ea typeface="Calibri"/>
                <a:cs typeface="Calibri"/>
                <a:sym typeface="Calibri"/>
              </a:rPr>
              <a:t> Y: TPR (True Positive Rate) = TP/(TP + FN)</a:t>
            </a:r>
            <a:endParaRPr dirty="0">
              <a:solidFill>
                <a:schemeClr val="lt1"/>
              </a:solidFill>
              <a:latin typeface="Calibri"/>
              <a:ea typeface="Calibri"/>
              <a:cs typeface="Calibri"/>
              <a:sym typeface="Calibri"/>
            </a:endParaRPr>
          </a:p>
          <a:p>
            <a:pPr marL="457200" lvl="0" indent="0" algn="l" rtl="0">
              <a:lnSpc>
                <a:spcPct val="90000"/>
              </a:lnSpc>
              <a:spcBef>
                <a:spcPts val="1001"/>
              </a:spcBef>
              <a:spcAft>
                <a:spcPts val="0"/>
              </a:spcAft>
              <a:buNone/>
            </a:pPr>
            <a:r>
              <a:rPr lang="en-US" dirty="0">
                <a:solidFill>
                  <a:schemeClr val="lt1"/>
                </a:solidFill>
                <a:latin typeface="Calibri"/>
                <a:ea typeface="Calibri"/>
                <a:cs typeface="Calibri"/>
                <a:sym typeface="Calibri"/>
              </a:rPr>
              <a:t>O lo que es lo </a:t>
            </a:r>
            <a:r>
              <a:rPr lang="en-US" dirty="0" err="1">
                <a:solidFill>
                  <a:schemeClr val="lt1"/>
                </a:solidFill>
                <a:latin typeface="Calibri"/>
                <a:ea typeface="Calibri"/>
                <a:cs typeface="Calibri"/>
                <a:sym typeface="Calibri"/>
              </a:rPr>
              <a:t>mismo</a:t>
            </a:r>
            <a:r>
              <a:rPr lang="en-US" dirty="0">
                <a:solidFill>
                  <a:schemeClr val="lt1"/>
                </a:solidFill>
                <a:latin typeface="Calibri"/>
                <a:ea typeface="Calibri"/>
                <a:cs typeface="Calibri"/>
                <a:sym typeface="Calibri"/>
              </a:rPr>
              <a:t>, el Recall -&gt; Los </a:t>
            </a:r>
            <a:r>
              <a:rPr lang="en-US" dirty="0" err="1">
                <a:solidFill>
                  <a:schemeClr val="lt1"/>
                </a:solidFill>
                <a:latin typeface="Calibri"/>
                <a:ea typeface="Calibri"/>
                <a:cs typeface="Calibri"/>
                <a:sym typeface="Calibri"/>
              </a:rPr>
              <a:t>positivos</a:t>
            </a:r>
            <a:r>
              <a:rPr lang="en-US" dirty="0">
                <a:solidFill>
                  <a:schemeClr val="lt1"/>
                </a:solidFill>
                <a:latin typeface="Calibri"/>
                <a:ea typeface="Calibri"/>
                <a:cs typeface="Calibri"/>
                <a:sym typeface="Calibri"/>
              </a:rPr>
              <a:t> que he </a:t>
            </a:r>
            <a:r>
              <a:rPr lang="en-US" dirty="0" err="1">
                <a:solidFill>
                  <a:schemeClr val="lt1"/>
                </a:solidFill>
                <a:latin typeface="Calibri"/>
                <a:ea typeface="Calibri"/>
                <a:cs typeface="Calibri"/>
                <a:sym typeface="Calibri"/>
              </a:rPr>
              <a:t>clasificado</a:t>
            </a:r>
            <a:r>
              <a:rPr lang="en-US" dirty="0">
                <a:solidFill>
                  <a:schemeClr val="lt1"/>
                </a:solidFill>
                <a:latin typeface="Calibri"/>
                <a:ea typeface="Calibri"/>
                <a:cs typeface="Calibri"/>
                <a:sym typeface="Calibri"/>
              </a:rPr>
              <a:t> bien vs </a:t>
            </a:r>
            <a:r>
              <a:rPr lang="en-US" dirty="0" err="1">
                <a:solidFill>
                  <a:schemeClr val="lt1"/>
                </a:solidFill>
                <a:latin typeface="Calibri"/>
                <a:ea typeface="Calibri"/>
                <a:cs typeface="Calibri"/>
                <a:sym typeface="Calibri"/>
              </a:rPr>
              <a:t>todos</a:t>
            </a:r>
            <a:r>
              <a:rPr lang="en-US" dirty="0">
                <a:solidFill>
                  <a:schemeClr val="lt1"/>
                </a:solidFill>
                <a:latin typeface="Calibri"/>
                <a:ea typeface="Calibri"/>
                <a:cs typeface="Calibri"/>
                <a:sym typeface="Calibri"/>
              </a:rPr>
              <a:t> los </a:t>
            </a:r>
            <a:r>
              <a:rPr lang="en-US" dirty="0" err="1">
                <a:solidFill>
                  <a:schemeClr val="lt1"/>
                </a:solidFill>
                <a:latin typeface="Calibri"/>
                <a:ea typeface="Calibri"/>
                <a:cs typeface="Calibri"/>
                <a:sym typeface="Calibri"/>
              </a:rPr>
              <a:t>positivos</a:t>
            </a:r>
            <a:r>
              <a:rPr lang="en-US" dirty="0">
                <a:solidFill>
                  <a:schemeClr val="lt1"/>
                </a:solidFill>
                <a:latin typeface="Calibri"/>
                <a:ea typeface="Calibri"/>
                <a:cs typeface="Calibri"/>
                <a:sym typeface="Calibri"/>
              </a:rPr>
              <a:t> que </a:t>
            </a:r>
            <a:r>
              <a:rPr lang="en-US" dirty="0" err="1">
                <a:solidFill>
                  <a:schemeClr val="lt1"/>
                </a:solidFill>
                <a:latin typeface="Calibri"/>
                <a:ea typeface="Calibri"/>
                <a:cs typeface="Calibri"/>
                <a:sym typeface="Calibri"/>
              </a:rPr>
              <a:t>había</a:t>
            </a:r>
            <a:endParaRPr dirty="0">
              <a:solidFill>
                <a:schemeClr val="lt1"/>
              </a:solidFill>
              <a:latin typeface="Calibri"/>
              <a:ea typeface="Calibri"/>
              <a:cs typeface="Calibri"/>
              <a:sym typeface="Calibri"/>
            </a:endParaRPr>
          </a:p>
          <a:p>
            <a:pPr marL="457200" lvl="0" indent="-317500" algn="l" rtl="0">
              <a:lnSpc>
                <a:spcPct val="90000"/>
              </a:lnSpc>
              <a:spcBef>
                <a:spcPts val="1001"/>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AUC (Area Under the Curve) se </a:t>
            </a:r>
            <a:r>
              <a:rPr lang="en-US" dirty="0" err="1">
                <a:solidFill>
                  <a:schemeClr val="lt1"/>
                </a:solidFill>
                <a:latin typeface="Calibri"/>
                <a:ea typeface="Calibri"/>
                <a:cs typeface="Calibri"/>
                <a:sym typeface="Calibri"/>
              </a:rPr>
              <a:t>trata</a:t>
            </a:r>
            <a:r>
              <a:rPr lang="en-US" dirty="0">
                <a:solidFill>
                  <a:schemeClr val="lt1"/>
                </a:solidFill>
                <a:latin typeface="Calibri"/>
                <a:ea typeface="Calibri"/>
                <a:cs typeface="Calibri"/>
                <a:sym typeface="Calibri"/>
              </a:rPr>
              <a:t> del </a:t>
            </a:r>
            <a:r>
              <a:rPr lang="en-US" dirty="0" err="1">
                <a:solidFill>
                  <a:schemeClr val="lt1"/>
                </a:solidFill>
                <a:latin typeface="Calibri"/>
                <a:ea typeface="Calibri"/>
                <a:cs typeface="Calibri"/>
                <a:sym typeface="Calibri"/>
              </a:rPr>
              <a:t>área</a:t>
            </a:r>
            <a:r>
              <a:rPr lang="en-US" dirty="0">
                <a:solidFill>
                  <a:schemeClr val="lt1"/>
                </a:solidFill>
                <a:latin typeface="Calibri"/>
                <a:ea typeface="Calibri"/>
                <a:cs typeface="Calibri"/>
                <a:sym typeface="Calibri"/>
              </a:rPr>
              <a:t> de la </a:t>
            </a:r>
            <a:r>
              <a:rPr lang="en-US" dirty="0" err="1">
                <a:solidFill>
                  <a:schemeClr val="lt1"/>
                </a:solidFill>
                <a:latin typeface="Calibri"/>
                <a:ea typeface="Calibri"/>
                <a:cs typeface="Calibri"/>
                <a:sym typeface="Calibri"/>
              </a:rPr>
              <a:t>curva</a:t>
            </a:r>
            <a:r>
              <a:rPr lang="en-US" dirty="0">
                <a:solidFill>
                  <a:schemeClr val="lt1"/>
                </a:solidFill>
                <a:latin typeface="Calibri"/>
                <a:ea typeface="Calibri"/>
                <a:cs typeface="Calibri"/>
                <a:sym typeface="Calibri"/>
              </a:rPr>
              <a:t> ROC. </a:t>
            </a:r>
            <a:r>
              <a:rPr lang="en-US" dirty="0" err="1">
                <a:solidFill>
                  <a:schemeClr val="lt1"/>
                </a:solidFill>
                <a:latin typeface="Calibri"/>
                <a:ea typeface="Calibri"/>
                <a:cs typeface="Calibri"/>
                <a:sym typeface="Calibri"/>
              </a:rPr>
              <a:t>Va</a:t>
            </a:r>
            <a:r>
              <a:rPr lang="en-US" dirty="0">
                <a:solidFill>
                  <a:schemeClr val="lt1"/>
                </a:solidFill>
                <a:latin typeface="Calibri"/>
                <a:ea typeface="Calibri"/>
                <a:cs typeface="Calibri"/>
                <a:sym typeface="Calibri"/>
              </a:rPr>
              <a:t> de 0 a 1.</a:t>
            </a:r>
            <a:endParaRPr dirty="0">
              <a:solidFill>
                <a:schemeClr val="lt1"/>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dirty="0">
              <a:solidFill>
                <a:srgbClr val="FFFFFF"/>
              </a:solidFill>
              <a:latin typeface="Calibri"/>
              <a:ea typeface="Calibri"/>
              <a:cs typeface="Calibri"/>
              <a:sym typeface="Calibri"/>
            </a:endParaRPr>
          </a:p>
        </p:txBody>
      </p:sp>
      <p:pic>
        <p:nvPicPr>
          <p:cNvPr id="261" name="Google Shape;261;ga3f30688e8_0_86"/>
          <p:cNvPicPr preferRelativeResize="0"/>
          <p:nvPr/>
        </p:nvPicPr>
        <p:blipFill>
          <a:blip r:embed="rId3">
            <a:alphaModFix/>
          </a:blip>
          <a:stretch>
            <a:fillRect/>
          </a:stretch>
        </p:blipFill>
        <p:spPr>
          <a:xfrm>
            <a:off x="6925274" y="1598575"/>
            <a:ext cx="3901725" cy="2926300"/>
          </a:xfrm>
          <a:prstGeom prst="rect">
            <a:avLst/>
          </a:prstGeom>
          <a:noFill/>
          <a:ln>
            <a:noFill/>
          </a:ln>
        </p:spPr>
      </p:pic>
      <p:sp>
        <p:nvSpPr>
          <p:cNvPr id="262" name="Google Shape;262;ga3f30688e8_0_86"/>
          <p:cNvSpPr txBox="1"/>
          <p:nvPr/>
        </p:nvSpPr>
        <p:spPr>
          <a:xfrm>
            <a:off x="838075" y="4933975"/>
            <a:ext cx="10716900" cy="1424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¿Cómo se interpreta?</a:t>
            </a:r>
            <a:endParaRPr sz="1500" b="1">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chemeClr val="accent1"/>
              </a:buClr>
              <a:buSzPts val="1400"/>
              <a:buFont typeface="Calibri"/>
              <a:buAutoNum type="arabicPeriod"/>
            </a:pPr>
            <a:r>
              <a:rPr lang="en-US">
                <a:solidFill>
                  <a:schemeClr val="accent1"/>
                </a:solidFill>
                <a:latin typeface="Calibri"/>
                <a:ea typeface="Calibri"/>
                <a:cs typeface="Calibri"/>
                <a:sym typeface="Calibri"/>
              </a:rPr>
              <a:t>Cuanto mayor es el AUC, más se acerca la curva a la esquina superior izquierda, mejor es el clasificador.</a:t>
            </a:r>
            <a:endParaRPr>
              <a:solidFill>
                <a:schemeClr val="accent1"/>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La línea recta del medio representa un clasificador aleatorio. Por tanto, cuanto más cerca de esa línea, peor.</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queda por debajo del random classifier quiere decir que nuestro modelo lo está haciendo peor que un clasificador aleatorio.</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forma un ángulo recto, tienes un clasificador perfecto...sospecha si has hecho algo mal.</a:t>
            </a:r>
            <a:endParaRPr>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9c55fd4aef_0_56"/>
          <p:cNvSpPr txBox="1"/>
          <p:nvPr/>
        </p:nvSpPr>
        <p:spPr>
          <a:xfrm>
            <a:off x="838075" y="1437525"/>
            <a:ext cx="6384900" cy="50610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1001"/>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Como sabes, los modelos devuelven </a:t>
            </a:r>
            <a:r>
              <a:rPr lang="en-US">
                <a:solidFill>
                  <a:schemeClr val="accent1"/>
                </a:solidFill>
                <a:latin typeface="Calibri"/>
                <a:ea typeface="Calibri"/>
                <a:cs typeface="Calibri"/>
                <a:sym typeface="Calibri"/>
              </a:rPr>
              <a:t>probabilidades en sus predicciones</a:t>
            </a:r>
            <a:r>
              <a:rPr lang="en-US">
                <a:solidFill>
                  <a:srgbClr val="FFFFFF"/>
                </a:solidFill>
                <a:latin typeface="Calibri"/>
                <a:ea typeface="Calibri"/>
                <a:cs typeface="Calibri"/>
                <a:sym typeface="Calibri"/>
              </a:rPr>
              <a:t>. Con un threshold (por defecto es 0.5), escogemos entre una clase u otra.</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Si modifico el threshold, cambiarán mis predicciones, y por tanto mi matriz de confusión.</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El threshold es una probabilidad, por lo que podré variarlo de 0 a 1.</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r>
              <a:rPr lang="en-US">
                <a:solidFill>
                  <a:schemeClr val="accent1"/>
                </a:solidFill>
                <a:latin typeface="Calibri"/>
                <a:ea typeface="Calibri"/>
                <a:cs typeface="Calibri"/>
                <a:sym typeface="Calibri"/>
              </a:rPr>
              <a:t>Cada punto de la curva es cómo quedan mis FPR vs TPR probando varios thresholds.</a:t>
            </a:r>
            <a:endParaRPr>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Un punto de la curva (0.10, 0.6), se interpreta como FPR = 0.10, es decir, el 10% me identifica 1s como si fuesen 0s, y el 60% me está identificando bien los 1s.</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chemeClr val="accent1"/>
                </a:solidFill>
                <a:latin typeface="Calibri"/>
                <a:ea typeface="Calibri"/>
                <a:cs typeface="Calibri"/>
                <a:sym typeface="Calibri"/>
              </a:rPr>
              <a:t>¿Cómo interpreto la zona superior derecha de la curva? </a:t>
            </a:r>
            <a:r>
              <a:rPr lang="en-US">
                <a:solidFill>
                  <a:srgbClr val="FFFFFF"/>
                </a:solidFill>
                <a:latin typeface="Calibri"/>
                <a:ea typeface="Calibri"/>
                <a:cs typeface="Calibri"/>
                <a:sym typeface="Calibri"/>
              </a:rPr>
              <a:t>threshold bajo, por lo que soy más flexible con los 1s, se me cuelan más 0s como 1s:</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 aumentan </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TN disminuyen</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FPR = FP/(TN + FP)   -&gt;  FPR se aproxima a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Caso extremo: detecto todo como 1s, por lo que no hay TN. ¿Resultado? FPR =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 aumenta. Si dejo entrar a todos los 0s y 1s como 1s, voy a acertar los 1s siempre.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FN disminuye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TPR = TP/(TP + FN) -&gt; TPR se aproxima a 1</a:t>
            </a:r>
            <a:endParaRPr>
              <a:solidFill>
                <a:srgbClr val="FFFFFF"/>
              </a:solidFill>
              <a:latin typeface="Calibri"/>
              <a:ea typeface="Calibri"/>
              <a:cs typeface="Calibri"/>
              <a:sym typeface="Calibri"/>
            </a:endParaRPr>
          </a:p>
        </p:txBody>
      </p:sp>
      <p:sp>
        <p:nvSpPr>
          <p:cNvPr id="269" name="Google Shape;269;g9c55fd4aef_0_56"/>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Entendiendo la ROC Curve</a:t>
            </a:r>
            <a:endParaRPr sz="4400" b="0" strike="noStrike">
              <a:solidFill>
                <a:srgbClr val="FFFFFF"/>
              </a:solidFill>
              <a:latin typeface="Calibri"/>
              <a:ea typeface="Calibri"/>
              <a:cs typeface="Calibri"/>
              <a:sym typeface="Calibri"/>
            </a:endParaRPr>
          </a:p>
        </p:txBody>
      </p:sp>
      <p:pic>
        <p:nvPicPr>
          <p:cNvPr id="270" name="Google Shape;270;g9c55fd4aef_0_56"/>
          <p:cNvPicPr preferRelativeResize="0"/>
          <p:nvPr/>
        </p:nvPicPr>
        <p:blipFill>
          <a:blip r:embed="rId3">
            <a:alphaModFix/>
          </a:blip>
          <a:stretch>
            <a:fillRect/>
          </a:stretch>
        </p:blipFill>
        <p:spPr>
          <a:xfrm>
            <a:off x="7948775" y="3256350"/>
            <a:ext cx="3901725" cy="2926300"/>
          </a:xfrm>
          <a:prstGeom prst="rect">
            <a:avLst/>
          </a:prstGeom>
          <a:noFill/>
          <a:ln>
            <a:noFill/>
          </a:ln>
        </p:spPr>
      </p:pic>
      <p:pic>
        <p:nvPicPr>
          <p:cNvPr id="271" name="Google Shape;271;g9c55fd4aef_0_56"/>
          <p:cNvPicPr preferRelativeResize="0"/>
          <p:nvPr/>
        </p:nvPicPr>
        <p:blipFill>
          <a:blip r:embed="rId4">
            <a:alphaModFix/>
          </a:blip>
          <a:stretch>
            <a:fillRect/>
          </a:stretch>
        </p:blipFill>
        <p:spPr>
          <a:xfrm>
            <a:off x="8539775" y="1437525"/>
            <a:ext cx="3310724" cy="1714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0"/>
          <p:cNvSpPr txBox="1"/>
          <p:nvPr/>
        </p:nvSpPr>
        <p:spPr>
          <a:xfrm>
            <a:off x="4265280" y="2766240"/>
            <a:ext cx="366120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6600" b="0" strike="noStrike">
                <a:solidFill>
                  <a:srgbClr val="FF0000"/>
                </a:solidFill>
                <a:latin typeface="Calibri"/>
                <a:ea typeface="Calibri"/>
                <a:cs typeface="Calibri"/>
                <a:sym typeface="Calibri"/>
              </a:rPr>
              <a:t>Preguntas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Algoritmo de clasificación</a:t>
            </a:r>
            <a:endParaRPr sz="4400" b="0" i="0" u="none" strike="noStrike" cap="none">
              <a:solidFill>
                <a:srgbClr val="FFFFFF"/>
              </a:solidFill>
              <a:latin typeface="Calibri"/>
              <a:ea typeface="Calibri"/>
              <a:cs typeface="Calibri"/>
              <a:sym typeface="Calibri"/>
            </a:endParaRPr>
          </a:p>
        </p:txBody>
      </p:sp>
      <p:sp>
        <p:nvSpPr>
          <p:cNvPr id="76" name="Google Shape;76;p2"/>
          <p:cNvSpPr txBox="1"/>
          <p:nvPr/>
        </p:nvSpPr>
        <p:spPr>
          <a:xfrm>
            <a:off x="943920" y="204948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2400"/>
              <a:buFont typeface="Arial"/>
              <a:buChar char="•"/>
            </a:pPr>
            <a:r>
              <a:rPr lang="en-US" sz="2400" b="0" i="0" u="none" strike="noStrike" cap="none">
                <a:solidFill>
                  <a:srgbClr val="FFFFFF"/>
                </a:solidFill>
                <a:latin typeface="Calibri"/>
                <a:ea typeface="Calibri"/>
                <a:cs typeface="Calibri"/>
                <a:sym typeface="Calibri"/>
              </a:rPr>
              <a:t>Aprendizaje supervisado:</a:t>
            </a:r>
            <a:endParaRPr sz="2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Regresión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Clasificación</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no supervisado:</a:t>
            </a:r>
            <a:endParaRPr sz="24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Clusterización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Reducción de dimensionalidad</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por refuerzo</a:t>
            </a:r>
            <a:endParaRPr sz="24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400" b="0" strike="noStrike">
              <a:solidFill>
                <a:srgbClr val="FFFFFF"/>
              </a:solidFill>
              <a:latin typeface="Calibri"/>
              <a:ea typeface="Calibri"/>
              <a:cs typeface="Calibri"/>
              <a:sym typeface="Calibri"/>
            </a:endParaRPr>
          </a:p>
        </p:txBody>
      </p:sp>
      <p:pic>
        <p:nvPicPr>
          <p:cNvPr id="77" name="Google Shape;77;p2"/>
          <p:cNvPicPr preferRelativeResize="0"/>
          <p:nvPr/>
        </p:nvPicPr>
        <p:blipFill rotWithShape="1">
          <a:blip r:embed="rId3">
            <a:alphaModFix/>
          </a:blip>
          <a:srcRect/>
          <a:stretch/>
        </p:blipFill>
        <p:spPr>
          <a:xfrm>
            <a:off x="5561640" y="1690560"/>
            <a:ext cx="5868000" cy="46429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Modelo de Machine Learning</a:t>
            </a:r>
            <a:endParaRPr sz="4400" b="0" strike="noStrike">
              <a:solidFill>
                <a:srgbClr val="FFFFFF"/>
              </a:solidFill>
              <a:latin typeface="Calibri"/>
              <a:ea typeface="Calibri"/>
              <a:cs typeface="Calibri"/>
              <a:sym typeface="Calibri"/>
            </a:endParaRPr>
          </a:p>
        </p:txBody>
      </p:sp>
      <p:sp>
        <p:nvSpPr>
          <p:cNvPr id="84" name="Google Shape;84;p3"/>
          <p:cNvSpPr txBox="1"/>
          <p:nvPr/>
        </p:nvSpPr>
        <p:spPr>
          <a:xfrm>
            <a:off x="943920" y="2049480"/>
            <a:ext cx="5257440" cy="444312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2000"/>
              <a:buFont typeface="Arial"/>
              <a:buChar char="•"/>
            </a:pPr>
            <a:r>
              <a:rPr lang="en-US" sz="2000" b="0" strike="noStrike">
                <a:solidFill>
                  <a:srgbClr val="FFFFFF"/>
                </a:solidFill>
                <a:latin typeface="Calibri"/>
                <a:ea typeface="Calibri"/>
                <a:cs typeface="Calibri"/>
                <a:sym typeface="Calibri"/>
              </a:rPr>
              <a:t>Un modelo de ML son un conjunto de parámetros  y operaciones que permiten una entrada con datos (input) y, a partir de un proceso específico, obtiene una salida.</a:t>
            </a: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000"/>
              <a:buFont typeface="Arial"/>
              <a:buChar char="•"/>
            </a:pPr>
            <a:r>
              <a:rPr lang="en-US" sz="2000" b="0" strike="noStrike">
                <a:solidFill>
                  <a:srgbClr val="FFFFFF"/>
                </a:solidFill>
                <a:latin typeface="Calibri"/>
                <a:ea typeface="Calibri"/>
                <a:cs typeface="Calibri"/>
                <a:sym typeface="Calibri"/>
              </a:rPr>
              <a:t>La salida normalmente son uno o más números que representan algo específico para el usuario. </a:t>
            </a: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000"/>
              <a:buFont typeface="Arial"/>
              <a:buChar char="•"/>
            </a:pPr>
            <a:r>
              <a:rPr lang="en-US" sz="2000" b="0" strike="noStrike">
                <a:solidFill>
                  <a:srgbClr val="FFFFFF"/>
                </a:solidFill>
                <a:latin typeface="Calibri"/>
                <a:ea typeface="Calibri"/>
                <a:cs typeface="Calibri"/>
                <a:sym typeface="Calibri"/>
              </a:rPr>
              <a:t>Se le concede el nombre de “caja negra” habitualmente.</a:t>
            </a: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pic>
        <p:nvPicPr>
          <p:cNvPr id="85" name="Google Shape;85;p3" descr="Show Me The Black Box. How human can tap onto the machine… | by Satsawat  Natakarnkitkul | Towards AI — Multidisciplinary Science Journal | Medium"/>
          <p:cNvPicPr preferRelativeResize="0"/>
          <p:nvPr/>
        </p:nvPicPr>
        <p:blipFill rotWithShape="1">
          <a:blip r:embed="rId3">
            <a:alphaModFix/>
          </a:blip>
          <a:srcRect/>
          <a:stretch/>
        </p:blipFill>
        <p:spPr>
          <a:xfrm>
            <a:off x="6295680" y="2554560"/>
            <a:ext cx="5494320" cy="22575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Algoritmos de clasificación</a:t>
            </a:r>
            <a:endParaRPr sz="4400" b="0" strike="noStrike">
              <a:solidFill>
                <a:srgbClr val="FFFFFF"/>
              </a:solidFill>
              <a:latin typeface="Calibri"/>
              <a:ea typeface="Calibri"/>
              <a:cs typeface="Calibri"/>
              <a:sym typeface="Calibri"/>
            </a:endParaRPr>
          </a:p>
        </p:txBody>
      </p:sp>
      <p:sp>
        <p:nvSpPr>
          <p:cNvPr id="92" name="Google Shape;92;p4"/>
          <p:cNvSpPr txBox="1"/>
          <p:nvPr/>
        </p:nvSpPr>
        <p:spPr>
          <a:xfrm>
            <a:off x="838080" y="221292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Los algoritmos de clasificación son algoritmos de aprendizaje supervisado cuyo objetivo es predecir etiquetas de clase categóricas de las nuevas instancias.</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Dos tipos principales: </a:t>
            </a:r>
            <a:endParaRPr sz="18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binaria</a:t>
            </a:r>
            <a:r>
              <a:rPr lang="en-US" sz="1400" b="0" i="0" u="none" strike="noStrike" cap="none">
                <a:solidFill>
                  <a:srgbClr val="FFFFFF"/>
                </a:solidFill>
                <a:latin typeface="Calibri"/>
                <a:ea typeface="Calibri"/>
                <a:cs typeface="Calibri"/>
                <a:sym typeface="Calibri"/>
              </a:rPr>
              <a:t>: solo hay dos clases posibles. Ejemplo: correo spam o no spam (</a:t>
            </a:r>
            <a:r>
              <a:rPr lang="en-US">
                <a:solidFill>
                  <a:srgbClr val="FFFFFF"/>
                </a:solidFill>
                <a:latin typeface="Calibri"/>
                <a:ea typeface="Calibri"/>
                <a:cs typeface="Calibri"/>
                <a:sym typeface="Calibri"/>
              </a:rPr>
              <a:t>1</a:t>
            </a:r>
            <a:r>
              <a:rPr lang="en-US" sz="1400" b="0" i="0" u="none" strike="noStrike" cap="none">
                <a:solidFill>
                  <a:srgbClr val="FFFFFF"/>
                </a:solidFill>
                <a:latin typeface="Calibri"/>
                <a:ea typeface="Calibri"/>
                <a:cs typeface="Calibri"/>
                <a:sym typeface="Calibri"/>
              </a:rPr>
              <a:t> o </a:t>
            </a:r>
            <a:r>
              <a:rPr lang="en-US">
                <a:solidFill>
                  <a:srgbClr val="FFFFFF"/>
                </a:solidFill>
                <a:latin typeface="Calibri"/>
                <a:ea typeface="Calibri"/>
                <a:cs typeface="Calibri"/>
                <a:sym typeface="Calibri"/>
              </a:rPr>
              <a:t>0</a:t>
            </a:r>
            <a:r>
              <a:rPr lang="en-US" sz="1400" b="0" i="0" u="none" strike="noStrike" cap="none">
                <a:solidFill>
                  <a:srgbClr val="FFFFFF"/>
                </a:solidFill>
                <a:latin typeface="Calibri"/>
                <a:ea typeface="Calibri"/>
                <a:cs typeface="Calibri"/>
                <a:sym typeface="Calibri"/>
              </a:rPr>
              <a:t>)</a:t>
            </a:r>
            <a:endParaRPr sz="1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multi-clase</a:t>
            </a:r>
            <a:r>
              <a:rPr lang="en-US" sz="1400" b="0" i="0" u="none" strike="noStrike" cap="none">
                <a:solidFill>
                  <a:srgbClr val="FFFFFF"/>
                </a:solidFill>
                <a:latin typeface="Calibri"/>
                <a:ea typeface="Calibri"/>
                <a:cs typeface="Calibri"/>
                <a:sym typeface="Calibri"/>
              </a:rPr>
              <a:t>: más de dos clases. Ejemplo: identificación de dígitos (0 a 9)</a:t>
            </a:r>
            <a:endParaRPr sz="14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400" b="0" strike="noStrike">
              <a:solidFill>
                <a:srgbClr val="FFFFFF"/>
              </a:solidFill>
              <a:latin typeface="Calibri"/>
              <a:ea typeface="Calibri"/>
              <a:cs typeface="Calibri"/>
              <a:sym typeface="Calibri"/>
            </a:endParaRPr>
          </a:p>
        </p:txBody>
      </p:sp>
      <p:pic>
        <p:nvPicPr>
          <p:cNvPr id="93" name="Google Shape;93;p4" descr="Image for post"/>
          <p:cNvPicPr preferRelativeResize="0"/>
          <p:nvPr/>
        </p:nvPicPr>
        <p:blipFill rotWithShape="1">
          <a:blip r:embed="rId3">
            <a:alphaModFix/>
          </a:blip>
          <a:srcRect/>
          <a:stretch/>
        </p:blipFill>
        <p:spPr>
          <a:xfrm>
            <a:off x="7218000" y="1806480"/>
            <a:ext cx="3781080" cy="35524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Tipos de técnicas principales en ML</a:t>
            </a:r>
            <a:endParaRPr sz="4400" b="0" strike="noStrike">
              <a:solidFill>
                <a:srgbClr val="FFFFFF"/>
              </a:solidFill>
              <a:latin typeface="Calibri"/>
              <a:ea typeface="Calibri"/>
              <a:cs typeface="Calibri"/>
              <a:sym typeface="Calibri"/>
            </a:endParaRPr>
          </a:p>
        </p:txBody>
      </p:sp>
      <p:sp>
        <p:nvSpPr>
          <p:cNvPr id="100" name="Google Shape;100;p5"/>
          <p:cNvSpPr txBox="1"/>
          <p:nvPr/>
        </p:nvSpPr>
        <p:spPr>
          <a:xfrm>
            <a:off x="1634400" y="2299680"/>
            <a:ext cx="2582280" cy="38952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800" b="0" strike="noStrike">
                <a:solidFill>
                  <a:srgbClr val="FFFFFF"/>
                </a:solidFill>
                <a:latin typeface="Calibri"/>
                <a:ea typeface="Calibri"/>
                <a:cs typeface="Calibri"/>
                <a:sym typeface="Calibri"/>
              </a:rPr>
              <a:t>Algoritmos de regresión</a:t>
            </a:r>
            <a:endParaRPr sz="1800" b="0" strike="noStrike">
              <a:solidFill>
                <a:srgbClr val="FFFFFF"/>
              </a:solidFill>
              <a:latin typeface="Calibri"/>
              <a:ea typeface="Calibri"/>
              <a:cs typeface="Calibri"/>
              <a:sym typeface="Calibri"/>
            </a:endParaRPr>
          </a:p>
        </p:txBody>
      </p:sp>
      <p:sp>
        <p:nvSpPr>
          <p:cNvPr id="101" name="Google Shape;101;p5"/>
          <p:cNvSpPr/>
          <p:nvPr/>
        </p:nvSpPr>
        <p:spPr>
          <a:xfrm>
            <a:off x="7975080" y="2307600"/>
            <a:ext cx="2677320" cy="38952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800" b="0" strike="noStrike">
                <a:solidFill>
                  <a:srgbClr val="FFFFFF"/>
                </a:solidFill>
                <a:latin typeface="Calibri"/>
                <a:ea typeface="Calibri"/>
                <a:cs typeface="Calibri"/>
                <a:sym typeface="Calibri"/>
              </a:rPr>
              <a:t>Algoritmos de clasificación</a:t>
            </a:r>
            <a:endParaRPr sz="1800" b="0" strike="noStrike">
              <a:latin typeface="Arial"/>
              <a:ea typeface="Arial"/>
              <a:cs typeface="Arial"/>
              <a:sym typeface="Arial"/>
            </a:endParaRPr>
          </a:p>
        </p:txBody>
      </p:sp>
      <p:sp>
        <p:nvSpPr>
          <p:cNvPr id="102" name="Google Shape;102;p5"/>
          <p:cNvSpPr/>
          <p:nvPr/>
        </p:nvSpPr>
        <p:spPr>
          <a:xfrm>
            <a:off x="8544600" y="5755320"/>
            <a:ext cx="2677320" cy="38952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400" b="0" strike="noStrike">
                <a:solidFill>
                  <a:srgbClr val="FFFFFF"/>
                </a:solidFill>
                <a:latin typeface="Calibri"/>
                <a:ea typeface="Calibri"/>
                <a:cs typeface="Calibri"/>
                <a:sym typeface="Calibri"/>
              </a:rPr>
              <a:t>Árbol de decisión</a:t>
            </a:r>
            <a:endParaRPr sz="1400" b="0" strike="noStrike">
              <a:latin typeface="Arial"/>
              <a:ea typeface="Arial"/>
              <a:cs typeface="Arial"/>
              <a:sym typeface="Arial"/>
            </a:endParaRPr>
          </a:p>
        </p:txBody>
      </p:sp>
      <p:sp>
        <p:nvSpPr>
          <p:cNvPr id="103" name="Google Shape;103;p5"/>
          <p:cNvSpPr/>
          <p:nvPr/>
        </p:nvSpPr>
        <p:spPr>
          <a:xfrm>
            <a:off x="1959480" y="5805360"/>
            <a:ext cx="2677320" cy="38952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400" b="0" strike="noStrike">
                <a:solidFill>
                  <a:srgbClr val="FFFFFF"/>
                </a:solidFill>
                <a:latin typeface="Calibri"/>
                <a:ea typeface="Calibri"/>
                <a:cs typeface="Calibri"/>
                <a:sym typeface="Calibri"/>
              </a:rPr>
              <a:t>Regresión no lineal</a:t>
            </a:r>
            <a:endParaRPr sz="1400" b="0" strike="noStrike">
              <a:latin typeface="Arial"/>
              <a:ea typeface="Arial"/>
              <a:cs typeface="Arial"/>
              <a:sym typeface="Arial"/>
            </a:endParaRPr>
          </a:p>
        </p:txBody>
      </p:sp>
      <p:pic>
        <p:nvPicPr>
          <p:cNvPr id="104" name="Google Shape;104;p5" descr="Image result for predicción costes grafica"/>
          <p:cNvPicPr preferRelativeResize="0"/>
          <p:nvPr/>
        </p:nvPicPr>
        <p:blipFill rotWithShape="1">
          <a:blip r:embed="rId3">
            <a:alphaModFix/>
          </a:blip>
          <a:srcRect/>
          <a:stretch/>
        </p:blipFill>
        <p:spPr>
          <a:xfrm>
            <a:off x="936000" y="2761200"/>
            <a:ext cx="4005720" cy="2814480"/>
          </a:xfrm>
          <a:prstGeom prst="rect">
            <a:avLst/>
          </a:prstGeom>
          <a:noFill/>
          <a:ln>
            <a:noFill/>
          </a:ln>
        </p:spPr>
      </p:pic>
      <p:pic>
        <p:nvPicPr>
          <p:cNvPr id="105" name="Google Shape;105;p5" descr="Image result for mail spam"/>
          <p:cNvPicPr preferRelativeResize="0"/>
          <p:nvPr/>
        </p:nvPicPr>
        <p:blipFill rotWithShape="1">
          <a:blip r:embed="rId4">
            <a:alphaModFix/>
          </a:blip>
          <a:srcRect/>
          <a:stretch/>
        </p:blipFill>
        <p:spPr>
          <a:xfrm>
            <a:off x="7035120" y="2900520"/>
            <a:ext cx="4409640" cy="25196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Nomenclatura en clasificación con palabras</a:t>
            </a:r>
            <a:endParaRPr sz="4400" b="0" strike="noStrike">
              <a:solidFill>
                <a:srgbClr val="FFFFFF"/>
              </a:solidFill>
              <a:latin typeface="Calibri"/>
              <a:ea typeface="Calibri"/>
              <a:cs typeface="Calibri"/>
              <a:sym typeface="Calibri"/>
            </a:endParaRPr>
          </a:p>
        </p:txBody>
      </p:sp>
      <p:pic>
        <p:nvPicPr>
          <p:cNvPr id="112" name="Google Shape;112;p6"/>
          <p:cNvPicPr preferRelativeResize="0"/>
          <p:nvPr/>
        </p:nvPicPr>
        <p:blipFill rotWithShape="1">
          <a:blip r:embed="rId3">
            <a:alphaModFix/>
          </a:blip>
          <a:srcRect/>
          <a:stretch/>
        </p:blipFill>
        <p:spPr>
          <a:xfrm>
            <a:off x="7247880" y="2427840"/>
            <a:ext cx="3583080" cy="2625840"/>
          </a:xfrm>
          <a:prstGeom prst="rect">
            <a:avLst/>
          </a:prstGeom>
          <a:noFill/>
          <a:ln>
            <a:noFill/>
          </a:ln>
        </p:spPr>
      </p:pic>
      <p:sp>
        <p:nvSpPr>
          <p:cNvPr id="113" name="Google Shape;113;p6"/>
          <p:cNvSpPr txBox="1"/>
          <p:nvPr/>
        </p:nvSpPr>
        <p:spPr>
          <a:xfrm>
            <a:off x="838080" y="2006280"/>
            <a:ext cx="5355360" cy="448632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Las palabras han de transformarse a números.</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Las clases de los objetos se representan mediante vectores 2D. </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El vector debe contener a 0 todas las clases de objetos disponibles y a 1 el que representa al objeto </a:t>
            </a:r>
            <a:r>
              <a:rPr lang="en-US" sz="1800" b="1" i="1" strike="noStrike">
                <a:solidFill>
                  <a:srgbClr val="FFFFFF"/>
                </a:solidFill>
                <a:latin typeface="Calibri"/>
                <a:ea typeface="Calibri"/>
                <a:cs typeface="Calibri"/>
                <a:sym typeface="Calibri"/>
              </a:rPr>
              <a:t>en su posición</a:t>
            </a:r>
            <a:r>
              <a:rPr lang="en-US" sz="1800" b="0" strike="noStrike">
                <a:solidFill>
                  <a:srgbClr val="FFFFFF"/>
                </a:solidFill>
                <a:latin typeface="Calibri"/>
                <a:ea typeface="Calibri"/>
                <a:cs typeface="Calibri"/>
                <a:sym typeface="Calibri"/>
              </a:rPr>
              <a:t>. No pueden coexistir dos valores 1.</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Ejemplo para correo spam: </a:t>
            </a:r>
            <a:endParaRPr sz="18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0" u="none" strike="noStrike" cap="none">
                <a:solidFill>
                  <a:srgbClr val="FFFFFF"/>
                </a:solidFill>
                <a:latin typeface="Calibri"/>
                <a:ea typeface="Calibri"/>
                <a:cs typeface="Calibri"/>
                <a:sym typeface="Calibri"/>
              </a:rPr>
              <a:t>Definimos que la primera posición del vector 2D se corresponde con el correo SPAM y la segunda se corresponde con el correo no SPAM. Para definir el ejemplo de la imagen, tendríamos el vector [1, 0].</a:t>
            </a:r>
            <a:endParaRPr sz="14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400" b="0"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a3f30688e8_0_93"/>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Algoritmos de clasificación más comunes</a:t>
            </a:r>
            <a:endParaRPr sz="4400" b="0" strike="noStrike">
              <a:solidFill>
                <a:srgbClr val="FFFFFF"/>
              </a:solidFill>
              <a:latin typeface="Calibri"/>
              <a:ea typeface="Calibri"/>
              <a:cs typeface="Calibri"/>
              <a:sym typeface="Calibri"/>
            </a:endParaRPr>
          </a:p>
        </p:txBody>
      </p:sp>
      <p:sp>
        <p:nvSpPr>
          <p:cNvPr id="120" name="Google Shape;120;ga3f30688e8_0_93"/>
          <p:cNvSpPr txBox="1"/>
          <p:nvPr/>
        </p:nvSpPr>
        <p:spPr>
          <a:xfrm>
            <a:off x="1045280" y="2035880"/>
            <a:ext cx="5355300" cy="4486200"/>
          </a:xfrm>
          <a:prstGeom prst="rect">
            <a:avLst/>
          </a:prstGeom>
          <a:noFill/>
          <a:ln>
            <a:noFill/>
          </a:ln>
        </p:spPr>
        <p:txBody>
          <a:bodyPr spcFirstLastPara="1" wrap="square" lIns="91425" tIns="45700" rIns="91425" bIns="45700" anchor="t" anchorCtr="0">
            <a:noAutofit/>
          </a:bodyPr>
          <a:lstStyle/>
          <a:p>
            <a:pPr marL="228600" marR="0" lvl="0" indent="-323490" algn="l" rtl="0">
              <a:lnSpc>
                <a:spcPct val="90000"/>
              </a:lnSpc>
              <a:spcBef>
                <a:spcPts val="0"/>
              </a:spcBef>
              <a:spcAft>
                <a:spcPts val="0"/>
              </a:spcAft>
              <a:buClr>
                <a:srgbClr val="FFFFFF"/>
              </a:buClr>
              <a:buSzPts val="3300"/>
              <a:buFont typeface="Arial"/>
              <a:buChar char="•"/>
            </a:pPr>
            <a:r>
              <a:rPr lang="en-US" sz="3300">
                <a:solidFill>
                  <a:srgbClr val="FFFFFF"/>
                </a:solidFill>
                <a:latin typeface="Calibri"/>
                <a:ea typeface="Calibri"/>
                <a:cs typeface="Calibri"/>
                <a:sym typeface="Calibri"/>
              </a:rPr>
              <a:t>Regresión logística</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Árbol de decisión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KNN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Naive Bayes</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SVC</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Random Forest</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Deep Learning</a:t>
            </a:r>
            <a:endParaRPr sz="33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900" b="0"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a3f30688e8_0_0"/>
          <p:cNvSpPr txBox="1"/>
          <p:nvPr/>
        </p:nvSpPr>
        <p:spPr>
          <a:xfrm>
            <a:off x="4265280" y="2766240"/>
            <a:ext cx="3661200" cy="13251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6600">
                <a:solidFill>
                  <a:srgbClr val="FF0000"/>
                </a:solidFill>
                <a:latin typeface="Calibri"/>
                <a:ea typeface="Calibri"/>
                <a:cs typeface="Calibri"/>
                <a:sym typeface="Calibri"/>
              </a:rPr>
              <a:t>Métricas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Accuracy</a:t>
            </a:r>
            <a:endParaRPr sz="4400" b="0" strike="noStrike">
              <a:solidFill>
                <a:srgbClr val="FFFFFF"/>
              </a:solidFill>
              <a:latin typeface="Calibri"/>
              <a:ea typeface="Calibri"/>
              <a:cs typeface="Calibri"/>
              <a:sym typeface="Calibri"/>
            </a:endParaRPr>
          </a:p>
        </p:txBody>
      </p:sp>
      <p:sp>
        <p:nvSpPr>
          <p:cNvPr id="133" name="Google Shape;133;p8"/>
          <p:cNvSpPr txBox="1"/>
          <p:nvPr/>
        </p:nvSpPr>
        <p:spPr>
          <a:xfrm>
            <a:off x="838075" y="1690200"/>
            <a:ext cx="10102200" cy="21675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Simplemente cantidad de aciertos vs fallos.</a:t>
            </a: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Accuracy = nº aciertos en predicción/total muestras predicción</a:t>
            </a:r>
            <a:endParaRPr sz="2000" b="0" strike="noStrike">
              <a:solidFill>
                <a:srgbClr val="FFFFFF"/>
              </a:solidFill>
              <a:latin typeface="Calibri"/>
              <a:ea typeface="Calibri"/>
              <a:cs typeface="Calibri"/>
              <a:sym typeface="Calibri"/>
            </a:endParaRPr>
          </a:p>
        </p:txBody>
      </p:sp>
      <p:pic>
        <p:nvPicPr>
          <p:cNvPr id="134" name="Google Shape;134;p8"/>
          <p:cNvPicPr preferRelativeResize="0"/>
          <p:nvPr/>
        </p:nvPicPr>
        <p:blipFill rotWithShape="1">
          <a:blip r:embed="rId3">
            <a:alphaModFix/>
          </a:blip>
          <a:srcRect l="17777" r="43759"/>
          <a:stretch/>
        </p:blipFill>
        <p:spPr>
          <a:xfrm>
            <a:off x="3750425" y="3131600"/>
            <a:ext cx="4572001" cy="1389175"/>
          </a:xfrm>
          <a:prstGeom prst="rect">
            <a:avLst/>
          </a:prstGeom>
          <a:noFill/>
          <a:ln>
            <a:noFill/>
          </a:ln>
        </p:spPr>
      </p:pic>
      <p:sp>
        <p:nvSpPr>
          <p:cNvPr id="135" name="Google Shape;135;p8"/>
          <p:cNvSpPr txBox="1"/>
          <p:nvPr/>
        </p:nvSpPr>
        <p:spPr>
          <a:xfrm>
            <a:off x="838075" y="5022625"/>
            <a:ext cx="10102200" cy="1665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dirty="0">
                <a:solidFill>
                  <a:srgbClr val="FFFFFF"/>
                </a:solidFill>
                <a:latin typeface="Calibri"/>
                <a:ea typeface="Calibri"/>
                <a:cs typeface="Calibri"/>
                <a:sym typeface="Calibri"/>
              </a:rPr>
              <a:t>¿</a:t>
            </a:r>
            <a:r>
              <a:rPr lang="en-US" sz="2000" dirty="0" err="1">
                <a:solidFill>
                  <a:srgbClr val="FFFFFF"/>
                </a:solidFill>
                <a:latin typeface="Calibri"/>
                <a:ea typeface="Calibri"/>
                <a:cs typeface="Calibri"/>
                <a:sym typeface="Calibri"/>
              </a:rPr>
              <a:t>Cómo</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sé</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qué</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clasificador</a:t>
            </a:r>
            <a:r>
              <a:rPr lang="en-US" sz="2000" dirty="0">
                <a:solidFill>
                  <a:srgbClr val="FFFFFF"/>
                </a:solidFill>
                <a:latin typeface="Calibri"/>
                <a:ea typeface="Calibri"/>
                <a:cs typeface="Calibri"/>
                <a:sym typeface="Calibri"/>
              </a:rPr>
              <a:t> es el </a:t>
            </a:r>
            <a:r>
              <a:rPr lang="en-US" sz="2000" dirty="0" err="1">
                <a:solidFill>
                  <a:srgbClr val="FFFFFF"/>
                </a:solidFill>
                <a:latin typeface="Calibri"/>
                <a:ea typeface="Calibri"/>
                <a:cs typeface="Calibri"/>
                <a:sym typeface="Calibri"/>
              </a:rPr>
              <a:t>mejor</a:t>
            </a:r>
            <a:r>
              <a:rPr lang="en-US" sz="2000" dirty="0">
                <a:solidFill>
                  <a:srgbClr val="FFFFFF"/>
                </a:solidFill>
                <a:latin typeface="Calibri"/>
                <a:ea typeface="Calibri"/>
                <a:cs typeface="Calibri"/>
                <a:sym typeface="Calibri"/>
              </a:rPr>
              <a:t>? El que </a:t>
            </a:r>
            <a:r>
              <a:rPr lang="en-US" sz="2000" dirty="0" err="1">
                <a:solidFill>
                  <a:srgbClr val="FFFFFF"/>
                </a:solidFill>
                <a:latin typeface="Calibri"/>
                <a:ea typeface="Calibri"/>
                <a:cs typeface="Calibri"/>
                <a:sym typeface="Calibri"/>
              </a:rPr>
              <a:t>tenga</a:t>
            </a:r>
            <a:r>
              <a:rPr lang="en-US" sz="2000" dirty="0">
                <a:solidFill>
                  <a:srgbClr val="FFFFFF"/>
                </a:solidFill>
                <a:latin typeface="Calibri"/>
                <a:ea typeface="Calibri"/>
                <a:cs typeface="Calibri"/>
                <a:sym typeface="Calibri"/>
              </a:rPr>
              <a:t> un accuracy </a:t>
            </a:r>
            <a:r>
              <a:rPr lang="en-US" sz="2000" dirty="0" err="1">
                <a:solidFill>
                  <a:srgbClr val="FFFFFF"/>
                </a:solidFill>
                <a:latin typeface="Calibri"/>
                <a:ea typeface="Calibri"/>
                <a:cs typeface="Calibri"/>
                <a:sym typeface="Calibri"/>
              </a:rPr>
              <a:t>más</a:t>
            </a:r>
            <a:r>
              <a:rPr lang="en-US" sz="2000" dirty="0">
                <a:solidFill>
                  <a:srgbClr val="FFFFFF"/>
                </a:solidFill>
                <a:latin typeface="Calibri"/>
                <a:ea typeface="Calibri"/>
                <a:cs typeface="Calibri"/>
                <a:sym typeface="Calibri"/>
              </a:rPr>
              <a:t> alto… </a:t>
            </a:r>
            <a:r>
              <a:rPr lang="en-US" sz="2000" dirty="0" err="1">
                <a:solidFill>
                  <a:srgbClr val="FFFFFF"/>
                </a:solidFill>
                <a:latin typeface="Calibri"/>
                <a:ea typeface="Calibri"/>
                <a:cs typeface="Calibri"/>
                <a:sym typeface="Calibri"/>
              </a:rPr>
              <a:t>Veamos</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si</a:t>
            </a:r>
            <a:r>
              <a:rPr lang="en-US" sz="2000" dirty="0">
                <a:solidFill>
                  <a:srgbClr val="FFFFFF"/>
                </a:solidFill>
                <a:latin typeface="Calibri"/>
                <a:ea typeface="Calibri"/>
                <a:cs typeface="Calibri"/>
                <a:sym typeface="Calibri"/>
              </a:rPr>
              <a:t> es </a:t>
            </a:r>
            <a:r>
              <a:rPr lang="en-US" sz="2000" dirty="0" err="1">
                <a:solidFill>
                  <a:srgbClr val="FFFFFF"/>
                </a:solidFill>
                <a:latin typeface="Calibri"/>
                <a:ea typeface="Calibri"/>
                <a:cs typeface="Calibri"/>
                <a:sym typeface="Calibri"/>
              </a:rPr>
              <a:t>así</a:t>
            </a:r>
            <a:endParaRPr sz="2000" b="0" strike="noStrike" dirty="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1562</Words>
  <Application>Microsoft Office PowerPoint</Application>
  <PresentationFormat>Panorámica</PresentationFormat>
  <Paragraphs>190</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VT</dc:creator>
  <cp:lastModifiedBy>Pilar Denia</cp:lastModifiedBy>
  <cp:revision>15</cp:revision>
  <dcterms:created xsi:type="dcterms:W3CDTF">2020-05-12T19:48:30Z</dcterms:created>
  <dcterms:modified xsi:type="dcterms:W3CDTF">2020-11-28T09:55:05Z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