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6OZ/I0to/p7n1+iimp+nRhC6sD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lar Denia" initials="PD" lastIdx="4" clrIdx="0">
    <p:extLst>
      <p:ext uri="{19B8F6BF-5375-455C-9EA6-DF929625EA0E}">
        <p15:presenceInfo xmlns:p15="http://schemas.microsoft.com/office/powerpoint/2012/main" userId="5dd8a7bd06efc9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7T20:15:52.624" idx="1">
    <p:pos x="6992" y="962"/>
    <p:text>Los modelos de árboles, siempre tienen dos ramas, SIEMPRE se posiciona el SI==&gt; Izquieda y NO==&gt; Derecha</p:text>
    <p:extLst>
      <p:ext uri="{C676402C-5697-4E1C-873F-D02D1690AC5C}">
        <p15:threadingInfo xmlns:p15="http://schemas.microsoft.com/office/powerpoint/2012/main" timeZoneBias="-60"/>
      </p:ext>
    </p:extLst>
  </p:cm>
  <p:cm authorId="1" dt="2020-12-17T20:17:40.843" idx="2">
    <p:pos x="10" y="10"/>
    <p:text>El modelo no debe tener muchos niveles, puesto que se genera 'overfitting'
No debe tener más de 20</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1eac15f37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a1eac15f37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8" name="Google Shape;158;ga1eac15f37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6d56d0a45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a6d56d0a45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4" name="Google Shape;164;ga6d56d0a45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6d56d0a45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a6d56d0a45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2" name="Google Shape;172;ga6d56d0a45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1eac15f37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a1eac15f37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9" name="Google Shape;179;ga1eac15f37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1eac15f37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a1eac15f37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5" name="Google Shape;185;ga1eac15f37_0_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1eac15f37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a1eac15f37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95" name="Google Shape;195;ga1eac15f37_0_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1eac15f3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a1eac15f37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1" name="Google Shape;201;ga1eac15f37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6d56d0a45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a6d56d0a45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0" name="Google Shape;210;ga6d56d0a45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6d56d0a4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a6d56d0a4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6" name="Google Shape;216;ga6d56d0a4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1eac15f37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a1eac15f37_0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6" name="Google Shape;226;ga1eac15f37_0_1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1eac15f37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a1eac15f37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3" name="Google Shape;93;ga1eac15f37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1eac15f37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a1eac15f37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2" name="Google Shape;232;ga1eac15f37_0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1eac15f37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a1eac15f37_0_1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0" name="Google Shape;240;ga1eac15f37_0_1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8" name="Google Shape;24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eac15f3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a1eac15f3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1" name="Google Shape;101;ga1eac15f3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7" name="Google Shape;10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6" name="Google Shape;12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6" name="Google Shape;136;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1eac15f3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a1eac15f3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44" name="Google Shape;144;ga1eac15f37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1eac15f3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a1eac15f37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0" name="Google Shape;150;ga1eac15f37_0_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r2d3.us/visual-intro-to-machine-learning-part-1/"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2276518" y="2330166"/>
            <a:ext cx="7638964" cy="21976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Machine Learning – Decision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a1eac15f37_0_62"/>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¿Cuál es la feature más predictiva? ¿Cómo elegimos los splits?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a6d56d0a45_0_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Mejores splits</a:t>
            </a:r>
            <a:endParaRPr/>
          </a:p>
        </p:txBody>
      </p:sp>
      <p:sp>
        <p:nvSpPr>
          <p:cNvPr id="167" name="Google Shape;167;ga6d56d0a45_0_16"/>
          <p:cNvSpPr txBox="1"/>
          <p:nvPr/>
        </p:nvSpPr>
        <p:spPr>
          <a:xfrm>
            <a:off x="838200" y="1463450"/>
            <a:ext cx="10515600" cy="49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latin typeface="Calibri"/>
                <a:ea typeface="Calibri"/>
                <a:cs typeface="Calibri"/>
                <a:sym typeface="Calibri"/>
              </a:rPr>
              <a:t>Al igual que en regresión, teníamos una función de coste con la que entrenábamos nuestro algoritmo y elegíamos los pesos adecuados (w).</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a:p>
            <a:pPr marL="0" lvl="0" indent="0" algn="l" rtl="0">
              <a:spcBef>
                <a:spcPts val="0"/>
              </a:spcBef>
              <a:spcAft>
                <a:spcPts val="0"/>
              </a:spcAft>
              <a:buNone/>
            </a:pPr>
            <a:r>
              <a:rPr lang="en-GB">
                <a:solidFill>
                  <a:schemeClr val="lt1"/>
                </a:solidFill>
                <a:latin typeface="Calibri"/>
                <a:ea typeface="Calibri"/>
                <a:cs typeface="Calibri"/>
                <a:sym typeface="Calibri"/>
              </a:rPr>
              <a:t>En el caso de los árboles funciona de manera parecida. Necesitamos una métrica para saber si estamos haciendo bien las cosas.</a:t>
            </a:r>
            <a:endParaRPr>
              <a:solidFill>
                <a:schemeClr val="lt1"/>
              </a:solidFill>
              <a:latin typeface="Calibri"/>
              <a:ea typeface="Calibri"/>
              <a:cs typeface="Calibri"/>
              <a:sym typeface="Calibri"/>
            </a:endParaRPr>
          </a:p>
          <a:p>
            <a:pPr marL="0" lvl="0" indent="0" algn="l" rtl="0">
              <a:spcBef>
                <a:spcPts val="0"/>
              </a:spcBef>
              <a:spcAft>
                <a:spcPts val="0"/>
              </a:spcAft>
              <a:buNone/>
            </a:pPr>
            <a:r>
              <a:rPr lang="en-GB">
                <a:solidFill>
                  <a:schemeClr val="lt1"/>
                </a:solidFill>
                <a:latin typeface="Calibri"/>
                <a:ea typeface="Calibri"/>
                <a:cs typeface="Calibri"/>
                <a:sym typeface="Calibri"/>
              </a:rPr>
              <a:t>Las dos métricas más utilizadas son </a:t>
            </a:r>
            <a:r>
              <a:rPr lang="en-GB" b="1">
                <a:solidFill>
                  <a:schemeClr val="lt1"/>
                </a:solidFill>
                <a:latin typeface="Calibri"/>
                <a:ea typeface="Calibri"/>
                <a:cs typeface="Calibri"/>
                <a:sym typeface="Calibri"/>
              </a:rPr>
              <a:t>el gini y la </a:t>
            </a:r>
            <a:r>
              <a:rPr lang="en-GB" sz="1500" b="1">
                <a:solidFill>
                  <a:schemeClr val="lt1"/>
                </a:solidFill>
                <a:latin typeface="Calibri"/>
                <a:ea typeface="Calibri"/>
                <a:cs typeface="Calibri"/>
                <a:sym typeface="Calibri"/>
              </a:rPr>
              <a:t>entropía</a:t>
            </a:r>
            <a:r>
              <a:rPr lang="en-GB">
                <a:solidFill>
                  <a:schemeClr val="lt1"/>
                </a:solidFill>
                <a:latin typeface="Calibri"/>
                <a:ea typeface="Calibri"/>
                <a:cs typeface="Calibri"/>
                <a:sym typeface="Calibri"/>
              </a:rPr>
              <a:t>. La entropía te da una medida de la cantidad de información de los datos respecto al target, mientras que el gini te da una medida de la “impureza” del split. Un nodo será “puro” (gini=0), si tiene clasificadas perfectamente todas las clases.</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r>
              <a:rPr lang="en-GB" u="sng">
                <a:solidFill>
                  <a:schemeClr val="lt1"/>
                </a:solidFill>
                <a:latin typeface="Calibri"/>
                <a:ea typeface="Calibri"/>
                <a:cs typeface="Calibri"/>
                <a:sym typeface="Calibri"/>
              </a:rPr>
              <a:t>Gini</a:t>
            </a:r>
            <a:endParaRPr u="sng">
              <a:solidFill>
                <a:schemeClr val="lt1"/>
              </a:solidFill>
              <a:latin typeface="Calibri"/>
              <a:ea typeface="Calibri"/>
              <a:cs typeface="Calibri"/>
              <a:sym typeface="Calibri"/>
            </a:endParaRPr>
          </a:p>
          <a:p>
            <a:pPr marL="457200" lvl="0" indent="0" algn="l" rtl="0">
              <a:spcBef>
                <a:spcPts val="0"/>
              </a:spcBef>
              <a:spcAft>
                <a:spcPts val="0"/>
              </a:spcAft>
              <a:buNone/>
            </a:pPr>
            <a:r>
              <a:rPr lang="en-GB">
                <a:solidFill>
                  <a:schemeClr val="lt1"/>
                </a:solidFill>
                <a:latin typeface="Calibri"/>
                <a:ea typeface="Calibri"/>
                <a:cs typeface="Calibri"/>
                <a:sym typeface="Calibri"/>
              </a:rPr>
              <a:t>Se divide el train set mediane una feature, con un valor dado. ¿Cuál, qué valor? Se busca la combinación más pura, es decir, minimizar:</a:t>
            </a: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r>
              <a:rPr lang="en-GB" u="sng">
                <a:solidFill>
                  <a:schemeClr val="lt1"/>
                </a:solidFill>
                <a:latin typeface="Calibri"/>
                <a:ea typeface="Calibri"/>
                <a:cs typeface="Calibri"/>
                <a:sym typeface="Calibri"/>
              </a:rPr>
              <a:t>Entropía</a:t>
            </a:r>
            <a:endParaRPr u="sng">
              <a:solidFill>
                <a:schemeClr val="lt1"/>
              </a:solidFill>
              <a:latin typeface="Calibri"/>
              <a:ea typeface="Calibri"/>
              <a:cs typeface="Calibri"/>
              <a:sym typeface="Calibri"/>
            </a:endParaRPr>
          </a:p>
          <a:p>
            <a:pPr marL="457200" lvl="0" indent="0" algn="l" rtl="0">
              <a:spcBef>
                <a:spcPts val="0"/>
              </a:spcBef>
              <a:spcAft>
                <a:spcPts val="0"/>
              </a:spcAft>
              <a:buNone/>
            </a:pPr>
            <a:r>
              <a:rPr lang="en-GB">
                <a:solidFill>
                  <a:schemeClr val="lt1"/>
                </a:solidFill>
                <a:latin typeface="Calibri"/>
                <a:ea typeface="Calibri"/>
                <a:cs typeface="Calibri"/>
                <a:sym typeface="Calibri"/>
              </a:rPr>
              <a:t>Se calcula la entropía antes de un split y después. La diferencia es lo que se denomina como </a:t>
            </a:r>
            <a:r>
              <a:rPr lang="en-GB" sz="1500" b="1">
                <a:solidFill>
                  <a:schemeClr val="lt1"/>
                </a:solidFill>
                <a:latin typeface="Calibri"/>
                <a:ea typeface="Calibri"/>
                <a:cs typeface="Calibri"/>
                <a:sym typeface="Calibri"/>
              </a:rPr>
              <a:t>Information Gained(IG)</a:t>
            </a:r>
            <a:r>
              <a:rPr lang="en-GB">
                <a:solidFill>
                  <a:schemeClr val="lt1"/>
                </a:solidFill>
                <a:latin typeface="Calibri"/>
                <a:ea typeface="Calibri"/>
                <a:cs typeface="Calibri"/>
                <a:sym typeface="Calibri"/>
              </a:rPr>
              <a:t>.</a:t>
            </a:r>
            <a:endParaRPr>
              <a:solidFill>
                <a:schemeClr val="lt1"/>
              </a:solidFill>
              <a:latin typeface="Calibri"/>
              <a:ea typeface="Calibri"/>
              <a:cs typeface="Calibri"/>
              <a:sym typeface="Calibri"/>
            </a:endParaRPr>
          </a:p>
          <a:p>
            <a:pPr marL="457200" lvl="0" indent="0" algn="l" rtl="0">
              <a:spcBef>
                <a:spcPts val="0"/>
              </a:spcBef>
              <a:spcAft>
                <a:spcPts val="0"/>
              </a:spcAft>
              <a:buNone/>
            </a:pPr>
            <a:r>
              <a:rPr lang="en-GB">
                <a:solidFill>
                  <a:schemeClr val="lt1"/>
                </a:solidFill>
                <a:latin typeface="Calibri"/>
                <a:ea typeface="Calibri"/>
                <a:cs typeface="Calibri"/>
                <a:sym typeface="Calibri"/>
              </a:rPr>
              <a:t>¿Objetivo?</a:t>
            </a:r>
            <a:r>
              <a:rPr lang="en-GB" sz="1300">
                <a:solidFill>
                  <a:schemeClr val="lt1"/>
                </a:solidFill>
                <a:latin typeface="Calibri"/>
                <a:ea typeface="Calibri"/>
                <a:cs typeface="Calibri"/>
                <a:sym typeface="Calibri"/>
              </a:rPr>
              <a:t> </a:t>
            </a:r>
            <a:r>
              <a:rPr lang="en-GB">
                <a:solidFill>
                  <a:schemeClr val="lt1"/>
                </a:solidFill>
                <a:latin typeface="Calibri"/>
                <a:ea typeface="Calibri"/>
                <a:cs typeface="Calibri"/>
                <a:sym typeface="Calibri"/>
              </a:rPr>
              <a:t>Encontrar el split con el mayor Information Gained</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GB">
                <a:solidFill>
                  <a:schemeClr val="lt1"/>
                </a:solidFill>
                <a:latin typeface="Calibri"/>
                <a:ea typeface="Calibri"/>
                <a:cs typeface="Calibri"/>
                <a:sym typeface="Calibri"/>
              </a:rPr>
              <a:t>Repetimos el proceso. Cada nuevo split añade un </a:t>
            </a:r>
            <a:r>
              <a:rPr lang="en-GB" sz="1500" b="1">
                <a:solidFill>
                  <a:schemeClr val="lt1"/>
                </a:solidFill>
                <a:latin typeface="Calibri"/>
                <a:ea typeface="Calibri"/>
                <a:cs typeface="Calibri"/>
                <a:sym typeface="Calibri"/>
              </a:rPr>
              <a:t>nivel de profundiad</a:t>
            </a:r>
            <a:r>
              <a:rPr lang="en-GB">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p:txBody>
      </p:sp>
      <p:pic>
        <p:nvPicPr>
          <p:cNvPr id="168" name="Google Shape;168;ga6d56d0a45_0_16"/>
          <p:cNvPicPr preferRelativeResize="0"/>
          <p:nvPr/>
        </p:nvPicPr>
        <p:blipFill>
          <a:blip r:embed="rId3">
            <a:alphaModFix/>
          </a:blip>
          <a:stretch>
            <a:fillRect/>
          </a:stretch>
        </p:blipFill>
        <p:spPr>
          <a:xfrm>
            <a:off x="3518745" y="3814575"/>
            <a:ext cx="4780600" cy="93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a6d56d0a45_0_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 con Gini</a:t>
            </a:r>
            <a:endParaRPr/>
          </a:p>
        </p:txBody>
      </p:sp>
      <p:pic>
        <p:nvPicPr>
          <p:cNvPr id="175" name="Google Shape;175;ga6d56d0a45_0_23"/>
          <p:cNvPicPr preferRelativeResize="0"/>
          <p:nvPr/>
        </p:nvPicPr>
        <p:blipFill>
          <a:blip r:embed="rId3">
            <a:alphaModFix/>
          </a:blip>
          <a:stretch>
            <a:fillRect/>
          </a:stretch>
        </p:blipFill>
        <p:spPr>
          <a:xfrm>
            <a:off x="3076050" y="1827275"/>
            <a:ext cx="5273775" cy="419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a1eac15f37_0_80"/>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Profundidad del árbol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a1eac15f37_0_8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Profundidad del árbol</a:t>
            </a:r>
            <a:endParaRPr/>
          </a:p>
        </p:txBody>
      </p:sp>
      <p:sp>
        <p:nvSpPr>
          <p:cNvPr id="188" name="Google Shape;188;ga1eac15f37_0_85"/>
          <p:cNvSpPr txBox="1"/>
          <p:nvPr/>
        </p:nvSpPr>
        <p:spPr>
          <a:xfrm>
            <a:off x="838200" y="1463450"/>
            <a:ext cx="105156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Según vamos añadiendo splits, el árbol es mayor, y por tanto lo va a clasificar mejor todo</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189" name="Google Shape;189;ga1eac15f37_0_85"/>
          <p:cNvPicPr preferRelativeResize="0"/>
          <p:nvPr/>
        </p:nvPicPr>
        <p:blipFill>
          <a:blip r:embed="rId3">
            <a:alphaModFix/>
          </a:blip>
          <a:stretch>
            <a:fillRect/>
          </a:stretch>
        </p:blipFill>
        <p:spPr>
          <a:xfrm>
            <a:off x="6302552" y="2322775"/>
            <a:ext cx="4590499" cy="3442874"/>
          </a:xfrm>
          <a:prstGeom prst="rect">
            <a:avLst/>
          </a:prstGeom>
          <a:noFill/>
          <a:ln>
            <a:noFill/>
          </a:ln>
        </p:spPr>
      </p:pic>
      <p:sp>
        <p:nvSpPr>
          <p:cNvPr id="190" name="Google Shape;190;ga1eac15f37_0_85"/>
          <p:cNvSpPr txBox="1"/>
          <p:nvPr/>
        </p:nvSpPr>
        <p:spPr>
          <a:xfrm>
            <a:off x="838200" y="4849800"/>
            <a:ext cx="48285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Calibri"/>
                <a:ea typeface="Calibri"/>
                <a:cs typeface="Calibri"/>
                <a:sym typeface="Calibri"/>
              </a:rPr>
              <a:t>Overfitting!!!</a:t>
            </a:r>
            <a:endParaRPr sz="2200" b="1">
              <a:solidFill>
                <a:schemeClr val="lt1"/>
              </a:solidFill>
              <a:latin typeface="Calibri"/>
              <a:ea typeface="Calibri"/>
              <a:cs typeface="Calibri"/>
              <a:sym typeface="Calibri"/>
            </a:endParaRPr>
          </a:p>
          <a:p>
            <a:pPr marL="0" lvl="0" indent="0" algn="l" rtl="0">
              <a:spcBef>
                <a:spcPts val="0"/>
              </a:spcBef>
              <a:spcAft>
                <a:spcPts val="0"/>
              </a:spcAft>
              <a:buNone/>
            </a:pPr>
            <a:r>
              <a:rPr lang="en-GB" sz="2000">
                <a:solidFill>
                  <a:schemeClr val="lt1"/>
                </a:solidFill>
                <a:latin typeface="Calibri"/>
                <a:ea typeface="Calibri"/>
                <a:cs typeface="Calibri"/>
                <a:sym typeface="Calibri"/>
              </a:rPr>
              <a:t>Estamos sobreentrenando el modelo, añadiéndole demasiada compejidad</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191" name="Google Shape;191;ga1eac15f37_0_85"/>
          <p:cNvPicPr preferRelativeResize="0"/>
          <p:nvPr/>
        </p:nvPicPr>
        <p:blipFill rotWithShape="1">
          <a:blip r:embed="rId4">
            <a:alphaModFix/>
          </a:blip>
          <a:srcRect/>
          <a:stretch/>
        </p:blipFill>
        <p:spPr>
          <a:xfrm>
            <a:off x="956600" y="2372674"/>
            <a:ext cx="4362050" cy="2425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1000"/>
                                        <p:tgtEl>
                                          <p:spTgt spid="190"/>
                                        </p:tgtEl>
                                      </p:cBhvr>
                                    </p:animEffect>
                                  </p:childTnLst>
                                </p:cTn>
                              </p:par>
                              <p:par>
                                <p:cTn id="13" presetID="10" presetClass="entr" presetSubtype="0" fill="hold" nodeType="with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fade">
                                      <p:cBhvr>
                                        <p:cTn id="15"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a1eac15f37_0_94"/>
          <p:cNvSpPr txBox="1">
            <a:spLocks noGrp="1"/>
          </p:cNvSpPr>
          <p:nvPr>
            <p:ph type="title"/>
          </p:nvPr>
        </p:nvSpPr>
        <p:spPr>
          <a:xfrm>
            <a:off x="1882351" y="2330100"/>
            <a:ext cx="84273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¿Cómo solucionamos el overfitting?</a:t>
            </a:r>
            <a:endParaRPr>
              <a:solidFill>
                <a:srgbClr val="FF0000"/>
              </a:solidFill>
            </a:endParaRPr>
          </a:p>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Prunning</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a1eac15f37_0_9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Prunning</a:t>
            </a:r>
            <a:endParaRPr/>
          </a:p>
        </p:txBody>
      </p:sp>
      <p:sp>
        <p:nvSpPr>
          <p:cNvPr id="204" name="Google Shape;204;ga1eac15f37_0_99"/>
          <p:cNvSpPr txBox="1"/>
          <p:nvPr/>
        </p:nvSpPr>
        <p:spPr>
          <a:xfrm>
            <a:off x="838200" y="1463450"/>
            <a:ext cx="105156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Sencilla técnica que consiste en “podar” el árbol. Lo único que tenemos que hacer es reducir la dimensión del árbol de decisión con un número menor de niveles de profundidad.</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sp>
        <p:nvSpPr>
          <p:cNvPr id="205" name="Google Shape;205;ga1eac15f37_0_99"/>
          <p:cNvSpPr txBox="1"/>
          <p:nvPr/>
        </p:nvSpPr>
        <p:spPr>
          <a:xfrm>
            <a:off x="838200" y="2433350"/>
            <a:ext cx="34332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De nuevo, </a:t>
            </a:r>
            <a:r>
              <a:rPr lang="en-GB" sz="2100" b="1">
                <a:solidFill>
                  <a:schemeClr val="lt1"/>
                </a:solidFill>
                <a:latin typeface="Calibri"/>
                <a:ea typeface="Calibri"/>
                <a:cs typeface="Calibri"/>
                <a:sym typeface="Calibri"/>
              </a:rPr>
              <a:t>Bias vs Variance</a:t>
            </a:r>
            <a:endParaRPr sz="2100" b="1">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206" name="Google Shape;206;ga1eac15f37_0_99"/>
          <p:cNvPicPr preferRelativeResize="0"/>
          <p:nvPr/>
        </p:nvPicPr>
        <p:blipFill>
          <a:blip r:embed="rId3">
            <a:alphaModFix/>
          </a:blip>
          <a:stretch>
            <a:fillRect/>
          </a:stretch>
        </p:blipFill>
        <p:spPr>
          <a:xfrm>
            <a:off x="3589900" y="3267100"/>
            <a:ext cx="4686300" cy="294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a6d56d0a45_0_8"/>
          <p:cNvSpPr txBox="1">
            <a:spLocks noGrp="1"/>
          </p:cNvSpPr>
          <p:nvPr>
            <p:ph type="title"/>
          </p:nvPr>
        </p:nvSpPr>
        <p:spPr>
          <a:xfrm>
            <a:off x="1882351" y="2330100"/>
            <a:ext cx="84273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Decision Tree Regression</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a6d56d0a45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Árboles regresores</a:t>
            </a:r>
            <a:endParaRPr/>
          </a:p>
        </p:txBody>
      </p:sp>
      <p:sp>
        <p:nvSpPr>
          <p:cNvPr id="219" name="Google Shape;219;ga6d56d0a45_0_0"/>
          <p:cNvSpPr txBox="1"/>
          <p:nvPr/>
        </p:nvSpPr>
        <p:spPr>
          <a:xfrm>
            <a:off x="838200" y="1463450"/>
            <a:ext cx="105156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En vez de predecir una clase, ahora predicen un valor concreto, como en el siguiente ejemplo. Realiza splits minimizando el MSE</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220" name="Google Shape;220;ga6d56d0a45_0_0"/>
          <p:cNvPicPr preferRelativeResize="0"/>
          <p:nvPr/>
        </p:nvPicPr>
        <p:blipFill>
          <a:blip r:embed="rId3">
            <a:alphaModFix/>
          </a:blip>
          <a:stretch>
            <a:fillRect/>
          </a:stretch>
        </p:blipFill>
        <p:spPr>
          <a:xfrm>
            <a:off x="5482047" y="3429775"/>
            <a:ext cx="6124874" cy="2390600"/>
          </a:xfrm>
          <a:prstGeom prst="rect">
            <a:avLst/>
          </a:prstGeom>
          <a:noFill/>
          <a:ln>
            <a:noFill/>
          </a:ln>
        </p:spPr>
      </p:pic>
      <p:pic>
        <p:nvPicPr>
          <p:cNvPr id="221" name="Google Shape;221;ga6d56d0a45_0_0"/>
          <p:cNvPicPr preferRelativeResize="0"/>
          <p:nvPr/>
        </p:nvPicPr>
        <p:blipFill>
          <a:blip r:embed="rId4">
            <a:alphaModFix/>
          </a:blip>
          <a:stretch>
            <a:fillRect/>
          </a:stretch>
        </p:blipFill>
        <p:spPr>
          <a:xfrm>
            <a:off x="670124" y="3305824"/>
            <a:ext cx="4491451" cy="2514553"/>
          </a:xfrm>
          <a:prstGeom prst="rect">
            <a:avLst/>
          </a:prstGeom>
          <a:noFill/>
          <a:ln>
            <a:noFill/>
          </a:ln>
        </p:spPr>
      </p:pic>
      <p:pic>
        <p:nvPicPr>
          <p:cNvPr id="222" name="Google Shape;222;ga6d56d0a45_0_0"/>
          <p:cNvPicPr preferRelativeResize="0"/>
          <p:nvPr/>
        </p:nvPicPr>
        <p:blipFill>
          <a:blip r:embed="rId5">
            <a:alphaModFix/>
          </a:blip>
          <a:stretch>
            <a:fillRect/>
          </a:stretch>
        </p:blipFill>
        <p:spPr>
          <a:xfrm>
            <a:off x="3392400" y="2321300"/>
            <a:ext cx="5176725" cy="77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a1eac15f37_0_121"/>
          <p:cNvSpPr txBox="1">
            <a:spLocks noGrp="1"/>
          </p:cNvSpPr>
          <p:nvPr>
            <p:ph type="title"/>
          </p:nvPr>
        </p:nvSpPr>
        <p:spPr>
          <a:xfrm>
            <a:off x="1882351" y="2330100"/>
            <a:ext cx="84273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¿Cuándo usar árboles de decisión?</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a1eac15f37_0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Algoritmos de machine learning </a:t>
            </a:r>
            <a:endParaRPr>
              <a:solidFill>
                <a:srgbClr val="FF0000"/>
              </a:solidFill>
            </a:endParaRPr>
          </a:p>
        </p:txBody>
      </p:sp>
      <p:sp>
        <p:nvSpPr>
          <p:cNvPr id="96" name="Google Shape;96;ga1eac15f37_0_5"/>
          <p:cNvSpPr txBox="1">
            <a:spLocks noGrp="1"/>
          </p:cNvSpPr>
          <p:nvPr>
            <p:ph type="body" idx="1"/>
          </p:nvPr>
        </p:nvSpPr>
        <p:spPr>
          <a:xfrm>
            <a:off x="944078" y="2049411"/>
            <a:ext cx="5257800" cy="3822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400"/>
              <a:buChar char="•"/>
            </a:pPr>
            <a:r>
              <a:rPr lang="en-GB" sz="2400"/>
              <a:t>Aprendizaje supervisado:</a:t>
            </a:r>
            <a:endParaRPr/>
          </a:p>
          <a:p>
            <a:pPr marL="685800" lvl="1" indent="-228600" algn="l" rtl="0">
              <a:lnSpc>
                <a:spcPct val="90000"/>
              </a:lnSpc>
              <a:spcBef>
                <a:spcPts val="500"/>
              </a:spcBef>
              <a:spcAft>
                <a:spcPts val="0"/>
              </a:spcAft>
              <a:buClr>
                <a:schemeClr val="lt1"/>
              </a:buClr>
              <a:buSzPts val="2000"/>
              <a:buChar char="•"/>
            </a:pPr>
            <a:r>
              <a:rPr lang="en-GB" sz="2000"/>
              <a:t>Regresión</a:t>
            </a:r>
            <a:endParaRPr/>
          </a:p>
          <a:p>
            <a:pPr marL="685800" lvl="1" indent="-228600" algn="l" rtl="0">
              <a:lnSpc>
                <a:spcPct val="90000"/>
              </a:lnSpc>
              <a:spcBef>
                <a:spcPts val="500"/>
              </a:spcBef>
              <a:spcAft>
                <a:spcPts val="0"/>
              </a:spcAft>
              <a:buClr>
                <a:schemeClr val="lt1"/>
              </a:buClr>
              <a:buSzPts val="2000"/>
              <a:buChar char="•"/>
            </a:pPr>
            <a:r>
              <a:rPr lang="en-GB" sz="2000"/>
              <a:t>Clasificación</a:t>
            </a:r>
            <a:endParaRPr sz="2000"/>
          </a:p>
          <a:p>
            <a:pPr marL="685800" lvl="1" indent="-101600" algn="l" rtl="0">
              <a:lnSpc>
                <a:spcPct val="90000"/>
              </a:lnSpc>
              <a:spcBef>
                <a:spcPts val="500"/>
              </a:spcBef>
              <a:spcAft>
                <a:spcPts val="0"/>
              </a:spcAft>
              <a:buClr>
                <a:schemeClr val="lt1"/>
              </a:buClr>
              <a:buSzPts val="2000"/>
              <a:buNone/>
            </a:pPr>
            <a:endParaRPr sz="2000"/>
          </a:p>
          <a:p>
            <a:pPr marL="228600" lvl="0" indent="-228600" algn="l" rtl="0">
              <a:lnSpc>
                <a:spcPct val="90000"/>
              </a:lnSpc>
              <a:spcBef>
                <a:spcPts val="1000"/>
              </a:spcBef>
              <a:spcAft>
                <a:spcPts val="0"/>
              </a:spcAft>
              <a:buClr>
                <a:schemeClr val="lt1"/>
              </a:buClr>
              <a:buSzPts val="2400"/>
              <a:buChar char="•"/>
            </a:pPr>
            <a:r>
              <a:rPr lang="en-GB" sz="2400"/>
              <a:t>Aprendizaje no supervisado:</a:t>
            </a:r>
            <a:endParaRPr/>
          </a:p>
          <a:p>
            <a:pPr marL="685800" lvl="1" indent="-228600" algn="l" rtl="0">
              <a:lnSpc>
                <a:spcPct val="90000"/>
              </a:lnSpc>
              <a:spcBef>
                <a:spcPts val="500"/>
              </a:spcBef>
              <a:spcAft>
                <a:spcPts val="0"/>
              </a:spcAft>
              <a:buClr>
                <a:schemeClr val="lt1"/>
              </a:buClr>
              <a:buSzPts val="2000"/>
              <a:buChar char="•"/>
            </a:pPr>
            <a:r>
              <a:rPr lang="en-GB" sz="2000"/>
              <a:t>Clusterización</a:t>
            </a:r>
            <a:endParaRPr sz="2000"/>
          </a:p>
          <a:p>
            <a:pPr marL="685800" lvl="1" indent="-228600" algn="l" rtl="0">
              <a:lnSpc>
                <a:spcPct val="90000"/>
              </a:lnSpc>
              <a:spcBef>
                <a:spcPts val="500"/>
              </a:spcBef>
              <a:spcAft>
                <a:spcPts val="0"/>
              </a:spcAft>
              <a:buClr>
                <a:schemeClr val="lt1"/>
              </a:buClr>
              <a:buSzPts val="2000"/>
              <a:buChar char="•"/>
            </a:pPr>
            <a:r>
              <a:rPr lang="en-GB" sz="2000"/>
              <a:t>Reducción de dimensionalidad</a:t>
            </a:r>
            <a:endParaRPr sz="2000"/>
          </a:p>
          <a:p>
            <a:pPr marL="685800" lvl="1" indent="-101600" algn="l" rtl="0">
              <a:lnSpc>
                <a:spcPct val="90000"/>
              </a:lnSpc>
              <a:spcBef>
                <a:spcPts val="500"/>
              </a:spcBef>
              <a:spcAft>
                <a:spcPts val="0"/>
              </a:spcAft>
              <a:buClr>
                <a:schemeClr val="lt1"/>
              </a:buClr>
              <a:buSzPts val="2000"/>
              <a:buNone/>
            </a:pPr>
            <a:endParaRPr sz="2000"/>
          </a:p>
          <a:p>
            <a:pPr marL="228600" lvl="0" indent="-228600" algn="l" rtl="0">
              <a:lnSpc>
                <a:spcPct val="90000"/>
              </a:lnSpc>
              <a:spcBef>
                <a:spcPts val="1000"/>
              </a:spcBef>
              <a:spcAft>
                <a:spcPts val="0"/>
              </a:spcAft>
              <a:buClr>
                <a:schemeClr val="lt1"/>
              </a:buClr>
              <a:buSzPts val="2400"/>
              <a:buChar char="•"/>
            </a:pPr>
            <a:r>
              <a:rPr lang="en-GB" sz="2400"/>
              <a:t>Aprendizaje por refuerzo</a:t>
            </a:r>
            <a:endParaRPr sz="2400"/>
          </a:p>
          <a:p>
            <a:pPr marL="228600" lvl="0" indent="-50800" algn="l" rtl="0">
              <a:lnSpc>
                <a:spcPct val="90000"/>
              </a:lnSpc>
              <a:spcBef>
                <a:spcPts val="1000"/>
              </a:spcBef>
              <a:spcAft>
                <a:spcPts val="0"/>
              </a:spcAft>
              <a:buClr>
                <a:schemeClr val="lt1"/>
              </a:buClr>
              <a:buSzPts val="2800"/>
              <a:buNone/>
            </a:pPr>
            <a:endParaRPr/>
          </a:p>
        </p:txBody>
      </p:sp>
      <p:pic>
        <p:nvPicPr>
          <p:cNvPr id="97" name="Google Shape;97;ga1eac15f37_0_5"/>
          <p:cNvPicPr preferRelativeResize="0"/>
          <p:nvPr/>
        </p:nvPicPr>
        <p:blipFill rotWithShape="1">
          <a:blip r:embed="rId3">
            <a:alphaModFix/>
          </a:blip>
          <a:srcRect/>
          <a:stretch/>
        </p:blipFill>
        <p:spPr>
          <a:xfrm>
            <a:off x="5722620" y="1641073"/>
            <a:ext cx="5867400" cy="4638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a1eac15f37_0_1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Trees vs Linear Regression</a:t>
            </a:r>
            <a:endParaRPr/>
          </a:p>
        </p:txBody>
      </p:sp>
      <p:pic>
        <p:nvPicPr>
          <p:cNvPr id="235" name="Google Shape;235;ga1eac15f37_0_126"/>
          <p:cNvPicPr preferRelativeResize="0"/>
          <p:nvPr/>
        </p:nvPicPr>
        <p:blipFill>
          <a:blip r:embed="rId3">
            <a:alphaModFix/>
          </a:blip>
          <a:stretch>
            <a:fillRect/>
          </a:stretch>
        </p:blipFill>
        <p:spPr>
          <a:xfrm>
            <a:off x="3719476" y="2450500"/>
            <a:ext cx="4111050" cy="3965800"/>
          </a:xfrm>
          <a:prstGeom prst="rect">
            <a:avLst/>
          </a:prstGeom>
          <a:noFill/>
          <a:ln>
            <a:noFill/>
          </a:ln>
        </p:spPr>
      </p:pic>
      <p:sp>
        <p:nvSpPr>
          <p:cNvPr id="236" name="Google Shape;236;ga1eac15f37_0_126"/>
          <p:cNvSpPr txBox="1"/>
          <p:nvPr/>
        </p:nvSpPr>
        <p:spPr>
          <a:xfrm>
            <a:off x="838200" y="1690825"/>
            <a:ext cx="105156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La importancia del análisis exploratorio</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a1eac15f37_0_134"/>
          <p:cNvSpPr txBox="1"/>
          <p:nvPr/>
        </p:nvSpPr>
        <p:spPr>
          <a:xfrm>
            <a:off x="838200" y="1463450"/>
            <a:ext cx="5288100" cy="45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400"/>
              </a:spcBef>
              <a:spcAft>
                <a:spcPts val="0"/>
              </a:spcAft>
              <a:buClr>
                <a:schemeClr val="dk1"/>
              </a:buClr>
              <a:buSzPts val="1100"/>
              <a:buFont typeface="Arial"/>
              <a:buNone/>
            </a:pPr>
            <a:r>
              <a:rPr lang="en-GB" sz="2100" b="1">
                <a:solidFill>
                  <a:schemeClr val="lt1"/>
                </a:solidFill>
                <a:latin typeface="Calibri"/>
                <a:ea typeface="Calibri"/>
                <a:cs typeface="Calibri"/>
                <a:sym typeface="Calibri"/>
              </a:rPr>
              <a:t>Ventajas de los trees</a:t>
            </a:r>
            <a:endParaRPr sz="2100" b="1">
              <a:solidFill>
                <a:schemeClr val="lt1"/>
              </a:solidFill>
              <a:latin typeface="Calibri"/>
              <a:ea typeface="Calibri"/>
              <a:cs typeface="Calibri"/>
              <a:sym typeface="Calibri"/>
            </a:endParaRPr>
          </a:p>
          <a:p>
            <a:pPr marL="457200" lvl="0" indent="-349250" algn="l" rtl="0">
              <a:lnSpc>
                <a:spcPct val="115000"/>
              </a:lnSpc>
              <a:spcBef>
                <a:spcPts val="600"/>
              </a:spcBef>
              <a:spcAft>
                <a:spcPts val="0"/>
              </a:spcAft>
              <a:buClr>
                <a:schemeClr val="lt1"/>
              </a:buClr>
              <a:buSzPts val="1900"/>
              <a:buChar char="●"/>
            </a:pPr>
            <a:r>
              <a:rPr lang="en-GB" sz="1900">
                <a:solidFill>
                  <a:schemeClr val="lt1"/>
                </a:solidFill>
                <a:latin typeface="Calibri"/>
                <a:ea typeface="Calibri"/>
                <a:cs typeface="Calibri"/>
                <a:sym typeface="Calibri"/>
              </a:rPr>
              <a:t>Computacionalmente son eficientes</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Invariantes ante transformaciones de variables, </a:t>
            </a:r>
            <a:r>
              <a:rPr lang="en-GB" sz="1900" b="1">
                <a:solidFill>
                  <a:schemeClr val="lt1"/>
                </a:solidFill>
                <a:latin typeface="Calibri"/>
                <a:ea typeface="Calibri"/>
                <a:cs typeface="Calibri"/>
                <a:sym typeface="Calibri"/>
              </a:rPr>
              <a:t>no importa el escalado</a:t>
            </a:r>
            <a:r>
              <a:rPr lang="en-GB" sz="1900">
                <a:solidFill>
                  <a:schemeClr val="lt1"/>
                </a:solidFill>
                <a:latin typeface="Calibri"/>
                <a:ea typeface="Calibri"/>
                <a:cs typeface="Calibri"/>
                <a:sym typeface="Calibri"/>
              </a:rPr>
              <a:t>.</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Son </a:t>
            </a:r>
            <a:r>
              <a:rPr lang="en-GB" sz="1900" b="1">
                <a:solidFill>
                  <a:schemeClr val="lt1"/>
                </a:solidFill>
                <a:latin typeface="Calibri"/>
                <a:ea typeface="Calibri"/>
                <a:cs typeface="Calibri"/>
                <a:sym typeface="Calibri"/>
              </a:rPr>
              <a:t>robustos frente a outliers</a:t>
            </a:r>
            <a:r>
              <a:rPr lang="en-GB" sz="1900">
                <a:solidFill>
                  <a:schemeClr val="lt1"/>
                </a:solidFill>
                <a:latin typeface="Calibri"/>
                <a:ea typeface="Calibri"/>
                <a:cs typeface="Calibri"/>
                <a:sym typeface="Calibri"/>
              </a:rPr>
              <a:t>.</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b="1">
                <a:solidFill>
                  <a:schemeClr val="lt1"/>
                </a:solidFill>
                <a:latin typeface="Calibri"/>
                <a:ea typeface="Calibri"/>
                <a:cs typeface="Calibri"/>
                <a:sym typeface="Calibri"/>
              </a:rPr>
              <a:t>Resistentes a variables irrelevantes.</a:t>
            </a:r>
            <a:endParaRPr sz="1900" b="1">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b="1">
                <a:solidFill>
                  <a:schemeClr val="lt1"/>
                </a:solidFill>
                <a:latin typeface="Calibri"/>
                <a:ea typeface="Calibri"/>
                <a:cs typeface="Calibri"/>
                <a:sym typeface="Calibri"/>
              </a:rPr>
              <a:t>Son sencillos, interpretables</a:t>
            </a:r>
            <a:r>
              <a:rPr lang="en-GB" sz="1900">
                <a:solidFill>
                  <a:schemeClr val="lt1"/>
                </a:solidFill>
                <a:latin typeface="Calibri"/>
                <a:ea typeface="Calibri"/>
                <a:cs typeface="Calibri"/>
                <a:sym typeface="Calibri"/>
              </a:rPr>
              <a:t>. Manejan un solo parametro (tree size). No hace falta conocimiento matemático para interpretarlos.</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Fáciles de extender a variables categóricas.</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Se puede usar con pocos o muchos datos de entrenamiento.</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43" name="Google Shape;243;ga1eac15f37_0_1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Ventajas e Inconvenientes</a:t>
            </a:r>
            <a:endParaRPr/>
          </a:p>
        </p:txBody>
      </p:sp>
      <p:sp>
        <p:nvSpPr>
          <p:cNvPr id="244" name="Google Shape;244;ga1eac15f37_0_134"/>
          <p:cNvSpPr txBox="1"/>
          <p:nvPr/>
        </p:nvSpPr>
        <p:spPr>
          <a:xfrm>
            <a:off x="6453925" y="1463450"/>
            <a:ext cx="5288100" cy="45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400"/>
              </a:spcBef>
              <a:spcAft>
                <a:spcPts val="0"/>
              </a:spcAft>
              <a:buNone/>
            </a:pPr>
            <a:r>
              <a:rPr lang="en-GB" sz="2100" b="1">
                <a:solidFill>
                  <a:schemeClr val="lt1"/>
                </a:solidFill>
                <a:latin typeface="Calibri"/>
                <a:ea typeface="Calibri"/>
                <a:cs typeface="Calibri"/>
                <a:sym typeface="Calibri"/>
              </a:rPr>
              <a:t>Inconvenientes de los trees</a:t>
            </a:r>
            <a:endParaRPr sz="2100" b="1">
              <a:solidFill>
                <a:schemeClr val="lt1"/>
              </a:solidFill>
              <a:latin typeface="Calibri"/>
              <a:ea typeface="Calibri"/>
              <a:cs typeface="Calibri"/>
              <a:sym typeface="Calibri"/>
            </a:endParaRPr>
          </a:p>
          <a:p>
            <a:pPr marL="457200" lvl="0" indent="-349250" algn="l" rtl="0">
              <a:lnSpc>
                <a:spcPct val="115000"/>
              </a:lnSpc>
              <a:spcBef>
                <a:spcPts val="600"/>
              </a:spcBef>
              <a:spcAft>
                <a:spcPts val="0"/>
              </a:spcAft>
              <a:buClr>
                <a:schemeClr val="lt1"/>
              </a:buClr>
              <a:buSzPts val="1900"/>
              <a:buChar char="●"/>
            </a:pPr>
            <a:r>
              <a:rPr lang="en-GB" sz="1900" b="1">
                <a:solidFill>
                  <a:schemeClr val="lt1"/>
                </a:solidFill>
                <a:latin typeface="Calibri"/>
                <a:ea typeface="Calibri"/>
                <a:cs typeface="Calibri"/>
                <a:sym typeface="Calibri"/>
              </a:rPr>
              <a:t>No es muy preciso</a:t>
            </a:r>
            <a:endParaRPr sz="1900" b="1">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Cada split depende del anterior, por lo que</a:t>
            </a:r>
            <a:r>
              <a:rPr lang="en-GB" sz="1900" b="1">
                <a:solidFill>
                  <a:schemeClr val="lt1"/>
                </a:solidFill>
                <a:latin typeface="Calibri"/>
                <a:ea typeface="Calibri"/>
                <a:cs typeface="Calibri"/>
                <a:sym typeface="Calibri"/>
              </a:rPr>
              <a:t> los errores cometidos en el anterior, se propagan</a:t>
            </a:r>
            <a:r>
              <a:rPr lang="en-GB" sz="1900">
                <a:solidFill>
                  <a:schemeClr val="lt1"/>
                </a:solidFill>
                <a:latin typeface="Calibri"/>
                <a:ea typeface="Calibri"/>
                <a:cs typeface="Calibri"/>
                <a:sym typeface="Calibri"/>
              </a:rPr>
              <a:t>.</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Inestabilidad: un pequeño cambio en el dataset, puede producir un gran cambio en el tree.</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Es muy fácil que se produzca </a:t>
            </a:r>
            <a:r>
              <a:rPr lang="en-GB" sz="1900" b="1">
                <a:solidFill>
                  <a:schemeClr val="lt1"/>
                </a:solidFill>
                <a:latin typeface="Calibri"/>
                <a:ea typeface="Calibri"/>
                <a:cs typeface="Calibri"/>
                <a:sym typeface="Calibri"/>
              </a:rPr>
              <a:t>overfitting</a:t>
            </a:r>
            <a:endParaRPr sz="1900" b="1">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Arboles grandes son difíciles de interpretar.</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2291324" y="2936425"/>
            <a:ext cx="8038200" cy="1325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400"/>
              <a:buFont typeface="Calibri"/>
              <a:buNone/>
            </a:pPr>
            <a:r>
              <a:rPr lang="en-GB" dirty="0">
                <a:solidFill>
                  <a:schemeClr val="accent1"/>
                </a:solidFill>
              </a:rPr>
              <a:t>¡Demo time!</a:t>
            </a:r>
            <a:endParaRPr sz="5500" dirty="0">
              <a:solidFill>
                <a:schemeClr val="accent1"/>
              </a:solidFill>
            </a:endParaRPr>
          </a:p>
          <a:p>
            <a:pPr marL="0" lvl="0" indent="0" algn="ctr" rtl="0">
              <a:lnSpc>
                <a:spcPct val="90000"/>
              </a:lnSpc>
              <a:spcBef>
                <a:spcPts val="0"/>
              </a:spcBef>
              <a:spcAft>
                <a:spcPts val="0"/>
              </a:spcAft>
              <a:buClr>
                <a:schemeClr val="accent1"/>
              </a:buClr>
              <a:buSzPts val="4400"/>
              <a:buFont typeface="Calibri"/>
              <a:buNone/>
            </a:pPr>
            <a:r>
              <a:rPr lang="en-GB" sz="2200" u="sng" dirty="0">
                <a:solidFill>
                  <a:schemeClr val="hlink"/>
                </a:solidFill>
                <a:latin typeface="Arial"/>
                <a:ea typeface="Arial"/>
                <a:cs typeface="Arial"/>
                <a:sym typeface="Arial"/>
                <a:hlinkClick r:id="rId3"/>
              </a:rPr>
              <a:t>http://www.r2d3.us/visual-intro-to-machine-learning-part-1/</a:t>
            </a:r>
            <a:endParaRPr sz="55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a1eac15f37_0_0"/>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Definición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Definición</a:t>
            </a:r>
            <a:endParaRPr>
              <a:solidFill>
                <a:srgbClr val="FF0000"/>
              </a:solidFill>
            </a:endParaRPr>
          </a:p>
        </p:txBody>
      </p:sp>
      <p:sp>
        <p:nvSpPr>
          <p:cNvPr id="110" name="Google Shape;110;p2"/>
          <p:cNvSpPr txBox="1">
            <a:spLocks noGrp="1"/>
          </p:cNvSpPr>
          <p:nvPr>
            <p:ph type="body" idx="1"/>
          </p:nvPr>
        </p:nvSpPr>
        <p:spPr>
          <a:xfrm>
            <a:off x="838200" y="1385725"/>
            <a:ext cx="3463500" cy="52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GB" sz="2500" b="1"/>
              <a:t>Algoritmo supervisado</a:t>
            </a:r>
            <a:endParaRPr sz="2500" b="1"/>
          </a:p>
          <a:p>
            <a:pPr marL="228600" lvl="0" indent="-50800" algn="l" rtl="0">
              <a:lnSpc>
                <a:spcPct val="90000"/>
              </a:lnSpc>
              <a:spcBef>
                <a:spcPts val="1000"/>
              </a:spcBef>
              <a:spcAft>
                <a:spcPts val="0"/>
              </a:spcAft>
              <a:buClr>
                <a:schemeClr val="lt1"/>
              </a:buClr>
              <a:buSzPts val="2800"/>
              <a:buNone/>
            </a:pPr>
            <a:endParaRPr sz="2900" b="1"/>
          </a:p>
        </p:txBody>
      </p:sp>
      <p:sp>
        <p:nvSpPr>
          <p:cNvPr id="111" name="Google Shape;111;p2"/>
          <p:cNvSpPr txBox="1">
            <a:spLocks noGrp="1"/>
          </p:cNvSpPr>
          <p:nvPr>
            <p:ph type="body" idx="1"/>
          </p:nvPr>
        </p:nvSpPr>
        <p:spPr>
          <a:xfrm>
            <a:off x="6272125" y="898575"/>
            <a:ext cx="5452800" cy="747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r>
              <a:rPr lang="en-GB" sz="2500" b="1"/>
              <a:t>Clasificación y Regresión</a:t>
            </a:r>
            <a:endParaRPr sz="2500" b="1"/>
          </a:p>
          <a:p>
            <a:pPr marL="228600" lvl="0" indent="-50800" algn="ctr" rtl="0">
              <a:lnSpc>
                <a:spcPct val="90000"/>
              </a:lnSpc>
              <a:spcBef>
                <a:spcPts val="1000"/>
              </a:spcBef>
              <a:spcAft>
                <a:spcPts val="0"/>
              </a:spcAft>
              <a:buClr>
                <a:schemeClr val="lt1"/>
              </a:buClr>
              <a:buSzPts val="2800"/>
              <a:buNone/>
            </a:pPr>
            <a:endParaRPr sz="2900" b="1"/>
          </a:p>
        </p:txBody>
      </p:sp>
      <p:sp>
        <p:nvSpPr>
          <p:cNvPr id="112" name="Google Shape;112;p2"/>
          <p:cNvSpPr txBox="1">
            <a:spLocks noGrp="1"/>
          </p:cNvSpPr>
          <p:nvPr>
            <p:ph type="body" idx="1"/>
          </p:nvPr>
        </p:nvSpPr>
        <p:spPr>
          <a:xfrm>
            <a:off x="1668775" y="3463900"/>
            <a:ext cx="3362700" cy="747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r>
              <a:rPr lang="en-GB" sz="2500" b="1"/>
              <a:t>No lineal</a:t>
            </a:r>
            <a:endParaRPr sz="2500" b="1"/>
          </a:p>
          <a:p>
            <a:pPr marL="228600" lvl="0" indent="-50800" algn="ctr" rtl="0">
              <a:lnSpc>
                <a:spcPct val="90000"/>
              </a:lnSpc>
              <a:spcBef>
                <a:spcPts val="1000"/>
              </a:spcBef>
              <a:spcAft>
                <a:spcPts val="0"/>
              </a:spcAft>
              <a:buClr>
                <a:schemeClr val="lt1"/>
              </a:buClr>
              <a:buSzPts val="2800"/>
              <a:buNone/>
            </a:pPr>
            <a:endParaRPr sz="2900" b="1"/>
          </a:p>
        </p:txBody>
      </p:sp>
      <p:pic>
        <p:nvPicPr>
          <p:cNvPr id="113" name="Google Shape;113;p2"/>
          <p:cNvPicPr preferRelativeResize="0"/>
          <p:nvPr/>
        </p:nvPicPr>
        <p:blipFill>
          <a:blip r:embed="rId3">
            <a:alphaModFix/>
          </a:blip>
          <a:stretch>
            <a:fillRect/>
          </a:stretch>
        </p:blipFill>
        <p:spPr>
          <a:xfrm>
            <a:off x="188825" y="3855358"/>
            <a:ext cx="3437220" cy="2718832"/>
          </a:xfrm>
          <a:prstGeom prst="rect">
            <a:avLst/>
          </a:prstGeom>
          <a:noFill/>
          <a:ln>
            <a:noFill/>
          </a:ln>
        </p:spPr>
      </p:pic>
      <p:pic>
        <p:nvPicPr>
          <p:cNvPr id="114" name="Google Shape;114;p2"/>
          <p:cNvPicPr preferRelativeResize="0"/>
          <p:nvPr/>
        </p:nvPicPr>
        <p:blipFill>
          <a:blip r:embed="rId4">
            <a:alphaModFix/>
          </a:blip>
          <a:stretch>
            <a:fillRect/>
          </a:stretch>
        </p:blipFill>
        <p:spPr>
          <a:xfrm>
            <a:off x="3024307" y="3802500"/>
            <a:ext cx="3544418" cy="2803575"/>
          </a:xfrm>
          <a:prstGeom prst="rect">
            <a:avLst/>
          </a:prstGeom>
          <a:noFill/>
          <a:ln>
            <a:noFill/>
          </a:ln>
        </p:spPr>
      </p:pic>
      <p:pic>
        <p:nvPicPr>
          <p:cNvPr id="115" name="Google Shape;115;p2" descr="Decision Trees modified"/>
          <p:cNvPicPr preferRelativeResize="0"/>
          <p:nvPr/>
        </p:nvPicPr>
        <p:blipFill rotWithShape="1">
          <a:blip r:embed="rId5">
            <a:alphaModFix/>
          </a:blip>
          <a:srcRect/>
          <a:stretch/>
        </p:blipFill>
        <p:spPr>
          <a:xfrm>
            <a:off x="6897119" y="1526825"/>
            <a:ext cx="4202825" cy="2145766"/>
          </a:xfrm>
          <a:prstGeom prst="rect">
            <a:avLst/>
          </a:prstGeom>
          <a:noFill/>
          <a:ln>
            <a:noFill/>
          </a:ln>
        </p:spPr>
      </p:pic>
      <p:pic>
        <p:nvPicPr>
          <p:cNvPr id="116" name="Google Shape;116;p2"/>
          <p:cNvPicPr preferRelativeResize="0"/>
          <p:nvPr/>
        </p:nvPicPr>
        <p:blipFill rotWithShape="1">
          <a:blip r:embed="rId6">
            <a:alphaModFix/>
          </a:blip>
          <a:srcRect/>
          <a:stretch/>
        </p:blipFill>
        <p:spPr>
          <a:xfrm>
            <a:off x="6897119" y="3855360"/>
            <a:ext cx="4202821" cy="252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14"/>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Veamos un árbol de decisión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Árbol de decisión</a:t>
            </a:r>
            <a:endParaRPr/>
          </a:p>
        </p:txBody>
      </p:sp>
      <p:sp>
        <p:nvSpPr>
          <p:cNvPr id="129" name="Google Shape;129;p3"/>
          <p:cNvSpPr txBox="1"/>
          <p:nvPr/>
        </p:nvSpPr>
        <p:spPr>
          <a:xfrm>
            <a:off x="838200" y="1690700"/>
            <a:ext cx="10359300" cy="9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Ejemplo muy sencillo de cómo daría crédito un banco ficticio, con apenas tres features.</a:t>
            </a:r>
            <a:endParaRPr sz="2000">
              <a:solidFill>
                <a:schemeClr val="lt1"/>
              </a:solidFill>
              <a:latin typeface="Calibri"/>
              <a:ea typeface="Calibri"/>
              <a:cs typeface="Calibri"/>
              <a:sym typeface="Calibri"/>
            </a:endParaRPr>
          </a:p>
          <a:p>
            <a:pPr marL="0" lvl="0" indent="0" algn="l" rtl="0">
              <a:spcBef>
                <a:spcPts val="0"/>
              </a:spcBef>
              <a:spcAft>
                <a:spcPts val="0"/>
              </a:spcAft>
              <a:buNone/>
            </a:pPr>
            <a:r>
              <a:rPr lang="en-GB" sz="2000">
                <a:solidFill>
                  <a:schemeClr val="lt1"/>
                </a:solidFill>
                <a:latin typeface="Calibri"/>
                <a:ea typeface="Calibri"/>
                <a:cs typeface="Calibri"/>
                <a:sym typeface="Calibri"/>
              </a:rPr>
              <a:t>Se va dividiendo (</a:t>
            </a:r>
            <a:r>
              <a:rPr lang="en-GB" sz="2000" b="1">
                <a:solidFill>
                  <a:schemeClr val="lt1"/>
                </a:solidFill>
                <a:latin typeface="Calibri"/>
                <a:ea typeface="Calibri"/>
                <a:cs typeface="Calibri"/>
                <a:sym typeface="Calibri"/>
              </a:rPr>
              <a:t>split</a:t>
            </a:r>
            <a:r>
              <a:rPr lang="en-GB" sz="2000">
                <a:solidFill>
                  <a:schemeClr val="lt1"/>
                </a:solidFill>
                <a:latin typeface="Calibri"/>
                <a:ea typeface="Calibri"/>
                <a:cs typeface="Calibri"/>
                <a:sym typeface="Calibri"/>
              </a:rPr>
              <a:t>) el espacio de las features. Vamos modelando esa toma de decisión.</a:t>
            </a:r>
            <a:endParaRPr sz="2000">
              <a:solidFill>
                <a:schemeClr val="lt1"/>
              </a:solidFill>
              <a:latin typeface="Calibri"/>
              <a:ea typeface="Calibri"/>
              <a:cs typeface="Calibri"/>
              <a:sym typeface="Calibri"/>
            </a:endParaRPr>
          </a:p>
        </p:txBody>
      </p:sp>
      <p:pic>
        <p:nvPicPr>
          <p:cNvPr id="130" name="Google Shape;130;p3"/>
          <p:cNvPicPr preferRelativeResize="0"/>
          <p:nvPr/>
        </p:nvPicPr>
        <p:blipFill>
          <a:blip r:embed="rId3">
            <a:alphaModFix/>
          </a:blip>
          <a:stretch>
            <a:fillRect/>
          </a:stretch>
        </p:blipFill>
        <p:spPr>
          <a:xfrm>
            <a:off x="1089775" y="3182251"/>
            <a:ext cx="4360650" cy="3063300"/>
          </a:xfrm>
          <a:prstGeom prst="rect">
            <a:avLst/>
          </a:prstGeom>
          <a:noFill/>
          <a:ln>
            <a:noFill/>
          </a:ln>
        </p:spPr>
      </p:pic>
      <p:pic>
        <p:nvPicPr>
          <p:cNvPr id="131" name="Google Shape;131;p3"/>
          <p:cNvPicPr preferRelativeResize="0"/>
          <p:nvPr/>
        </p:nvPicPr>
        <p:blipFill>
          <a:blip r:embed="rId4">
            <a:alphaModFix/>
          </a:blip>
          <a:stretch>
            <a:fillRect/>
          </a:stretch>
        </p:blipFill>
        <p:spPr>
          <a:xfrm>
            <a:off x="5802925" y="3653975"/>
            <a:ext cx="5859900" cy="2591575"/>
          </a:xfrm>
          <a:prstGeom prst="rect">
            <a:avLst/>
          </a:prstGeom>
          <a:noFill/>
          <a:ln>
            <a:noFill/>
          </a:ln>
        </p:spPr>
      </p:pic>
      <p:sp>
        <p:nvSpPr>
          <p:cNvPr id="132" name="Google Shape;132;p3"/>
          <p:cNvSpPr txBox="1"/>
          <p:nvPr/>
        </p:nvSpPr>
        <p:spPr>
          <a:xfrm>
            <a:off x="7452775" y="3193800"/>
            <a:ext cx="2560200" cy="47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chemeClr val="lt1"/>
                </a:solidFill>
                <a:latin typeface="Calibri"/>
                <a:ea typeface="Calibri"/>
                <a:cs typeface="Calibri"/>
                <a:sym typeface="Calibri"/>
              </a:rPr>
              <a:t>Otro ejemplo</a:t>
            </a:r>
            <a:endParaRPr sz="20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Algunos términos importantes</a:t>
            </a:r>
            <a:endParaRPr/>
          </a:p>
        </p:txBody>
      </p:sp>
      <p:sp>
        <p:nvSpPr>
          <p:cNvPr id="139" name="Google Shape;139;ga1eac15f37_0_43"/>
          <p:cNvSpPr txBox="1"/>
          <p:nvPr/>
        </p:nvSpPr>
        <p:spPr>
          <a:xfrm>
            <a:off x="838200" y="1871875"/>
            <a:ext cx="5679300" cy="45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lt1"/>
                </a:solidFill>
                <a:latin typeface="Calibri"/>
                <a:ea typeface="Calibri"/>
                <a:cs typeface="Calibri"/>
                <a:sym typeface="Calibri"/>
              </a:rPr>
              <a:t>Nodo</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Decisión tomada dentro del árbol.</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r>
              <a:rPr lang="en-GB" sz="2000" b="1">
                <a:solidFill>
                  <a:schemeClr val="lt1"/>
                </a:solidFill>
                <a:latin typeface="Calibri"/>
                <a:ea typeface="Calibri"/>
                <a:cs typeface="Calibri"/>
                <a:sym typeface="Calibri"/>
              </a:rPr>
              <a:t>Split</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División de una feature</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r>
              <a:rPr lang="en-GB" sz="2000" b="1">
                <a:solidFill>
                  <a:schemeClr val="lt1"/>
                </a:solidFill>
                <a:latin typeface="Calibri"/>
                <a:ea typeface="Calibri"/>
                <a:cs typeface="Calibri"/>
                <a:sym typeface="Calibri"/>
              </a:rPr>
              <a:t>Profundidad del árbol (Depth)</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Cuántos niveles tiene el árbol. En este ejmplo serían dos</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r>
              <a:rPr lang="en-GB" sz="2000" b="1">
                <a:solidFill>
                  <a:schemeClr val="lt1"/>
                </a:solidFill>
                <a:latin typeface="Calibri"/>
                <a:ea typeface="Calibri"/>
                <a:cs typeface="Calibri"/>
                <a:sym typeface="Calibri"/>
              </a:rPr>
              <a:t>Top-Down Greedy o CART algorithm</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Técnica utilizada en el split. Divide la feature en dos.</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r>
              <a:rPr lang="en-GB" sz="2000" b="1">
                <a:solidFill>
                  <a:schemeClr val="lt1"/>
                </a:solidFill>
                <a:latin typeface="Calibri"/>
                <a:ea typeface="Calibri"/>
                <a:cs typeface="Calibri"/>
                <a:sym typeface="Calibri"/>
              </a:rPr>
              <a:t>Leaf node</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Nodo que no tiene más hijos</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p:txBody>
      </p:sp>
      <p:pic>
        <p:nvPicPr>
          <p:cNvPr id="140" name="Google Shape;140;ga1eac15f37_0_43"/>
          <p:cNvPicPr preferRelativeResize="0"/>
          <p:nvPr/>
        </p:nvPicPr>
        <p:blipFill>
          <a:blip r:embed="rId3">
            <a:alphaModFix/>
          </a:blip>
          <a:stretch>
            <a:fillRect/>
          </a:stretch>
        </p:blipFill>
        <p:spPr>
          <a:xfrm>
            <a:off x="6993150" y="2365426"/>
            <a:ext cx="4360650" cy="306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a1eac15f37_0_37"/>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¿Cómo creamos un árbol de decisión?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a1eac15f37_0_5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Funcionamiento</a:t>
            </a:r>
            <a:endParaRPr/>
          </a:p>
        </p:txBody>
      </p:sp>
      <p:sp>
        <p:nvSpPr>
          <p:cNvPr id="153" name="Google Shape;153;ga1eac15f37_0_54"/>
          <p:cNvSpPr txBox="1"/>
          <p:nvPr/>
        </p:nvSpPr>
        <p:spPr>
          <a:xfrm>
            <a:off x="838200" y="1871875"/>
            <a:ext cx="5458200" cy="45267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lt1"/>
              </a:buClr>
              <a:buSzPts val="2000"/>
              <a:buFont typeface="Calibri"/>
              <a:buAutoNum type="arabicPeriod"/>
            </a:pPr>
            <a:r>
              <a:rPr lang="en-GB" sz="2000">
                <a:solidFill>
                  <a:schemeClr val="lt1"/>
                </a:solidFill>
                <a:latin typeface="Calibri"/>
                <a:ea typeface="Calibri"/>
                <a:cs typeface="Calibri"/>
                <a:sym typeface="Calibri"/>
              </a:rPr>
              <a:t>Dividimos el espacio muestral con la feature más predictiva (ahora vemos)</a:t>
            </a:r>
            <a:endParaRPr sz="2000">
              <a:solidFill>
                <a:schemeClr val="lt1"/>
              </a:solidFill>
              <a:latin typeface="Calibri"/>
              <a:ea typeface="Calibri"/>
              <a:cs typeface="Calibri"/>
              <a:sym typeface="Calibri"/>
            </a:endParaRPr>
          </a:p>
          <a:p>
            <a:pPr marL="457200" lvl="0" indent="-355600" algn="l" rtl="0">
              <a:spcBef>
                <a:spcPts val="0"/>
              </a:spcBef>
              <a:spcAft>
                <a:spcPts val="0"/>
              </a:spcAft>
              <a:buClr>
                <a:schemeClr val="lt1"/>
              </a:buClr>
              <a:buSzPts val="2000"/>
              <a:buFont typeface="Calibri"/>
              <a:buAutoNum type="arabicPeriod"/>
            </a:pPr>
            <a:r>
              <a:rPr lang="en-GB" sz="2000">
                <a:solidFill>
                  <a:schemeClr val="lt1"/>
                </a:solidFill>
                <a:latin typeface="Calibri"/>
                <a:ea typeface="Calibri"/>
                <a:cs typeface="Calibri"/>
                <a:sym typeface="Calibri"/>
              </a:rPr>
              <a:t>Tras esta división se vuelve a dividir en el siguiente nivel con la siguiente feature más predictiva.</a:t>
            </a:r>
            <a:endParaRPr sz="2000">
              <a:solidFill>
                <a:schemeClr val="lt1"/>
              </a:solidFill>
              <a:latin typeface="Calibri"/>
              <a:ea typeface="Calibri"/>
              <a:cs typeface="Calibri"/>
              <a:sym typeface="Calibri"/>
            </a:endParaRPr>
          </a:p>
          <a:p>
            <a:pPr marL="457200" lvl="0" indent="-355600" algn="l" rtl="0">
              <a:spcBef>
                <a:spcPts val="0"/>
              </a:spcBef>
              <a:spcAft>
                <a:spcPts val="0"/>
              </a:spcAft>
              <a:buClr>
                <a:schemeClr val="lt1"/>
              </a:buClr>
              <a:buSzPts val="2000"/>
              <a:buFont typeface="Calibri"/>
              <a:buAutoNum type="arabicPeriod"/>
            </a:pPr>
            <a:r>
              <a:rPr lang="en-GB" sz="2000">
                <a:solidFill>
                  <a:schemeClr val="lt1"/>
                </a:solidFill>
                <a:latin typeface="Calibri"/>
                <a:ea typeface="Calibri"/>
                <a:cs typeface="Calibri"/>
                <a:sym typeface="Calibri"/>
              </a:rPr>
              <a:t>Y así, hasta que alcanzamos un criterio de parada:</a:t>
            </a:r>
            <a:endParaRPr sz="2000">
              <a:solidFill>
                <a:schemeClr val="lt1"/>
              </a:solidFill>
              <a:latin typeface="Calibri"/>
              <a:ea typeface="Calibri"/>
              <a:cs typeface="Calibri"/>
              <a:sym typeface="Calibri"/>
            </a:endParaRPr>
          </a:p>
          <a:p>
            <a:pPr marL="914400" lvl="1" indent="-355600" algn="l" rtl="0">
              <a:spcBef>
                <a:spcPts val="0"/>
              </a:spcBef>
              <a:spcAft>
                <a:spcPts val="0"/>
              </a:spcAft>
              <a:buClr>
                <a:schemeClr val="lt1"/>
              </a:buClr>
              <a:buSzPts val="2000"/>
              <a:buFont typeface="Calibri"/>
              <a:buAutoNum type="alphaLcPeriod"/>
            </a:pPr>
            <a:r>
              <a:rPr lang="en-GB" sz="2000">
                <a:solidFill>
                  <a:schemeClr val="lt1"/>
                </a:solidFill>
                <a:latin typeface="Calibri"/>
                <a:ea typeface="Calibri"/>
                <a:cs typeface="Calibri"/>
                <a:sym typeface="Calibri"/>
              </a:rPr>
              <a:t>Están todos lo elementos de la clase clasificados perfectamente (</a:t>
            </a:r>
            <a:r>
              <a:rPr lang="en-GB" sz="2000" b="1">
                <a:solidFill>
                  <a:schemeClr val="lt1"/>
                </a:solidFill>
                <a:latin typeface="Calibri"/>
                <a:ea typeface="Calibri"/>
                <a:cs typeface="Calibri"/>
                <a:sym typeface="Calibri"/>
              </a:rPr>
              <a:t>WARNING</a:t>
            </a:r>
            <a:r>
              <a:rPr lang="en-GB"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a:p>
            <a:pPr marL="914400" lvl="1" indent="-355600" algn="l" rtl="0">
              <a:spcBef>
                <a:spcPts val="0"/>
              </a:spcBef>
              <a:spcAft>
                <a:spcPts val="0"/>
              </a:spcAft>
              <a:buClr>
                <a:schemeClr val="lt1"/>
              </a:buClr>
              <a:buSzPts val="2000"/>
              <a:buFont typeface="Calibri"/>
              <a:buAutoNum type="alphaLcPeriod"/>
            </a:pPr>
            <a:r>
              <a:rPr lang="en-GB" sz="2000">
                <a:solidFill>
                  <a:schemeClr val="lt1"/>
                </a:solidFill>
                <a:latin typeface="Calibri"/>
                <a:ea typeface="Calibri"/>
                <a:cs typeface="Calibri"/>
                <a:sym typeface="Calibri"/>
              </a:rPr>
              <a:t>Ya no quedan features para seguir spliteando</a:t>
            </a:r>
            <a:endParaRPr sz="2000">
              <a:solidFill>
                <a:schemeClr val="lt1"/>
              </a:solidFill>
              <a:latin typeface="Calibri"/>
              <a:ea typeface="Calibri"/>
              <a:cs typeface="Calibri"/>
              <a:sym typeface="Calibri"/>
            </a:endParaRPr>
          </a:p>
          <a:p>
            <a:pPr marL="914400" lvl="1" indent="-355600" algn="l" rtl="0">
              <a:spcBef>
                <a:spcPts val="0"/>
              </a:spcBef>
              <a:spcAft>
                <a:spcPts val="0"/>
              </a:spcAft>
              <a:buClr>
                <a:schemeClr val="lt1"/>
              </a:buClr>
              <a:buSzPts val="2000"/>
              <a:buFont typeface="Calibri"/>
              <a:buAutoNum type="alphaLcPeriod"/>
            </a:pPr>
            <a:r>
              <a:rPr lang="en-GB" sz="2000" b="1">
                <a:solidFill>
                  <a:schemeClr val="lt1"/>
                </a:solidFill>
                <a:latin typeface="Calibri"/>
                <a:ea typeface="Calibri"/>
                <a:cs typeface="Calibri"/>
                <a:sym typeface="Calibri"/>
              </a:rPr>
              <a:t>El árbol alcanza un tamaño predefinido</a:t>
            </a:r>
            <a:endParaRPr sz="2000" b="1">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154" name="Google Shape;154;ga1eac15f37_0_54"/>
          <p:cNvPicPr preferRelativeResize="0"/>
          <p:nvPr/>
        </p:nvPicPr>
        <p:blipFill>
          <a:blip r:embed="rId3">
            <a:alphaModFix/>
          </a:blip>
          <a:stretch>
            <a:fillRect/>
          </a:stretch>
        </p:blipFill>
        <p:spPr>
          <a:xfrm>
            <a:off x="6993150" y="2297351"/>
            <a:ext cx="4360650" cy="3063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720</Words>
  <Application>Microsoft Office PowerPoint</Application>
  <PresentationFormat>Panorámica</PresentationFormat>
  <Paragraphs>122</Paragraphs>
  <Slides>22</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Calibri</vt:lpstr>
      <vt:lpstr>Office Theme</vt:lpstr>
      <vt:lpstr>Machine Learning – Decision Trees</vt:lpstr>
      <vt:lpstr>Algoritmos de machine learning </vt:lpstr>
      <vt:lpstr>Definición</vt:lpstr>
      <vt:lpstr>Definición</vt:lpstr>
      <vt:lpstr>Veamos un árbol de decisión</vt:lpstr>
      <vt:lpstr>Árbol de decisión</vt:lpstr>
      <vt:lpstr>Algunos términos importantes</vt:lpstr>
      <vt:lpstr>¿Cómo creamos un árbol de decisión?</vt:lpstr>
      <vt:lpstr>Funcionamiento</vt:lpstr>
      <vt:lpstr>¿Cuál es la feature más predictiva? ¿Cómo elegimos los splits?</vt:lpstr>
      <vt:lpstr>Mejores splits</vt:lpstr>
      <vt:lpstr>Ejemplo con Gini</vt:lpstr>
      <vt:lpstr>Profundidad del árbol</vt:lpstr>
      <vt:lpstr>Profundidad del árbol</vt:lpstr>
      <vt:lpstr>¿Cómo solucionamos el overfitting? Prunning</vt:lpstr>
      <vt:lpstr>Prunning</vt:lpstr>
      <vt:lpstr>Decision Tree Regression</vt:lpstr>
      <vt:lpstr>Árboles regresores</vt:lpstr>
      <vt:lpstr>¿Cuándo usar árboles de decisión?</vt:lpstr>
      <vt:lpstr>Trees vs Linear Regression</vt:lpstr>
      <vt:lpstr>Ventajas e Inconvenientes</vt:lpstr>
      <vt:lpstr>¡Demo time! http://www.r2d3.us/visual-intro-to-machine-learning-part-1/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Decision Trees</dc:title>
  <dc:creator>Gabriel VT</dc:creator>
  <cp:lastModifiedBy>Pilar Denia</cp:lastModifiedBy>
  <cp:revision>4</cp:revision>
  <dcterms:created xsi:type="dcterms:W3CDTF">2020-05-12T19:48:30Z</dcterms:created>
  <dcterms:modified xsi:type="dcterms:W3CDTF">2020-12-17T20:33:46Z</dcterms:modified>
</cp:coreProperties>
</file>