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80" r:id="rId4"/>
    <p:sldId id="275" r:id="rId5"/>
    <p:sldId id="286" r:id="rId6"/>
    <p:sldId id="281" r:id="rId7"/>
    <p:sldId id="282" r:id="rId8"/>
    <p:sldId id="283" r:id="rId9"/>
    <p:sldId id="258" r:id="rId10"/>
    <p:sldId id="284" r:id="rId11"/>
    <p:sldId id="285" r:id="rId12"/>
    <p:sldId id="274"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lar Denia" initials="PD" lastIdx="4" clrIdx="0">
    <p:extLst>
      <p:ext uri="{19B8F6BF-5375-455C-9EA6-DF929625EA0E}">
        <p15:presenceInfo xmlns:p15="http://schemas.microsoft.com/office/powerpoint/2012/main" userId="5dd8a7bd06efc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30T15:27:25.109" idx="3">
    <p:pos x="10" y="10"/>
    <p:text>Eigenvectors ==&gt; autovector
Eigenvalue ==&gt; autovalor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30T15:31:05.676" idx="4">
    <p:pos x="10" y="10"/>
    <p:text>Ante de aplicar el PCA ==&gt; hay que escalar o normalizar
Tratar también los outlayers, es sensible a ellos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400" cy="308610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10</a:t>
            </a:fld>
            <a:endParaRPr lang="es-ES" sz="1200" b="0" strike="noStrike" spc="-1">
              <a:latin typeface="Arial"/>
            </a:endParaRPr>
          </a:p>
        </p:txBody>
      </p:sp>
    </p:spTree>
    <p:extLst>
      <p:ext uri="{BB962C8B-B14F-4D97-AF65-F5344CB8AC3E}">
        <p14:creationId xmlns:p14="http://schemas.microsoft.com/office/powerpoint/2010/main" val="351032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85562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6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EF7E9FA-2F49-402C-A0B8-2027A52743D9}"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extLst>
      <p:ext uri="{BB962C8B-B14F-4D97-AF65-F5344CB8AC3E}">
        <p14:creationId xmlns:p14="http://schemas.microsoft.com/office/powerpoint/2010/main" val="3370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4</a:t>
            </a:fld>
            <a:endParaRPr lang="es-ES" sz="1200" b="0" strike="noStrike" spc="-1">
              <a:latin typeface="Arial"/>
            </a:endParaRPr>
          </a:p>
        </p:txBody>
      </p:sp>
    </p:spTree>
    <p:extLst>
      <p:ext uri="{BB962C8B-B14F-4D97-AF65-F5344CB8AC3E}">
        <p14:creationId xmlns:p14="http://schemas.microsoft.com/office/powerpoint/2010/main" val="3765492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697227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347118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7</a:t>
            </a:fld>
            <a:endParaRPr lang="es-ES" sz="1200" b="0" strike="noStrike" spc="-1">
              <a:latin typeface="Arial"/>
            </a:endParaRPr>
          </a:p>
        </p:txBody>
      </p:sp>
    </p:spTree>
    <p:extLst>
      <p:ext uri="{BB962C8B-B14F-4D97-AF65-F5344CB8AC3E}">
        <p14:creationId xmlns:p14="http://schemas.microsoft.com/office/powerpoint/2010/main" val="274637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528486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9</a:t>
            </a:fld>
            <a:endParaRPr lang="es-E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Machine </a:t>
            </a:r>
            <a:r>
              <a:rPr lang="es-ES" sz="4400" b="0" strike="noStrike" spc="-1" dirty="0" err="1">
                <a:solidFill>
                  <a:srgbClr val="FF0000"/>
                </a:solidFill>
                <a:latin typeface="Calibri Light"/>
              </a:rPr>
              <a:t>Learning</a:t>
            </a:r>
            <a:r>
              <a:rPr lang="es-ES" sz="4400" b="0" strike="noStrike" spc="-1" dirty="0">
                <a:solidFill>
                  <a:srgbClr val="FF0000"/>
                </a:solidFill>
                <a:latin typeface="Calibri Light"/>
              </a:rPr>
              <a:t>  </a:t>
            </a:r>
            <a:br>
              <a:rPr lang="es-ES" dirty="0"/>
            </a:br>
            <a:r>
              <a:rPr lang="es-ES" sz="4400" spc="-1" dirty="0">
                <a:solidFill>
                  <a:srgbClr val="FF0000"/>
                </a:solidFill>
                <a:latin typeface="Calibri Light"/>
              </a:rPr>
              <a:t>PCA</a:t>
            </a:r>
            <a:endParaRPr lang="es-ES"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Proceso para calcular la primera componente</a:t>
            </a:r>
            <a:endParaRPr lang="es-ES" sz="4400" b="0" strike="noStrike" spc="-1" dirty="0">
              <a:latin typeface="Arial"/>
            </a:endParaRPr>
          </a:p>
        </p:txBody>
      </p:sp>
      <p:sp>
        <p:nvSpPr>
          <p:cNvPr id="47" name="CustomShape 2"/>
          <p:cNvSpPr/>
          <p:nvPr/>
        </p:nvSpPr>
        <p:spPr>
          <a:xfrm>
            <a:off x="641564" y="2025656"/>
            <a:ext cx="4943520" cy="3300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Centralización de las variables: se resta a cada valor la media de la variable a la que pertenece. Con esto se consigue que todas las variables tengan media cero.</a:t>
            </a:r>
          </a:p>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Se obtiene cada componente a través de la optimización de combinaciones lineales para obtener aquellas con la máxima varianza.</a:t>
            </a:r>
          </a:p>
          <a:p>
            <a:pPr marL="343620" indent="-342900">
              <a:lnSpc>
                <a:spcPct val="90000"/>
              </a:lnSpc>
              <a:spcBef>
                <a:spcPts val="1001"/>
              </a:spcBef>
              <a:buClr>
                <a:srgbClr val="FFFFFF"/>
              </a:buClr>
              <a:buFont typeface="+mj-lt"/>
              <a:buAutoNum type="arabicParenR"/>
            </a:pPr>
            <a:r>
              <a:rPr lang="es-ES" sz="1700" spc="-1" dirty="0">
                <a:solidFill>
                  <a:schemeClr val="bg1"/>
                </a:solidFill>
                <a:latin typeface="Calibri" panose="020F0502020204030204" pitchFamily="34" charset="0"/>
                <a:cs typeface="Calibri" panose="020F0502020204030204" pitchFamily="34" charset="0"/>
              </a:rPr>
              <a:t>Una vez calculada la primera, se obtiene la segunda y se repite iterativamente hasta calcular todas las posibles componentes, o hasta que se decida detener el proceso.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A TENER EN CUENTA</a:t>
            </a:r>
            <a:endParaRPr lang="es-ES" sz="4400" b="0" strike="noStrike" spc="-1" dirty="0">
              <a:latin typeface="Arial"/>
            </a:endParaRPr>
          </a:p>
        </p:txBody>
      </p:sp>
      <p:sp>
        <p:nvSpPr>
          <p:cNvPr id="47" name="CustomShape 2"/>
          <p:cNvSpPr/>
          <p:nvPr/>
        </p:nvSpPr>
        <p:spPr>
          <a:xfrm>
            <a:off x="641563" y="2025656"/>
            <a:ext cx="5080575" cy="44232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Escalado de variables: PCA identifica direcciones cuya varianza es mayor. Por ello deberemos tener los datos en la misma escala.</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Influencia de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al trabajar con varianzas, PCA es altamente sensible a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Es muy recomendable estudiar si los hay. </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¿Cuánta información presente en el set de datos original se pierde al proyectar las observaciones en un espacio de menor dimensión? (Varianza explicada de cada componente principal).</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 de interés utilizar el número mínimo de componentes que resultan suficientes para explicar los datos.</a:t>
            </a:r>
          </a:p>
          <a:p>
            <a:pPr marL="343620" indent="-342900">
              <a:lnSpc>
                <a:spcPct val="90000"/>
              </a:lnSpc>
              <a:spcBef>
                <a:spcPts val="1001"/>
              </a:spcBef>
              <a:buClr>
                <a:srgbClr val="FFFFFF"/>
              </a:buClr>
              <a:buFont typeface="Arial" panose="020B0604020202020204" pitchFamily="34" charset="0"/>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1939560F-3819-449E-A8AB-6A4B58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645" y="694799"/>
            <a:ext cx="2360855" cy="2132639"/>
          </a:xfrm>
          <a:prstGeom prst="rect">
            <a:avLst/>
          </a:prstGeom>
        </p:spPr>
      </p:pic>
      <p:pic>
        <p:nvPicPr>
          <p:cNvPr id="2050" name="Picture 2">
            <a:extLst>
              <a:ext uri="{FF2B5EF4-FFF2-40B4-BE49-F238E27FC236}">
                <a16:creationId xmlns:a16="http://schemas.microsoft.com/office/drawing/2014/main" id="{227E2A56-7FCF-4D9E-9514-0920211AE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18" y="3122505"/>
            <a:ext cx="5204107" cy="3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0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5280" y="2766240"/>
            <a:ext cx="36608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6600" b="0" strike="noStrike" spc="-1">
                <a:solidFill>
                  <a:srgbClr val="FF0000"/>
                </a:solidFill>
                <a:latin typeface="Calibri Light"/>
              </a:rPr>
              <a:t>Preguntas</a:t>
            </a:r>
            <a:endParaRPr lang="es-ES" sz="6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41211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Principal </a:t>
            </a:r>
            <a:r>
              <a:rPr lang="es-ES" sz="1700" b="0" strike="noStrike" spc="-1" dirty="0" err="1">
                <a:solidFill>
                  <a:schemeClr val="bg1"/>
                </a:solidFill>
                <a:latin typeface="Calibri" panose="020F0502020204030204" pitchFamily="34" charset="0"/>
                <a:cs typeface="Calibri" panose="020F0502020204030204" pitchFamily="34" charset="0"/>
              </a:rPr>
              <a:t>Component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b="0" strike="noStrike" spc="-1" dirty="0" err="1">
                <a:solidFill>
                  <a:schemeClr val="bg1"/>
                </a:solidFill>
                <a:latin typeface="Calibri" panose="020F0502020204030204" pitchFamily="34" charset="0"/>
                <a:cs typeface="Calibri" panose="020F0502020204030204" pitchFamily="34" charset="0"/>
              </a:rPr>
              <a:t>Analysis</a:t>
            </a:r>
            <a:r>
              <a:rPr lang="es-ES" sz="1700" b="0" strike="noStrike" spc="-1" dirty="0">
                <a:solidFill>
                  <a:schemeClr val="bg1"/>
                </a:solidFill>
                <a:latin typeface="Calibri" panose="020F0502020204030204" pitchFamily="34" charset="0"/>
                <a:cs typeface="Calibri" panose="020F0502020204030204" pitchFamily="34" charset="0"/>
              </a:rPr>
              <a:t> (PCA)</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M</a:t>
            </a:r>
            <a:r>
              <a:rPr lang="es-ES" sz="1700" b="0" strike="noStrike" spc="-1" dirty="0">
                <a:solidFill>
                  <a:schemeClr val="bg1"/>
                </a:solidFill>
                <a:latin typeface="Calibri" panose="020F0502020204030204" pitchFamily="34" charset="0"/>
                <a:cs typeface="Calibri" panose="020F0502020204030204" pitchFamily="34" charset="0"/>
              </a:rPr>
              <a:t>étodo estadístico que permite simplificar la complejidad de espacios muestrales con muchas dimensiones a la vez que conserva su información. </a:t>
            </a:r>
            <a:endParaRPr lang="es-ES" sz="1700" spc="-1" dirty="0">
              <a:solidFill>
                <a:schemeClr val="bg1"/>
              </a:solidFill>
              <a:latin typeface="Arial"/>
              <a:cs typeface="Calibri" panose="020F0502020204030204" pitchFamily="34" charset="0"/>
            </a:endParaRP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Supóngase que existe una muestra con n individuos cada uno con p variables (X1, X2, …, </a:t>
            </a:r>
            <a:r>
              <a:rPr lang="es-ES" sz="1700" b="0" strike="noStrike" spc="-1" dirty="0" err="1">
                <a:solidFill>
                  <a:schemeClr val="bg1"/>
                </a:solidFill>
                <a:latin typeface="Calibri" panose="020F0502020204030204" pitchFamily="34" charset="0"/>
                <a:cs typeface="Calibri" panose="020F0502020204030204" pitchFamily="34" charset="0"/>
              </a:rPr>
              <a:t>Xp</a:t>
            </a:r>
            <a:r>
              <a:rPr lang="es-ES" sz="1700" b="0" strike="noStrike" spc="-1" dirty="0">
                <a:solidFill>
                  <a:schemeClr val="bg1"/>
                </a:solidFill>
                <a:latin typeface="Calibri" panose="020F0502020204030204" pitchFamily="34" charset="0"/>
                <a:cs typeface="Calibri" panose="020F0502020204030204" pitchFamily="34" charset="0"/>
              </a:rPr>
              <a:t>), es decir, el espacio muestral tiene p dimensiones. PCA permite encontrar un número de factores subyacentes (z&lt;p) que explican aproximadamente lo mismo que las p variables originales. Donde antes se necesitaban p valores para caracterizar a cada individuo, ahora bastan z valores.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Cada una de estas z nuevas variables recibe el nombre de componente principal.</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3533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El método de PCA permite por lo tanto “condensar” la información aportada por múltiples variables en solo unas pocas componentes. Esto lo convierte en un método muy útil de aplicar previa utilización de otras técnicas estadísticas tales como regresión, </a:t>
            </a:r>
            <a:r>
              <a:rPr lang="es-ES" sz="1700" b="0" strike="noStrike" spc="-1" dirty="0" err="1">
                <a:solidFill>
                  <a:schemeClr val="bg1"/>
                </a:solidFill>
                <a:latin typeface="Calibri" panose="020F0502020204030204" pitchFamily="34" charset="0"/>
                <a:cs typeface="Calibri" panose="020F0502020204030204" pitchFamily="34" charset="0"/>
              </a:rPr>
              <a:t>clustering</a:t>
            </a:r>
            <a:r>
              <a:rPr lang="es-ES" sz="1700" b="0" strike="noStrike" spc="-1" dirty="0">
                <a:solidFill>
                  <a:schemeClr val="bg1"/>
                </a:solidFill>
                <a:latin typeface="Calibri" panose="020F0502020204030204" pitchFamily="34" charset="0"/>
                <a:cs typeface="Calibri" panose="020F0502020204030204" pitchFamily="34" charset="0"/>
              </a:rPr>
              <a:t>, etc.</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extLst>
      <p:ext uri="{BB962C8B-B14F-4D97-AF65-F5344CB8AC3E}">
        <p14:creationId xmlns:p14="http://schemas.microsoft.com/office/powerpoint/2010/main" val="28990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calcular el PCA debemos obtener la matriz de covarianza de nuestros datos.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Realizamos transformaciones lineales de nuestra matriz de covarianza: transformaciones de los puntos en el plano.</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dos vectores (u, v, en la imagen).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Vectores propios (dirección): </a:t>
            </a:r>
            <a:r>
              <a:rPr lang="es-ES" sz="1700" spc="-1" dirty="0" err="1">
                <a:solidFill>
                  <a:schemeClr val="bg1"/>
                </a:solidFill>
                <a:latin typeface="Calibri" panose="020F0502020204030204" pitchFamily="34" charset="0"/>
                <a:cs typeface="Calibri" panose="020F0502020204030204" pitchFamily="34" charset="0"/>
              </a:rPr>
              <a:t>Eigenvectors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los valores propios.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Aquellos valores más altos, son los que representan la mayor 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2371337"/>
            <a:ext cx="5048383" cy="3849183"/>
          </a:xfrm>
          <a:prstGeom prst="rect">
            <a:avLst/>
          </a:prstGeom>
        </p:spPr>
      </p:pic>
      <p:pic>
        <p:nvPicPr>
          <p:cNvPr id="8" name="Imagen 7">
            <a:extLst>
              <a:ext uri="{FF2B5EF4-FFF2-40B4-BE49-F238E27FC236}">
                <a16:creationId xmlns:a16="http://schemas.microsoft.com/office/drawing/2014/main" id="{B31177CB-9F93-43BF-B0F0-8FBDEAB03CC4}"/>
              </a:ext>
            </a:extLst>
          </p:cNvPr>
          <p:cNvPicPr>
            <a:picLocks noChangeAspect="1"/>
          </p:cNvPicPr>
          <p:nvPr/>
        </p:nvPicPr>
        <p:blipFill rotWithShape="1">
          <a:blip r:embed="rId4">
            <a:extLst>
              <a:ext uri="{28A0092B-C50C-407E-A947-70E740481C1C}">
                <a14:useLocalDpi xmlns:a14="http://schemas.microsoft.com/office/drawing/2010/main" val="0"/>
              </a:ext>
            </a:extLst>
          </a:blip>
          <a:srcRect r="705" b="64465"/>
          <a:stretch/>
        </p:blipFill>
        <p:spPr>
          <a:xfrm>
            <a:off x="7363910" y="717978"/>
            <a:ext cx="3433180" cy="653241"/>
          </a:xfrm>
          <a:prstGeom prst="rect">
            <a:avLst/>
          </a:prstGeom>
        </p:spPr>
      </p:pic>
      <p:cxnSp>
        <p:nvCxnSpPr>
          <p:cNvPr id="10" name="Conector recto de flecha 9">
            <a:extLst>
              <a:ext uri="{FF2B5EF4-FFF2-40B4-BE49-F238E27FC236}">
                <a16:creationId xmlns:a16="http://schemas.microsoft.com/office/drawing/2014/main" id="{AAC15BAB-03C3-4865-A440-76405DE51C03}"/>
              </a:ext>
            </a:extLst>
          </p:cNvPr>
          <p:cNvCxnSpPr/>
          <p:nvPr/>
        </p:nvCxnSpPr>
        <p:spPr>
          <a:xfrm flipV="1">
            <a:off x="5299788" y="1110343"/>
            <a:ext cx="1950098" cy="5038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8146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PCA aplica dos conceptos matemáticos.</a:t>
            </a:r>
          </a:p>
          <a:p>
            <a:pPr marL="228600" indent="-227880">
              <a:lnSpc>
                <a:spcPct val="90000"/>
              </a:lnSpc>
              <a:spcBef>
                <a:spcPts val="1001"/>
              </a:spcBef>
              <a:buClr>
                <a:srgbClr val="FFFFFF"/>
              </a:buClr>
              <a:buFont typeface="Arial"/>
              <a:buChar char="•"/>
            </a:pPr>
            <a:r>
              <a:rPr lang="es-ES" sz="1700" spc="-1" dirty="0" err="1">
                <a:solidFill>
                  <a:schemeClr val="bg1"/>
                </a:solidFill>
                <a:latin typeface="Calibri" panose="020F0502020204030204" pitchFamily="34" charset="0"/>
                <a:cs typeface="Calibri" panose="020F0502020204030204" pitchFamily="34" charset="0"/>
              </a:rPr>
              <a:t>Eigenvectors</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Los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de una matriz son todos aquellos vectores que, al multiplicarlos por dicha matriz, resultan en el mismo vector o en un múltiplo entero del mismo.</a:t>
            </a:r>
          </a:p>
          <a:p>
            <a:pPr marL="228600" indent="-227880">
              <a:lnSpc>
                <a:spcPct val="90000"/>
              </a:lnSpc>
              <a:spcBef>
                <a:spcPts val="1001"/>
              </a:spcBef>
              <a:buClr>
                <a:srgbClr val="FFFFFF"/>
              </a:buClr>
              <a:buFont typeface="Arial"/>
              <a:buChar char="•"/>
            </a:pP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Cuando se multiplica una matriz por alguno de sus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se obtiene un múltiplo del vector original, es decir, el resultado es ese mismo vector multiplicado por un número. </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A todo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le corresponde un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 y viceversa.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En el método PCA, cada una de las componentes se corresponde con un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y el orden de componente se establece por orden de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583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Una forma intuitiva de entender el proceso de PCA consiste en interpretar las componentes principales desde un punto de vista geométrico.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9" y="1516223"/>
            <a:ext cx="7162561" cy="45810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a:extLst>
              <a:ext uri="{FF2B5EF4-FFF2-40B4-BE49-F238E27FC236}">
                <a16:creationId xmlns:a16="http://schemas.microsoft.com/office/drawing/2014/main" id="{9FB5A93C-7B46-4D75-8AC9-C5C18D175499}"/>
              </a:ext>
            </a:extLst>
          </p:cNvPr>
          <p:cNvCxnSpPr>
            <a:cxnSpLocks/>
          </p:cNvCxnSpPr>
          <p:nvPr/>
        </p:nvCxnSpPr>
        <p:spPr>
          <a:xfrm>
            <a:off x="5253135" y="2080727"/>
            <a:ext cx="1212979" cy="2873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ector recto 8">
            <a:extLst>
              <a:ext uri="{FF2B5EF4-FFF2-40B4-BE49-F238E27FC236}">
                <a16:creationId xmlns:a16="http://schemas.microsoft.com/office/drawing/2014/main" id="{298FE5C0-6D91-45E5-8B88-33D0FAFD7CCD}"/>
              </a:ext>
            </a:extLst>
          </p:cNvPr>
          <p:cNvCxnSpPr>
            <a:cxnSpLocks/>
          </p:cNvCxnSpPr>
          <p:nvPr/>
        </p:nvCxnSpPr>
        <p:spPr>
          <a:xfrm flipV="1">
            <a:off x="4898571" y="4226767"/>
            <a:ext cx="1287625" cy="3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5CAAEF2-4063-407C-A4C3-CE1B34EE19F4}"/>
              </a:ext>
            </a:extLst>
          </p:cNvPr>
          <p:cNvCxnSpPr>
            <a:cxnSpLocks/>
          </p:cNvCxnSpPr>
          <p:nvPr/>
        </p:nvCxnSpPr>
        <p:spPr>
          <a:xfrm>
            <a:off x="4702629" y="3946849"/>
            <a:ext cx="195942"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CustomShape 4">
            <a:extLst>
              <a:ext uri="{FF2B5EF4-FFF2-40B4-BE49-F238E27FC236}">
                <a16:creationId xmlns:a16="http://schemas.microsoft.com/office/drawing/2014/main" id="{482D9E5A-3A51-48F7-82E5-138F8B15316E}"/>
              </a:ext>
            </a:extLst>
          </p:cNvPr>
          <p:cNvSpPr/>
          <p:nvPr/>
        </p:nvSpPr>
        <p:spPr>
          <a:xfrm>
            <a:off x="471799" y="1427584"/>
            <a:ext cx="11248402" cy="5085184"/>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cxnSp>
        <p:nvCxnSpPr>
          <p:cNvPr id="7" name="Conector recto de flecha 6">
            <a:extLst>
              <a:ext uri="{FF2B5EF4-FFF2-40B4-BE49-F238E27FC236}">
                <a16:creationId xmlns:a16="http://schemas.microsoft.com/office/drawing/2014/main" id="{B8A75235-8E08-46EF-9B60-6B2F5EB6D730}"/>
              </a:ext>
            </a:extLst>
          </p:cNvPr>
          <p:cNvCxnSpPr>
            <a:cxnSpLocks/>
          </p:cNvCxnSpPr>
          <p:nvPr/>
        </p:nvCxnSpPr>
        <p:spPr>
          <a:xfrm>
            <a:off x="1978090" y="4469363"/>
            <a:ext cx="238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ED3FCACA-A39E-4C19-A4FD-4CFF3EB40690}"/>
              </a:ext>
            </a:extLst>
          </p:cNvPr>
          <p:cNvCxnSpPr>
            <a:cxnSpLocks/>
          </p:cNvCxnSpPr>
          <p:nvPr/>
        </p:nvCxnSpPr>
        <p:spPr>
          <a:xfrm>
            <a:off x="6999255" y="4469363"/>
            <a:ext cx="3936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E795267D-B6F7-4521-8A36-F16BC0D31572}"/>
              </a:ext>
            </a:extLst>
          </p:cNvPr>
          <p:cNvSpPr/>
          <p:nvPr/>
        </p:nvSpPr>
        <p:spPr>
          <a:xfrm>
            <a:off x="2236236"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1A44026B-785C-45D4-A78A-A14B516CA39A}"/>
              </a:ext>
            </a:extLst>
          </p:cNvPr>
          <p:cNvSpPr/>
          <p:nvPr/>
        </p:nvSpPr>
        <p:spPr>
          <a:xfrm>
            <a:off x="395134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65C0269C-7A4B-49A9-96F1-EE1DA2DC15B2}"/>
              </a:ext>
            </a:extLst>
          </p:cNvPr>
          <p:cNvSpPr/>
          <p:nvPr/>
        </p:nvSpPr>
        <p:spPr>
          <a:xfrm>
            <a:off x="206876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D79A1317-74B5-438C-9773-721415937882}"/>
              </a:ext>
            </a:extLst>
          </p:cNvPr>
          <p:cNvSpPr/>
          <p:nvPr/>
        </p:nvSpPr>
        <p:spPr>
          <a:xfrm>
            <a:off x="2445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AFA89B27-F327-4BB9-8A3D-304C29935A68}"/>
              </a:ext>
            </a:extLst>
          </p:cNvPr>
          <p:cNvSpPr/>
          <p:nvPr/>
        </p:nvSpPr>
        <p:spPr>
          <a:xfrm>
            <a:off x="2771063"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E2C907D-0185-4152-A5C1-58021CDCE804}"/>
              </a:ext>
            </a:extLst>
          </p:cNvPr>
          <p:cNvSpPr/>
          <p:nvPr/>
        </p:nvSpPr>
        <p:spPr>
          <a:xfrm>
            <a:off x="3051198"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86A15B6E-AC8C-46C9-80BC-69DA47806EAD}"/>
              </a:ext>
            </a:extLst>
          </p:cNvPr>
          <p:cNvSpPr/>
          <p:nvPr/>
        </p:nvSpPr>
        <p:spPr>
          <a:xfrm>
            <a:off x="3136381" y="441734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8F149E82-1763-4ED0-BD1C-6C1FAB1E17CB}"/>
              </a:ext>
            </a:extLst>
          </p:cNvPr>
          <p:cNvSpPr/>
          <p:nvPr/>
        </p:nvSpPr>
        <p:spPr>
          <a:xfrm>
            <a:off x="324307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60E3B967-11B0-43BF-AA60-62A52DD55387}"/>
              </a:ext>
            </a:extLst>
          </p:cNvPr>
          <p:cNvSpPr/>
          <p:nvPr/>
        </p:nvSpPr>
        <p:spPr>
          <a:xfrm>
            <a:off x="3322356"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F1B7A2B2-66A6-4738-AEE0-7A2B2C118154}"/>
              </a:ext>
            </a:extLst>
          </p:cNvPr>
          <p:cNvSpPr/>
          <p:nvPr/>
        </p:nvSpPr>
        <p:spPr>
          <a:xfrm>
            <a:off x="3568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65F103C2-D01C-48D1-8233-6B1389FCEFAB}"/>
              </a:ext>
            </a:extLst>
          </p:cNvPr>
          <p:cNvSpPr/>
          <p:nvPr/>
        </p:nvSpPr>
        <p:spPr>
          <a:xfrm>
            <a:off x="377587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74CF9D84-3A9B-428F-8923-8C32C40EE84A}"/>
              </a:ext>
            </a:extLst>
          </p:cNvPr>
          <p:cNvSpPr/>
          <p:nvPr/>
        </p:nvSpPr>
        <p:spPr>
          <a:xfrm>
            <a:off x="387178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6FBE2CE7-695D-4B8E-B1C5-DC13C334C21F}"/>
              </a:ext>
            </a:extLst>
          </p:cNvPr>
          <p:cNvSpPr/>
          <p:nvPr/>
        </p:nvSpPr>
        <p:spPr>
          <a:xfrm>
            <a:off x="259768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D513F9DC-F76A-43CC-BA9A-3FEAD0CF2BA0}"/>
              </a:ext>
            </a:extLst>
          </p:cNvPr>
          <p:cNvSpPr/>
          <p:nvPr/>
        </p:nvSpPr>
        <p:spPr>
          <a:xfrm>
            <a:off x="288099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4C0F6EB0-E95F-4A83-ACFF-106C338A82A5}"/>
              </a:ext>
            </a:extLst>
          </p:cNvPr>
          <p:cNvSpPr/>
          <p:nvPr/>
        </p:nvSpPr>
        <p:spPr>
          <a:xfrm>
            <a:off x="7557664"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06B71619-40FB-46E8-AFE5-58E9F2F388F1}"/>
              </a:ext>
            </a:extLst>
          </p:cNvPr>
          <p:cNvSpPr/>
          <p:nvPr/>
        </p:nvSpPr>
        <p:spPr>
          <a:xfrm>
            <a:off x="7862463"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DB671B34-97FF-4863-9E1B-94BBAD4BA227}"/>
              </a:ext>
            </a:extLst>
          </p:cNvPr>
          <p:cNvSpPr/>
          <p:nvPr/>
        </p:nvSpPr>
        <p:spPr>
          <a:xfrm>
            <a:off x="7127061" y="443289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2035E0DF-EB90-40E0-BD2A-E84FD0860AB9}"/>
              </a:ext>
            </a:extLst>
          </p:cNvPr>
          <p:cNvSpPr/>
          <p:nvPr/>
        </p:nvSpPr>
        <p:spPr>
          <a:xfrm>
            <a:off x="7261717"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4D9DF75-2EBB-4CA4-944D-C33A93155157}"/>
              </a:ext>
            </a:extLst>
          </p:cNvPr>
          <p:cNvSpPr/>
          <p:nvPr/>
        </p:nvSpPr>
        <p:spPr>
          <a:xfrm>
            <a:off x="815841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314D4DC1-377D-444A-941B-723C410D48FE}"/>
              </a:ext>
            </a:extLst>
          </p:cNvPr>
          <p:cNvSpPr/>
          <p:nvPr/>
        </p:nvSpPr>
        <p:spPr>
          <a:xfrm>
            <a:off x="8463209"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38811182-C32D-4C7C-9FE2-1223E2FDC04C}"/>
              </a:ext>
            </a:extLst>
          </p:cNvPr>
          <p:cNvSpPr/>
          <p:nvPr/>
        </p:nvSpPr>
        <p:spPr>
          <a:xfrm>
            <a:off x="8671925"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4C41EC2-62FA-4BE9-B344-E4C96DE1179A}"/>
              </a:ext>
            </a:extLst>
          </p:cNvPr>
          <p:cNvSpPr/>
          <p:nvPr/>
        </p:nvSpPr>
        <p:spPr>
          <a:xfrm>
            <a:off x="885557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A0D111DC-8870-4083-9D23-0C46211DC5C7}"/>
              </a:ext>
            </a:extLst>
          </p:cNvPr>
          <p:cNvSpPr/>
          <p:nvPr/>
        </p:nvSpPr>
        <p:spPr>
          <a:xfrm>
            <a:off x="9029181"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6909AD0A-4295-40D4-8D2D-FB0B040D5DD4}"/>
              </a:ext>
            </a:extLst>
          </p:cNvPr>
          <p:cNvSpPr/>
          <p:nvPr/>
        </p:nvSpPr>
        <p:spPr>
          <a:xfrm>
            <a:off x="9736219" y="442399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F5F86D14-35AB-47D0-822F-EDEC9F80DF3A}"/>
              </a:ext>
            </a:extLst>
          </p:cNvPr>
          <p:cNvSpPr/>
          <p:nvPr/>
        </p:nvSpPr>
        <p:spPr>
          <a:xfrm>
            <a:off x="9208364"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B5370FAE-4FDE-47A3-B3E9-D36AEFBCD47D}"/>
              </a:ext>
            </a:extLst>
          </p:cNvPr>
          <p:cNvSpPr/>
          <p:nvPr/>
        </p:nvSpPr>
        <p:spPr>
          <a:xfrm>
            <a:off x="932512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1EE907CF-F3B1-4296-8290-DEB926E564C4}"/>
              </a:ext>
            </a:extLst>
          </p:cNvPr>
          <p:cNvSpPr/>
          <p:nvPr/>
        </p:nvSpPr>
        <p:spPr>
          <a:xfrm>
            <a:off x="9521401"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3CE7B0C2-DB6B-4E2B-B449-0F132C792968}"/>
              </a:ext>
            </a:extLst>
          </p:cNvPr>
          <p:cNvSpPr/>
          <p:nvPr/>
        </p:nvSpPr>
        <p:spPr>
          <a:xfrm>
            <a:off x="9936137"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32256894-811F-450B-9655-F33EA1319CDF}"/>
              </a:ext>
            </a:extLst>
          </p:cNvPr>
          <p:cNvSpPr/>
          <p:nvPr/>
        </p:nvSpPr>
        <p:spPr>
          <a:xfrm>
            <a:off x="10178346" y="4411986"/>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3118D5D8-1E77-4859-A022-E0C0C3377A25}"/>
              </a:ext>
            </a:extLst>
          </p:cNvPr>
          <p:cNvSpPr/>
          <p:nvPr/>
        </p:nvSpPr>
        <p:spPr>
          <a:xfrm>
            <a:off x="1034201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21AC31DD-63D3-4600-A9F6-0D4D858BA946}"/>
              </a:ext>
            </a:extLst>
          </p:cNvPr>
          <p:cNvSpPr/>
          <p:nvPr/>
        </p:nvSpPr>
        <p:spPr>
          <a:xfrm>
            <a:off x="9805590"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8" name="Elipse 87">
            <a:extLst>
              <a:ext uri="{FF2B5EF4-FFF2-40B4-BE49-F238E27FC236}">
                <a16:creationId xmlns:a16="http://schemas.microsoft.com/office/drawing/2014/main" id="{AFE7D8FD-0494-4810-86FB-E54DDBEAFEE4}"/>
              </a:ext>
            </a:extLst>
          </p:cNvPr>
          <p:cNvSpPr/>
          <p:nvPr/>
        </p:nvSpPr>
        <p:spPr>
          <a:xfrm>
            <a:off x="1051783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0" name="Elipse 89">
            <a:extLst>
              <a:ext uri="{FF2B5EF4-FFF2-40B4-BE49-F238E27FC236}">
                <a16:creationId xmlns:a16="http://schemas.microsoft.com/office/drawing/2014/main" id="{46F0B6B3-CF15-4C82-BC51-5795C7C3EE76}"/>
              </a:ext>
            </a:extLst>
          </p:cNvPr>
          <p:cNvSpPr/>
          <p:nvPr/>
        </p:nvSpPr>
        <p:spPr>
          <a:xfrm>
            <a:off x="344324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Elipse 91">
            <a:extLst>
              <a:ext uri="{FF2B5EF4-FFF2-40B4-BE49-F238E27FC236}">
                <a16:creationId xmlns:a16="http://schemas.microsoft.com/office/drawing/2014/main" id="{DD38A7C4-F5B2-442A-AF6D-7C9F66E8264C}"/>
              </a:ext>
            </a:extLst>
          </p:cNvPr>
          <p:cNvSpPr/>
          <p:nvPr/>
        </p:nvSpPr>
        <p:spPr>
          <a:xfrm>
            <a:off x="411800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7DBB765B-A50B-41FB-92F6-8820B3B3983E}"/>
              </a:ext>
            </a:extLst>
          </p:cNvPr>
          <p:cNvSpPr/>
          <p:nvPr/>
        </p:nvSpPr>
        <p:spPr>
          <a:xfrm>
            <a:off x="2328979" y="4399813"/>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669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Cálculo de componentes principales</a:t>
            </a:r>
            <a:endParaRPr lang="es-ES" sz="4400" b="0" strike="noStrike" spc="-1" dirty="0">
              <a:latin typeface="Arial"/>
            </a:endParaRPr>
          </a:p>
        </p:txBody>
      </p:sp>
      <p:sp>
        <p:nvSpPr>
          <p:cNvPr id="2" name="CuadroTexto 1">
            <a:extLst>
              <a:ext uri="{FF2B5EF4-FFF2-40B4-BE49-F238E27FC236}">
                <a16:creationId xmlns:a16="http://schemas.microsoft.com/office/drawing/2014/main" id="{4689D3DF-67A6-4327-B866-005F142E13F8}"/>
              </a:ext>
            </a:extLst>
          </p:cNvPr>
          <p:cNvSpPr txBox="1"/>
          <p:nvPr/>
        </p:nvSpPr>
        <p:spPr>
          <a:xfrm>
            <a:off x="838080" y="2442131"/>
            <a:ext cx="4321749" cy="2708434"/>
          </a:xfrm>
          <a:prstGeom prst="rect">
            <a:avLst/>
          </a:prstGeom>
          <a:noFill/>
        </p:spPr>
        <p:txBody>
          <a:bodyPr wrap="square" rtlCol="0">
            <a:spAutoFit/>
          </a:bodyPr>
          <a:lstStyle/>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Cada componente principal se obtiene por combinación lineal de las variables originales. </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Se pueden entender como nuevas variables obtenidas al combinar de una determinada forma las variables originales.</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La primera componente principal de un grupo de variables (X1, X2, …, </a:t>
            </a:r>
            <a:r>
              <a:rPr lang="es-ES" sz="1700" spc="-1" dirty="0" err="1">
                <a:solidFill>
                  <a:schemeClr val="bg1"/>
                </a:solidFill>
                <a:latin typeface="Calibri" panose="020F0502020204030204" pitchFamily="34" charset="0"/>
                <a:cs typeface="Calibri" panose="020F0502020204030204" pitchFamily="34" charset="0"/>
              </a:rPr>
              <a:t>Xp</a:t>
            </a:r>
            <a:r>
              <a:rPr lang="es-ES" sz="1700" spc="-1" dirty="0">
                <a:solidFill>
                  <a:schemeClr val="bg1"/>
                </a:solidFill>
                <a:latin typeface="Calibri" panose="020F0502020204030204" pitchFamily="34" charset="0"/>
                <a:cs typeface="Calibri" panose="020F0502020204030204" pitchFamily="34" charset="0"/>
              </a:rPr>
              <a:t>) es la combinación lineal de dichas variables que tiene mayor varianza.</a:t>
            </a:r>
          </a:p>
        </p:txBody>
      </p:sp>
      <p:pic>
        <p:nvPicPr>
          <p:cNvPr id="5" name="Imagen 4">
            <a:extLst>
              <a:ext uri="{FF2B5EF4-FFF2-40B4-BE49-F238E27FC236}">
                <a16:creationId xmlns:a16="http://schemas.microsoft.com/office/drawing/2014/main" id="{942757AE-C17A-4721-91DC-E5247B79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304" y="2055838"/>
            <a:ext cx="4684656" cy="3481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663</Words>
  <Application>Microsoft Office PowerPoint</Application>
  <PresentationFormat>Panorámica</PresentationFormat>
  <Paragraphs>53</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Pilar Denia</cp:lastModifiedBy>
  <cp:revision>59</cp:revision>
  <dcterms:created xsi:type="dcterms:W3CDTF">2020-08-31T20:14:59Z</dcterms:created>
  <dcterms:modified xsi:type="dcterms:W3CDTF">2021-01-30T14:33:42Z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