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9" r:id="rId21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74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9144000" cy="8131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640081"/>
            <a:ext cx="6858000" cy="188753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Talk Title</a:t>
            </a:r>
            <a:endParaRPr lang="es-UY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924933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Company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5000625" y="4013200"/>
            <a:ext cx="3000375" cy="1790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Company Logo</a:t>
            </a:r>
            <a:endParaRPr lang="es-UY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335614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746295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529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10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074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341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046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3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768134"/>
            <a:ext cx="6858000" cy="513843"/>
          </a:xfrm>
        </p:spPr>
        <p:txBody>
          <a:bodyPr/>
          <a:lstStyle>
            <a:lvl1pPr marL="86360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68" y="4262538"/>
            <a:ext cx="263655" cy="285800"/>
          </a:xfrm>
          <a:prstGeom prst="rect">
            <a:avLst/>
          </a:prstGeom>
        </p:spPr>
      </p:pic>
      <p:pic>
        <p:nvPicPr>
          <p:cNvPr id="3076" name="Picture 4" descr="http://www.iconsdb.com/icons/preview/white/email-12-xxl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68" y="3544604"/>
            <a:ext cx="263655" cy="35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ssets.toptal.io/uploads/blog/category/logo/77/we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1" y="4930530"/>
            <a:ext cx="2476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38325" y="3458326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Email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38325" y="4148518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Twitter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38325" y="4838710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Website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 Note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483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68772"/>
            <a:ext cx="9144000" cy="581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UY" dirty="0"/>
          </a:p>
        </p:txBody>
      </p:sp>
      <p:pic>
        <p:nvPicPr>
          <p:cNvPr id="2050" name="Picture 2" descr="https://lh4.googleusercontent.com/fcg15xNjBzYXPshThdBfDs0LskyJKrYg5Kqmgf4u3dS4Ve_KL01k-T6Jt7NGBN1nTq2uDebB2NahMWxg4ogP7WPvYW1Vru8w2bVPCTG8Blu7FnHvmI2NXJi-6UqlmyfhUGJ9oiexqQ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9" y="6369412"/>
            <a:ext cx="1868658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920439" y="6382920"/>
            <a:ext cx="73034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v2016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232036" y="6390440"/>
            <a:ext cx="18729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September 29, </a:t>
            </a:r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2016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1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" TargetMode="External"/><Relationship Id="rId4" Type="http://schemas.openxmlformats.org/officeDocument/2006/relationships/hyperlink" Target="https://gitter.im/dotnet/roslyn" TargetMode="External"/><Relationship Id="rId5" Type="http://schemas.openxmlformats.org/officeDocument/2006/relationships/hyperlink" Target="http://twitter.com/roslyn" TargetMode="External"/><Relationship Id="rId6" Type="http://schemas.openxmlformats.org/officeDocument/2006/relationships/hyperlink" Target="http://stackoverflow.com/questions/tagged/rosly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sly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Building C# Analyzers and Quick Fixes with "Roslyn</a:t>
            </a:r>
            <a:r>
              <a:rPr lang="en-US" b="0" dirty="0" smtClean="0"/>
              <a:t>"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Microsoft</a:t>
            </a:r>
            <a:endParaRPr lang="es-UY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1" r="12451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Principal Software Engineering Manager</a:t>
            </a:r>
            <a:endParaRPr lang="es-UY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Kevin Pilch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166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19" y="1029040"/>
            <a:ext cx="8360574" cy="456984"/>
          </a:xfrm>
        </p:spPr>
        <p:txBody>
          <a:bodyPr>
            <a:normAutofit fontScale="90000"/>
          </a:bodyPr>
          <a:lstStyle/>
          <a:p>
            <a:r>
              <a:rPr lang="en-US" sz="3529" dirty="0"/>
              <a:t>Syntax Tree API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252529" y="1963081"/>
            <a:ext cx="512472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4765001" y="1963081"/>
            <a:ext cx="546497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682971" y="2505930"/>
            <a:ext cx="156955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15680" y="2505930"/>
            <a:ext cx="936850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944240" y="2505930"/>
            <a:ext cx="30828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252531" y="2505930"/>
            <a:ext cx="730106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252530" y="2505930"/>
            <a:ext cx="179681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78728" y="3077349"/>
            <a:ext cx="100390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50145" y="3077349"/>
            <a:ext cx="432490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82636" y="3077349"/>
            <a:ext cx="388326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982637" y="3077349"/>
            <a:ext cx="1643623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01088" y="3648769"/>
            <a:ext cx="269874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370962" y="3648769"/>
            <a:ext cx="307884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35058" y="3648769"/>
            <a:ext cx="291202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626258" y="3648769"/>
            <a:ext cx="337359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4104643" y="1705944"/>
            <a:ext cx="1320716" cy="257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CompilationUnit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587104" y="2220220"/>
            <a:ext cx="133085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ClassDeclaration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449334" y="2791639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class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82540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C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711101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317503" y="2791639"/>
            <a:ext cx="133026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MethodDeclaration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816208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077861" y="2220220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EOF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745090" y="3363058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void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316510" y="3363058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M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888926" y="3363058"/>
            <a:ext cx="964075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ParameterList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69122" y="3363058"/>
            <a:ext cx="514277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7233">
                    <a:lumMod val="75000"/>
                  </a:srgbClr>
                </a:solidFill>
              </a:rPr>
              <a:t>Block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67949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(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445707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101918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730479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7981" y="1705942"/>
            <a:ext cx="1157989" cy="143114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none" lIns="68570" tIns="68570" rIns="68570" bIns="68570" rtlCol="0">
            <a:spAutoFit/>
          </a:bodyPr>
          <a:lstStyle/>
          <a:p>
            <a:pPr defTabSz="685828"/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2B91C5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M()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defTabSz="685828"/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▫</a:t>
            </a:r>
          </a:p>
        </p:txBody>
      </p:sp>
    </p:spTree>
    <p:extLst>
      <p:ext uri="{BB962C8B-B14F-4D97-AF65-F5344CB8AC3E}">
        <p14:creationId xmlns:p14="http://schemas.microsoft.com/office/powerpoint/2010/main" val="8314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888" y="1525945"/>
            <a:ext cx="7886700" cy="2139553"/>
          </a:xfrm>
        </p:spPr>
        <p:txBody>
          <a:bodyPr/>
          <a:lstStyle/>
          <a:p>
            <a:r>
              <a:rPr lang="en-US" dirty="0" smtClean="0"/>
              <a:t>Adding a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29" dirty="0"/>
              <a:t>Syntax Tree API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252529" y="1963081"/>
            <a:ext cx="512472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765001" y="1963081"/>
            <a:ext cx="546497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82971" y="2505930"/>
            <a:ext cx="156955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315680" y="2505930"/>
            <a:ext cx="936850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44240" y="2505930"/>
            <a:ext cx="30828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252531" y="2505930"/>
            <a:ext cx="730106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4252530" y="2505930"/>
            <a:ext cx="179681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978728" y="3077349"/>
            <a:ext cx="100390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50145" y="3077349"/>
            <a:ext cx="432490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982636" y="3077349"/>
            <a:ext cx="388326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82637" y="3077349"/>
            <a:ext cx="1643623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101088" y="3648769"/>
            <a:ext cx="269874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370962" y="3648769"/>
            <a:ext cx="307884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335058" y="3648769"/>
            <a:ext cx="291202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626258" y="3648769"/>
            <a:ext cx="337359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4104643" y="1705944"/>
            <a:ext cx="1320716" cy="257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CompilationUnit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87104" y="2220220"/>
            <a:ext cx="133085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ClassDeclaration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49334" y="2791639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class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082540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C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11101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317503" y="2791639"/>
            <a:ext cx="133026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MethodDeclaration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816208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077861" y="2220220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EOF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45090" y="3363058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void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316510" y="3363058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M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88926" y="3363058"/>
            <a:ext cx="964075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ParameterList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369122" y="3363058"/>
            <a:ext cx="514277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7233">
                    <a:lumMod val="75000"/>
                  </a:srgbClr>
                </a:solidFill>
              </a:rPr>
              <a:t>Block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867949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(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445707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01918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730479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2922" y="2058058"/>
            <a:ext cx="1600006" cy="143114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square" lIns="68570" tIns="68570" rIns="68570" bIns="68570" rtlCol="0">
            <a:spAutoFit/>
          </a:bodyPr>
          <a:lstStyle/>
          <a:p>
            <a:pPr defTabSz="685828"/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2B91C5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M(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x)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defTabSz="685828"/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▫</a:t>
            </a:r>
          </a:p>
        </p:txBody>
      </p:sp>
      <p:sp>
        <p:nvSpPr>
          <p:cNvPr id="37" name="Right Arrow 36"/>
          <p:cNvSpPr/>
          <p:nvPr/>
        </p:nvSpPr>
        <p:spPr bwMode="auto">
          <a:xfrm rot="7453666">
            <a:off x="1564226" y="2250025"/>
            <a:ext cx="244076" cy="22856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162" y="4482689"/>
            <a:ext cx="5521363" cy="94639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none" lIns="68570" tIns="68570" rIns="68570" bIns="68570" rtlCol="0">
            <a:spAutoFit/>
          </a:bodyPr>
          <a:lstStyle/>
          <a:p>
            <a:pPr defTabSz="685828"/>
            <a:r>
              <a:rPr lang="en-US" sz="10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5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050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oldList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050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method.ParameterList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685828"/>
            <a:r>
              <a:rPr lang="en-US" sz="10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5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050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newList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050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oldList.</a:t>
            </a:r>
            <a:r>
              <a:rPr lang="en-US" sz="1050" b="1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WithParameters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685828"/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    parameters: </a:t>
            </a:r>
            <a:r>
              <a:rPr lang="en-US" sz="10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SyntaxFactory</a:t>
            </a:r>
            <a:r>
              <a:rPr lang="en-US" sz="1050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.ParseParameterList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"(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x)"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).Parameters);</a:t>
            </a:r>
          </a:p>
          <a:p>
            <a:pPr defTabSz="685828"/>
            <a:endParaRPr lang="en-US" sz="1050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 defTabSz="685828"/>
            <a:r>
              <a:rPr lang="en-US" sz="10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5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050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newRoot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050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tree.GetRoot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sz="1050" b="1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ReplaceNode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50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oldList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en-US" sz="1050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newList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11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29" dirty="0"/>
              <a:t>Syntax Tree API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256991" y="1963081"/>
            <a:ext cx="512472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4769464" y="1963081"/>
            <a:ext cx="546497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687434" y="2505930"/>
            <a:ext cx="156955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320142" y="2505930"/>
            <a:ext cx="936850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948703" y="2505930"/>
            <a:ext cx="30828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256992" y="2505930"/>
            <a:ext cx="730106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256993" y="2505930"/>
            <a:ext cx="179681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2" idx="0"/>
            <a:endCxn id="29" idx="2"/>
          </p:cNvCxnSpPr>
          <p:nvPr/>
        </p:nvCxnSpPr>
        <p:spPr>
          <a:xfrm flipV="1">
            <a:off x="3933190" y="3077349"/>
            <a:ext cx="1053908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3" idx="0"/>
            <a:endCxn id="29" idx="2"/>
          </p:cNvCxnSpPr>
          <p:nvPr/>
        </p:nvCxnSpPr>
        <p:spPr>
          <a:xfrm flipV="1">
            <a:off x="4504610" y="3077349"/>
            <a:ext cx="48248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4" idx="0"/>
            <a:endCxn id="29" idx="2"/>
          </p:cNvCxnSpPr>
          <p:nvPr/>
        </p:nvCxnSpPr>
        <p:spPr>
          <a:xfrm flipH="1" flipV="1">
            <a:off x="4987098" y="3077349"/>
            <a:ext cx="338366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5" idx="0"/>
            <a:endCxn id="29" idx="2"/>
          </p:cNvCxnSpPr>
          <p:nvPr/>
        </p:nvCxnSpPr>
        <p:spPr>
          <a:xfrm flipH="1" flipV="1">
            <a:off x="4987099" y="3077349"/>
            <a:ext cx="2165043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6" idx="0"/>
            <a:endCxn id="34" idx="2"/>
          </p:cNvCxnSpPr>
          <p:nvPr/>
        </p:nvCxnSpPr>
        <p:spPr>
          <a:xfrm flipV="1">
            <a:off x="4579890" y="3648769"/>
            <a:ext cx="745574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7" idx="0"/>
            <a:endCxn id="34" idx="2"/>
          </p:cNvCxnSpPr>
          <p:nvPr/>
        </p:nvCxnSpPr>
        <p:spPr>
          <a:xfrm flipH="1" flipV="1">
            <a:off x="5325465" y="3648769"/>
            <a:ext cx="978163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8" idx="0"/>
            <a:endCxn id="35" idx="2"/>
          </p:cNvCxnSpPr>
          <p:nvPr/>
        </p:nvCxnSpPr>
        <p:spPr>
          <a:xfrm flipV="1">
            <a:off x="6853797" y="3648769"/>
            <a:ext cx="298344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9" idx="0"/>
            <a:endCxn id="35" idx="2"/>
          </p:cNvCxnSpPr>
          <p:nvPr/>
        </p:nvCxnSpPr>
        <p:spPr>
          <a:xfrm flipH="1" flipV="1">
            <a:off x="7152142" y="3648769"/>
            <a:ext cx="330216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0" idx="0"/>
            <a:endCxn id="34" idx="2"/>
          </p:cNvCxnSpPr>
          <p:nvPr/>
        </p:nvCxnSpPr>
        <p:spPr>
          <a:xfrm flipH="1" flipV="1">
            <a:off x="5325464" y="3648769"/>
            <a:ext cx="111232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49644" y="4212558"/>
            <a:ext cx="487052" cy="260826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436696" y="4212558"/>
            <a:ext cx="513161" cy="260826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949643" y="4759094"/>
            <a:ext cx="0" cy="25345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4803" y="2059493"/>
            <a:ext cx="1600006" cy="143114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square" lIns="68570" tIns="68570" rIns="68570" bIns="68570" rtlCol="0">
            <a:spAutoFit/>
          </a:bodyPr>
          <a:lstStyle/>
          <a:p>
            <a:pPr defTabSz="685828"/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2B91C5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M(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x)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defTabSz="685828"/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▫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109106" y="1705944"/>
            <a:ext cx="1320716" cy="257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CompilationUnit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1566" y="2220220"/>
            <a:ext cx="133085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ClassDeclaration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53797" y="2791639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class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087003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C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15563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321967" y="2791639"/>
            <a:ext cx="133026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MethodDeclaration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820671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082324" y="2220220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EOF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699554" y="3363058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void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70973" y="3363058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M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843427" y="3363058"/>
            <a:ext cx="964075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ParameterList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895004" y="3363058"/>
            <a:ext cx="514277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7233">
                    <a:lumMod val="75000"/>
                  </a:srgbClr>
                </a:solidFill>
              </a:rPr>
              <a:t>Block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346750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(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070487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0658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249218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954659" y="3926848"/>
            <a:ext cx="964075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7233">
                    <a:lumMod val="75000"/>
                  </a:srgbClr>
                </a:solidFill>
              </a:rPr>
              <a:t>Parameter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716008" y="5012545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2050">
                    <a:lumMod val="75000"/>
                  </a:srgbClr>
                </a:solidFill>
              </a:rPr>
              <a:t>int</a:t>
            </a:r>
            <a:endParaRPr lang="en-US" sz="1050" dirty="0">
              <a:solidFill>
                <a:srgbClr val="002050">
                  <a:lumMod val="75000"/>
                </a:srgbClr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716220" y="4473384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x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389747" y="4473384"/>
            <a:ext cx="1119796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PredefinedType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7163" y="4885818"/>
            <a:ext cx="4234152" cy="74473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none" lIns="68570" tIns="68570" rIns="68570" bIns="68570" rtlCol="0">
            <a:spAutoFit/>
          </a:bodyPr>
          <a:lstStyle/>
          <a:p>
            <a:pPr defTabSz="685828"/>
            <a:r>
              <a:rPr lang="en-US" sz="788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788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oldList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method.ParameterList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685828"/>
            <a:r>
              <a:rPr lang="en-US" sz="788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788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newList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oldList.</a:t>
            </a:r>
            <a:r>
              <a:rPr lang="en-US" sz="788" b="1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WithParameters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685828"/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    parameters: </a:t>
            </a:r>
            <a:r>
              <a:rPr lang="en-US" sz="788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SyntaxFactory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.ParseParameterList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788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"(</a:t>
            </a:r>
            <a:r>
              <a:rPr lang="en-US" sz="788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788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x)"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).Parameters);</a:t>
            </a:r>
          </a:p>
          <a:p>
            <a:pPr defTabSz="685828"/>
            <a:endParaRPr lang="en-US" sz="788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 defTabSz="685828"/>
            <a:r>
              <a:rPr lang="en-US" sz="788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788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newRoot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tree.GetRoot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sz="788" b="1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ReplaceNode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oldList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newList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40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256991" y="1963081"/>
            <a:ext cx="512472" cy="257138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256992" y="2505930"/>
            <a:ext cx="730106" cy="28571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4" idx="0"/>
            <a:endCxn id="29" idx="2"/>
          </p:cNvCxnSpPr>
          <p:nvPr/>
        </p:nvCxnSpPr>
        <p:spPr>
          <a:xfrm flipH="1" flipV="1">
            <a:off x="4987098" y="3077349"/>
            <a:ext cx="338366" cy="28571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0" idx="0"/>
            <a:endCxn id="34" idx="2"/>
          </p:cNvCxnSpPr>
          <p:nvPr/>
        </p:nvCxnSpPr>
        <p:spPr>
          <a:xfrm flipH="1" flipV="1">
            <a:off x="5325464" y="3648769"/>
            <a:ext cx="111232" cy="278081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49644" y="4212558"/>
            <a:ext cx="487052" cy="260826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436696" y="4212558"/>
            <a:ext cx="513161" cy="260826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949643" y="4759094"/>
            <a:ext cx="0" cy="253451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29" dirty="0"/>
              <a:t>Syntax Tree API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769464" y="1963081"/>
            <a:ext cx="546497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687434" y="2505930"/>
            <a:ext cx="156955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320142" y="2505930"/>
            <a:ext cx="936850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948703" y="2505930"/>
            <a:ext cx="30828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256993" y="2505930"/>
            <a:ext cx="179681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2" idx="0"/>
            <a:endCxn id="29" idx="2"/>
          </p:cNvCxnSpPr>
          <p:nvPr/>
        </p:nvCxnSpPr>
        <p:spPr>
          <a:xfrm flipV="1">
            <a:off x="3933190" y="3077349"/>
            <a:ext cx="1053908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3" idx="0"/>
            <a:endCxn id="29" idx="2"/>
          </p:cNvCxnSpPr>
          <p:nvPr/>
        </p:nvCxnSpPr>
        <p:spPr>
          <a:xfrm flipV="1">
            <a:off x="4504610" y="3077349"/>
            <a:ext cx="48248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5" idx="0"/>
            <a:endCxn id="29" idx="2"/>
          </p:cNvCxnSpPr>
          <p:nvPr/>
        </p:nvCxnSpPr>
        <p:spPr>
          <a:xfrm flipH="1" flipV="1">
            <a:off x="4987099" y="3077349"/>
            <a:ext cx="2165043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6" idx="0"/>
            <a:endCxn id="34" idx="2"/>
          </p:cNvCxnSpPr>
          <p:nvPr/>
        </p:nvCxnSpPr>
        <p:spPr>
          <a:xfrm flipV="1">
            <a:off x="4579890" y="3648769"/>
            <a:ext cx="745574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7" idx="0"/>
            <a:endCxn id="34" idx="2"/>
          </p:cNvCxnSpPr>
          <p:nvPr/>
        </p:nvCxnSpPr>
        <p:spPr>
          <a:xfrm flipH="1" flipV="1">
            <a:off x="5325465" y="3648769"/>
            <a:ext cx="978163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8" idx="0"/>
            <a:endCxn id="35" idx="2"/>
          </p:cNvCxnSpPr>
          <p:nvPr/>
        </p:nvCxnSpPr>
        <p:spPr>
          <a:xfrm flipV="1">
            <a:off x="6853797" y="3648769"/>
            <a:ext cx="298344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9" idx="0"/>
            <a:endCxn id="35" idx="2"/>
          </p:cNvCxnSpPr>
          <p:nvPr/>
        </p:nvCxnSpPr>
        <p:spPr>
          <a:xfrm flipH="1" flipV="1">
            <a:off x="7152142" y="3648769"/>
            <a:ext cx="330216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4803" y="2058408"/>
            <a:ext cx="1600006" cy="143114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square" lIns="68570" tIns="68570" rIns="68570" bIns="68570" rtlCol="0">
            <a:spAutoFit/>
          </a:bodyPr>
          <a:lstStyle/>
          <a:p>
            <a:pPr defTabSz="685828"/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2B91C5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M(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x)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defTabSz="685828"/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▫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109106" y="1705944"/>
            <a:ext cx="1320716" cy="25713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  <a:alpha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20000"/>
                    <a:lumOff val="80000"/>
                  </a:srgbClr>
                </a:solidFill>
              </a:rPr>
              <a:t>CompilationUnit</a:t>
            </a:r>
            <a:endParaRPr lang="en-US" sz="1050" dirty="0">
              <a:solidFill>
                <a:srgbClr val="00723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1566" y="2220220"/>
            <a:ext cx="1330853" cy="28571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  <a:alpha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20000"/>
                    <a:lumOff val="80000"/>
                  </a:srgbClr>
                </a:solidFill>
              </a:rPr>
              <a:t>ClassDeclaration</a:t>
            </a:r>
            <a:endParaRPr lang="en-US" sz="1050" dirty="0">
              <a:solidFill>
                <a:srgbClr val="00723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53797" y="2791639"/>
            <a:ext cx="467273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class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087003" y="2791639"/>
            <a:ext cx="466278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C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15563" y="2791639"/>
            <a:ext cx="466278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321967" y="2791639"/>
            <a:ext cx="1330263" cy="28571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  <a:alpha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20000"/>
                    <a:lumOff val="80000"/>
                  </a:srgbClr>
                </a:solidFill>
              </a:rPr>
              <a:t>MethodDeclaration</a:t>
            </a:r>
            <a:endParaRPr lang="en-US" sz="1050" dirty="0">
              <a:solidFill>
                <a:srgbClr val="00723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820671" y="2791639"/>
            <a:ext cx="466278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082324" y="2220220"/>
            <a:ext cx="467273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EOF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699554" y="3363058"/>
            <a:ext cx="467273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void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70973" y="3363058"/>
            <a:ext cx="467273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M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843427" y="3363058"/>
            <a:ext cx="964075" cy="28571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  <a:alpha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20000"/>
                    <a:lumOff val="80000"/>
                  </a:srgbClr>
                </a:solidFill>
              </a:rPr>
              <a:t>ParameterList</a:t>
            </a:r>
            <a:endParaRPr lang="en-US" sz="1050" dirty="0">
              <a:solidFill>
                <a:srgbClr val="00723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895004" y="3363058"/>
            <a:ext cx="514277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Block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346750" y="3926848"/>
            <a:ext cx="466278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(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070487" y="3926848"/>
            <a:ext cx="466278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0658" y="3926848"/>
            <a:ext cx="466278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249218" y="3926848"/>
            <a:ext cx="466278" cy="2857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05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954659" y="3926848"/>
            <a:ext cx="964075" cy="28571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  <a:alpha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7233">
                    <a:lumMod val="20000"/>
                    <a:lumOff val="80000"/>
                  </a:srgbClr>
                </a:solidFill>
              </a:rPr>
              <a:t>Parameter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716008" y="5012545"/>
            <a:ext cx="467273" cy="28571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  <a:alpha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20000"/>
                    <a:lumOff val="80000"/>
                  </a:srgbClr>
                </a:solidFill>
              </a:rPr>
              <a:t>int</a:t>
            </a:r>
            <a:endParaRPr lang="en-US" sz="1050" dirty="0">
              <a:solidFill>
                <a:srgbClr val="00723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716220" y="4473384"/>
            <a:ext cx="467273" cy="28571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  <a:alpha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7233">
                    <a:lumMod val="20000"/>
                    <a:lumOff val="80000"/>
                  </a:srgbClr>
                </a:solidFill>
              </a:rPr>
              <a:t>x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389747" y="4473384"/>
            <a:ext cx="1119796" cy="28571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  <a:alpha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20000"/>
                    <a:lumOff val="80000"/>
                  </a:srgbClr>
                </a:solidFill>
              </a:rPr>
              <a:t>PredefinedType</a:t>
            </a:r>
            <a:endParaRPr lang="en-US" sz="1050" dirty="0">
              <a:solidFill>
                <a:srgbClr val="00723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7163" y="4885818"/>
            <a:ext cx="4234152" cy="74473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none" lIns="68570" tIns="68570" rIns="68570" bIns="68570" rtlCol="0">
            <a:spAutoFit/>
          </a:bodyPr>
          <a:lstStyle/>
          <a:p>
            <a:pPr defTabSz="685828"/>
            <a:r>
              <a:rPr lang="en-US" sz="788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788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oldList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method.ParameterList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685828"/>
            <a:r>
              <a:rPr lang="en-US" sz="788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788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newList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oldList.</a:t>
            </a:r>
            <a:r>
              <a:rPr lang="en-US" sz="788" b="1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WithParameters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685828"/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    parameters: </a:t>
            </a:r>
            <a:r>
              <a:rPr lang="en-US" sz="788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SyntaxFactory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.ParseParameterList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788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"(</a:t>
            </a:r>
            <a:r>
              <a:rPr lang="en-US" sz="788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788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x)"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).Parameters);</a:t>
            </a:r>
          </a:p>
          <a:p>
            <a:pPr defTabSz="685828"/>
            <a:endParaRPr lang="en-US" sz="788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 defTabSz="685828"/>
            <a:r>
              <a:rPr lang="en-US" sz="788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788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newRoot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tree.GetRoot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sz="788" b="1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ReplaceNode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oldList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en-US" sz="788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newList</a:t>
            </a:r>
            <a:r>
              <a:rPr lang="en-US" sz="788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446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versus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Symbol</a:t>
            </a:r>
          </a:p>
          <a:p>
            <a:pPr lvl="1"/>
            <a:r>
              <a:rPr lang="en-US" dirty="0"/>
              <a:t>If you’re operating </a:t>
            </a:r>
            <a:r>
              <a:rPr lang="en-US" i="1" dirty="0"/>
              <a:t>outside </a:t>
            </a:r>
            <a:r>
              <a:rPr lang="en-US" dirty="0"/>
              <a:t>a method body</a:t>
            </a:r>
          </a:p>
          <a:p>
            <a:pPr lvl="1"/>
            <a:r>
              <a:rPr lang="en-US" dirty="0"/>
              <a:t>Language agnostic</a:t>
            </a:r>
          </a:p>
          <a:p>
            <a:pPr lvl="1"/>
            <a:r>
              <a:rPr lang="en-US" dirty="0"/>
              <a:t>Easy to check accessibility, attributes, and other aspects at the member signature level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lvl="1"/>
            <a:r>
              <a:rPr lang="en-US" dirty="0"/>
              <a:t>If you’re operating </a:t>
            </a:r>
            <a:r>
              <a:rPr lang="en-US" i="1" dirty="0"/>
              <a:t>inside </a:t>
            </a:r>
            <a:r>
              <a:rPr lang="en-US" dirty="0"/>
              <a:t>a method body</a:t>
            </a:r>
          </a:p>
          <a:p>
            <a:pPr lvl="1"/>
            <a:r>
              <a:rPr lang="en-US" dirty="0"/>
              <a:t>Language specific</a:t>
            </a:r>
          </a:p>
          <a:p>
            <a:pPr lvl="1"/>
            <a:r>
              <a:rPr lang="en-US" dirty="0"/>
              <a:t>Full fidelity access to the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diagnostic analyzers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28650" y="4632656"/>
            <a:ext cx="7886700" cy="98029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Top-level analyzers you create must be </a:t>
            </a:r>
            <a:r>
              <a:rPr lang="en-US" sz="2100" dirty="0" smtClean="0">
                <a:solidFill>
                  <a:schemeClr val="bg1"/>
                </a:solidFill>
              </a:rPr>
              <a:t>stateless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smtClean="0">
                <a:solidFill>
                  <a:schemeClr val="bg1"/>
                </a:solidFill>
              </a:rPr>
              <a:t>- </a:t>
            </a:r>
            <a:r>
              <a:rPr lang="en-US" sz="2100" dirty="0">
                <a:solidFill>
                  <a:schemeClr val="bg1"/>
                </a:solidFill>
              </a:rPr>
              <a:t>VS will reuse them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bg1"/>
                </a:solidFill>
              </a:rPr>
              <a:t>Register…</a:t>
            </a:r>
            <a:r>
              <a:rPr lang="en-US" sz="2100" dirty="0" err="1" smtClean="0">
                <a:solidFill>
                  <a:schemeClr val="bg1"/>
                </a:solidFill>
              </a:rPr>
              <a:t>StartAction</a:t>
            </a:r>
            <a:r>
              <a:rPr lang="en-US" sz="2100" dirty="0" smtClean="0">
                <a:solidFill>
                  <a:schemeClr val="bg1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methods let you spawn a one-time nested analysis pass, useful when you do need to accumulate state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44734"/>
              </p:ext>
            </p:extLst>
          </p:nvPr>
        </p:nvGraphicFramePr>
        <p:xfrm>
          <a:off x="628650" y="1755148"/>
          <a:ext cx="7802218" cy="241415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27776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4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77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ysClr val="windowText" lastClr="000000"/>
                          </a:solidFill>
                        </a:rPr>
                        <a:t>RegisterSyntaxNodeAction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Triggered when a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 particular kind of syntax node has been parsed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77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ysClr val="windowText" lastClr="000000"/>
                          </a:solidFill>
                        </a:rPr>
                        <a:t>RegisterSymbolAction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Triggered when a particular kind of symbol has been analyzed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77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ysClr val="windowText" lastClr="000000"/>
                          </a:solidFill>
                        </a:rPr>
                        <a:t>RegisterSyntaxTreeAction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Triggered when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 the file’s whole syntax tree has been parsed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77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ysClr val="windowText" lastClr="000000"/>
                          </a:solidFill>
                        </a:rPr>
                        <a:t>RegisterSemanticModelAction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Triggered when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 a semantic model is available for the whole file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77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ysClr val="windowText" lastClr="000000"/>
                          </a:solidFill>
                        </a:rPr>
                        <a:t>Register</a:t>
                      </a:r>
                      <a:r>
                        <a:rPr lang="en-US" sz="1400" baseline="0" dirty="0" err="1" smtClean="0">
                          <a:solidFill>
                            <a:sysClr val="windowText" lastClr="000000"/>
                          </a:solidFill>
                        </a:rPr>
                        <a:t>CodeBlock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(Start)Action</a:t>
                      </a:r>
                      <a:endParaRPr lang="en-US" sz="140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Triggered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 before/after analysis of a method body or other code block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77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ysClr val="windowText" lastClr="000000"/>
                          </a:solidFill>
                        </a:rPr>
                        <a:t>RegisterCompilation</a:t>
                      </a:r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(Start)Action</a:t>
                      </a:r>
                      <a:endParaRPr lang="en-US" sz="140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Triggered before/after analysis of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 the entire project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48240"/>
            <a:ext cx="7886700" cy="11354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Custom presentation in VS</a:t>
            </a:r>
          </a:p>
          <a:p>
            <a:pPr marL="0" indent="0">
              <a:buNone/>
            </a:pPr>
            <a:r>
              <a:rPr lang="en-US" dirty="0" smtClean="0"/>
              <a:t>Fixes that need input and display dialogs</a:t>
            </a:r>
          </a:p>
          <a:p>
            <a:pPr marL="0" indent="0">
              <a:buNone/>
            </a:pPr>
            <a:r>
              <a:rPr lang="en-US" dirty="0"/>
              <a:t>Contribute to Completion Lists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888" y="1525945"/>
            <a:ext cx="7886700" cy="2139553"/>
          </a:xfrm>
        </p:spPr>
        <p:txBody>
          <a:bodyPr/>
          <a:lstStyle/>
          <a:p>
            <a:r>
              <a:rPr lang="en-US" dirty="0" smtClean="0"/>
              <a:t>What can you build?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http://roslyn.io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http://source.roslyn.io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gitter.im/dotnet/roslyn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http://twitter.com/roslyn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stackoverflow.com/questions/tagged/roslyn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a Code Aware Framework?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A library that provides </a:t>
            </a:r>
            <a:r>
              <a:rPr lang="en-US" sz="3000" dirty="0">
                <a:solidFill>
                  <a:schemeClr val="accent1"/>
                </a:solidFill>
              </a:rPr>
              <a:t>guidance</a:t>
            </a:r>
            <a:r>
              <a:rPr lang="en-US" sz="3000" dirty="0">
                <a:solidFill>
                  <a:schemeClr val="accent2"/>
                </a:solidFill>
              </a:rPr>
              <a:t> </a:t>
            </a:r>
            <a:r>
              <a:rPr lang="en-US" sz="3000" dirty="0"/>
              <a:t>on correct use through </a:t>
            </a:r>
            <a:r>
              <a:rPr lang="en-US" sz="3000" dirty="0">
                <a:solidFill>
                  <a:schemeClr val="accent1"/>
                </a:solidFill>
              </a:rPr>
              <a:t>embedded tooling</a:t>
            </a:r>
            <a:r>
              <a:rPr lang="en-US" sz="3000" dirty="0">
                <a:solidFill>
                  <a:schemeClr val="accent2"/>
                </a:solidFill>
              </a:rPr>
              <a:t> </a:t>
            </a:r>
            <a:r>
              <a:rPr lang="en-US" sz="3000" dirty="0"/>
              <a:t>and operates on the user’s code in </a:t>
            </a:r>
            <a:r>
              <a:rPr lang="en-US" sz="3000" dirty="0">
                <a:solidFill>
                  <a:schemeClr val="accent1"/>
                </a:solidFill>
              </a:rPr>
              <a:t>real-time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3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 smtClean="0"/>
              <a:t>kevinpi@microsoft.com</a:t>
            </a:r>
            <a:endParaRPr lang="es-U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 smtClean="0"/>
              <a:t>@Pilchie</a:t>
            </a:r>
            <a:endParaRPr lang="es-U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UY" dirty="0"/>
              <a:t>h</a:t>
            </a:r>
            <a:r>
              <a:rPr lang="es-UY" dirty="0" smtClean="0"/>
              <a:t>ttp://roslyn.io</a:t>
            </a:r>
            <a:endParaRPr lang="es-UY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8324" y="2317586"/>
            <a:ext cx="6162675" cy="513843"/>
          </a:xfrm>
        </p:spPr>
        <p:txBody>
          <a:bodyPr>
            <a:noAutofit/>
          </a:bodyPr>
          <a:lstStyle/>
          <a:p>
            <a:r>
              <a:rPr lang="es-UY" sz="3600" dirty="0" smtClean="0"/>
              <a:t>Kevin Pilch</a:t>
            </a:r>
            <a:endParaRPr lang="es-UY" sz="3600" dirty="0"/>
          </a:p>
        </p:txBody>
      </p:sp>
    </p:spTree>
    <p:extLst>
      <p:ext uri="{BB962C8B-B14F-4D97-AF65-F5344CB8AC3E}">
        <p14:creationId xmlns:p14="http://schemas.microsoft.com/office/powerpoint/2010/main" val="36901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</a:t>
            </a:r>
            <a:r>
              <a:rPr lang="en-US" dirty="0" err="1" smtClean="0"/>
              <a:t>Stringly</a:t>
            </a:r>
            <a:r>
              <a:rPr lang="en-US" dirty="0" smtClean="0"/>
              <a:t> typed APIs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981" y="2258668"/>
            <a:ext cx="487514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(argument ==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throw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"argument"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3640207" y="3888796"/>
            <a:ext cx="4572000" cy="113107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3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HttpGet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US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"Index"</a:t>
            </a:r>
            <a:r>
              <a:rPr lang="en-US" sz="135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in Roslyn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5450"/>
            <a:ext cx="7886700" cy="3532583"/>
          </a:xfrm>
        </p:spPr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r>
              <a:rPr lang="en-US" dirty="0"/>
              <a:t>API design guidelines: </a:t>
            </a:r>
          </a:p>
          <a:p>
            <a:pPr marL="685800" lvl="2" indent="0">
              <a:buNone/>
            </a:pPr>
            <a:r>
              <a:rPr lang="en-US" sz="2100" dirty="0" err="1"/>
              <a:t>CancellationToken</a:t>
            </a:r>
            <a:r>
              <a:rPr lang="en-US" sz="2100" dirty="0"/>
              <a:t> rules</a:t>
            </a:r>
          </a:p>
          <a:p>
            <a:pPr marL="685800" lvl="2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dirty="0"/>
              <a:t>API usage concerns: </a:t>
            </a:r>
          </a:p>
          <a:p>
            <a:pPr marL="685800" lvl="2" indent="0">
              <a:buNone/>
            </a:pPr>
            <a:r>
              <a:rPr lang="en-US" sz="2100" dirty="0"/>
              <a:t>MEF v1 vs MEF v2, using </a:t>
            </a:r>
            <a:r>
              <a:rPr lang="en-US" sz="2100" dirty="0" err="1"/>
              <a:t>ConfigureAwait</a:t>
            </a:r>
            <a:endParaRPr lang="en-US" sz="2100" dirty="0"/>
          </a:p>
          <a:p>
            <a:pPr marL="685800" lvl="2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dirty="0"/>
              <a:t>Performance concerns: </a:t>
            </a:r>
          </a:p>
          <a:p>
            <a:pPr marL="685800" lvl="2" indent="0">
              <a:buNone/>
            </a:pPr>
            <a:r>
              <a:rPr lang="en-US" sz="2100" dirty="0"/>
              <a:t>Unnecessary allocations, slow </a:t>
            </a:r>
            <a:r>
              <a:rPr lang="en-US" sz="2100" dirty="0" err="1"/>
              <a:t>Linq</a:t>
            </a:r>
            <a:r>
              <a:rPr lang="en-US" sz="2100" dirty="0"/>
              <a:t> calls</a:t>
            </a:r>
          </a:p>
          <a:p>
            <a:pPr marL="685800" lvl="2" indent="0">
              <a:buNone/>
            </a:pPr>
            <a:endParaRPr lang="en-US" sz="1950" dirty="0"/>
          </a:p>
          <a:p>
            <a:pPr marL="342900" lvl="1" indent="0">
              <a:buNone/>
            </a:pPr>
            <a:r>
              <a:rPr lang="en-US" dirty="0"/>
              <a:t>Recently added a “Meta-Diagnostics” package</a:t>
            </a:r>
          </a:p>
          <a:p>
            <a:pPr marL="685800" lvl="2" indent="0">
              <a:buNone/>
            </a:pPr>
            <a:r>
              <a:rPr lang="en-US" sz="2100" dirty="0"/>
              <a:t>Forgotten attributes, invalid arguments</a:t>
            </a:r>
          </a:p>
        </p:txBody>
      </p:sp>
    </p:spTree>
    <p:extLst>
      <p:ext uri="{BB962C8B-B14F-4D97-AF65-F5344CB8AC3E}">
        <p14:creationId xmlns:p14="http://schemas.microsoft.com/office/powerpoint/2010/main" val="19957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– Using “</a:t>
            </a:r>
            <a:r>
              <a:rPr lang="en-US" dirty="0" err="1" smtClean="0"/>
              <a:t>nameof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38" y="1883229"/>
            <a:ext cx="7044954" cy="3606346"/>
          </a:xfrm>
        </p:spPr>
      </p:pic>
    </p:spTree>
    <p:extLst>
      <p:ext uri="{BB962C8B-B14F-4D97-AF65-F5344CB8AC3E}">
        <p14:creationId xmlns:p14="http://schemas.microsoft.com/office/powerpoint/2010/main" val="13514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888" y="1525945"/>
            <a:ext cx="7886700" cy="2139553"/>
          </a:xfrm>
        </p:spPr>
        <p:txBody>
          <a:bodyPr/>
          <a:lstStyle/>
          <a:p>
            <a:r>
              <a:rPr lang="en-US" dirty="0" smtClean="0"/>
              <a:t>Building an 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5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19" y="1029040"/>
            <a:ext cx="8360574" cy="456984"/>
          </a:xfrm>
        </p:spPr>
        <p:txBody>
          <a:bodyPr>
            <a:normAutofit fontScale="90000"/>
          </a:bodyPr>
          <a:lstStyle/>
          <a:p>
            <a:r>
              <a:rPr lang="en-US" sz="3529" dirty="0"/>
              <a:t>Syntax Tree API – Nodes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4765002" y="1963081"/>
            <a:ext cx="1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4765002" y="2505931"/>
            <a:ext cx="2534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85497" y="3069720"/>
            <a:ext cx="482038" cy="2933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767536" y="3069720"/>
            <a:ext cx="553235" cy="2933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4104643" y="1705944"/>
            <a:ext cx="1320716" cy="257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CompilationUnit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99576" y="2220220"/>
            <a:ext cx="133085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ClassDeclaration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02403" y="2784010"/>
            <a:ext cx="133026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MethodDeclaration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981" y="1705944"/>
            <a:ext cx="1157989" cy="143114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none" lIns="68570" tIns="68570" rIns="68570" bIns="68570" rtlCol="0">
            <a:spAutoFit/>
          </a:bodyPr>
          <a:lstStyle/>
          <a:p>
            <a:pPr defTabSz="685828"/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2B91C5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M()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defTabSz="685828"/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▫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803461" y="3363058"/>
            <a:ext cx="964075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ParameterList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63632" y="3363058"/>
            <a:ext cx="514277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7233">
                    <a:lumMod val="75000"/>
                  </a:srgbClr>
                </a:solidFill>
              </a:rPr>
              <a:t>Block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7163" y="4308201"/>
            <a:ext cx="3456695" cy="3000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none" lIns="68570" tIns="68570" rIns="68570" bIns="68570" rtlCol="0">
            <a:spAutoFit/>
          </a:bodyPr>
          <a:lstStyle/>
          <a:p>
            <a:pPr defTabSz="685828"/>
            <a:r>
              <a:rPr lang="en-US" sz="10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5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tree = </a:t>
            </a:r>
            <a:r>
              <a:rPr lang="en-US" sz="10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CSharpSyntaxTree</a:t>
            </a:r>
            <a:r>
              <a:rPr lang="en-US" sz="1050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.ParseText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"..."</a:t>
            </a:r>
            <a:r>
              <a:rPr lang="en-US" sz="105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48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19" y="1029040"/>
            <a:ext cx="8360574" cy="456984"/>
          </a:xfrm>
        </p:spPr>
        <p:txBody>
          <a:bodyPr>
            <a:normAutofit fontScale="90000"/>
          </a:bodyPr>
          <a:lstStyle/>
          <a:p>
            <a:r>
              <a:rPr lang="en-US" sz="3529" dirty="0"/>
              <a:t>Syntax Tree API – Tokens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252529" y="1963081"/>
            <a:ext cx="512472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4765001" y="1963081"/>
            <a:ext cx="546497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682971" y="2505930"/>
            <a:ext cx="156955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15680" y="2505930"/>
            <a:ext cx="936850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944240" y="2505930"/>
            <a:ext cx="30828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252531" y="2505930"/>
            <a:ext cx="730106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252530" y="2505930"/>
            <a:ext cx="179681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78728" y="3077349"/>
            <a:ext cx="100390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50145" y="3077349"/>
            <a:ext cx="432490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82636" y="3077349"/>
            <a:ext cx="388326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982637" y="3077349"/>
            <a:ext cx="1643623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01088" y="3648769"/>
            <a:ext cx="269874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370962" y="3648769"/>
            <a:ext cx="307884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35058" y="3648769"/>
            <a:ext cx="291202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626258" y="3648769"/>
            <a:ext cx="337359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4104643" y="1705944"/>
            <a:ext cx="1320716" cy="257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CompilationUnit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587104" y="2220220"/>
            <a:ext cx="133085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ClassDeclaration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449334" y="2791639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class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82540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C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711101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317503" y="2791639"/>
            <a:ext cx="133026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MethodDeclaration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816208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077861" y="2220220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EOF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745090" y="3363058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void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316510" y="3363058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M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888926" y="3363058"/>
            <a:ext cx="964075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ParameterList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69122" y="3363058"/>
            <a:ext cx="514277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7233">
                    <a:lumMod val="75000"/>
                  </a:srgbClr>
                </a:solidFill>
              </a:rPr>
              <a:t>Block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67949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(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445707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101918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730479" y="3926848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7981" y="1705942"/>
            <a:ext cx="1157989" cy="143114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none" lIns="68570" tIns="68570" rIns="68570" bIns="68570" rtlCol="0">
            <a:spAutoFit/>
          </a:bodyPr>
          <a:lstStyle/>
          <a:p>
            <a:pPr defTabSz="685828"/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2B91C5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M()</a:t>
            </a:r>
          </a:p>
          <a:p>
            <a:pPr defTabSz="685828"/>
            <a:r>
              <a:rPr lang="en-US" sz="12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defTabSz="685828"/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▫</a:t>
            </a:r>
          </a:p>
        </p:txBody>
      </p:sp>
    </p:spTree>
    <p:extLst>
      <p:ext uri="{BB962C8B-B14F-4D97-AF65-F5344CB8AC3E}">
        <p14:creationId xmlns:p14="http://schemas.microsoft.com/office/powerpoint/2010/main" val="47953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19" y="1029040"/>
            <a:ext cx="8360574" cy="456984"/>
          </a:xfrm>
        </p:spPr>
        <p:txBody>
          <a:bodyPr>
            <a:normAutofit fontScale="90000"/>
          </a:bodyPr>
          <a:lstStyle/>
          <a:p>
            <a:r>
              <a:rPr lang="en-US" sz="3529" dirty="0"/>
              <a:t>Syntax Tree API – “Trivia”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252529" y="1963081"/>
            <a:ext cx="512472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4765001" y="1963081"/>
            <a:ext cx="546497" cy="25713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516191" y="2505930"/>
            <a:ext cx="173633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06531" y="2505930"/>
            <a:ext cx="545999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252530" y="2505930"/>
            <a:ext cx="653981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252529" y="2505930"/>
            <a:ext cx="2272938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252530" y="2505930"/>
            <a:ext cx="3269492" cy="28571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73169" y="3077349"/>
            <a:ext cx="3252299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59016" y="3077349"/>
            <a:ext cx="2066451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525466" y="3077349"/>
            <a:ext cx="562428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72795" y="3641140"/>
            <a:ext cx="307037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279833" y="3641140"/>
            <a:ext cx="270721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20774" y="3641139"/>
            <a:ext cx="867120" cy="85712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087895" y="3641139"/>
            <a:ext cx="961420" cy="85712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983" y="1705944"/>
            <a:ext cx="1309195" cy="143114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square" lIns="68570" tIns="68570" rIns="68570" bIns="68570" rtlCol="0">
            <a:spAutoFit/>
          </a:bodyPr>
          <a:lstStyle/>
          <a:p>
            <a:pPr defTabSz="685828"/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err="1">
                <a:solidFill>
                  <a:srgbClr val="FFFFFF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∙</a:t>
            </a:r>
            <a:r>
              <a:rPr lang="en-US" sz="1200" dirty="0" err="1">
                <a:solidFill>
                  <a:srgbClr val="2B91C5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  <a:sym typeface="Symbol"/>
              </a:rPr>
              <a:t></a:t>
            </a:r>
            <a:endParaRPr lang="en-US" sz="1200" dirty="0">
              <a:solidFill>
                <a:srgbClr val="FFFFFF">
                  <a:lumMod val="75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  <a:sym typeface="Symbol"/>
              </a:rPr>
              <a:t></a:t>
            </a:r>
            <a:endParaRPr lang="en-US" sz="1200" dirty="0">
              <a:solidFill>
                <a:srgbClr val="FFFFFF">
                  <a:lumMod val="75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pPr defTabSz="685828"/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∙∙∙∙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err="1">
                <a:solidFill>
                  <a:srgbClr val="FFFFFF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∙</a:t>
            </a:r>
            <a:r>
              <a:rPr lang="en-US" sz="1200" dirty="0" err="1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  <a:sym typeface="Symbol"/>
              </a:rPr>
              <a:t></a:t>
            </a:r>
            <a:endParaRPr lang="en-US" sz="1200" dirty="0">
              <a:solidFill>
                <a:srgbClr val="FFFFFF">
                  <a:lumMod val="75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pPr defTabSz="685828"/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∙∙∙∙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  <a:sym typeface="Symbol"/>
              </a:rPr>
              <a:t></a:t>
            </a:r>
            <a:endParaRPr lang="en-US" sz="1200" dirty="0">
              <a:solidFill>
                <a:srgbClr val="FFFFFF">
                  <a:lumMod val="75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pPr defTabSz="685828"/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∙∙∙∙</a:t>
            </a:r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  <a:sym typeface="Symbol"/>
              </a:rPr>
              <a:t></a:t>
            </a:r>
            <a:endParaRPr lang="en-US" sz="1200" dirty="0">
              <a:solidFill>
                <a:srgbClr val="FFFFFF">
                  <a:lumMod val="75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pPr defTabSz="685828"/>
            <a:r>
              <a:rPr lang="en-US" sz="1200" dirty="0">
                <a:solidFill>
                  <a:srgbClr val="50505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</a:t>
            </a:r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  <a:sym typeface="Symbol"/>
              </a:rPr>
              <a:t></a:t>
            </a:r>
            <a:endParaRPr lang="en-US" sz="1200" dirty="0">
              <a:solidFill>
                <a:srgbClr val="FFFFFF">
                  <a:lumMod val="75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pPr defTabSz="685828"/>
            <a:r>
              <a:rPr lang="en-US" sz="1200" dirty="0">
                <a:solidFill>
                  <a:srgbClr val="FFFFFF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▫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104643" y="1705944"/>
            <a:ext cx="1320716" cy="257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CompilationUnit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587104" y="2220220"/>
            <a:ext cx="133085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ClassDeclaration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82555" y="2791639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class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473390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C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673370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860336" y="2791639"/>
            <a:ext cx="1330263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MethodDeclaration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288882" y="279163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077861" y="2220220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EOF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039532" y="3355429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void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225380" y="3355429"/>
            <a:ext cx="467273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M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97795" y="3355429"/>
            <a:ext cx="964075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007233">
                    <a:lumMod val="75000"/>
                  </a:srgbClr>
                </a:solidFill>
              </a:rPr>
              <a:t>ParameterList</a:t>
            </a:r>
            <a:endParaRPr lang="en-US" sz="1050" dirty="0">
              <a:solidFill>
                <a:srgbClr val="007233">
                  <a:lumMod val="75000"/>
                </a:srgbClr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830757" y="3355429"/>
            <a:ext cx="514277" cy="28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7233">
                    <a:lumMod val="75000"/>
                  </a:srgbClr>
                </a:solidFill>
              </a:rPr>
              <a:t>Block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279832" y="3077349"/>
            <a:ext cx="1245635" cy="278081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4739655" y="391921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(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317414" y="3919219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987634" y="4498267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{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816175" y="4498267"/>
            <a:ext cx="466278" cy="28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2050">
                    <a:lumMod val="75000"/>
                  </a:srgbClr>
                </a:solidFill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907465" y="2791639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SP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100958" y="2791639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EOL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300937" y="2791639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EOL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877890" y="2791639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// C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424489" y="3355429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SPx4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653960" y="3355429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SP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927655" y="3919219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EOL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459446" y="2791639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EOL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8443742" y="4498267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EOL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368217" y="4498267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SPx4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597120" y="4498267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EOL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196758" y="4498267"/>
            <a:ext cx="467273" cy="28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96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8C00">
                    <a:lumMod val="75000"/>
                  </a:srgbClr>
                </a:solidFill>
              </a:rPr>
              <a:t>SPx4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749828" y="2934493"/>
            <a:ext cx="157637" cy="0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39670" y="2934493"/>
            <a:ext cx="161288" cy="0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39649" y="2934493"/>
            <a:ext cx="161288" cy="0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55162" y="2934493"/>
            <a:ext cx="122728" cy="0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91761" y="3498283"/>
            <a:ext cx="147770" cy="0"/>
          </a:xfrm>
          <a:prstGeom prst="line">
            <a:avLst/>
          </a:prstGeom>
          <a:ln>
            <a:head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06804" y="3498283"/>
            <a:ext cx="147156" cy="0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83693" y="4062074"/>
            <a:ext cx="143963" cy="0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835490" y="4641121"/>
            <a:ext cx="152145" cy="0"/>
          </a:xfrm>
          <a:prstGeom prst="line">
            <a:avLst/>
          </a:prstGeom>
          <a:ln>
            <a:head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53913" y="4641121"/>
            <a:ext cx="143207" cy="0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64030" y="4641121"/>
            <a:ext cx="152145" cy="0"/>
          </a:xfrm>
          <a:prstGeom prst="line">
            <a:avLst/>
          </a:prstGeom>
          <a:ln>
            <a:head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282455" y="4641121"/>
            <a:ext cx="161288" cy="0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345161" y="2934493"/>
            <a:ext cx="114284" cy="0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NET Conf UY v2016.potx" id="{454BDEDB-FF76-42CD-ACCF-F9556061B378}" vid="{1526527F-0043-4184-96E3-AEFBEAED02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592</Words>
  <Application>Microsoft Macintosh PowerPoint</Application>
  <PresentationFormat>On-screen Show (4:3)</PresentationFormat>
  <Paragraphs>270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Segoe UI Light</vt:lpstr>
      <vt:lpstr>Segoe UI Semibold</vt:lpstr>
      <vt:lpstr>Symbol</vt:lpstr>
      <vt:lpstr>Office Theme</vt:lpstr>
      <vt:lpstr>Building C# Analyzers and Quick Fixes with "Roslyn"</vt:lpstr>
      <vt:lpstr>What is a Code Aware Framework?</vt:lpstr>
      <vt:lpstr>Examples – Stringly typed APIs</vt:lpstr>
      <vt:lpstr>Examples – in Roslyn</vt:lpstr>
      <vt:lpstr>Today – Using “nameof”</vt:lpstr>
      <vt:lpstr>Building an Analyzer</vt:lpstr>
      <vt:lpstr>Syntax Tree API – Nodes</vt:lpstr>
      <vt:lpstr>Syntax Tree API – Tokens</vt:lpstr>
      <vt:lpstr>Syntax Tree API – “Trivia”</vt:lpstr>
      <vt:lpstr>Syntax Tree API</vt:lpstr>
      <vt:lpstr>Adding a fix</vt:lpstr>
      <vt:lpstr>Syntax Tree API</vt:lpstr>
      <vt:lpstr>Syntax Tree API</vt:lpstr>
      <vt:lpstr>Syntax Tree API</vt:lpstr>
      <vt:lpstr>Symbols versus Syntax</vt:lpstr>
      <vt:lpstr>Kinds of diagnostic analyzers</vt:lpstr>
      <vt:lpstr>Advanced</vt:lpstr>
      <vt:lpstr>What can you build?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Terevinto</dc:creator>
  <cp:lastModifiedBy>Kevin Pilch-Bisson</cp:lastModifiedBy>
  <cp:revision>23</cp:revision>
  <dcterms:created xsi:type="dcterms:W3CDTF">2016-07-06T00:07:28Z</dcterms:created>
  <dcterms:modified xsi:type="dcterms:W3CDTF">2016-09-29T22:19:22Z</dcterms:modified>
</cp:coreProperties>
</file>