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82" r:id="rId4"/>
    <p:sldId id="281" r:id="rId5"/>
    <p:sldId id="269" r:id="rId6"/>
    <p:sldId id="280" r:id="rId7"/>
    <p:sldId id="279" r:id="rId8"/>
    <p:sldId id="258" r:id="rId9"/>
    <p:sldId id="260" r:id="rId10"/>
    <p:sldId id="275" r:id="rId11"/>
    <p:sldId id="276" r:id="rId12"/>
    <p:sldId id="277" r:id="rId13"/>
    <p:sldId id="278" r:id="rId14"/>
    <p:sldId id="261" r:id="rId15"/>
    <p:sldId id="274" r:id="rId16"/>
    <p:sldId id="273" r:id="rId17"/>
    <p:sldId id="272" r:id="rId18"/>
    <p:sldId id="259" r:id="rId19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0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58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43314"/>
            <a:ext cx="9144000" cy="81319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640081"/>
            <a:ext cx="6858000" cy="1887537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Talk Title</a:t>
            </a:r>
            <a:endParaRPr lang="es-UY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3924933"/>
            <a:ext cx="6858000" cy="4445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 hasCustomPrompt="1"/>
          </p:nvPr>
        </p:nvSpPr>
        <p:spPr>
          <a:xfrm>
            <a:off x="5000625" y="4013200"/>
            <a:ext cx="3000375" cy="1790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Company Logo</a:t>
            </a:r>
            <a:endParaRPr lang="es-UY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143000" y="3335614"/>
            <a:ext cx="6858000" cy="4445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2746295"/>
            <a:ext cx="6858000" cy="4445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529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710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074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86341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3046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23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&amp;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768134"/>
            <a:ext cx="6858000" cy="513843"/>
          </a:xfrm>
        </p:spPr>
        <p:txBody>
          <a:bodyPr/>
          <a:lstStyle>
            <a:lvl1pPr marL="863600" indent="0">
              <a:buFont typeface="Arial" panose="020B0604020202020204" pitchFamily="34" charset="0"/>
              <a:buNone/>
              <a:defRPr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68" y="4262538"/>
            <a:ext cx="263655" cy="285800"/>
          </a:xfrm>
          <a:prstGeom prst="rect">
            <a:avLst/>
          </a:prstGeom>
        </p:spPr>
      </p:pic>
      <p:pic>
        <p:nvPicPr>
          <p:cNvPr id="3076" name="Picture 4" descr="http://www.iconsdb.com/icons/preview/white/email-12-xxl.png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968" y="3544604"/>
            <a:ext cx="263655" cy="35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assets.toptal.io/uploads/blog/category/logo/77/web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71" y="4930530"/>
            <a:ext cx="24765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838325" y="3458326"/>
            <a:ext cx="6162675" cy="5138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838325" y="4148518"/>
            <a:ext cx="6162675" cy="5138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Twitter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838325" y="4838710"/>
            <a:ext cx="6162675" cy="5138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 Note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1483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268772"/>
            <a:ext cx="9144000" cy="581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U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UY" dirty="0"/>
          </a:p>
        </p:txBody>
      </p:sp>
      <p:pic>
        <p:nvPicPr>
          <p:cNvPr id="2050" name="Picture 2" descr="https://lh4.googleusercontent.com/fcg15xNjBzYXPshThdBfDs0LskyJKrYg5Kqmgf4u3dS4Ve_KL01k-T6Jt7NGBN1nTq2uDebB2NahMWxg4ogP7WPvYW1Vru8w2bVPCTG8Blu7FnHvmI2NXJi-6UqlmyfhUGJ9oiexqQ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59" y="6369412"/>
            <a:ext cx="1868658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1920439" y="6382920"/>
            <a:ext cx="73034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v2016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198374" y="6390440"/>
            <a:ext cx="194027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September</a:t>
            </a:r>
            <a:r>
              <a:rPr lang="en-US" sz="1600" b="1" cap="none" spc="0" baseline="0" dirty="0">
                <a:ln w="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 30</a:t>
            </a:r>
            <a:r>
              <a:rPr lang="en-US" sz="1600" b="1" cap="none" spc="0" baseline="30000" dirty="0">
                <a:ln w="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th</a:t>
            </a:r>
            <a:r>
              <a:rPr lang="en-US" sz="1600" b="1" cap="none" spc="0" baseline="0" dirty="0">
                <a:ln w="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 </a:t>
            </a:r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2926100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dotnet/rosly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stackoverflow.com/research/developer-survey-2016#technology-most-popular-technolog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stackoverflow.com/research/developer-survey-2016#technology-most-loved-dreaded-and-wante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/>
              <a:t>The Future of C#</a:t>
            </a:r>
            <a:endParaRPr lang="es-U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s-UY" dirty="0"/>
              <a:t>Microsoft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1" r="12451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s-UY" dirty="0"/>
              <a:t>Principal Software Engineering Manager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UY" dirty="0"/>
              <a:t>Kevin Pilch</a:t>
            </a:r>
          </a:p>
        </p:txBody>
      </p:sp>
    </p:spTree>
    <p:extLst>
      <p:ext uri="{BB962C8B-B14F-4D97-AF65-F5344CB8AC3E}">
        <p14:creationId xmlns:p14="http://schemas.microsoft.com/office/powerpoint/2010/main" val="2216617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/>
              <a:t>C# 7 </a:t>
            </a:r>
            <a:r>
              <a:rPr lang="es-UY" dirty="0"/>
              <a:t>– “ref” locals and returns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84059" y="2276535"/>
            <a:ext cx="8740141" cy="146742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ref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PhysicalObject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GetAsteroid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00" dirty="0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Position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p)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index =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p.GetIndex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ref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Objects[index];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ref 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a =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ref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GetAsteroid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(p);</a:t>
            </a:r>
          </a:p>
          <a:p>
            <a:pPr marL="0" indent="0">
              <a:buNone/>
            </a:pP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a.Explode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340199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/>
              <a:t>C# 7 </a:t>
            </a:r>
            <a:r>
              <a:rPr lang="es-UY" dirty="0"/>
              <a:t>– “tasklike” async methods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84059" y="2276535"/>
            <a:ext cx="8740141" cy="146742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936459" y="2428935"/>
            <a:ext cx="8740141" cy="146742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ComputeScore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Task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.Delay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TimeSpan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.FromSeconds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(10));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42;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089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/>
              <a:t>C# 7 </a:t>
            </a:r>
            <a:r>
              <a:rPr lang="es-UY" dirty="0"/>
              <a:t>– out var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84059" y="2276535"/>
            <a:ext cx="8740141" cy="146742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.TryParse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[0],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x) &amp;&amp; x &gt; 0)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(x);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ArgumentOutOfRangeException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953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/>
              <a:t>C# 7 </a:t>
            </a:r>
            <a:r>
              <a:rPr lang="es-UY" dirty="0"/>
              <a:t>– throw expressions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84059" y="2276535"/>
            <a:ext cx="8740141" cy="146742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readonly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Customer(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.name = name ??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ArgumentNullException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(name));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542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/>
              <a:t>C# 8 </a:t>
            </a:r>
            <a:r>
              <a:rPr lang="es-UY" dirty="0"/>
              <a:t>– early thoughts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Non-</a:t>
            </a:r>
            <a:r>
              <a:rPr lang="en-US" dirty="0" err="1"/>
              <a:t>nullable</a:t>
            </a:r>
            <a:r>
              <a:rPr lang="en-US" dirty="0"/>
              <a:t> reference types</a:t>
            </a:r>
          </a:p>
          <a:p>
            <a:pPr marL="0" indent="0">
              <a:buNone/>
            </a:pPr>
            <a:r>
              <a:rPr lang="en-US" dirty="0"/>
              <a:t>More patterns</a:t>
            </a:r>
          </a:p>
          <a:p>
            <a:pPr marL="0" indent="0">
              <a:buNone/>
            </a:pPr>
            <a:r>
              <a:rPr lang="en-US" dirty="0"/>
              <a:t>Records</a:t>
            </a:r>
          </a:p>
          <a:p>
            <a:pPr marL="0" indent="0">
              <a:buNone/>
            </a:pPr>
            <a:r>
              <a:rPr lang="en-US" dirty="0" err="1"/>
              <a:t>Async</a:t>
            </a:r>
            <a:r>
              <a:rPr lang="en-US" dirty="0"/>
              <a:t> streams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tell us – </a:t>
            </a:r>
            <a:r>
              <a:rPr lang="en-US" dirty="0">
                <a:hlinkClick r:id="rId2"/>
              </a:rPr>
              <a:t>http://github.com/dotnet/roslyn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96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/>
              <a:t>C# 8 </a:t>
            </a:r>
            <a:r>
              <a:rPr lang="es-UY" dirty="0"/>
              <a:t>– </a:t>
            </a:r>
            <a:r>
              <a:rPr lang="en-US" dirty="0" err="1"/>
              <a:t>Nullable</a:t>
            </a:r>
            <a:r>
              <a:rPr lang="en-US" dirty="0"/>
              <a:t> and non-</a:t>
            </a:r>
            <a:r>
              <a:rPr lang="en-US" dirty="0" err="1"/>
              <a:t>nullable</a:t>
            </a:r>
            <a:r>
              <a:rPr lang="en-US" dirty="0"/>
              <a:t> reference types</a:t>
            </a:r>
            <a:endParaRPr lang="es-UY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20983" y="2142931"/>
            <a:ext cx="8220469" cy="257939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? n; </a:t>
            </a:r>
            <a:r>
              <a:rPr lang="en-US" sz="1500">
                <a:solidFill>
                  <a:srgbClr val="008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// Nullable reference type</a:t>
            </a:r>
            <a:endParaRPr lang="en-US" sz="1500">
              <a:solidFill>
                <a:srgbClr val="000000"/>
              </a:solidFill>
              <a:highlight>
                <a:srgbClr val="FFFFFF"/>
              </a:highlight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 s; </a:t>
            </a:r>
            <a:r>
              <a:rPr lang="en-US" sz="1500">
                <a:solidFill>
                  <a:srgbClr val="008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// Non-nullable reference type</a:t>
            </a:r>
            <a:endParaRPr lang="en-US" sz="1500">
              <a:solidFill>
                <a:srgbClr val="000000"/>
              </a:solidFill>
              <a:highlight>
                <a:srgbClr val="FFFFFF"/>
              </a:highlight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500">
              <a:solidFill>
                <a:srgbClr val="000000"/>
              </a:solidFill>
              <a:highlight>
                <a:srgbClr val="FFFFFF"/>
              </a:highlight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n = 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;  </a:t>
            </a:r>
            <a:r>
              <a:rPr lang="en-US" sz="1500">
                <a:solidFill>
                  <a:srgbClr val="008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// Sure; it's nullable</a:t>
            </a:r>
            <a:endParaRPr lang="en-US" sz="1500">
              <a:solidFill>
                <a:srgbClr val="000000"/>
              </a:solidFill>
              <a:highlight>
                <a:srgbClr val="FFFFFF"/>
              </a:highlight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s = 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;  </a:t>
            </a:r>
            <a:r>
              <a:rPr lang="en-US" sz="1500">
                <a:solidFill>
                  <a:srgbClr val="008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// Warning! Shouldn’t be null!</a:t>
            </a:r>
            <a:endParaRPr lang="en-US" sz="1500">
              <a:solidFill>
                <a:srgbClr val="000000"/>
              </a:solidFill>
              <a:highlight>
                <a:srgbClr val="FFFFFF"/>
              </a:highlight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s = n;     </a:t>
            </a:r>
            <a:r>
              <a:rPr lang="en-US" sz="1500">
                <a:solidFill>
                  <a:srgbClr val="008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// Warning! Really!</a:t>
            </a:r>
            <a:endParaRPr lang="en-US" sz="1500">
              <a:solidFill>
                <a:srgbClr val="000000"/>
              </a:solidFill>
              <a:highlight>
                <a:srgbClr val="FFFFFF"/>
              </a:highlight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500">
              <a:solidFill>
                <a:srgbClr val="000000"/>
              </a:solidFill>
              <a:highlight>
                <a:srgbClr val="FFFFFF"/>
              </a:highlight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WriteLine(s.Length); </a:t>
            </a:r>
            <a:r>
              <a:rPr lang="en-US" sz="1500">
                <a:solidFill>
                  <a:srgbClr val="008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// Sure; it’s not null</a:t>
            </a:r>
            <a:endParaRPr lang="en-US" sz="1500">
              <a:solidFill>
                <a:srgbClr val="000000"/>
              </a:solidFill>
              <a:highlight>
                <a:srgbClr val="FFFFFF"/>
              </a:highlight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WriteLine(n.Length); </a:t>
            </a:r>
            <a:r>
              <a:rPr lang="en-US" sz="1500">
                <a:solidFill>
                  <a:srgbClr val="008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// Warning! Could be null!</a:t>
            </a:r>
          </a:p>
          <a:p>
            <a:pPr marL="0" indent="0">
              <a:buNone/>
            </a:pPr>
            <a:endParaRPr lang="en-US" sz="1500">
              <a:solidFill>
                <a:srgbClr val="000000"/>
              </a:solidFill>
              <a:highlight>
                <a:srgbClr val="FFFFFF"/>
              </a:highlight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(n != 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) { WriteLine(n.Length); } </a:t>
            </a:r>
            <a:r>
              <a:rPr lang="en-US" sz="1500">
                <a:solidFill>
                  <a:srgbClr val="008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// Sure; you checked</a:t>
            </a:r>
          </a:p>
          <a:p>
            <a:pPr marL="0" indent="0">
              <a:buNone/>
            </a:pP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WriteLine(n!.Length);                   </a:t>
            </a:r>
            <a:r>
              <a:rPr lang="en-US" sz="1500">
                <a:solidFill>
                  <a:srgbClr val="008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// Ok, if you insist!</a:t>
            </a: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33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/>
              <a:t>C# 8 </a:t>
            </a:r>
            <a:r>
              <a:rPr lang="es-UY" dirty="0"/>
              <a:t>– More patterns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29210" y="2492220"/>
            <a:ext cx="8312242" cy="280635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(o 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is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Point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p &amp;&amp; p.X == 5) { WriteLine(</a:t>
            </a:r>
            <a:r>
              <a:rPr lang="en-US" sz="150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$"Y: 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{p.Y}</a:t>
            </a:r>
            <a:r>
              <a:rPr lang="en-US" sz="150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);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(o 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is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Point 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{ X: 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x, Y: 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y } &amp;&amp; x == 5) { WriteLine(</a:t>
            </a:r>
            <a:r>
              <a:rPr lang="en-US" sz="150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$"Y: 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{y}</a:t>
            </a:r>
            <a:r>
              <a:rPr lang="en-US" sz="150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);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(o 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is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Point 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{ X: 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, Y: 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y }) { WriteLine(</a:t>
            </a:r>
            <a:r>
              <a:rPr lang="en-US" sz="150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$"Y: 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{y}</a:t>
            </a:r>
            <a:r>
              <a:rPr lang="en-US" sz="150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);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(o 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is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Point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(5, 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y)) { WriteLine(</a:t>
            </a:r>
            <a:r>
              <a:rPr lang="en-US" sz="150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$"Y: 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{y}</a:t>
            </a:r>
            <a:r>
              <a:rPr lang="en-US" sz="1500">
                <a:solidFill>
                  <a:srgbClr val="A31515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); }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500">
              <a:solidFill>
                <a:srgbClr val="000000"/>
              </a:solidFill>
              <a:highlight>
                <a:srgbClr val="FFFFFF"/>
              </a:highlight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500">
              <a:solidFill>
                <a:srgbClr val="000000"/>
              </a:solidFill>
              <a:highlight>
                <a:srgbClr val="FFFFFF"/>
              </a:highlight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18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/>
              <a:t>C# 8 </a:t>
            </a:r>
            <a:r>
              <a:rPr lang="es-UY" dirty="0"/>
              <a:t>– Records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57955" y="1916284"/>
            <a:ext cx="8737663" cy="1566869"/>
          </a:xfrm>
          <a:prstGeom prst="rect">
            <a:avLst/>
          </a:prstGeom>
        </p:spPr>
        <p:txBody>
          <a:bodyPr vert="horz" lIns="68560" tIns="34280" rIns="68560" bIns="3428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35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33972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57309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79851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03029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>
                <a:solidFill>
                  <a:srgbClr val="2B91AF"/>
                </a:solidFill>
                <a:highlight>
                  <a:srgbClr val="FFFFFF"/>
                </a:highlight>
              </a:rPr>
              <a:t>Person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string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First,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string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Last);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01929" y="2476549"/>
            <a:ext cx="8930504" cy="206305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50" dirty="0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Person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en-US" sz="1350" dirty="0" err="1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IEquatable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350" dirty="0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Person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First {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get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Last {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get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Person(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First,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Last) {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.First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= First;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.Last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= Last;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First,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Last) Deconstruct() =&gt; (First, Last);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bool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Equals(</a:t>
            </a:r>
            <a:r>
              <a:rPr lang="en-US" sz="1350" dirty="0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Person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other)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       =&gt; other !=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null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&amp;&amp; First ==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other.First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&amp;&amp; Last ==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other.Last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override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bool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Equals(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object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) =&gt;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is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50" dirty="0">
                <a:solidFill>
                  <a:srgbClr val="2B91A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Person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other ? Equals(other) :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override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GetHashCode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() =&gt;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GreatHashFunction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(First, Last);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   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984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UY" dirty="0"/>
              <a:t>kevinpi@microsoft.com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UY" dirty="0"/>
              <a:t>@Pilchie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UY" dirty="0"/>
              <a:t>http://roslyn.io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38324" y="2317586"/>
            <a:ext cx="6162675" cy="513843"/>
          </a:xfrm>
        </p:spPr>
        <p:txBody>
          <a:bodyPr>
            <a:noAutofit/>
          </a:bodyPr>
          <a:lstStyle/>
          <a:p>
            <a:r>
              <a:rPr lang="es-UY" sz="3600" dirty="0"/>
              <a:t>Kevin Pilch</a:t>
            </a:r>
          </a:p>
        </p:txBody>
      </p:sp>
    </p:spTree>
    <p:extLst>
      <p:ext uri="{BB962C8B-B14F-4D97-AF65-F5344CB8AC3E}">
        <p14:creationId xmlns:p14="http://schemas.microsoft.com/office/powerpoint/2010/main" val="369019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201930" y="5534360"/>
            <a:ext cx="8740142" cy="33944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1471" dirty="0">
                <a:hlinkClick r:id="rId2"/>
              </a:rPr>
              <a:t>http://stackoverflow.com/research/developer-survey-2016#technology-most-popular-technologies</a:t>
            </a:r>
            <a:r>
              <a:rPr lang="en-US" sz="1471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Stack Overflow</a:t>
            </a:r>
            <a:r>
              <a:rPr lang="en-US" dirty="0"/>
              <a:t> - most </a:t>
            </a:r>
            <a:r>
              <a:rPr lang="en-US" i="1" dirty="0"/>
              <a:t>popular</a:t>
            </a:r>
            <a:r>
              <a:rPr lang="en-US" dirty="0"/>
              <a:t> technologies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224" y="1755207"/>
            <a:ext cx="5385552" cy="3746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3124" y="2588602"/>
            <a:ext cx="3720513" cy="402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251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201930" y="5534360"/>
            <a:ext cx="8740142" cy="33944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1471" dirty="0">
                <a:hlinkClick r:id="rId2"/>
              </a:rPr>
              <a:t>http://stackoverflow.com/research/developer-survey-2016#technology-most-loved-dreaded-and-wanted</a:t>
            </a:r>
            <a:r>
              <a:rPr lang="en-US" sz="1471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Stack Overflow</a:t>
            </a:r>
            <a:r>
              <a:rPr lang="en-US" dirty="0"/>
              <a:t> - most </a:t>
            </a:r>
            <a:r>
              <a:rPr lang="en-US" i="1" dirty="0"/>
              <a:t>loved</a:t>
            </a:r>
            <a:r>
              <a:rPr lang="en-US" dirty="0"/>
              <a:t> technologies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400" y="1867260"/>
            <a:ext cx="4643200" cy="34106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992" y="4560036"/>
            <a:ext cx="4797273" cy="437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9018" y="2476549"/>
            <a:ext cx="4735994" cy="385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 bwMode="auto">
          <a:xfrm>
            <a:off x="2386965" y="4325425"/>
            <a:ext cx="4986363" cy="952451"/>
          </a:xfrm>
          <a:prstGeom prst="rect">
            <a:avLst/>
          </a:prstGeom>
          <a:noFill/>
          <a:ln w="381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65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C# Evolution</a:t>
            </a:r>
            <a:r>
              <a:rPr lang="en-US" dirty="0"/>
              <a:t> – A balancing act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01931" y="1749371"/>
            <a:ext cx="4610099" cy="26567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Aggressively improve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Improve existing development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Embrace new paradigms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5068181" y="1749371"/>
            <a:ext cx="4144399" cy="26567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Stay simple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Attractive to new users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Stay true to the spirit of C#</a:t>
            </a:r>
          </a:p>
        </p:txBody>
      </p:sp>
      <p:sp>
        <p:nvSpPr>
          <p:cNvPr id="6" name="Arrow: Left-Right 5"/>
          <p:cNvSpPr/>
          <p:nvPr/>
        </p:nvSpPr>
        <p:spPr bwMode="auto">
          <a:xfrm>
            <a:off x="4675995" y="2367888"/>
            <a:ext cx="392186" cy="224106"/>
          </a:xfrm>
          <a:prstGeom prst="left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Arrow: Left-Right 6"/>
          <p:cNvSpPr/>
          <p:nvPr/>
        </p:nvSpPr>
        <p:spPr bwMode="auto">
          <a:xfrm>
            <a:off x="4691917" y="3434617"/>
            <a:ext cx="392186" cy="224106"/>
          </a:xfrm>
          <a:prstGeom prst="left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Arrow: Left-Right 7"/>
          <p:cNvSpPr/>
          <p:nvPr/>
        </p:nvSpPr>
        <p:spPr bwMode="auto">
          <a:xfrm>
            <a:off x="4691917" y="4464753"/>
            <a:ext cx="392186" cy="224106"/>
          </a:xfrm>
          <a:prstGeom prst="left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06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57956" y="3933239"/>
            <a:ext cx="8067823" cy="1629471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.NET</a:t>
            </a:r>
            <a:r>
              <a:rPr lang="en-US" dirty="0"/>
              <a:t> - changing our tune…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57955" y="2108667"/>
            <a:ext cx="3885649" cy="3629971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A50021"/>
                </a:solidFill>
              </a:rPr>
              <a:t>Run on Windows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CC0000"/>
                </a:solidFill>
              </a:rPr>
              <a:t>.NET as system component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Run on VM (CLR)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3300"/>
                </a:solidFill>
              </a:rPr>
              <a:t>Black box compilers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6600"/>
                </a:solidFill>
              </a:rPr>
              <a:t>Edit in Visual Studio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9966"/>
                </a:solidFill>
              </a:rPr>
              <a:t>Proprietary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968307" y="2108668"/>
            <a:ext cx="3885649" cy="362997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3300"/>
                </a:solidFill>
              </a:rPr>
              <a:t>Run everywhere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6600"/>
                </a:solidFill>
              </a:rPr>
              <a:t>Deploy with app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8000"/>
                </a:solidFill>
              </a:rPr>
              <a:t>Compile to native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9900"/>
                </a:solidFill>
              </a:rPr>
              <a:t>Open compiler APIs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2CAE2C"/>
                </a:solidFill>
              </a:rPr>
              <a:t>Use your favorite editor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32C832"/>
                </a:solidFill>
              </a:rPr>
              <a:t>Open source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151730" y="2288006"/>
            <a:ext cx="427643" cy="302299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ight Arrow 10"/>
          <p:cNvSpPr/>
          <p:nvPr/>
        </p:nvSpPr>
        <p:spPr>
          <a:xfrm>
            <a:off x="4151730" y="2853525"/>
            <a:ext cx="427643" cy="302299"/>
          </a:xfrm>
          <a:prstGeom prst="rightArrow">
            <a:avLst/>
          </a:prstGeom>
          <a:solidFill>
            <a:srgbClr val="235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ight Arrow 11"/>
          <p:cNvSpPr/>
          <p:nvPr/>
        </p:nvSpPr>
        <p:spPr>
          <a:xfrm>
            <a:off x="4151730" y="3419045"/>
            <a:ext cx="427643" cy="302299"/>
          </a:xfrm>
          <a:prstGeom prst="rightArrow">
            <a:avLst/>
          </a:prstGeom>
          <a:solidFill>
            <a:srgbClr val="2B6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ight Arrow 12"/>
          <p:cNvSpPr/>
          <p:nvPr/>
        </p:nvSpPr>
        <p:spPr>
          <a:xfrm>
            <a:off x="4151730" y="3984564"/>
            <a:ext cx="427643" cy="302299"/>
          </a:xfrm>
          <a:prstGeom prst="rightArrow">
            <a:avLst/>
          </a:prstGeom>
          <a:solidFill>
            <a:srgbClr val="348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ight Arrow 13"/>
          <p:cNvSpPr/>
          <p:nvPr/>
        </p:nvSpPr>
        <p:spPr>
          <a:xfrm>
            <a:off x="4151730" y="4550084"/>
            <a:ext cx="427643" cy="302299"/>
          </a:xfrm>
          <a:prstGeom prst="rightArrow">
            <a:avLst/>
          </a:prstGeom>
          <a:solidFill>
            <a:srgbClr val="609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ight Arrow 14"/>
          <p:cNvSpPr/>
          <p:nvPr/>
        </p:nvSpPr>
        <p:spPr>
          <a:xfrm>
            <a:off x="4151730" y="5115605"/>
            <a:ext cx="427643" cy="302299"/>
          </a:xfrm>
          <a:prstGeom prst="rightArrow">
            <a:avLst/>
          </a:prstGeom>
          <a:solidFill>
            <a:srgbClr val="A9C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88404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6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6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6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6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6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5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uild="p"/>
      <p:bldP spid="9" grpId="0" build="p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7986"/>
            <a:ext cx="7886700" cy="1325563"/>
          </a:xfrm>
        </p:spPr>
        <p:txBody>
          <a:bodyPr/>
          <a:lstStyle/>
          <a:p>
            <a:r>
              <a:rPr lang="en-US" b="1" dirty="0"/>
              <a:t>Roslyn</a:t>
            </a:r>
            <a:r>
              <a:rPr lang="en-US" dirty="0"/>
              <a:t> – the C# language engine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7956" y="1860257"/>
            <a:ext cx="7731664" cy="20729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41" b="1" dirty="0">
                <a:solidFill>
                  <a:schemeClr val="bg2"/>
                </a:solidFill>
              </a:rPr>
              <a:t>There should only need to be </a:t>
            </a:r>
          </a:p>
          <a:p>
            <a:pPr marL="0" indent="0">
              <a:buNone/>
            </a:pPr>
            <a:r>
              <a:rPr lang="en-US" sz="2941" b="1" i="1" dirty="0">
                <a:solidFill>
                  <a:schemeClr val="bg2"/>
                </a:solidFill>
              </a:rPr>
              <a:t>one</a:t>
            </a:r>
            <a:r>
              <a:rPr lang="en-US" sz="2941" b="1" dirty="0">
                <a:solidFill>
                  <a:schemeClr val="bg2"/>
                </a:solidFill>
              </a:rPr>
              <a:t> code base in the world </a:t>
            </a:r>
          </a:p>
          <a:p>
            <a:pPr marL="0" indent="0">
              <a:buNone/>
            </a:pPr>
            <a:r>
              <a:rPr lang="en-US" sz="2941" b="1" dirty="0">
                <a:solidFill>
                  <a:schemeClr val="bg2"/>
                </a:solidFill>
              </a:rPr>
              <a:t>for understanding C#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852133" y="3204894"/>
            <a:ext cx="4201991" cy="27171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0224" indent="-420224"/>
            <a:r>
              <a:rPr lang="en-US" sz="2647"/>
              <a:t>IDEs and editors</a:t>
            </a:r>
          </a:p>
          <a:p>
            <a:pPr marL="420224" indent="-420224"/>
            <a:r>
              <a:rPr lang="en-US" sz="2647"/>
              <a:t>Linters and analysis tools</a:t>
            </a:r>
          </a:p>
          <a:p>
            <a:pPr marL="420224" indent="-420224"/>
            <a:r>
              <a:rPr lang="en-US" sz="2647"/>
              <a:t>Fixing and refactoring</a:t>
            </a:r>
          </a:p>
          <a:p>
            <a:pPr marL="420224" indent="-420224"/>
            <a:r>
              <a:rPr lang="en-US" sz="2647"/>
              <a:t>Source generation</a:t>
            </a:r>
          </a:p>
          <a:p>
            <a:pPr marL="420224" indent="-420224"/>
            <a:r>
              <a:rPr lang="en-US" sz="2647"/>
              <a:t>Scripting and REPLs</a:t>
            </a:r>
          </a:p>
          <a:p>
            <a:pPr marL="420224" indent="-420224"/>
            <a:r>
              <a:rPr lang="en-US" sz="2647"/>
              <a:t>… Oh, and compiling!</a:t>
            </a:r>
            <a:endParaRPr lang="en-US" sz="2647" dirty="0"/>
          </a:p>
        </p:txBody>
      </p:sp>
    </p:spTree>
    <p:extLst>
      <p:ext uri="{BB962C8B-B14F-4D97-AF65-F5344CB8AC3E}">
        <p14:creationId xmlns:p14="http://schemas.microsoft.com/office/powerpoint/2010/main" val="172798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8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/>
              <a:t>C# 6 </a:t>
            </a:r>
            <a:r>
              <a:rPr lang="es-UY" dirty="0"/>
              <a:t>- recap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Expression bodied members</a:t>
            </a:r>
          </a:p>
          <a:p>
            <a:pPr marL="0" indent="0">
              <a:buNone/>
            </a:pPr>
            <a:r>
              <a:rPr lang="en-US" dirty="0"/>
              <a:t>String Interpolation</a:t>
            </a:r>
          </a:p>
          <a:p>
            <a:pPr marL="0" indent="0">
              <a:buNone/>
            </a:pPr>
            <a:r>
              <a:rPr lang="en-US" dirty="0"/>
              <a:t>Conditional access operator</a:t>
            </a:r>
          </a:p>
          <a:p>
            <a:pPr marL="0" indent="0">
              <a:buNone/>
            </a:pPr>
            <a:r>
              <a:rPr lang="en-US" dirty="0" err="1"/>
              <a:t>nameof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Using static</a:t>
            </a:r>
          </a:p>
          <a:p>
            <a:pPr marL="0" indent="0">
              <a:buNone/>
            </a:pPr>
            <a:r>
              <a:rPr lang="en-US" dirty="0"/>
              <a:t>Exception Filters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Interactive window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81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/>
              <a:t>C# 7 </a:t>
            </a:r>
            <a:r>
              <a:rPr lang="es-UY" dirty="0"/>
              <a:t>– coming soon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Tuples</a:t>
            </a:r>
          </a:p>
          <a:p>
            <a:pPr marL="0" indent="0">
              <a:buNone/>
            </a:pPr>
            <a:r>
              <a:rPr lang="en-US" dirty="0"/>
              <a:t>Patterns</a:t>
            </a:r>
          </a:p>
          <a:p>
            <a:pPr marL="0" indent="0">
              <a:buNone/>
            </a:pPr>
            <a:r>
              <a:rPr lang="en-US" dirty="0"/>
              <a:t>Local functions</a:t>
            </a:r>
          </a:p>
          <a:p>
            <a:pPr marL="0" indent="0">
              <a:buNone/>
            </a:pPr>
            <a:r>
              <a:rPr lang="en-US" dirty="0"/>
              <a:t>Binary literals</a:t>
            </a:r>
          </a:p>
          <a:p>
            <a:pPr marL="0" indent="0">
              <a:buNone/>
            </a:pPr>
            <a:r>
              <a:rPr lang="en-US" dirty="0"/>
              <a:t>Digit separators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“ref” locals and returns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Tasklike</a:t>
            </a:r>
            <a:r>
              <a:rPr lang="en-US" dirty="0"/>
              <a:t>” </a:t>
            </a:r>
            <a:r>
              <a:rPr lang="en-US" dirty="0" err="1"/>
              <a:t>async</a:t>
            </a:r>
            <a:r>
              <a:rPr lang="en-US" dirty="0"/>
              <a:t> methods</a:t>
            </a:r>
          </a:p>
          <a:p>
            <a:pPr marL="0" indent="0">
              <a:buNone/>
            </a:pPr>
            <a:r>
              <a:rPr lang="en-US" dirty="0"/>
              <a:t>Out “</a:t>
            </a:r>
            <a:r>
              <a:rPr lang="en-US" dirty="0" err="1"/>
              <a:t>var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(soon) Throw expressions</a:t>
            </a:r>
          </a:p>
          <a:p>
            <a:pPr marL="0" indent="0">
              <a:buNone/>
            </a:pPr>
            <a:r>
              <a:rPr lang="en-US" dirty="0"/>
              <a:t>(soon) More expression bodied members</a:t>
            </a:r>
          </a:p>
        </p:txBody>
      </p:sp>
    </p:spTree>
    <p:extLst>
      <p:ext uri="{BB962C8B-B14F-4D97-AF65-F5344CB8AC3E}">
        <p14:creationId xmlns:p14="http://schemas.microsoft.com/office/powerpoint/2010/main" val="115274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egoe UI Semibold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.NET Conf UY v2016.potx" id="{454BDEDB-FF76-42CD-ACCF-F9556061B378}" vid="{1526527F-0043-4184-96E3-AEFBEAED02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1170</TotalTime>
  <Words>681</Words>
  <Application>Microsoft Office PowerPoint</Application>
  <PresentationFormat>On-screen Show (4:3)</PresentationFormat>
  <Paragraphs>149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Consolas</vt:lpstr>
      <vt:lpstr>Segoe UI</vt:lpstr>
      <vt:lpstr>Segoe UI Light</vt:lpstr>
      <vt:lpstr>Segoe UI Semibold</vt:lpstr>
      <vt:lpstr>Times New Roman</vt:lpstr>
      <vt:lpstr>Office Theme</vt:lpstr>
      <vt:lpstr>The Future of C#</vt:lpstr>
      <vt:lpstr>Stack Overflow - most popular technologies</vt:lpstr>
      <vt:lpstr>Stack Overflow - most loved technologies</vt:lpstr>
      <vt:lpstr>C# Evolution – A balancing act</vt:lpstr>
      <vt:lpstr>.NET - changing our tune…</vt:lpstr>
      <vt:lpstr>Roslyn – the C# language engine</vt:lpstr>
      <vt:lpstr>Demos</vt:lpstr>
      <vt:lpstr>C# 6 - recap</vt:lpstr>
      <vt:lpstr>C# 7 – coming soon</vt:lpstr>
      <vt:lpstr>C# 7 – “ref” locals and returns</vt:lpstr>
      <vt:lpstr>C# 7 – “tasklike” async methods</vt:lpstr>
      <vt:lpstr>C# 7 – out var</vt:lpstr>
      <vt:lpstr>C# 7 – throw expressions</vt:lpstr>
      <vt:lpstr>C# 8 – early thoughts</vt:lpstr>
      <vt:lpstr>C# 8 – Nullable and non-nullable reference types</vt:lpstr>
      <vt:lpstr>C# 8 – More patterns</vt:lpstr>
      <vt:lpstr>C# 8 – Records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Terevinto</dc:creator>
  <cp:lastModifiedBy>Kevin Pilch-Bisson</cp:lastModifiedBy>
  <cp:revision>40</cp:revision>
  <dcterms:created xsi:type="dcterms:W3CDTF">2016-07-06T00:07:28Z</dcterms:created>
  <dcterms:modified xsi:type="dcterms:W3CDTF">2016-09-30T16:11:48Z</dcterms:modified>
</cp:coreProperties>
</file>