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67" r:id="rId3"/>
    <p:sldId id="257" r:id="rId4"/>
    <p:sldId id="268" r:id="rId5"/>
    <p:sldId id="291" r:id="rId6"/>
    <p:sldId id="280" r:id="rId7"/>
    <p:sldId id="258" r:id="rId8"/>
    <p:sldId id="259" r:id="rId9"/>
    <p:sldId id="260" r:id="rId10"/>
    <p:sldId id="303" r:id="rId11"/>
    <p:sldId id="261" r:id="rId12"/>
    <p:sldId id="262" r:id="rId13"/>
    <p:sldId id="320" r:id="rId14"/>
    <p:sldId id="319" r:id="rId15"/>
    <p:sldId id="293" r:id="rId16"/>
    <p:sldId id="311" r:id="rId17"/>
    <p:sldId id="315" r:id="rId18"/>
    <p:sldId id="264" r:id="rId19"/>
    <p:sldId id="321" r:id="rId20"/>
    <p:sldId id="265" r:id="rId21"/>
    <p:sldId id="332" r:id="rId22"/>
    <p:sldId id="266" r:id="rId23"/>
    <p:sldId id="269" r:id="rId24"/>
    <p:sldId id="270" r:id="rId25"/>
    <p:sldId id="289" r:id="rId26"/>
    <p:sldId id="271" r:id="rId27"/>
    <p:sldId id="337" r:id="rId28"/>
    <p:sldId id="336" r:id="rId29"/>
    <p:sldId id="338" r:id="rId30"/>
    <p:sldId id="339" r:id="rId31"/>
    <p:sldId id="273" r:id="rId32"/>
    <p:sldId id="284" r:id="rId33"/>
    <p:sldId id="275" r:id="rId34"/>
    <p:sldId id="283" r:id="rId35"/>
    <p:sldId id="285" r:id="rId36"/>
    <p:sldId id="286" r:id="rId37"/>
    <p:sldId id="299" r:id="rId38"/>
    <p:sldId id="300" r:id="rId39"/>
    <p:sldId id="301" r:id="rId40"/>
    <p:sldId id="312" r:id="rId41"/>
    <p:sldId id="313" r:id="rId42"/>
    <p:sldId id="316" r:id="rId43"/>
    <p:sldId id="318" r:id="rId44"/>
    <p:sldId id="322" r:id="rId45"/>
    <p:sldId id="324" r:id="rId46"/>
    <p:sldId id="325" r:id="rId47"/>
    <p:sldId id="326" r:id="rId48"/>
    <p:sldId id="327" r:id="rId49"/>
    <p:sldId id="328" r:id="rId50"/>
    <p:sldId id="329" r:id="rId51"/>
    <p:sldId id="335" r:id="rId52"/>
    <p:sldId id="333" r:id="rId53"/>
    <p:sldId id="334" r:id="rId54"/>
    <p:sldId id="276" r:id="rId55"/>
    <p:sldId id="323" r:id="rId56"/>
    <p:sldId id="317" r:id="rId57"/>
    <p:sldId id="330" r:id="rId58"/>
    <p:sldId id="302" r:id="rId59"/>
    <p:sldId id="294" r:id="rId60"/>
    <p:sldId id="278" r:id="rId61"/>
    <p:sldId id="304" r:id="rId62"/>
    <p:sldId id="306" r:id="rId63"/>
    <p:sldId id="290" r:id="rId64"/>
    <p:sldId id="292" r:id="rId65"/>
    <p:sldId id="297" r:id="rId66"/>
    <p:sldId id="298" r:id="rId6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862"/>
    <a:srgbClr val="DF311E"/>
    <a:srgbClr val="CC2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FEF1F-15AC-4434-9EF3-2C13C5BA65A1}" v="19" dt="2023-01-08T16:23:21.648"/>
    <p1510:client id="{1AA03322-959E-45FF-B745-19C6C05C543B}" v="48" dt="2022-12-24T19:44:11.590"/>
    <p1510:client id="{32B6C81E-89C9-41AE-96F1-99CF0D3BD214}" v="183" dt="2023-01-08T19:19:45.536"/>
    <p1510:client id="{98C6B2D7-1EAF-4A9C-9401-24C1FA37DB7E}" v="140" dt="2023-01-08T19:31:33.364"/>
    <p1510:client id="{98DA1238-04EB-46CF-8862-04B0E06BCC25}" v="1937" dt="2022-12-24T19:57:29.611"/>
    <p1510:client id="{B48C4CB0-259E-438B-AFB9-2C9D29564A7D}" v="499" dt="2022-12-24T19:38:55.860"/>
    <p1510:client id="{BD683321-ED57-4C3A-854A-B3C700116FAB}" v="248" dt="2022-12-24T17:33:55.466"/>
    <p1510:client id="{CC162307-C653-43E7-88B6-14ECE21B4A9A}" v="3869" dt="2022-12-24T19:54:00.585"/>
    <p1510:client id="{EB15F5A9-25BD-4D16-87A9-73E99A10BD8B}" v="360" dt="2023-01-08T19:16:21.638"/>
    <p1510:client id="{FDA955E3-46A0-4BEF-A76F-A07C864055DF}" v="4598" dt="2022-12-24T19:28:37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A5B9-FB40-4890-9B54-B817B4D66474}" type="datetimeFigureOut">
              <a:rPr lang="tr-TR" smtClean="0"/>
              <a:t>8.01.2023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0519-BF40-4A56-BF63-E3EE972C6F3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BİL 423</a:t>
            </a:r>
            <a:br>
              <a:rPr lang="tr-TR"/>
            </a:br>
            <a:r>
              <a:rPr lang="tr-TR"/>
              <a:t>PROGRAMLAMA DİLLERİ DERSİ DÖNEM SONU ÖDEVİ 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tr-TR"/>
              <a:t>GRUP 7 – SCALA PROGRAMLAMA DİLİ</a:t>
            </a:r>
          </a:p>
        </p:txBody>
      </p:sp>
      <p:sp>
        <p:nvSpPr>
          <p:cNvPr id="4" name="Alt Başlık 2"/>
          <p:cNvSpPr txBox="1"/>
          <p:nvPr/>
        </p:nvSpPr>
        <p:spPr>
          <a:xfrm>
            <a:off x="1524000" y="4156074"/>
            <a:ext cx="9144000" cy="19491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ÖDEVİ HAZIRLAYANLAR</a:t>
            </a:r>
          </a:p>
          <a:p>
            <a:r>
              <a:rPr lang="tr-TR"/>
              <a:t>19060381 – Yasin Ünal</a:t>
            </a:r>
          </a:p>
          <a:p>
            <a:r>
              <a:rPr lang="tr-TR"/>
              <a:t>19060374 – Kadir Emre  Özer </a:t>
            </a:r>
          </a:p>
          <a:p>
            <a:r>
              <a:rPr lang="tr-TR"/>
              <a:t>19061041 – Osman </a:t>
            </a:r>
            <a:r>
              <a:rPr lang="tr-TR" err="1"/>
              <a:t>Büyükşar</a:t>
            </a:r>
            <a:endParaRPr lang="tr-TR" err="1">
              <a:cs typeface="Calibri"/>
            </a:endParaRPr>
          </a:p>
          <a:p>
            <a:r>
              <a:rPr lang="tr-TR"/>
              <a:t>19060912 – Ahmed Furkan Kaymak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B2F77-F047-295C-3935-BF447556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36832"/>
            <a:ext cx="10896600" cy="4463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>
                <a:ea typeface="+mn-lt"/>
                <a:cs typeface="+mn-lt"/>
              </a:rPr>
              <a:t>İşlevsel veya fonksiyonel bir dil olması : Yani işlevin birinci sınıf değerler olarak kullanılmasını destekler. Bu kodun nasıl yapması gerektiğinden çok ne yapması gerektiğine odaklanan daha bildirimsel bir programlama stili sağlar.</a:t>
            </a:r>
            <a:endParaRPr lang="tr-TR"/>
          </a:p>
          <a:p>
            <a:pPr marL="285750" indent="-285750">
              <a:buFont typeface="Arial,Sans-Serif" panose="020B0604020202020204" pitchFamily="34" charset="0"/>
            </a:pP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>
                <a:ea typeface="+mn-lt"/>
                <a:cs typeface="+mn-lt"/>
              </a:rPr>
              <a:t>Nesne yönelimli olması : Sınıfların, özelliklerin ve nesnelerin tanımlanmasına izin verir. </a:t>
            </a:r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 her şey nesnedir. Gerçek dünya kavramlarını sezgisel bir şekilde modellemeyi mümkün kılar.</a:t>
            </a:r>
            <a:endParaRPr lang="tr-TR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37BEF5DD-FB9A-512B-EA07-3F5C52DD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279873"/>
            <a:ext cx="6078746" cy="19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5">
            <a:extLst>
              <a:ext uri="{FF2B5EF4-FFF2-40B4-BE49-F238E27FC236}">
                <a16:creationId xmlns:a16="http://schemas.microsoft.com/office/drawing/2014/main" id="{79806F8E-3392-65E1-A25D-09BB6C831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1" r="18065"/>
          <a:stretch/>
        </p:blipFill>
        <p:spPr>
          <a:xfrm>
            <a:off x="20" y="10"/>
            <a:ext cx="12191980" cy="263483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4687" y="3013263"/>
            <a:ext cx="5748500" cy="3842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chemeClr val="accent1">
                    <a:lumMod val="75000"/>
                  </a:schemeClr>
                </a:solidFill>
              </a:rPr>
              <a:t>Java desteği</a:t>
            </a:r>
            <a:endParaRPr lang="tr-TR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Java dili ile ortak kullanılabilirlik özelliği vardır. Sorunsuz bir şekilde Java kodu ile etkileşime girebilir.</a:t>
            </a:r>
            <a:endParaRPr lang="tr-TR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 err="1"/>
              <a:t>Scala</a:t>
            </a:r>
            <a:r>
              <a:rPr lang="tr-TR" sz="2000"/>
              <a:t> kaynak kodu Java bayt koduna derlenebilir. Ardından bir Java sanal </a:t>
            </a:r>
            <a:r>
              <a:rPr lang="tr-TR" sz="2000" err="1"/>
              <a:t>makinesi’nde</a:t>
            </a:r>
            <a:r>
              <a:rPr lang="tr-TR" sz="2000"/>
              <a:t> (JVM) çalıştırılabilir.</a:t>
            </a:r>
            <a:endParaRPr lang="tr-TR" sz="20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Bu sayede Java kütüphanelerini ve </a:t>
            </a:r>
            <a:r>
              <a:rPr lang="tr-TR" sz="2000" err="1"/>
              <a:t>framework’leri</a:t>
            </a:r>
            <a:r>
              <a:rPr lang="tr-TR" sz="2000"/>
              <a:t> </a:t>
            </a:r>
            <a:r>
              <a:rPr lang="tr-TR" sz="2000" err="1"/>
              <a:t>Scala</a:t>
            </a:r>
            <a:r>
              <a:rPr lang="tr-TR" sz="2000"/>
              <a:t> içerisinde kullanılabilir.</a:t>
            </a:r>
            <a:endParaRPr lang="tr-TR" sz="2000">
              <a:cs typeface="Calibri"/>
            </a:endParaRPr>
          </a:p>
          <a:p>
            <a:pPr marL="0" indent="0">
              <a:buNone/>
            </a:pPr>
            <a:endParaRPr lang="tr-TR" sz="2000" b="1">
              <a:cs typeface="Calibri"/>
            </a:endParaRPr>
          </a:p>
          <a:p>
            <a:endParaRPr lang="tr-TR" sz="2000">
              <a:cs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2A6DDC0-4893-CAC2-9B34-8EA8699943D7}"/>
              </a:ext>
            </a:extLst>
          </p:cNvPr>
          <p:cNvSpPr txBox="1"/>
          <p:nvPr/>
        </p:nvSpPr>
        <p:spPr>
          <a:xfrm>
            <a:off x="6210860" y="3008780"/>
            <a:ext cx="5985621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000" b="1">
                <a:solidFill>
                  <a:srgbClr val="2E75B6"/>
                </a:solidFill>
              </a:rPr>
              <a:t>Diğer</a:t>
            </a:r>
            <a:r>
              <a:rPr lang="tr-TR" sz="2000" b="1">
                <a:solidFill>
                  <a:srgbClr val="2E75B6"/>
                </a:solidFill>
                <a:ea typeface="+mn-lt"/>
                <a:cs typeface="+mn-lt"/>
              </a:rPr>
              <a:t> Teknolojiler</a:t>
            </a:r>
            <a:endParaRPr lang="tr-TR" sz="2000">
              <a:solidFill>
                <a:srgbClr val="2E75B6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.NET </a:t>
            </a:r>
            <a:r>
              <a:rPr lang="tr-TR" sz="2000" err="1">
                <a:ea typeface="+mn-lt"/>
                <a:cs typeface="+mn-lt"/>
              </a:rPr>
              <a:t>Framework’leri</a:t>
            </a:r>
            <a:r>
              <a:rPr lang="tr-TR" sz="2000">
                <a:ea typeface="+mn-lt"/>
                <a:cs typeface="+mn-lt"/>
              </a:rPr>
              <a:t> ile iyi çalışabilecek şekilde tasarlanmıştır.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Bir tarayıcıda çalıştırılabilir. Çünkü </a:t>
            </a:r>
            <a:r>
              <a:rPr lang="tr-TR" sz="2000" err="1">
                <a:ea typeface="+mn-lt"/>
                <a:cs typeface="+mn-lt"/>
              </a:rPr>
              <a:t>Javascript’e</a:t>
            </a:r>
            <a:r>
              <a:rPr lang="tr-TR" sz="2000">
                <a:ea typeface="+mn-lt"/>
                <a:cs typeface="+mn-lt"/>
              </a:rPr>
              <a:t> derlenebilir.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tr-TR" sz="2000">
                <a:ea typeface="+mn-lt"/>
                <a:cs typeface="+mn-lt"/>
              </a:rPr>
              <a:t>Hızlı derlenebilme için LLVM teknolojisini destekler.</a:t>
            </a:r>
            <a:endParaRPr lang="tr-TR" sz="200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669143" y="345737"/>
            <a:ext cx="8680298" cy="1026523"/>
          </a:xfrm>
        </p:spPr>
        <p:txBody>
          <a:bodyPr anchor="b">
            <a:normAutofit/>
          </a:bodyPr>
          <a:lstStyle/>
          <a:p>
            <a:r>
              <a:rPr lang="tr-TR" sz="6000" b="1">
                <a:solidFill>
                  <a:srgbClr val="C00000"/>
                </a:solidFill>
                <a:cs typeface="Calibri Light"/>
              </a:rPr>
              <a:t>Hangi Alanlarda Kullanılır</a:t>
            </a:r>
          </a:p>
        </p:txBody>
      </p:sp>
      <p:pic>
        <p:nvPicPr>
          <p:cNvPr id="5" name="Picture 4" descr="Ekranda bilgisayar betiği">
            <a:extLst>
              <a:ext uri="{FF2B5EF4-FFF2-40B4-BE49-F238E27FC236}">
                <a16:creationId xmlns:a16="http://schemas.microsoft.com/office/drawing/2014/main" id="{A014E6EB-3867-036F-FF5A-E7E69B85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3" r="45964" b="-3"/>
          <a:stretch/>
        </p:blipFill>
        <p:spPr>
          <a:xfrm>
            <a:off x="20" y="10"/>
            <a:ext cx="3212636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BC46391B-DB78-358D-1308-E4F4F64EB09D}"/>
              </a:ext>
            </a:extLst>
          </p:cNvPr>
          <p:cNvSpPr/>
          <p:nvPr/>
        </p:nvSpPr>
        <p:spPr>
          <a:xfrm>
            <a:off x="4497230" y="1858631"/>
            <a:ext cx="716055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817BB21-CD43-7A5B-9F5D-1B45EBCCD1BD}"/>
              </a:ext>
            </a:extLst>
          </p:cNvPr>
          <p:cNvSpPr txBox="1"/>
          <p:nvPr/>
        </p:nvSpPr>
        <p:spPr>
          <a:xfrm>
            <a:off x="3948023" y="1949571"/>
            <a:ext cx="66107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Scala </a:t>
            </a:r>
            <a:r>
              <a:rPr lang="en-US" sz="3600" err="1"/>
              <a:t>programlama</a:t>
            </a:r>
            <a:r>
              <a:rPr lang="en-US" sz="3600"/>
              <a:t> </a:t>
            </a:r>
            <a:r>
              <a:rPr lang="en-US" sz="3600" err="1"/>
              <a:t>dilinin</a:t>
            </a:r>
            <a:r>
              <a:rPr lang="en-US" sz="3600"/>
              <a:t> </a:t>
            </a:r>
            <a:r>
              <a:rPr lang="en-US" sz="3600" err="1"/>
              <a:t>kullanım</a:t>
            </a:r>
            <a:r>
              <a:rPr lang="en-US" sz="3600"/>
              <a:t> </a:t>
            </a:r>
            <a:r>
              <a:rPr lang="en-US" sz="3600" err="1"/>
              <a:t>alanları</a:t>
            </a:r>
            <a:r>
              <a:rPr lang="en-US" sz="3600"/>
              <a:t> </a:t>
            </a:r>
            <a:r>
              <a:rPr lang="en-US" sz="3600" err="1"/>
              <a:t>çeşitlidir</a:t>
            </a:r>
            <a:r>
              <a:rPr lang="en-US" sz="3600"/>
              <a:t> </a:t>
            </a:r>
            <a:r>
              <a:rPr lang="en-US" sz="3600" err="1"/>
              <a:t>ve</a:t>
            </a:r>
            <a:r>
              <a:rPr lang="en-US" sz="3600"/>
              <a:t> </a:t>
            </a:r>
            <a:r>
              <a:rPr lang="en-US" sz="3600" err="1"/>
              <a:t>dilin</a:t>
            </a:r>
            <a:r>
              <a:rPr lang="en-US" sz="3600"/>
              <a:t> </a:t>
            </a:r>
            <a:r>
              <a:rPr lang="en-US" sz="3600" err="1"/>
              <a:t>çok</a:t>
            </a:r>
            <a:r>
              <a:rPr lang="en-US" sz="3600"/>
              <a:t> </a:t>
            </a:r>
            <a:r>
              <a:rPr lang="en-US" sz="3600" err="1"/>
              <a:t>yönlülüğü</a:t>
            </a:r>
            <a:r>
              <a:rPr lang="en-US" sz="3600"/>
              <a:t> </a:t>
            </a:r>
            <a:r>
              <a:rPr lang="en-US" sz="3600" err="1"/>
              <a:t>nedeniyle</a:t>
            </a:r>
            <a:r>
              <a:rPr lang="en-US" sz="3600"/>
              <a:t> </a:t>
            </a:r>
            <a:r>
              <a:rPr lang="en-US" sz="3600" err="1"/>
              <a:t>farklı</a:t>
            </a:r>
            <a:r>
              <a:rPr lang="en-US" sz="3600"/>
              <a:t> </a:t>
            </a:r>
            <a:r>
              <a:rPr lang="en-US" sz="3600" err="1"/>
              <a:t>alanlarda</a:t>
            </a:r>
            <a:r>
              <a:rPr lang="en-US" sz="3600"/>
              <a:t> </a:t>
            </a:r>
            <a:r>
              <a:rPr lang="en-US" sz="3600" err="1"/>
              <a:t>kullanılabilir</a:t>
            </a:r>
            <a:r>
              <a:rPr lang="en-US" sz="3600"/>
              <a:t>. </a:t>
            </a:r>
            <a:r>
              <a:rPr lang="en-US" sz="3600" err="1"/>
              <a:t>Aşağıda</a:t>
            </a:r>
            <a:r>
              <a:rPr lang="en-US" sz="3600"/>
              <a:t>, Scala </a:t>
            </a:r>
            <a:r>
              <a:rPr lang="en-US" sz="3600" err="1"/>
              <a:t>programlama</a:t>
            </a:r>
            <a:r>
              <a:rPr lang="en-US" sz="3600"/>
              <a:t> </a:t>
            </a:r>
            <a:r>
              <a:rPr lang="en-US" sz="3600" err="1"/>
              <a:t>dilinin</a:t>
            </a:r>
            <a:r>
              <a:rPr lang="en-US" sz="3600"/>
              <a:t> </a:t>
            </a:r>
            <a:r>
              <a:rPr lang="en-US" sz="3600" err="1"/>
              <a:t>kullanım</a:t>
            </a:r>
            <a:r>
              <a:rPr lang="en-US" sz="3600"/>
              <a:t> </a:t>
            </a:r>
            <a:r>
              <a:rPr lang="en-US" sz="3600" err="1"/>
              <a:t>alanlarının</a:t>
            </a:r>
            <a:r>
              <a:rPr lang="en-US" sz="3600"/>
              <a:t> </a:t>
            </a:r>
            <a:r>
              <a:rPr lang="en-US" sz="3600" err="1"/>
              <a:t>bazıları</a:t>
            </a:r>
            <a:r>
              <a:rPr lang="en-US" sz="3600"/>
              <a:t> </a:t>
            </a:r>
            <a:r>
              <a:rPr lang="en-US" sz="3600" err="1"/>
              <a:t>verilmiştir</a:t>
            </a:r>
            <a:r>
              <a:rPr lang="en-US" sz="3600"/>
              <a:t>:</a:t>
            </a:r>
            <a:endParaRPr lang="en-US" sz="360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E1565A9-87C9-1B78-1F71-F508CC4B2327}"/>
              </a:ext>
            </a:extLst>
          </p:cNvPr>
          <p:cNvSpPr>
            <a:spLocks noGrp="1"/>
          </p:cNvSpPr>
          <p:nvPr/>
        </p:nvSpPr>
        <p:spPr>
          <a:xfrm>
            <a:off x="5425493" y="-114805"/>
            <a:ext cx="6440957" cy="61240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Web</a:t>
            </a:r>
            <a:r>
              <a:rPr lang="tr-TR" sz="32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uygulamaları</a:t>
            </a:r>
            <a:endParaRPr lang="tr-TR" sz="32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Java Virtual Machine (JVM) üzerinde çalışması nedeniyle, web uygulamaları geliştirme konusunda oldukça etkili bir dil olabilir.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programlama dilinin çok yönlülüğü, web uygulamalarında kullanılabilecek çeşitli özellikleri barındırmasına yardımcı olur.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programlama dilinde, sınıflar, nesneler ve </a:t>
            </a:r>
            <a:r>
              <a:rPr lang="tr-TR" err="1">
                <a:ea typeface="+mn-lt"/>
                <a:cs typeface="+mn-lt"/>
              </a:rPr>
              <a:t>traitler</a:t>
            </a:r>
            <a:r>
              <a:rPr lang="tr-TR">
                <a:ea typeface="+mn-lt"/>
                <a:cs typeface="+mn-lt"/>
              </a:rPr>
              <a:t> gibi özellikler kullanılabilir ve bu özellikler, web uygulamalarında etkili bir şekilde kullanılabilir.</a:t>
            </a:r>
          </a:p>
          <a:p>
            <a:pPr marL="457200" indent="-457200"/>
            <a:endParaRPr lang="tr-TR" sz="1800">
              <a:ea typeface="+mn-lt"/>
              <a:cs typeface="+mn-lt"/>
            </a:endParaRPr>
          </a:p>
          <a:p>
            <a:pPr marL="0" indent="0"/>
            <a:endParaRPr lang="tr-TR" sz="1600">
              <a:cs typeface="Calibri"/>
            </a:endParaRPr>
          </a:p>
          <a:p>
            <a:endParaRPr lang="tr-TR" sz="1600">
              <a:cs typeface="Calibri"/>
            </a:endParaRPr>
          </a:p>
          <a:p>
            <a:endParaRPr lang="tr-TR" sz="1600">
              <a:cs typeface="Calibri"/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0C9EB2BD-5C7E-6ED5-8D96-7E58F76C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" y="1191187"/>
            <a:ext cx="4583503" cy="3929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513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0" indent="0" algn="ctr">
              <a:buNone/>
            </a:pP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Veri Bilimi ve Makine Öğrenimi</a:t>
            </a: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da kullanılabilir. Özellikle,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Apache </a:t>
            </a:r>
            <a:r>
              <a:rPr lang="tr-TR" err="1">
                <a:ea typeface="+mn-lt"/>
                <a:cs typeface="+mn-lt"/>
              </a:rPr>
              <a:t>Spark</a:t>
            </a:r>
            <a:r>
              <a:rPr lang="tr-TR">
                <a:ea typeface="+mn-lt"/>
                <a:cs typeface="+mn-lt"/>
              </a:rPr>
              <a:t> gibi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konusunda etkili bir dildir.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sıklıkla tercih edilir.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ışık, aydınlatılmış, karanlık içeren bir resim&#10;&#10;Açıklama otomatik olarak oluşturuldu">
            <a:extLst>
              <a:ext uri="{FF2B5EF4-FFF2-40B4-BE49-F238E27FC236}">
                <a16:creationId xmlns:a16="http://schemas.microsoft.com/office/drawing/2014/main" id="{AA5B00F1-F58A-EEB6-BB0F-8D57E497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1" y="898761"/>
            <a:ext cx="5071341" cy="60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Resim 15" descr="ışık, sahne, trafik, yeşil içeren bir resim&#10;&#10;Açıklama otomatik olarak oluşturuldu">
            <a:extLst>
              <a:ext uri="{FF2B5EF4-FFF2-40B4-BE49-F238E27FC236}">
                <a16:creationId xmlns:a16="http://schemas.microsoft.com/office/drawing/2014/main" id="{CBDB94D5-1F8B-4681-23F6-2FC3F281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8" y="864475"/>
            <a:ext cx="5097356" cy="629237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571" y="382652"/>
            <a:ext cx="6595723" cy="57330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tr-TR" sz="3600" b="1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Big</a:t>
            </a:r>
            <a:r>
              <a:rPr lang="tr-TR" sz="3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 Data</a:t>
            </a:r>
            <a:endParaRPr lang="tr-TR" sz="3600" b="1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 marL="0" indent="0" algn="ctr">
              <a:buNone/>
            </a:pP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oldukça etkili bir dil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da kullanılabilir. Özellikle, Apache </a:t>
            </a:r>
            <a:r>
              <a:rPr lang="tr-TR" err="1">
                <a:ea typeface="+mn-lt"/>
                <a:cs typeface="+mn-lt"/>
              </a:rPr>
              <a:t>Spark</a:t>
            </a:r>
            <a:r>
              <a:rPr lang="tr-TR">
                <a:ea typeface="+mn-lt"/>
                <a:cs typeface="+mn-lt"/>
              </a:rPr>
              <a:t> gibi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platformları ile bütünleşik çalışması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konusunda etkili bir dil olabilir.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programlama dilinin, veri işleme konusunda çok yönlülük sağlaması ve performansının yüksek olması nedeniyle, </a:t>
            </a:r>
            <a:r>
              <a:rPr lang="tr-TR" err="1">
                <a:ea typeface="+mn-lt"/>
                <a:cs typeface="+mn-lt"/>
              </a:rPr>
              <a:t>Big</a:t>
            </a:r>
            <a:r>
              <a:rPr lang="tr-TR">
                <a:ea typeface="+mn-lt"/>
                <a:cs typeface="+mn-lt"/>
              </a:rPr>
              <a:t> Data işleme alanında sıklıkla tercih edilir.</a:t>
            </a:r>
            <a:endParaRPr lang="tr-TR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DF2A56-345B-0830-A01C-BB4F5C0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59" y="174198"/>
            <a:ext cx="5610379" cy="1142179"/>
          </a:xfrm>
        </p:spPr>
        <p:txBody>
          <a:bodyPr anchor="b">
            <a:normAutofit/>
          </a:bodyPr>
          <a:lstStyle/>
          <a:p>
            <a:r>
              <a:rPr lang="tr-TR" sz="36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Mobil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092100"/>
            <a:ext cx="6411792" cy="50236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88CD0CC-628E-5D8B-C18E-AF002E75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1" y="879762"/>
            <a:ext cx="4774857" cy="563445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0AC24C6-9261-00B0-6311-0013F0F25672}"/>
              </a:ext>
            </a:extLst>
          </p:cNvPr>
          <p:cNvSpPr txBox="1"/>
          <p:nvPr/>
        </p:nvSpPr>
        <p:spPr>
          <a:xfrm>
            <a:off x="5856302" y="1713390"/>
            <a:ext cx="596428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/>
              <a:t>Mobil uygulamalar: Dil, mobil uygulamalar geliştirme konusunda da etkili olabilir. Özellikle, Android </a:t>
            </a:r>
            <a:r>
              <a:rPr lang="tr-TR" sz="3200" err="1"/>
              <a:t>Studio</a:t>
            </a:r>
            <a:r>
              <a:rPr lang="tr-TR" sz="3200"/>
              <a:t> gibi mobil uygulama geliştirme ortamları ile bütünleşik çalışması nedeniyle, mobil uygulamalar geliştirme konusunda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94837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A049C-54F3-E6BA-2AD9-320C68B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24997"/>
            <a:ext cx="6411792" cy="58907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endParaRPr lang="tr-TR" sz="2000">
              <a:cs typeface="Calibri"/>
            </a:endParaRPr>
          </a:p>
          <a:p>
            <a:pPr marL="0" indent="0" algn="ctr">
              <a:buNone/>
            </a:pPr>
            <a:r>
              <a:rPr lang="tr-TR" sz="3600" b="1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İşletme yazılımı</a:t>
            </a:r>
          </a:p>
          <a:p>
            <a:pPr marL="0" indent="0" algn="ctr">
              <a:buNone/>
            </a:pPr>
            <a:endParaRPr lang="tr-TR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tr-TR" dirty="0">
                <a:ea typeface="+mn-lt"/>
                <a:cs typeface="+mn-lt"/>
              </a:rPr>
              <a:t>JVM üzerinde çalışması nedeniyle, işletme yazılımı alanında da kullanılabilir. Özellikle, 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 programlama dilinin, Java ile uyumlu çalışması nedeniyle, işletme yazılımı alanında tercih edilebilir. Çok yönlülüğü ve performansı nedeniyle avantaj sağlar.</a:t>
            </a:r>
            <a:endParaRPr lang="tr-TR" dirty="0">
              <a:cs typeface="Calibri"/>
            </a:endParaRPr>
          </a:p>
          <a:p>
            <a:pPr marL="342900" indent="-342900">
              <a:buAutoNum type="arabicPeriod"/>
            </a:pPr>
            <a:endParaRPr lang="tr-TR" sz="20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3A5C5834-2943-BABD-E413-5E6AFE28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2" y="1087924"/>
            <a:ext cx="4563202" cy="4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6870" y="66011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 b="1">
                <a:solidFill>
                  <a:srgbClr val="C00000"/>
                </a:solidFill>
                <a:effectLst/>
              </a:rPr>
              <a:t>Kütüphane ve </a:t>
            </a:r>
            <a:r>
              <a:rPr lang="tr-TR" sz="5400" b="1" err="1">
                <a:solidFill>
                  <a:srgbClr val="C00000"/>
                </a:solidFill>
                <a:effectLst/>
              </a:rPr>
              <a:t>Frameworkler</a:t>
            </a:r>
            <a:r>
              <a:rPr lang="tr-TR" sz="5400" b="1">
                <a:solidFill>
                  <a:srgbClr val="C00000"/>
                </a:solidFill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8905" y="1448763"/>
            <a:ext cx="7173627" cy="5199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tr-TR" sz="1800">
              <a:cs typeface="Calibri"/>
            </a:endParaRPr>
          </a:p>
          <a:p>
            <a:pPr marL="0" indent="0">
              <a:buNone/>
            </a:pPr>
            <a:r>
              <a:rPr lang="tr-TR" sz="2200" err="1"/>
              <a:t>Scala</a:t>
            </a:r>
            <a:r>
              <a:rPr lang="tr-TR" sz="2200"/>
              <a:t> programlama dilinde, çeşitli </a:t>
            </a:r>
            <a:r>
              <a:rPr lang="tr-TR" sz="2200" err="1"/>
              <a:t>framework</a:t>
            </a:r>
            <a:r>
              <a:rPr lang="tr-TR" sz="2200"/>
              <a:t> ve kütüphaneler mevcuttur. Aşağıda, </a:t>
            </a:r>
            <a:r>
              <a:rPr lang="tr-TR" sz="2200" err="1"/>
              <a:t>Scala</a:t>
            </a:r>
            <a:r>
              <a:rPr lang="tr-TR" sz="2200"/>
              <a:t> dilinde kullanılabilecek bazı önemli </a:t>
            </a:r>
            <a:r>
              <a:rPr lang="tr-TR" sz="2200" err="1"/>
              <a:t>framework</a:t>
            </a:r>
            <a:r>
              <a:rPr lang="tr-TR" sz="2200"/>
              <a:t> ve kütüphanelerin bir listesi verilmiştir: 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/>
              <a:t>Play Framework: Bu </a:t>
            </a:r>
            <a:r>
              <a:rPr lang="tr-TR" sz="2200" err="1"/>
              <a:t>framework</a:t>
            </a:r>
            <a:r>
              <a:rPr lang="tr-TR" sz="2200"/>
              <a:t>, çok yönlü ve etkileşimli web uygulamaları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Akka</a:t>
            </a:r>
            <a:r>
              <a:rPr lang="tr-TR" sz="2200"/>
              <a:t>: Bu </a:t>
            </a:r>
            <a:r>
              <a:rPr lang="tr-TR" sz="2200" err="1"/>
              <a:t>framework</a:t>
            </a:r>
            <a:r>
              <a:rPr lang="tr-TR" sz="2200"/>
              <a:t>, esnek ve ölçeklenebilir bir </a:t>
            </a:r>
            <a:r>
              <a:rPr lang="tr-TR" sz="2200" err="1"/>
              <a:t>actor</a:t>
            </a:r>
            <a:r>
              <a:rPr lang="tr-TR" sz="2200"/>
              <a:t> modeli tabanlı uygulama oluşturmak için kullanılabilir.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Scalaz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işlevsel programlama desteği sağlar.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ScalikeJDBC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JDBC tabanlı </a:t>
            </a:r>
            <a:r>
              <a:rPr lang="tr-TR" sz="2200" err="1"/>
              <a:t>veritabanı</a:t>
            </a:r>
            <a:r>
              <a:rPr lang="tr-TR" sz="2200"/>
              <a:t> erişimini kolaylaştırır.</a:t>
            </a:r>
            <a:endParaRPr lang="tr-TR" sz="2200">
              <a:cs typeface="Calibri"/>
            </a:endParaRPr>
          </a:p>
          <a:p>
            <a:pPr marL="342900" indent="-342900"/>
            <a:r>
              <a:rPr lang="tr-TR" sz="2200" err="1"/>
              <a:t>Slick</a:t>
            </a:r>
            <a:r>
              <a:rPr lang="tr-TR" sz="2200"/>
              <a:t>: Bu kütüphane, </a:t>
            </a:r>
            <a:r>
              <a:rPr lang="tr-TR" sz="2200" err="1"/>
              <a:t>Scala</a:t>
            </a:r>
            <a:r>
              <a:rPr lang="tr-TR" sz="2200"/>
              <a:t> dilinde </a:t>
            </a:r>
            <a:r>
              <a:rPr lang="tr-TR" sz="2200" err="1"/>
              <a:t>veritabanı</a:t>
            </a:r>
            <a:r>
              <a:rPr lang="tr-TR" sz="2200"/>
              <a:t> erişimini ve işlemeyi kolaylaştıran bir araçtır.</a:t>
            </a:r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  <p:pic>
        <p:nvPicPr>
          <p:cNvPr id="4" name="Resim 5" descr="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F265559-004C-8796-8336-332E6156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40" y="2446109"/>
            <a:ext cx="4385566" cy="34571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14807C-859D-47BE-C311-7DAC7C5E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96689"/>
            <a:ext cx="10989766" cy="1290642"/>
          </a:xfrm>
        </p:spPr>
        <p:txBody>
          <a:bodyPr anchor="b">
            <a:normAutofit/>
          </a:bodyPr>
          <a:lstStyle/>
          <a:p>
            <a:r>
              <a:rPr lang="tr-TR" sz="5400" b="1">
                <a:solidFill>
                  <a:srgbClr val="C00000"/>
                </a:solidFill>
                <a:ea typeface="+mj-lt"/>
                <a:cs typeface="+mj-lt"/>
              </a:rPr>
              <a:t>Kütüphane ve </a:t>
            </a:r>
            <a:r>
              <a:rPr lang="tr-TR" sz="5400" b="1" err="1">
                <a:solidFill>
                  <a:srgbClr val="C00000"/>
                </a:solidFill>
                <a:ea typeface="+mj-lt"/>
                <a:cs typeface="+mj-lt"/>
              </a:rPr>
              <a:t>Frameworkler</a:t>
            </a:r>
            <a:r>
              <a:rPr lang="tr-TR" sz="5400" b="1">
                <a:solidFill>
                  <a:srgbClr val="C00000"/>
                </a:solidFill>
                <a:ea typeface="+mj-lt"/>
                <a:cs typeface="+mj-lt"/>
              </a:rPr>
              <a:t> </a:t>
            </a:r>
            <a:endParaRPr lang="tr-TR" sz="54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0E523-2DB8-9480-1A65-6F47147B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14" y="1927542"/>
            <a:ext cx="7072985" cy="45217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tr-TR" sz="2600" err="1">
                <a:solidFill>
                  <a:srgbClr val="000000"/>
                </a:solidFill>
                <a:ea typeface="+mn-lt"/>
                <a:cs typeface="+mn-lt"/>
              </a:rPr>
              <a:t>scala-async</a:t>
            </a:r>
            <a:r>
              <a:rPr lang="tr-TR" sz="260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tr-TR" sz="2600">
                <a:ea typeface="+mn-lt"/>
                <a:cs typeface="+mn-lt"/>
              </a:rPr>
              <a:t>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 asenkron programlama desteği sağlar.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 err="1">
                <a:ea typeface="+mn-lt"/>
                <a:cs typeface="+mn-lt"/>
              </a:rPr>
              <a:t>scala-parser-combinators</a:t>
            </a:r>
            <a:r>
              <a:rPr lang="tr-TR" sz="2600">
                <a:ea typeface="+mn-lt"/>
                <a:cs typeface="+mn-lt"/>
              </a:rPr>
              <a:t>: 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 </a:t>
            </a:r>
            <a:r>
              <a:rPr lang="tr-TR" sz="2600" err="1">
                <a:ea typeface="+mn-lt"/>
                <a:cs typeface="+mn-lt"/>
              </a:rPr>
              <a:t>parser</a:t>
            </a:r>
            <a:r>
              <a:rPr lang="tr-TR" sz="2600">
                <a:ea typeface="+mn-lt"/>
                <a:cs typeface="+mn-lt"/>
              </a:rPr>
              <a:t> oluşturmayı kolaylaştırır.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 err="1">
                <a:ea typeface="+mn-lt"/>
                <a:cs typeface="+mn-lt"/>
              </a:rPr>
              <a:t>scala-swing</a:t>
            </a:r>
            <a:r>
              <a:rPr lang="tr-TR" sz="2600">
                <a:ea typeface="+mn-lt"/>
                <a:cs typeface="+mn-lt"/>
              </a:rPr>
              <a:t>: Bu kütüphane,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dilinde masaüstü uygulamaları oluşturmak için kullanılabilir.</a:t>
            </a:r>
            <a:endParaRPr lang="en-US" sz="2600">
              <a:ea typeface="+mn-lt"/>
              <a:cs typeface="+mn-lt"/>
            </a:endParaRPr>
          </a:p>
          <a:p>
            <a:pPr marL="342900" indent="-342900"/>
            <a:r>
              <a:rPr lang="tr-TR" sz="2600">
                <a:ea typeface="+mn-lt"/>
                <a:cs typeface="+mn-lt"/>
              </a:rPr>
              <a:t>Diğer yandan </a:t>
            </a:r>
            <a:r>
              <a:rPr lang="tr-TR" sz="2600" err="1">
                <a:ea typeface="+mn-lt"/>
                <a:cs typeface="+mn-lt"/>
              </a:rPr>
              <a:t>Scala</a:t>
            </a:r>
            <a:r>
              <a:rPr lang="tr-TR" sz="2600">
                <a:ea typeface="+mn-lt"/>
                <a:cs typeface="+mn-lt"/>
              </a:rPr>
              <a:t> dilinin çok önemli bir </a:t>
            </a:r>
            <a:r>
              <a:rPr lang="tr-TR" sz="2600" err="1">
                <a:ea typeface="+mn-lt"/>
                <a:cs typeface="+mn-lt"/>
              </a:rPr>
              <a:t>framework’ü</a:t>
            </a:r>
            <a:r>
              <a:rPr lang="tr-TR" sz="2600">
                <a:ea typeface="+mn-lt"/>
                <a:cs typeface="+mn-lt"/>
              </a:rPr>
              <a:t> daha vardır. Bu </a:t>
            </a:r>
            <a:r>
              <a:rPr lang="tr-TR" sz="2600" err="1">
                <a:ea typeface="+mn-lt"/>
                <a:cs typeface="+mn-lt"/>
              </a:rPr>
              <a:t>framework</a:t>
            </a:r>
            <a:r>
              <a:rPr lang="tr-TR" sz="2600">
                <a:ea typeface="+mn-lt"/>
                <a:cs typeface="+mn-lt"/>
              </a:rPr>
              <a:t> </a:t>
            </a:r>
            <a:r>
              <a:rPr lang="tr-TR" sz="2600" err="1">
                <a:ea typeface="+mn-lt"/>
                <a:cs typeface="+mn-lt"/>
              </a:rPr>
              <a:t>Spark’tır</a:t>
            </a:r>
            <a:r>
              <a:rPr lang="tr-TR" sz="2600">
                <a:ea typeface="+mn-lt"/>
                <a:cs typeface="+mn-lt"/>
              </a:rPr>
              <a:t>.</a:t>
            </a:r>
            <a:endParaRPr lang="en-US" sz="2600">
              <a:ea typeface="+mn-lt"/>
              <a:cs typeface="+mn-lt"/>
            </a:endParaRPr>
          </a:p>
          <a:p>
            <a:endParaRPr lang="tr-TR" sz="2400">
              <a:cs typeface="Calibri"/>
            </a:endParaRPr>
          </a:p>
        </p:txBody>
      </p:sp>
      <p:pic>
        <p:nvPicPr>
          <p:cNvPr id="19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6969FB91-4EC0-F8A1-C5A0-5991B81F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9" y="2069862"/>
            <a:ext cx="4148830" cy="3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10" y="1137773"/>
            <a:ext cx="10912257" cy="461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5922" y="1799755"/>
            <a:ext cx="11729976" cy="45361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800"/>
              <a:t>Apache </a:t>
            </a:r>
            <a:r>
              <a:rPr lang="tr-TR" sz="1800" err="1"/>
              <a:t>Spark</a:t>
            </a:r>
            <a:r>
              <a:rPr lang="tr-TR" sz="1800"/>
              <a:t>, </a:t>
            </a:r>
            <a:r>
              <a:rPr lang="tr-TR" sz="1800" err="1"/>
              <a:t>distribütörel</a:t>
            </a:r>
            <a:r>
              <a:rPr lang="tr-TR" sz="1800"/>
              <a:t> veri işleme motoru olarak kullanılan bir </a:t>
            </a:r>
            <a:r>
              <a:rPr lang="tr-TR" sz="1800" err="1"/>
              <a:t>framework’tür</a:t>
            </a:r>
            <a:r>
              <a:rPr lang="tr-TR" sz="1800"/>
              <a:t>. </a:t>
            </a:r>
            <a:r>
              <a:rPr lang="tr-TR" sz="1800" err="1"/>
              <a:t>Spark</a:t>
            </a:r>
            <a:r>
              <a:rPr lang="tr-TR" sz="1800"/>
              <a:t>, veri işleme, veri madenciliği ve veri analitiği gibi işlemler için kullanılır. </a:t>
            </a:r>
            <a:r>
              <a:rPr lang="tr-TR" sz="1800" err="1"/>
              <a:t>Spark</a:t>
            </a:r>
            <a:r>
              <a:rPr lang="tr-TR" sz="1800"/>
              <a:t>, veri işlemeyi hızlı bir şekilde gerçekleştirir ve büyük veri setlerini işlemeye uygundur.</a:t>
            </a:r>
            <a:endParaRPr lang="tr-TR" sz="1800">
              <a:cs typeface="Calibri"/>
            </a:endParaRPr>
          </a:p>
          <a:p>
            <a:r>
              <a:rPr lang="tr-TR" sz="1800"/>
              <a:t>Çeşitli veri kaynaklarından veri toplama, veri temizleme, veri madenciliği ve veri analitiği gibi işlemleri  yüksek performanslı bir şekilde gerçekleştirir.</a:t>
            </a:r>
            <a:endParaRPr lang="tr-TR" sz="1800">
              <a:cs typeface="Calibri"/>
            </a:endParaRPr>
          </a:p>
          <a:p>
            <a:r>
              <a:rPr lang="tr-TR" sz="1800" err="1"/>
              <a:t>Spark</a:t>
            </a:r>
            <a:r>
              <a:rPr lang="tr-TR" sz="1800"/>
              <a:t>, çeşitli programlama dilleriyle (Java, </a:t>
            </a:r>
            <a:r>
              <a:rPr lang="tr-TR" sz="1800" err="1"/>
              <a:t>Scala</a:t>
            </a:r>
            <a:r>
              <a:rPr lang="tr-TR" sz="1800"/>
              <a:t>, Python gibi) kullanılabilir ve birçok çeşitli veri depolama sistemleriyle </a:t>
            </a:r>
            <a:r>
              <a:rPr lang="tr-TR" sz="1800" b="1"/>
              <a:t>(</a:t>
            </a:r>
            <a:r>
              <a:rPr lang="tr-TR" sz="1800" b="1" err="1"/>
              <a:t>Hadoop</a:t>
            </a:r>
            <a:r>
              <a:rPr lang="tr-TR" sz="1800" b="1"/>
              <a:t> HDFS, Amazon S3 gibi)</a:t>
            </a:r>
            <a:r>
              <a:rPr lang="tr-TR" sz="1800"/>
              <a:t> uyumludur. </a:t>
            </a:r>
            <a:r>
              <a:rPr lang="tr-TR" sz="1800" err="1"/>
              <a:t>Spark</a:t>
            </a:r>
            <a:r>
              <a:rPr lang="tr-TR" sz="1800"/>
              <a:t>, ayrıca birçok çeşitli veri depolama sistemlerine (</a:t>
            </a:r>
            <a:r>
              <a:rPr lang="tr-TR" sz="1800" err="1"/>
              <a:t>relational</a:t>
            </a:r>
            <a:r>
              <a:rPr lang="tr-TR" sz="1800"/>
              <a:t> </a:t>
            </a:r>
            <a:r>
              <a:rPr lang="tr-TR" sz="1800" err="1"/>
              <a:t>veritabanları</a:t>
            </a:r>
            <a:r>
              <a:rPr lang="tr-TR" sz="1800"/>
              <a:t>, </a:t>
            </a:r>
            <a:r>
              <a:rPr lang="tr-TR" sz="1800" err="1"/>
              <a:t>NoSQL</a:t>
            </a:r>
            <a:r>
              <a:rPr lang="tr-TR" sz="1800"/>
              <a:t> </a:t>
            </a:r>
            <a:r>
              <a:rPr lang="tr-TR" sz="1800" err="1"/>
              <a:t>veritabanları</a:t>
            </a:r>
            <a:r>
              <a:rPr lang="tr-TR" sz="1800"/>
              <a:t> gibi) erişim sağlar.</a:t>
            </a:r>
            <a:endParaRPr lang="tr-TR" sz="1800">
              <a:cs typeface="Calibri"/>
            </a:endParaRPr>
          </a:p>
          <a:p>
            <a:r>
              <a:rPr lang="tr-TR" sz="1800" err="1"/>
              <a:t>Spark</a:t>
            </a:r>
            <a:r>
              <a:rPr lang="tr-TR" sz="1800"/>
              <a:t>, veri işleme işlemleri için kullanılabilecek çeşitli araçlar içerir. Bu araçlar arasında, SQL sorguları, veri madenciliği modelleri, </a:t>
            </a:r>
            <a:r>
              <a:rPr lang="tr-TR" sz="1800" err="1"/>
              <a:t>stream</a:t>
            </a:r>
            <a:r>
              <a:rPr lang="tr-TR" sz="1800"/>
              <a:t> işleme gibi araçlar bulunur.</a:t>
            </a:r>
            <a:endParaRPr lang="tr-TR" sz="1800">
              <a:cs typeface="Calibri"/>
            </a:endParaRPr>
          </a:p>
          <a:p>
            <a:r>
              <a:rPr lang="tr-TR" sz="1800"/>
              <a:t>Çeşitli veri yapılarını (</a:t>
            </a:r>
            <a:r>
              <a:rPr lang="tr-TR" sz="1800" err="1"/>
              <a:t>dataframe</a:t>
            </a:r>
            <a:r>
              <a:rPr lang="tr-TR" sz="1800"/>
              <a:t>, </a:t>
            </a:r>
            <a:r>
              <a:rPr lang="tr-TR" sz="1800" err="1"/>
              <a:t>dataset</a:t>
            </a:r>
            <a:r>
              <a:rPr lang="tr-TR" sz="1800"/>
              <a:t> gibi) destekler. Veri işleme işlemlerinde farklı veri depolama sistemlerinden veri çekme ve veri yazma işlemlerini destekler.</a:t>
            </a:r>
            <a:endParaRPr lang="tr-TR" sz="1800">
              <a:cs typeface="Calibri"/>
            </a:endParaRPr>
          </a:p>
          <a:p>
            <a:r>
              <a:rPr lang="tr-TR" sz="1800"/>
              <a:t>Veri bütünlüğünü ve güvenliğini sağlamaya yönelik özellikler sunar. Veri değişikliklerini izleme ve veri geri yükleme gibi özellikler sunar.</a:t>
            </a:r>
            <a:endParaRPr lang="tr-TR" sz="1800">
              <a:cs typeface="Calibri"/>
            </a:endParaRPr>
          </a:p>
          <a:p>
            <a:r>
              <a:rPr lang="tr-TR" sz="1800"/>
              <a:t>İşlemlerinde paralel işleme özelliği sunar. Bu sayede, veri işleme işlemleri daha hızlı gerçekleştirilebilir ve büyük veri setleri daha hızlı işlenebilir.</a:t>
            </a:r>
            <a:endParaRPr lang="tr-TR" sz="1800">
              <a:cs typeface="Calibri"/>
            </a:endParaRPr>
          </a:p>
          <a:p>
            <a:endParaRPr lang="tr-TR" sz="1600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BD13E4D-256C-C9D8-472D-4B19F791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2" y="94347"/>
            <a:ext cx="2353314" cy="13762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1F138712-8A44-666F-74DC-8BBFF4CF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2" y="828301"/>
            <a:ext cx="11350522" cy="5102132"/>
          </a:xfrm>
        </p:spPr>
      </p:pic>
    </p:spTree>
    <p:extLst>
      <p:ext uri="{BB962C8B-B14F-4D97-AF65-F5344CB8AC3E}">
        <p14:creationId xmlns:p14="http://schemas.microsoft.com/office/powerpoint/2010/main" val="98727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kodlarını,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semantik veriler,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kodlarının anlamını ifade eder ve bu veriler, bilgisayar tarafından anlaşılır bir şekilde saklanır ve işlenir.</a:t>
            </a:r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0CECA-6A1B-E6E0-F91D-FA39A26A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Dilinin 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Bilgileri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7FB41-2974-130F-2A98-895E190C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567"/>
            <a:ext cx="10515600" cy="4823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Analiz: Dilin kodlarının dilin kendi kurallarına göre yazılmış olan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ayrıştırılması sürecine verilen isimdir.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analysis</a:t>
            </a:r>
            <a:r>
              <a:rPr lang="tr-TR">
                <a:ea typeface="+mn-lt"/>
                <a:cs typeface="+mn-lt"/>
              </a:rPr>
              <a:t> süreci, dilin kodlarını,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</a:t>
            </a: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</a:t>
            </a:r>
            <a:r>
              <a:rPr lang="tr-TR" err="1">
                <a:ea typeface="+mn-lt"/>
                <a:cs typeface="+mn-lt"/>
              </a:rPr>
              <a:t>lexical</a:t>
            </a:r>
            <a:r>
              <a:rPr lang="tr-TR">
                <a:ea typeface="+mn-lt"/>
                <a:cs typeface="+mn-lt"/>
              </a:rPr>
              <a:t> analiz süreci,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dilinin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 tarafından yapılır.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parser'ı</a:t>
            </a:r>
            <a:r>
              <a:rPr lang="tr-TR">
                <a:ea typeface="+mn-lt"/>
                <a:cs typeface="+mn-lt"/>
              </a:rPr>
              <a:t>, dilin kodlarını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ayrıştırır ve bu ayrıştırma sonucu oluşan verileri, dilin özel bir anlamı olan semantik verilere dönüştürür. Bu sayede kodlar, dilin anlamını ifade eden semantik verilere dönüştürülür , bilgisayar tarafından anlaşılır ve çalışır hale gelir.</a:t>
            </a:r>
          </a:p>
          <a:p>
            <a:r>
              <a:rPr lang="tr-TR">
                <a:ea typeface="+mn-lt"/>
                <a:cs typeface="+mn-lt"/>
              </a:rPr>
              <a:t>Semantik Analiz: Dilin anlamını ifade eden verileri inceleme sürecine verilen isimdir. Semantik analiz süreci, dilin kodlarının anlamını belirler ve bu verileri, dilin özel bir anlamı olan semantik verilere dönüştürür.</a:t>
            </a:r>
            <a:endParaRPr lang="tr-TR"/>
          </a:p>
          <a:p>
            <a:pPr marL="0" indent="0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30B73-B05D-E186-BEBE-A155FC5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Dilinin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Semantic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Bilgileri 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7E787-6242-D44E-21C4-B55F18D8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>
                <a:ea typeface="+mn-lt"/>
                <a:cs typeface="+mn-lt"/>
              </a:rPr>
              <a:t> Oluşan birimler ise aşağıdakine benzer yapılardır.</a:t>
            </a:r>
            <a:endParaRPr lang="tr-TR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(</a:t>
            </a:r>
            <a:r>
              <a:rPr lang="tr-TR" err="1">
                <a:ea typeface="+mn-lt"/>
                <a:cs typeface="+mn-lt"/>
              </a:rPr>
              <a:t>lexem</a:t>
            </a:r>
            <a:r>
              <a:rPr lang="tr-TR">
                <a:ea typeface="+mn-lt"/>
                <a:cs typeface="+mn-lt"/>
              </a:rPr>
              <a:t>),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göre ayrıştırılan dilin kodlarının en küçük anlamlı birimlerine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" ve "a" kelimeleri </a:t>
            </a:r>
            <a:r>
              <a:rPr lang="tr-TR" err="1">
                <a:ea typeface="+mn-lt"/>
                <a:cs typeface="+mn-lt"/>
              </a:rPr>
              <a:t>lexeme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, dilin </a:t>
            </a:r>
            <a:r>
              <a:rPr lang="tr-TR" err="1">
                <a:ea typeface="+mn-lt"/>
                <a:cs typeface="+mn-lt"/>
              </a:rPr>
              <a:t>lexeme'lerinin</a:t>
            </a:r>
            <a:r>
              <a:rPr lang="tr-TR">
                <a:ea typeface="+mn-lt"/>
                <a:cs typeface="+mn-lt"/>
              </a:rPr>
              <a:t> bir araya gelerek oluşturduğu dilin sözdizimi (</a:t>
            </a:r>
            <a:r>
              <a:rPr lang="tr-TR" err="1">
                <a:ea typeface="+mn-lt"/>
                <a:cs typeface="+mn-lt"/>
              </a:rPr>
              <a:t>syntax</a:t>
            </a:r>
            <a:r>
              <a:rPr lang="tr-TR">
                <a:ea typeface="+mn-lt"/>
                <a:cs typeface="+mn-lt"/>
              </a:rPr>
              <a:t>) kurallarına uygun birimlere verilen isimdir. Örneğin,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"</a:t>
            </a:r>
            <a:r>
              <a:rPr lang="tr-TR" err="1"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a = 10" ifadesi bir </a:t>
            </a:r>
            <a:r>
              <a:rPr lang="tr-TR" err="1">
                <a:ea typeface="+mn-lt"/>
                <a:cs typeface="+mn-lt"/>
              </a:rPr>
              <a:t>token</a:t>
            </a:r>
            <a:r>
              <a:rPr lang="tr-TR">
                <a:ea typeface="+mn-lt"/>
                <a:cs typeface="+mn-lt"/>
              </a:rPr>
              <a:t> olarak kabul edilir.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44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F1057-7AB0-8E4E-41CF-264EE68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Temel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Syntax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(Sözdizimi):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D3847-902E-68CD-69AF-6F393A6F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345"/>
            <a:ext cx="10515600" cy="50692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tr-TR">
              <a:cs typeface="Calibri"/>
            </a:endParaRPr>
          </a:p>
          <a:p>
            <a:r>
              <a:rPr lang="tr-TR" b="1" err="1">
                <a:ea typeface="+mn-lt"/>
                <a:cs typeface="+mn-lt"/>
              </a:rPr>
              <a:t>BüyüKüçük</a:t>
            </a:r>
            <a:r>
              <a:rPr lang="tr-TR" b="1">
                <a:ea typeface="+mn-lt"/>
                <a:cs typeface="+mn-lt"/>
              </a:rPr>
              <a:t> Harfe Duyarlı</a:t>
            </a:r>
            <a:r>
              <a:rPr lang="tr-TR">
                <a:ea typeface="+mn-lt"/>
                <a:cs typeface="+mn-lt"/>
              </a:rPr>
              <a:t> - Yani bu demek oluyor ki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hello</a:t>
            </a:r>
            <a:r>
              <a:rPr lang="tr-TR">
                <a:ea typeface="+mn-lt"/>
                <a:cs typeface="+mn-lt"/>
              </a:rPr>
              <a:t> tanımlayıcıları farklı anlamlara gelebilir.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Sınıf(Class) İsimleri</a:t>
            </a:r>
            <a:r>
              <a:rPr lang="tr-TR">
                <a:ea typeface="+mn-lt"/>
                <a:cs typeface="+mn-lt"/>
              </a:rPr>
              <a:t> Bütün sınıf isimlerinin ilk harfi mutlaka büyük harf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sınıf ismini oluşturmak için birkaç kelime kullanılıyorsa, her kelimenin baş harfi büyük olmalıdır.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class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MyFirstScalaClass</a:t>
            </a:r>
            <a:endParaRPr lang="tr-TR" err="1"/>
          </a:p>
          <a:p>
            <a:r>
              <a:rPr lang="tr-TR" b="1">
                <a:ea typeface="+mn-lt"/>
                <a:cs typeface="+mn-lt"/>
              </a:rPr>
              <a:t>Metot İsimleri</a:t>
            </a:r>
            <a:r>
              <a:rPr lang="tr-TR">
                <a:ea typeface="+mn-lt"/>
                <a:cs typeface="+mn-lt"/>
              </a:rPr>
              <a:t> Bütün metot isimleri küçük harf ile başlamalıdır.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Eğer metot ismi birkaç kelimeden oluşuyorsa ilk kelimeden sonraki kelimeler büyük harfle başlamalıdır.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def </a:t>
            </a:r>
            <a:r>
              <a:rPr lang="tr-TR" err="1">
                <a:ea typeface="+mn-lt"/>
                <a:cs typeface="+mn-lt"/>
              </a:rPr>
              <a:t>myMethodName</a:t>
            </a:r>
            <a:r>
              <a:rPr lang="tr-TR">
                <a:ea typeface="+mn-lt"/>
                <a:cs typeface="+mn-lt"/>
              </a:rPr>
              <a:t>()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Program Dosyasının İsmi</a:t>
            </a:r>
            <a:r>
              <a:rPr lang="tr-TR">
                <a:ea typeface="+mn-lt"/>
                <a:cs typeface="+mn-lt"/>
              </a:rPr>
              <a:t> Program dosyasının ismi obje(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 ile tamamen aynı olmalıdır.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Dosyayı kaydederken objenin(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) ismini kullanarak kaydetmelisiniz(unutmayın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büyük-küçük harfe duyarlıdır) ve dosya isminin sonuna ‘.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’ uzantısını eklemelisiniz. (Eğer objeniz ile dosyanızın ismi eşleşmezse programınız derlenmeyecektir).</a:t>
            </a:r>
            <a:endParaRPr lang="tr-TR"/>
          </a:p>
          <a:p>
            <a:r>
              <a:rPr lang="tr-TR" i="1">
                <a:ea typeface="+mn-lt"/>
                <a:cs typeface="+mn-lt"/>
              </a:rPr>
              <a:t>Örneğin:</a:t>
            </a:r>
            <a:r>
              <a:rPr lang="tr-TR">
                <a:ea typeface="+mn-lt"/>
                <a:cs typeface="+mn-lt"/>
              </a:rPr>
              <a:t> Objenin isminin ‘</a:t>
            </a:r>
            <a:r>
              <a:rPr lang="tr-TR" err="1">
                <a:ea typeface="+mn-lt"/>
                <a:cs typeface="+mn-lt"/>
              </a:rPr>
              <a:t>HelloWorld</a:t>
            </a:r>
            <a:r>
              <a:rPr lang="tr-TR">
                <a:ea typeface="+mn-lt"/>
                <a:cs typeface="+mn-lt"/>
              </a:rPr>
              <a:t>’ olduğunu varsayarsak, kaydedeceğiniz dosyanın ismini ‘</a:t>
            </a:r>
            <a:r>
              <a:rPr lang="tr-TR" err="1">
                <a:ea typeface="+mn-lt"/>
                <a:cs typeface="+mn-lt"/>
              </a:rPr>
              <a:t>HelloWorld.scala</a:t>
            </a:r>
            <a:r>
              <a:rPr lang="tr-TR">
                <a:ea typeface="+mn-lt"/>
                <a:cs typeface="+mn-lt"/>
              </a:rPr>
              <a:t>’ olarak kaydetmelisiniz.</a:t>
            </a:r>
            <a:endParaRPr lang="tr-TR"/>
          </a:p>
          <a:p>
            <a:r>
              <a:rPr lang="tr-TR" b="1">
                <a:ea typeface="+mn-lt"/>
                <a:cs typeface="+mn-lt"/>
              </a:rPr>
              <a:t>def main(</a:t>
            </a:r>
            <a:r>
              <a:rPr lang="tr-TR" b="1" err="1">
                <a:ea typeface="+mn-lt"/>
                <a:cs typeface="+mn-lt"/>
              </a:rPr>
              <a:t>args</a:t>
            </a:r>
            <a:r>
              <a:rPr lang="tr-TR" b="1">
                <a:ea typeface="+mn-lt"/>
                <a:cs typeface="+mn-lt"/>
              </a:rPr>
              <a:t>: </a:t>
            </a:r>
            <a:r>
              <a:rPr lang="tr-TR" b="1" err="1">
                <a:ea typeface="+mn-lt"/>
                <a:cs typeface="+mn-lt"/>
              </a:rPr>
              <a:t>Array</a:t>
            </a:r>
            <a:r>
              <a:rPr lang="tr-TR" b="1">
                <a:ea typeface="+mn-lt"/>
                <a:cs typeface="+mn-lt"/>
              </a:rPr>
              <a:t>[</a:t>
            </a:r>
            <a:r>
              <a:rPr lang="tr-TR" b="1" err="1">
                <a:ea typeface="+mn-lt"/>
                <a:cs typeface="+mn-lt"/>
              </a:rPr>
              <a:t>String</a:t>
            </a:r>
            <a:r>
              <a:rPr lang="tr-TR" b="1">
                <a:ea typeface="+mn-lt"/>
                <a:cs typeface="+mn-lt"/>
              </a:rPr>
              <a:t>])</a:t>
            </a:r>
            <a:r>
              <a:rPr lang="tr-TR">
                <a:ea typeface="+mn-lt"/>
                <a:cs typeface="+mn-lt"/>
              </a:rPr>
              <a:t> -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 işlemeye her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programının zorunlu parçası olan main() metodundan başlar.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09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69EFC-6D6B-5F7D-B134-9CF2AC7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Parser</a:t>
            </a:r>
            <a:endParaRPr lang="tr-TR" err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3E4B0-2C8B-09E2-770C-85563F0E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Genellikle bir </a:t>
            </a:r>
            <a:r>
              <a:rPr lang="tr-TR" dirty="0" err="1">
                <a:ea typeface="+mn-lt"/>
                <a:cs typeface="+mn-lt"/>
              </a:rPr>
              <a:t>parser</a:t>
            </a:r>
            <a:r>
              <a:rPr lang="tr-TR" dirty="0">
                <a:ea typeface="+mn-lt"/>
                <a:cs typeface="+mn-lt"/>
              </a:rPr>
              <a:t> konusu açıldığında aklımızda ün kazanmış diyebileceğimiz </a:t>
            </a:r>
            <a:r>
              <a:rPr lang="tr-TR" dirty="0" err="1">
                <a:ea typeface="+mn-lt"/>
                <a:cs typeface="+mn-lt"/>
              </a:rPr>
              <a:t>yacc</a:t>
            </a:r>
            <a:r>
              <a:rPr lang="tr-TR" dirty="0">
                <a:ea typeface="+mn-lt"/>
                <a:cs typeface="+mn-lt"/>
              </a:rPr>
              <a:t>, Bison ya ANTLR gibi C ve Java’da yazılmış ayrıştırıcılar gelmektedir fakat bu ayrıştırıcılar kendilerine has programlama dillerini çalıştırmak için </a:t>
            </a:r>
            <a:r>
              <a:rPr lang="tr-TR" dirty="0" err="1">
                <a:ea typeface="+mn-lt"/>
                <a:cs typeface="+mn-lt"/>
              </a:rPr>
              <a:t>tasarlanmışlardır.Bu</a:t>
            </a:r>
            <a:r>
              <a:rPr lang="tr-TR" dirty="0">
                <a:ea typeface="+mn-lt"/>
                <a:cs typeface="+mn-lt"/>
              </a:rPr>
              <a:t> yaklaşım ayrıştırıcıların kullanım kapsamını </a:t>
            </a:r>
            <a:r>
              <a:rPr lang="tr-TR" dirty="0" err="1">
                <a:ea typeface="+mn-lt"/>
                <a:cs typeface="+mn-lt"/>
              </a:rPr>
              <a:t>kısıtlamaktadır.Bu</a:t>
            </a:r>
            <a:r>
              <a:rPr lang="tr-TR" dirty="0">
                <a:ea typeface="+mn-lt"/>
                <a:cs typeface="+mn-lt"/>
              </a:rPr>
              <a:t> nedenden dolayı </a:t>
            </a:r>
            <a:r>
              <a:rPr lang="tr-TR" dirty="0" err="1">
                <a:ea typeface="+mn-lt"/>
                <a:cs typeface="+mn-lt"/>
              </a:rPr>
              <a:t>Scala</a:t>
            </a:r>
            <a:r>
              <a:rPr lang="tr-TR" dirty="0">
                <a:ea typeface="+mn-lt"/>
                <a:cs typeface="+mn-lt"/>
              </a:rPr>
              <a:t> bu duruma eşsiz ve çözüm üreten bir alternatif sağlamaktadır.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38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B5FBD-5FC4-30F7-23F2-7E055A40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tr-TR" b="1" dirty="0" err="1">
                <a:solidFill>
                  <a:srgbClr val="FF0000"/>
                </a:solidFill>
                <a:cs typeface="Calibri Light"/>
              </a:rPr>
              <a:t>Parser</a:t>
            </a:r>
            <a:r>
              <a:rPr lang="tr-TR" b="1" dirty="0">
                <a:solidFill>
                  <a:srgbClr val="FF0000"/>
                </a:solidFill>
                <a:cs typeface="Calibri Light"/>
              </a:rPr>
              <a:t>(devam)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19E47-07BE-BCCF-D5D1-CDB7A2B3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Scala’da</a:t>
            </a:r>
            <a:r>
              <a:rPr lang="tr-TR" dirty="0">
                <a:ea typeface="+mn-lt"/>
                <a:cs typeface="+mn-lt"/>
              </a:rPr>
              <a:t> ayrıştırma işlemi yapılırken birleştiriciler kullanılır(</a:t>
            </a:r>
            <a:r>
              <a:rPr lang="tr-TR" dirty="0" err="1">
                <a:ea typeface="+mn-lt"/>
                <a:cs typeface="+mn-lt"/>
              </a:rPr>
              <a:t>combinators</a:t>
            </a:r>
            <a:r>
              <a:rPr lang="tr-TR" dirty="0">
                <a:ea typeface="+mn-lt"/>
                <a:cs typeface="+mn-lt"/>
              </a:rPr>
              <a:t>).Birleştiriciler basit fonksiyonları girdi olarak alan sonrasında onları birleştiren daha karmaşık fonksiyonlardır.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 dirty="0" err="1">
                <a:cs typeface="Calibri"/>
              </a:rPr>
              <a:t>Scala</a:t>
            </a:r>
            <a:r>
              <a:rPr lang="tr-TR" dirty="0">
                <a:cs typeface="Calibri"/>
              </a:rPr>
              <a:t> yorumlayıcı her bir BNF kuralını bir </a:t>
            </a:r>
            <a:r>
              <a:rPr lang="tr-TR" dirty="0" err="1">
                <a:cs typeface="Calibri"/>
              </a:rPr>
              <a:t>parser</a:t>
            </a:r>
            <a:r>
              <a:rPr lang="tr-TR" dirty="0">
                <a:cs typeface="Calibri"/>
              </a:rPr>
              <a:t> fonksiyonu gibi yorumlar ve operatörleri yüksek öncelikli olarak </a:t>
            </a:r>
            <a:r>
              <a:rPr lang="tr-TR">
                <a:cs typeface="Calibri"/>
              </a:rPr>
              <a:t>sıralar.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02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DED21-A6AC-EB2B-745A-299BE4E8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Kombinatör</a:t>
            </a:r>
            <a:endParaRPr lang="tr-TR" b="1" err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67C1BF-AF67-ECB6-E308-A8AECC1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Aşağıda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diline aritmetik ifadelere özgü birkaç EBNF kuralı görülmektedir:</a:t>
            </a:r>
          </a:p>
          <a:p>
            <a:endParaRPr lang="tr-TR">
              <a:cs typeface="Calibri"/>
            </a:endParaRPr>
          </a:p>
          <a:p>
            <a:pPr marL="0" indent="0"/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expr</a:t>
            </a:r>
            <a:r>
              <a:rPr lang="tr-TR">
                <a:ea typeface="+mn-lt"/>
                <a:cs typeface="+mn-lt"/>
              </a:rPr>
              <a:t> ::=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{"+"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| "-" </a:t>
            </a:r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}. </a:t>
            </a:r>
          </a:p>
          <a:p>
            <a:r>
              <a:rPr lang="tr-TR" err="1">
                <a:ea typeface="+mn-lt"/>
                <a:cs typeface="+mn-lt"/>
              </a:rPr>
              <a:t>term</a:t>
            </a:r>
            <a:r>
              <a:rPr lang="tr-TR">
                <a:ea typeface="+mn-lt"/>
                <a:cs typeface="+mn-lt"/>
              </a:rPr>
              <a:t> ::=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{"*"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| "/"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}. </a:t>
            </a:r>
          </a:p>
          <a:p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::= ?</a:t>
            </a:r>
            <a:r>
              <a:rPr lang="tr-TR" err="1">
                <a:ea typeface="+mn-lt"/>
                <a:cs typeface="+mn-lt"/>
              </a:rPr>
              <a:t>FloatingPointNumber</a:t>
            </a:r>
            <a:r>
              <a:rPr lang="tr-TR">
                <a:ea typeface="+mn-lt"/>
                <a:cs typeface="+mn-lt"/>
              </a:rPr>
              <a:t> | "(" </a:t>
            </a:r>
            <a:r>
              <a:rPr lang="tr-TR" err="1">
                <a:ea typeface="+mn-lt"/>
                <a:cs typeface="+mn-lt"/>
              </a:rPr>
              <a:t>expr</a:t>
            </a:r>
            <a:r>
              <a:rPr lang="tr-TR">
                <a:ea typeface="+mn-lt"/>
                <a:cs typeface="+mn-lt"/>
              </a:rPr>
              <a:t> ")"</a:t>
            </a:r>
          </a:p>
        </p:txBody>
      </p:sp>
    </p:spTree>
    <p:extLst>
      <p:ext uri="{BB962C8B-B14F-4D97-AF65-F5344CB8AC3E}">
        <p14:creationId xmlns:p14="http://schemas.microsoft.com/office/powerpoint/2010/main" val="325945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CF331-279B-51C8-B8AF-034B62B4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Kombinatör(Devam)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59FB5-7B8C-46AD-5B81-9145E7D5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Bu ifadeleri bir birleştirici(</a:t>
            </a:r>
            <a:r>
              <a:rPr lang="tr-TR" err="1">
                <a:ea typeface="+mn-lt"/>
                <a:cs typeface="+mn-lt"/>
              </a:rPr>
              <a:t>combinator</a:t>
            </a:r>
            <a:r>
              <a:rPr lang="tr-TR">
                <a:ea typeface="+mn-lt"/>
                <a:cs typeface="+mn-lt"/>
              </a:rPr>
              <a:t>) ile </a:t>
            </a:r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ifade etmek istersek:</a:t>
            </a: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import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scala.util.parsing.combinator</a:t>
            </a:r>
            <a:r>
              <a:rPr lang="tr-TR" sz="2600">
                <a:latin typeface="Franklin Gothic Book"/>
                <a:ea typeface="+mn-lt"/>
                <a:cs typeface="+mn-lt"/>
              </a:rPr>
              <a:t>._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class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Arith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extends</a:t>
            </a:r>
            <a:r>
              <a:rPr lang="tr-TR" sz="2600">
                <a:latin typeface="Franklin Gothic Book"/>
                <a:ea typeface="+mn-lt"/>
                <a:cs typeface="+mn-lt"/>
              </a:rPr>
              <a:t>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JavaTokenParsers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{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expr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term~rep</a:t>
            </a:r>
            <a:r>
              <a:rPr lang="tr-TR" sz="2600">
                <a:latin typeface="Franklin Gothic Book"/>
                <a:ea typeface="+mn-lt"/>
                <a:cs typeface="+mn-lt"/>
              </a:rPr>
              <a:t>("+"~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 | "-"~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)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term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factor~rep</a:t>
            </a:r>
            <a:r>
              <a:rPr lang="tr-TR" sz="2600">
                <a:latin typeface="Franklin Gothic Book"/>
                <a:ea typeface="+mn-lt"/>
                <a:cs typeface="+mn-lt"/>
              </a:rPr>
              <a:t>("*"~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 | "/"~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)</a:t>
            </a:r>
            <a:endParaRPr lang="tr-TR" sz="2600">
              <a:latin typeface="Franklin Gothic Book"/>
            </a:endParaRPr>
          </a:p>
          <a:p>
            <a:pPr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factor</a:t>
            </a:r>
            <a:r>
              <a:rPr lang="tr-TR" sz="2600">
                <a:latin typeface="Franklin Gothic Book"/>
                <a:ea typeface="+mn-lt"/>
                <a:cs typeface="+mn-lt"/>
              </a:rPr>
              <a:t>: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Parser</a:t>
            </a:r>
            <a:r>
              <a:rPr lang="tr-TR" sz="2600">
                <a:latin typeface="Franklin Gothic Book"/>
                <a:ea typeface="+mn-lt"/>
                <a:cs typeface="+mn-lt"/>
              </a:rPr>
              <a:t>[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600">
                <a:latin typeface="Franklin Gothic Book"/>
                <a:ea typeface="+mn-lt"/>
                <a:cs typeface="+mn-lt"/>
              </a:rPr>
              <a:t>] = 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floatingPointNumber</a:t>
            </a:r>
            <a:r>
              <a:rPr lang="tr-TR" sz="2600">
                <a:latin typeface="Franklin Gothic Book"/>
                <a:ea typeface="+mn-lt"/>
                <a:cs typeface="+mn-lt"/>
              </a:rPr>
              <a:t> | "("~</a:t>
            </a:r>
            <a:r>
              <a:rPr lang="tr-TR" sz="2600" err="1">
                <a:latin typeface="Franklin Gothic Book"/>
                <a:ea typeface="+mn-lt"/>
                <a:cs typeface="+mn-lt"/>
              </a:rPr>
              <a:t>expr</a:t>
            </a:r>
            <a:r>
              <a:rPr lang="tr-TR" sz="2600">
                <a:latin typeface="Franklin Gothic Book"/>
                <a:ea typeface="+mn-lt"/>
                <a:cs typeface="+mn-lt"/>
              </a:rPr>
              <a:t>~")"</a:t>
            </a:r>
            <a:endParaRPr lang="tr-TR" sz="2600">
              <a:latin typeface="Franklin Gothic Book"/>
            </a:endParaRPr>
          </a:p>
          <a:p>
            <a:pPr marL="0" indent="0"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 }</a:t>
            </a:r>
            <a:endParaRPr lang="tr-TR" sz="260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4662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0605" y="584331"/>
            <a:ext cx="10677525" cy="1325880"/>
          </a:xfrm>
        </p:spPr>
        <p:txBody>
          <a:bodyPr/>
          <a:lstStyle/>
          <a:p>
            <a:pPr algn="ctr"/>
            <a:r>
              <a:rPr lang="tr-TR" sz="6000" b="1" err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Scala</a:t>
            </a:r>
            <a:r>
              <a:rPr lang="tr-TR" sz="6000" b="1">
                <a:solidFill>
                  <a:srgbClr val="DF311E"/>
                </a:solidFill>
                <a:latin typeface="Arial Black" panose="020B0A04020102020204" charset="0"/>
                <a:cs typeface="Arial Black" panose="020B0A04020102020204" charset="0"/>
              </a:rPr>
              <a:t> Programlama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87871" y="1976980"/>
            <a:ext cx="11083369" cy="4248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algn="ctr">
              <a:buNone/>
            </a:pPr>
            <a:r>
              <a:rPr lang="tr-TR" sz="3200" err="1">
                <a:latin typeface="Arial"/>
                <a:cs typeface="Arial"/>
              </a:rPr>
              <a:t>Scala</a:t>
            </a:r>
            <a:r>
              <a:rPr lang="tr-TR" sz="3200">
                <a:latin typeface="Arial"/>
                <a:cs typeface="Arial"/>
              </a:rPr>
              <a:t> , programlamayı özlü, zarif ve güvenli bir şekilde ifade etmek için tasarlanmış, çok yönlü , ölçeklenebilir, modern ve çoklu paradigmaya sahip genel amaçlı bir dilidir. </a:t>
            </a:r>
            <a:endParaRPr lang="tr-TR" sz="3200">
              <a:latin typeface="Arial"/>
              <a:ea typeface="+mn-lt"/>
              <a:cs typeface="Calibri"/>
            </a:endParaRPr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  <a:p>
            <a:pPr marL="0" indent="0" algn="ctr">
              <a:buNone/>
            </a:pPr>
            <a:r>
              <a:rPr lang="tr-TR" sz="3200" err="1">
                <a:ea typeface="+mn-lt"/>
                <a:cs typeface="+mn-lt"/>
              </a:rPr>
              <a:t>Scala</a:t>
            </a:r>
            <a:r>
              <a:rPr lang="tr-TR" sz="3200">
                <a:ea typeface="+mn-lt"/>
                <a:cs typeface="+mn-lt"/>
              </a:rPr>
              <a:t> , Java diline çok benzerdir ve tasarım kararlarının çoğu </a:t>
            </a:r>
            <a:r>
              <a:rPr lang="tr-TR" sz="3200" u="sng">
                <a:ea typeface="+mn-lt"/>
                <a:cs typeface="+mn-lt"/>
              </a:rPr>
              <a:t>Java eleştirilerini ele almaktır.</a:t>
            </a:r>
            <a:r>
              <a:rPr lang="tr-TR" sz="3200">
                <a:ea typeface="+mn-lt"/>
                <a:cs typeface="+mn-lt"/>
              </a:rPr>
              <a:t> </a:t>
            </a:r>
            <a:endParaRPr lang="tr-TR"/>
          </a:p>
          <a:p>
            <a:pPr marL="0" indent="0" algn="ctr">
              <a:buNone/>
            </a:pPr>
            <a:endParaRPr lang="tr-TR" sz="3200">
              <a:latin typeface="Arial"/>
              <a:cs typeface="Calibri"/>
            </a:endParaRPr>
          </a:p>
        </p:txBody>
      </p:sp>
      <p:pic>
        <p:nvPicPr>
          <p:cNvPr id="101" name="Content Placeholder 100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501" y="831111"/>
            <a:ext cx="599440" cy="82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B804FB-8FAC-3036-49E0-0B08CD0B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Kombinatör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(Devam)</a:t>
            </a:r>
            <a:endParaRPr lang="tr-TR" b="1">
              <a:solidFill>
                <a:srgbClr val="FF0000"/>
              </a:solidFill>
            </a:endParaRP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5B9FA95A-CEED-61B7-177E-19F1CF7E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553494"/>
            <a:ext cx="8943975" cy="2676525"/>
          </a:xfrm>
        </p:spPr>
      </p:pic>
    </p:spTree>
    <p:extLst>
      <p:ext uri="{BB962C8B-B14F-4D97-AF65-F5344CB8AC3E}">
        <p14:creationId xmlns:p14="http://schemas.microsoft.com/office/powerpoint/2010/main" val="3364837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4715CA-5F5B-DC7C-6817-45783B15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0000"/>
                </a:solidFill>
              </a:rPr>
              <a:t>                      </a:t>
            </a:r>
            <a:r>
              <a:rPr lang="en-US" sz="5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Scala vs Java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F310F1B-7D55-A9FE-4FDD-B7C4077F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467" y="1790935"/>
            <a:ext cx="9583269" cy="4532778"/>
          </a:xfrm>
        </p:spPr>
      </p:pic>
    </p:spTree>
    <p:extLst>
      <p:ext uri="{BB962C8B-B14F-4D97-AF65-F5344CB8AC3E}">
        <p14:creationId xmlns:p14="http://schemas.microsoft.com/office/powerpoint/2010/main" val="334736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1D130-27A3-EB24-2CEB-2EEDE4D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Ve Java Arasındaki Temel Farklar</a:t>
            </a:r>
            <a:endParaRPr lang="tr-TR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FC771-90D6-EAB7-9D37-EBBF1E82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997"/>
            <a:ext cx="10515600" cy="47480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tr-TR" b="1">
              <a:cs typeface="Calibri"/>
            </a:endParaRP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statik olarak yazılan bir programlama dilidir, Java ise çok platformlu, ağ merkezli bir programlama dilidir.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modern eşzamanlılığı desteklemek için bir aktör modeli kullanırken Java, eşzamanlılık için geleneksel iş parçacığı tabanlı modeli kullanır.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değişkenleri varsayılan olarak değişmez tiplerdir, Java değişkenleri ise varsayılan olarak değişken tiplerdir.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lazy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evaluationı</a:t>
            </a:r>
            <a:r>
              <a:rPr lang="tr-TR">
                <a:ea typeface="+mn-lt"/>
                <a:cs typeface="+mn-lt"/>
              </a:rPr>
              <a:t> desteklerken Java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statik üyeler içermezken, Java statik üyeler içerir.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, operatörün aşırı yüklenmesini desteklerken Java, operatörün aşırı yüklenmesini desteklemez.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geriye dönük uyumluluk sunmazken, Java geriye dönük uyumluluk sunar.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İç içe kod nedeniyle 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daha az okunabilirken, Java daha okunabilir.</a:t>
            </a:r>
            <a:endParaRPr lang="tr-TR"/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çerçeveleri Play ve Lift, Java çerçeveleri ise Spring, </a:t>
            </a:r>
            <a:r>
              <a:rPr lang="tr-TR" err="1">
                <a:ea typeface="+mn-lt"/>
                <a:cs typeface="+mn-lt"/>
              </a:rPr>
              <a:t>Grails</a:t>
            </a:r>
            <a:r>
              <a:rPr lang="tr-TR">
                <a:ea typeface="+mn-lt"/>
                <a:cs typeface="+mn-lt"/>
              </a:rPr>
              <a:t> ve çok daha fazlasıdır.</a:t>
            </a:r>
            <a:endParaRPr lang="tr-TR"/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7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872773-F78A-893D-3456-7E8D813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Veri Tipleri Ağacı</a:t>
            </a:r>
            <a:endParaRPr lang="tr-TR" b="1"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3BDF278B-C561-305E-7BB8-8C08BBAD1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519"/>
            <a:ext cx="10515600" cy="4514850"/>
          </a:xfrm>
        </p:spPr>
      </p:pic>
    </p:spTree>
    <p:extLst>
      <p:ext uri="{BB962C8B-B14F-4D97-AF65-F5344CB8AC3E}">
        <p14:creationId xmlns:p14="http://schemas.microsoft.com/office/powerpoint/2010/main" val="222494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56FC06-DB63-D898-020D-5AD32EF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CF7E1A-52C7-D442-270D-B22813F7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ea typeface="+mn-lt"/>
                <a:cs typeface="+mn-lt"/>
              </a:rPr>
              <a:t>Any</a:t>
            </a:r>
            <a:r>
              <a:rPr lang="tr-TR">
                <a:ea typeface="+mn-lt"/>
                <a:cs typeface="+mn-lt"/>
              </a:rPr>
              <a:t> tüm türlerin süper tipidir (</a:t>
            </a:r>
            <a:r>
              <a:rPr lang="tr-TR" err="1">
                <a:ea typeface="+mn-lt"/>
                <a:cs typeface="+mn-lt"/>
              </a:rPr>
              <a:t>supertype</a:t>
            </a:r>
            <a:r>
              <a:rPr lang="tr-TR">
                <a:ea typeface="+mn-lt"/>
                <a:cs typeface="+mn-lt"/>
              </a:rPr>
              <a:t>) ve aynı zamanda top-</a:t>
            </a:r>
            <a:r>
              <a:rPr lang="tr-TR" err="1">
                <a:ea typeface="+mn-lt"/>
                <a:cs typeface="+mn-lt"/>
              </a:rPr>
              <a:t>type</a:t>
            </a:r>
            <a:r>
              <a:rPr lang="tr-TR">
                <a:ea typeface="+mn-lt"/>
                <a:cs typeface="+mn-lt"/>
              </a:rPr>
              <a:t> olarak da adlandırılır. </a:t>
            </a:r>
            <a:r>
              <a:rPr lang="tr-TR" err="1">
                <a:ea typeface="+mn-lt"/>
                <a:cs typeface="+mn-lt"/>
              </a:rPr>
              <a:t>Equals</a:t>
            </a:r>
            <a:r>
              <a:rPr lang="tr-TR">
                <a:ea typeface="+mn-lt"/>
                <a:cs typeface="+mn-lt"/>
              </a:rPr>
              <a:t> , </a:t>
            </a:r>
            <a:r>
              <a:rPr lang="tr-TR" err="1">
                <a:ea typeface="+mn-lt"/>
                <a:cs typeface="+mn-lt"/>
              </a:rPr>
              <a:t>hashCode</a:t>
            </a:r>
            <a:r>
              <a:rPr lang="tr-TR">
                <a:ea typeface="+mn-lt"/>
                <a:cs typeface="+mn-lt"/>
              </a:rPr>
              <a:t> ve </a:t>
            </a:r>
            <a:r>
              <a:rPr lang="tr-TR" err="1">
                <a:ea typeface="+mn-lt"/>
                <a:cs typeface="+mn-lt"/>
              </a:rPr>
              <a:t>toString</a:t>
            </a:r>
            <a:r>
              <a:rPr lang="tr-TR">
                <a:ea typeface="+mn-lt"/>
                <a:cs typeface="+mn-lt"/>
              </a:rPr>
              <a:t> gibi </a:t>
            </a:r>
            <a:r>
              <a:rPr lang="tr-TR" err="1">
                <a:ea typeface="+mn-lt"/>
                <a:cs typeface="+mn-lt"/>
              </a:rPr>
              <a:t>metodları</a:t>
            </a:r>
            <a:r>
              <a:rPr lang="tr-TR">
                <a:ea typeface="+mn-lt"/>
                <a:cs typeface="+mn-lt"/>
              </a:rPr>
              <a:t> tanımlar.</a:t>
            </a:r>
            <a:endParaRPr lang="tr-TR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ea typeface="+mn-lt"/>
                <a:cs typeface="+mn-lt"/>
              </a:rPr>
              <a:t>AnyVal</a:t>
            </a:r>
            <a:r>
              <a:rPr lang="tr-TR">
                <a:ea typeface="+mn-lt"/>
                <a:cs typeface="+mn-lt"/>
              </a:rPr>
              <a:t> : İlkel veri tiplerinin tümünü kapsayan bir üst sınıftır. Programlama dilinin işleme kapasitesini arttırmak için tasarlanmıştır ve performans açısından daha iyi çalışır.</a:t>
            </a:r>
            <a:endParaRPr lang="tr-TR">
              <a:cs typeface="Calibri"/>
            </a:endParaRPr>
          </a:p>
          <a:p>
            <a:pPr marL="285750" indent="-285750" algn="just">
              <a:buFont typeface="Arial,Sans-Serif" panose="020B0604020202020204" pitchFamily="34" charset="0"/>
            </a:pPr>
            <a:r>
              <a:rPr lang="tr-TR" err="1">
                <a:solidFill>
                  <a:srgbClr val="000000"/>
                </a:solidFill>
                <a:ea typeface="+mn-lt"/>
                <a:cs typeface="+mn-lt"/>
              </a:rPr>
              <a:t>AnyRef</a:t>
            </a:r>
            <a:r>
              <a:rPr lang="tr-TR">
                <a:solidFill>
                  <a:srgbClr val="000000"/>
                </a:solidFill>
                <a:ea typeface="+mn-lt"/>
                <a:cs typeface="+mn-lt"/>
              </a:rPr>
              <a:t> :</a:t>
            </a:r>
            <a:r>
              <a:rPr lang="tr-TR">
                <a:ea typeface="+mn-lt"/>
                <a:cs typeface="+mn-lt"/>
              </a:rPr>
              <a:t> Referans tiplerini tek bir çatı altında toplayan üst referans </a:t>
            </a:r>
            <a:r>
              <a:rPr lang="tr-TR" err="1">
                <a:ea typeface="+mn-lt"/>
                <a:cs typeface="+mn-lt"/>
              </a:rPr>
              <a:t>sınıfıdır.Programlama</a:t>
            </a:r>
            <a:r>
              <a:rPr lang="tr-TR">
                <a:ea typeface="+mn-lt"/>
                <a:cs typeface="+mn-lt"/>
              </a:rPr>
              <a:t> dilinin işleme kapasitesini arttırmak için tasarlanmıştır ve performans açısından daha yavaş </a:t>
            </a:r>
            <a:r>
              <a:rPr lang="tr-TR" err="1">
                <a:ea typeface="+mn-lt"/>
                <a:cs typeface="+mn-lt"/>
              </a:rPr>
              <a:t>çalışır.Java</a:t>
            </a:r>
            <a:r>
              <a:rPr lang="tr-TR">
                <a:ea typeface="+mn-lt"/>
                <a:cs typeface="+mn-lt"/>
              </a:rPr>
              <a:t> dilindeki Object değişkeni gibi düşünülebilir.</a:t>
            </a:r>
          </a:p>
          <a:p>
            <a:pPr algn="just"/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417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E3DB4-CE0D-6510-3DE6-C023AB13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Alt Türler(Devam)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A73CD-43A1-50E2-F7D6-E4E9C208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Null</a:t>
            </a:r>
            <a:r>
              <a:rPr lang="tr-TR">
                <a:cs typeface="Calibri"/>
              </a:rPr>
              <a:t> : Bir referans değişken </a:t>
            </a:r>
            <a:r>
              <a:rPr lang="tr-TR" err="1">
                <a:cs typeface="Calibri"/>
              </a:rPr>
              <a:t>tipidir.Değişkenin</a:t>
            </a:r>
            <a:r>
              <a:rPr lang="tr-TR">
                <a:cs typeface="Calibri"/>
              </a:rPr>
              <a:t> herhangi bir adresi işaret etmediğini belirtmek için kullanılır.</a:t>
            </a:r>
          </a:p>
          <a:p>
            <a:r>
              <a:rPr lang="tr-TR" err="1">
                <a:cs typeface="Calibri"/>
              </a:rPr>
              <a:t>Nothing</a:t>
            </a:r>
            <a:r>
              <a:rPr lang="tr-TR">
                <a:cs typeface="Calibri"/>
              </a:rPr>
              <a:t> : Değişken tiplerinin yapı </a:t>
            </a:r>
            <a:r>
              <a:rPr lang="tr-TR" err="1">
                <a:cs typeface="Calibri"/>
              </a:rPr>
              <a:t>taşıdır.Adından</a:t>
            </a:r>
            <a:r>
              <a:rPr lang="tr-TR">
                <a:cs typeface="Calibri"/>
              </a:rPr>
              <a:t> da </a:t>
            </a:r>
            <a:r>
              <a:rPr lang="tr-TR" err="1">
                <a:cs typeface="Calibri"/>
              </a:rPr>
              <a:t>anlaşılabiliceği</a:t>
            </a:r>
            <a:r>
              <a:rPr lang="tr-TR">
                <a:cs typeface="Calibri"/>
              </a:rPr>
              <a:t> üzere bir </a:t>
            </a:r>
            <a:r>
              <a:rPr lang="tr-TR" err="1">
                <a:cs typeface="Calibri"/>
              </a:rPr>
              <a:t>hiçliktir.Bir</a:t>
            </a:r>
            <a:r>
              <a:rPr lang="tr-TR">
                <a:cs typeface="Calibri"/>
              </a:rPr>
              <a:t> değer taşımaz ancak C dilindeki </a:t>
            </a:r>
            <a:r>
              <a:rPr lang="tr-TR" err="1">
                <a:cs typeface="Calibri"/>
              </a:rPr>
              <a:t>void</a:t>
            </a:r>
            <a:r>
              <a:rPr lang="tr-TR">
                <a:cs typeface="Calibri"/>
              </a:rPr>
              <a:t> gibi düşünülmemelidir.</a:t>
            </a:r>
          </a:p>
          <a:p>
            <a:r>
              <a:rPr lang="tr-TR" err="1">
                <a:cs typeface="Calibri"/>
              </a:rPr>
              <a:t>Unit</a:t>
            </a:r>
            <a:r>
              <a:rPr lang="tr-TR">
                <a:cs typeface="Calibri"/>
              </a:rPr>
              <a:t> : </a:t>
            </a:r>
            <a:r>
              <a:rPr lang="tr-TR">
                <a:ea typeface="+mn-lt"/>
                <a:cs typeface="+mn-lt"/>
              </a:rPr>
              <a:t>Eğer bir fonksiyon geriye değer döndürmüyorsa dönüş tipi olarak 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kullanılmalıdır.Java'daki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void'e</a:t>
            </a:r>
            <a:r>
              <a:rPr lang="tr-TR">
                <a:ea typeface="+mn-lt"/>
                <a:cs typeface="+mn-lt"/>
              </a:rPr>
              <a:t> benzetilebilir.</a:t>
            </a:r>
          </a:p>
        </p:txBody>
      </p:sp>
    </p:spTree>
    <p:extLst>
      <p:ext uri="{BB962C8B-B14F-4D97-AF65-F5344CB8AC3E}">
        <p14:creationId xmlns:p14="http://schemas.microsoft.com/office/powerpoint/2010/main" val="2581474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9F7DB2-14B5-5B3A-4F10-D301B48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4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Tip </a:t>
            </a:r>
            <a:r>
              <a:rPr lang="en-US" b="1" kern="120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Dönüşüm</a:t>
            </a:r>
            <a:r>
              <a:rPr lang="en-US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Şablonu(Type-Casting)</a:t>
            </a:r>
            <a:endParaRPr lang="en-US" b="1" kern="1200">
              <a:solidFill>
                <a:srgbClr val="FF0000"/>
              </a:solidFill>
              <a:latin typeface="+mj-lt"/>
              <a:cs typeface="Calibri Ligh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5B65D1D-4D0A-E718-CA34-DD8F7378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4881"/>
            <a:ext cx="10515599" cy="24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20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C9302-7482-D75D-E4D1-7931AA4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Tip Dönüşümleri(Devam)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AA950-45A8-B8BD-77A5-DAA2E43C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>
                <a:cs typeface="Calibri"/>
              </a:rPr>
              <a:t>Aşağıda küçük birkaç tip dönüşümü örneği görülmektedir.</a:t>
            </a:r>
          </a:p>
          <a:p>
            <a:endParaRPr lang="tr-TR" sz="2200">
              <a:cs typeface="Calibri"/>
            </a:endParaRPr>
          </a:p>
          <a:p>
            <a:pPr marL="0" indent="0">
              <a:buNone/>
            </a:pPr>
            <a:r>
              <a:rPr lang="tr-TR" sz="2600">
                <a:latin typeface="Franklin Gothic Book"/>
                <a:ea typeface="+mn-lt"/>
                <a:cs typeface="+mn-lt"/>
              </a:rPr>
              <a:t>  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b: Byte = 127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i: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b // 127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------------------------------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var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'A' var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: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600" i="1" err="1">
                <a:latin typeface="Franklin Gothic Book"/>
                <a:ea typeface="+mn-lt"/>
                <a:cs typeface="+mn-lt"/>
              </a:rPr>
              <a:t>char_casting</a:t>
            </a:r>
            <a:r>
              <a:rPr lang="tr-TR" sz="2600" i="1">
                <a:latin typeface="Franklin Gothic Book"/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tr-TR" sz="2600" i="1">
                <a:latin typeface="Franklin Gothic Book"/>
                <a:ea typeface="+mn-lt"/>
                <a:cs typeface="+mn-lt"/>
              </a:rPr>
              <a:t>   //Çıktı -&gt; 65 (ASCII A = 0x65)</a:t>
            </a:r>
            <a:endParaRPr lang="tr-TR" sz="2600" i="1">
              <a:latin typeface="Franklin Gothic Book"/>
              <a:cs typeface="Calibri"/>
            </a:endParaRPr>
          </a:p>
          <a:p>
            <a:endParaRPr lang="tr-TR" sz="2200">
              <a:cs typeface="Calibri"/>
            </a:endParaRPr>
          </a:p>
          <a:p>
            <a:endParaRPr lang="tr-T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37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7EC17-ECF8-AEEB-ADBB-59C24CC4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Statik ve Dinamik Tipleme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FE252-3FBC-625A-8368-6C6D2AE7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 ne kadar sözdizimi devingen tipleme tarzında olsa da dil tamamıyla durağan </a:t>
            </a:r>
            <a:r>
              <a:rPr lang="tr-TR" err="1">
                <a:ea typeface="+mn-lt"/>
                <a:cs typeface="+mn-lt"/>
              </a:rPr>
              <a:t>tiplemelidir.Yazım</a:t>
            </a:r>
            <a:r>
              <a:rPr lang="tr-TR">
                <a:ea typeface="+mn-lt"/>
                <a:cs typeface="+mn-lt"/>
              </a:rPr>
              <a:t> sırasındaki bu devingen yazma tarzı DERLEME sırasında durağan tiplemeye </a:t>
            </a:r>
            <a:r>
              <a:rPr lang="tr-TR" err="1">
                <a:ea typeface="+mn-lt"/>
                <a:cs typeface="+mn-lt"/>
              </a:rPr>
              <a:t>çevirilmektedir.Peki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geliştiricileri kendi dillerini nasıl tanımlıyor?</a:t>
            </a:r>
          </a:p>
          <a:p>
            <a:endParaRPr lang="tr-TR">
              <a:cs typeface="Calibri"/>
            </a:endParaRPr>
          </a:p>
          <a:p>
            <a:r>
              <a:rPr lang="tr-TR" b="1" i="1" err="1">
                <a:latin typeface="Franklin Gothic Book"/>
                <a:ea typeface="+mn-lt"/>
                <a:cs typeface="+mn-lt"/>
              </a:rPr>
              <a:t>Scala</a:t>
            </a:r>
            <a:r>
              <a:rPr lang="tr-TR" b="1" i="1">
                <a:latin typeface="Franklin Gothic Book"/>
                <a:ea typeface="+mn-lt"/>
                <a:cs typeface="+mn-lt"/>
              </a:rPr>
              <a:t> is a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unique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language</a:t>
            </a:r>
            <a:r>
              <a:rPr lang="tr-TR" b="1" i="1">
                <a:latin typeface="Franklin Gothic Book"/>
                <a:ea typeface="+mn-lt"/>
                <a:cs typeface="+mn-lt"/>
              </a:rPr>
              <a:t> in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that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it’s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statically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typed</a:t>
            </a:r>
            <a:r>
              <a:rPr lang="tr-TR" b="1" i="1">
                <a:latin typeface="Franklin Gothic Book"/>
                <a:ea typeface="+mn-lt"/>
                <a:cs typeface="+mn-lt"/>
              </a:rPr>
              <a:t>, but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often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feels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flexible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and</a:t>
            </a:r>
            <a:r>
              <a:rPr lang="tr-TR" b="1" i="1">
                <a:latin typeface="Franklin Gothic Book"/>
                <a:ea typeface="+mn-lt"/>
                <a:cs typeface="+mn-lt"/>
              </a:rPr>
              <a:t> </a:t>
            </a:r>
            <a:r>
              <a:rPr lang="tr-TR" b="1" i="1" err="1">
                <a:latin typeface="Franklin Gothic Book"/>
                <a:ea typeface="+mn-lt"/>
                <a:cs typeface="+mn-lt"/>
              </a:rPr>
              <a:t>dynamic</a:t>
            </a:r>
            <a:r>
              <a:rPr lang="tr-TR" i="1">
                <a:latin typeface="Franklin Gothic Book"/>
                <a:ea typeface="+mn-lt"/>
                <a:cs typeface="+mn-lt"/>
              </a:rPr>
              <a:t>.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24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616F4-F936-6E3E-8D93-3651B5B2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Operatör Tipleri(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Unary,Binary,Ternary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ABA5A-EE45-F5F4-CEB7-E647F5CC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Scala'da</a:t>
            </a:r>
            <a:r>
              <a:rPr lang="tr-TR">
                <a:cs typeface="Calibri"/>
              </a:rPr>
              <a:t> tek </a:t>
            </a:r>
            <a:r>
              <a:rPr lang="tr-TR" err="1">
                <a:cs typeface="Calibri"/>
              </a:rPr>
              <a:t>işlenenli</a:t>
            </a:r>
            <a:r>
              <a:rPr lang="tr-TR">
                <a:cs typeface="Calibri"/>
              </a:rPr>
              <a:t>(</a:t>
            </a:r>
            <a:r>
              <a:rPr lang="tr-TR" err="1">
                <a:cs typeface="Calibri"/>
              </a:rPr>
              <a:t>unary</a:t>
            </a:r>
            <a:r>
              <a:rPr lang="tr-TR">
                <a:cs typeface="Calibri"/>
              </a:rPr>
              <a:t>) tipinde iki tane operatör </a:t>
            </a:r>
            <a:r>
              <a:rPr lang="tr-TR" err="1">
                <a:cs typeface="Calibri"/>
              </a:rPr>
              <a:t>bulunmaktadır.Bunlar</a:t>
            </a:r>
            <a:r>
              <a:rPr lang="tr-TR">
                <a:cs typeface="Calibri"/>
              </a:rPr>
              <a:t> "!"(mantıksal değil) ve "~"(</a:t>
            </a:r>
            <a:r>
              <a:rPr lang="tr-TR" err="1">
                <a:cs typeface="Calibri"/>
              </a:rPr>
              <a:t>bitsel</a:t>
            </a:r>
            <a:r>
              <a:rPr lang="tr-TR">
                <a:cs typeface="Calibri"/>
              </a:rPr>
              <a:t> 1'e tümleyen) operatörleridir.</a:t>
            </a:r>
            <a:endParaRPr lang="tr-TR"/>
          </a:p>
          <a:p>
            <a:r>
              <a:rPr lang="tr-TR">
                <a:cs typeface="Calibri"/>
              </a:rPr>
              <a:t>Üç </a:t>
            </a:r>
            <a:r>
              <a:rPr lang="tr-TR" err="1">
                <a:cs typeface="Calibri"/>
              </a:rPr>
              <a:t>işlenenli</a:t>
            </a:r>
            <a:r>
              <a:rPr lang="tr-TR">
                <a:cs typeface="Calibri"/>
              </a:rPr>
              <a:t> olarak kabul edilen tek operatörün kullanım tarzı:</a:t>
            </a:r>
          </a:p>
          <a:p>
            <a:pPr marL="0" indent="0">
              <a:buNone/>
            </a:pPr>
            <a:r>
              <a:rPr lang="tr-TR" i="1">
                <a:latin typeface="JasmineUPC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x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expression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 variable1 else variable2 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şeklindedir.</a:t>
            </a:r>
          </a:p>
          <a:p>
            <a:pPr marL="457200" indent="-457200"/>
            <a:r>
              <a:rPr lang="tr-TR">
                <a:ea typeface="+mn-lt"/>
                <a:cs typeface="+mn-lt"/>
              </a:rPr>
              <a:t>Bu kullanım tarzının bir operatör olarak kabul edilmesi bazı topluluk kullanıcıları tarafından tartışma konusudur.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ea typeface="+mn-lt"/>
                <a:cs typeface="+mn-lt"/>
              </a:rPr>
              <a:t>Bu üç operatörün dışındaki tüm operatörler iki </a:t>
            </a:r>
            <a:r>
              <a:rPr lang="tr-TR" err="1">
                <a:ea typeface="+mn-lt"/>
                <a:cs typeface="+mn-lt"/>
              </a:rPr>
              <a:t>işlenenli</a:t>
            </a:r>
            <a:r>
              <a:rPr lang="tr-TR">
                <a:ea typeface="+mn-lt"/>
                <a:cs typeface="+mn-lt"/>
              </a:rPr>
              <a:t> operatörlerdir.</a:t>
            </a:r>
          </a:p>
          <a:p>
            <a:pPr marL="457200" indent="-457200"/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1545" y="873716"/>
            <a:ext cx="11633914" cy="5829920"/>
          </a:xfrm>
        </p:spPr>
        <p:txBody>
          <a:bodyPr vert="horz" lIns="91440" tIns="45720" rIns="91440" bIns="45720" rtlCol="0" anchor="ctr">
            <a:normAutofit fontScale="95000"/>
          </a:bodyPr>
          <a:lstStyle/>
          <a:p>
            <a:endParaRPr lang="tr-TR" sz="3200">
              <a:cs typeface="Calibri"/>
            </a:endParaRPr>
          </a:p>
          <a:p>
            <a:endParaRPr lang="tr-TR" sz="3200">
              <a:sym typeface="+mn-ea"/>
            </a:endParaRPr>
          </a:p>
          <a:p>
            <a:endParaRPr lang="tr-TR" sz="3200">
              <a:sym typeface="+mn-ea"/>
            </a:endParaRPr>
          </a:p>
          <a:p>
            <a:endParaRPr lang="tr-TR" sz="3200">
              <a:sym typeface="+mn-ea"/>
            </a:endParaRPr>
          </a:p>
          <a:p>
            <a:r>
              <a:rPr lang="tr-TR" sz="3200">
                <a:sym typeface="+mn-ea"/>
              </a:rPr>
              <a:t>Farklı platformlarda çalışabilmesi , çoklu paradigmalı olması , Java ile birlikte çalışabilmesi , kolay okunabilirliği , sade sözdizimi , verimli kodlama imkanı , güçlü bir statik dil </a:t>
            </a:r>
            <a:r>
              <a:rPr lang="tr-TR" sz="3200" err="1">
                <a:sym typeface="+mn-ea"/>
              </a:rPr>
              <a:t>olması,dili</a:t>
            </a:r>
            <a:r>
              <a:rPr lang="tr-TR" sz="3200">
                <a:sym typeface="+mn-ea"/>
              </a:rPr>
              <a:t> güçlü kılan özelliklerdendir. </a:t>
            </a:r>
            <a:endParaRPr lang="tr-TR" sz="3200">
              <a:cs typeface="Calibri"/>
            </a:endParaRPr>
          </a:p>
          <a:p>
            <a:r>
              <a:rPr lang="tr-TR" sz="3200" err="1">
                <a:sym typeface="+mn-ea"/>
              </a:rPr>
              <a:t>Scala</a:t>
            </a:r>
            <a:r>
              <a:rPr lang="tr-TR" sz="3200">
                <a:sym typeface="+mn-ea"/>
              </a:rPr>
              <a:t>, nesne yönelimli ve fonksiyonel dillerin özelliklerini sorunsuz bir şekilde bütünleştirir.</a:t>
            </a:r>
            <a:endParaRPr lang="tr-TR" sz="3200">
              <a:cs typeface="Calibri"/>
            </a:endParaRP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A4EECDBE-21FB-5B49-BF86-5EB4C4B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59" y="295492"/>
            <a:ext cx="7225550" cy="30397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0F46F5-BF61-387D-D70F-EFBCB0F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7700B-4205-3509-C96C-B8AEBAC2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 değişkenler tanımlandıkları yere göre üç farklı kapsama sahiptirler.</a:t>
            </a:r>
          </a:p>
          <a:p>
            <a:r>
              <a:rPr lang="tr-TR" err="1">
                <a:ea typeface="+mn-lt"/>
                <a:cs typeface="+mn-lt"/>
              </a:rPr>
              <a:t>Fields</a:t>
            </a:r>
            <a:r>
              <a:rPr lang="tr-TR">
                <a:ea typeface="+mn-lt"/>
                <a:cs typeface="+mn-lt"/>
              </a:rPr>
              <a:t> (Alanlar) : Sınıf kapsamı içerisinde tanımlanmış </a:t>
            </a:r>
            <a:r>
              <a:rPr lang="tr-TR" err="1">
                <a:ea typeface="+mn-lt"/>
                <a:cs typeface="+mn-lt"/>
              </a:rPr>
              <a:t>değişkenlerdir.Sınıf</a:t>
            </a:r>
            <a:r>
              <a:rPr lang="tr-TR">
                <a:ea typeface="+mn-lt"/>
                <a:cs typeface="+mn-lt"/>
              </a:rPr>
              <a:t> içi metotların hepsi bu değişkenlere koşulsuz </a:t>
            </a:r>
            <a:r>
              <a:rPr lang="tr-TR" err="1">
                <a:ea typeface="+mn-lt"/>
                <a:cs typeface="+mn-lt"/>
              </a:rPr>
              <a:t>erişebilir.Field’lar</a:t>
            </a:r>
            <a:r>
              <a:rPr lang="tr-TR">
                <a:ea typeface="+mn-lt"/>
                <a:cs typeface="+mn-lt"/>
              </a:rPr>
              <a:t> sınıfın dışarısından da erişim belirtecine göre erişilebilir(</a:t>
            </a:r>
            <a:r>
              <a:rPr lang="tr-TR" err="1">
                <a:ea typeface="+mn-lt"/>
                <a:cs typeface="+mn-lt"/>
              </a:rPr>
              <a:t>getter</a:t>
            </a:r>
            <a:r>
              <a:rPr lang="tr-TR">
                <a:ea typeface="+mn-lt"/>
                <a:cs typeface="+mn-lt"/>
              </a:rPr>
              <a:t>).Bu tip değişkenler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b="1" i="1">
                <a:latin typeface="JasmineUPC"/>
                <a:ea typeface="+mn-lt"/>
                <a:cs typeface="+mn-lt"/>
              </a:rPr>
              <a:t>var</a:t>
            </a:r>
            <a:r>
              <a:rPr lang="tr-TR" i="1">
                <a:latin typeface="JasmineUPC"/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i="1" err="1">
                <a:latin typeface="JasmineUPC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tiplemesiyle tanımlanabilir.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19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0F674-BA9D-E354-4E07-DC74EEF1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57F02A-87BA-E1C1-1F29-9136F800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err="1">
                <a:cs typeface="Calibri"/>
              </a:rPr>
              <a:t>Scala'da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Fields</a:t>
            </a:r>
            <a:r>
              <a:rPr lang="tr-TR">
                <a:cs typeface="Calibri"/>
              </a:rPr>
              <a:t> kapsamına ait değişkenleri göstermek için aşağıda küçük bir kod parçası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x = 10.3f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var y = 7f // </a:t>
            </a:r>
            <a:r>
              <a:rPr lang="tr-TR" i="1" err="1">
                <a:latin typeface="Franklin Gothic Book"/>
                <a:ea typeface="+mn-lt"/>
                <a:cs typeface="+mn-lt"/>
              </a:rPr>
              <a:t>field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show</a:t>
            </a:r>
            <a:r>
              <a:rPr lang="tr-TR" i="1">
                <a:latin typeface="Franklin Gothic Book"/>
                <a:ea typeface="+mn-lt"/>
                <a:cs typeface="+mn-lt"/>
              </a:rPr>
              <a:t>() 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y : "+y);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("Value of x : "+x)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  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339144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471625-5E01-B55B-E276-01F0E31E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2719D-4F25-BB00-959C-29F27492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Metot Parametreleri : </a:t>
            </a:r>
            <a:r>
              <a:rPr lang="tr-TR" err="1">
                <a:ea typeface="+mn-lt"/>
                <a:cs typeface="+mn-lt"/>
              </a:rPr>
              <a:t>Metota</a:t>
            </a:r>
            <a:r>
              <a:rPr lang="tr-TR">
                <a:ea typeface="+mn-lt"/>
                <a:cs typeface="+mn-lt"/>
              </a:rPr>
              <a:t> gönderilmiş olan parametrelerin </a:t>
            </a:r>
            <a:r>
              <a:rPr lang="tr-TR" err="1">
                <a:ea typeface="+mn-lt"/>
                <a:cs typeface="+mn-lt"/>
              </a:rPr>
              <a:t>kapsamıdır.Bu</a:t>
            </a:r>
            <a:r>
              <a:rPr lang="tr-TR">
                <a:ea typeface="+mn-lt"/>
                <a:cs typeface="+mn-lt"/>
              </a:rPr>
              <a:t> parametreler metot içerisinde kullanılabilir ancak metot parametresine işaret eden bir referans varsa bu değişken metot dışarısından da </a:t>
            </a:r>
            <a:r>
              <a:rPr lang="tr-TR" err="1">
                <a:ea typeface="+mn-lt"/>
                <a:cs typeface="+mn-lt"/>
              </a:rPr>
              <a:t>kullanılabilir.Aşağıda</a:t>
            </a:r>
            <a:r>
              <a:rPr lang="tr-TR">
                <a:ea typeface="+mn-lt"/>
                <a:cs typeface="+mn-lt"/>
              </a:rPr>
              <a:t> bu kapsama bir örnek görülmektedir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MetotScope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(s1: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, s2: </a:t>
            </a:r>
            <a:r>
              <a:rPr lang="tr-TR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i="1">
                <a:latin typeface="Franklin Gothic Book"/>
                <a:ea typeface="+mn-lt"/>
                <a:cs typeface="+mn-lt"/>
              </a:rPr>
              <a:t>) // s1 ve s2 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 = s1 * s2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</a:t>
            </a:r>
            <a:r>
              <a:rPr lang="tr-TR" i="1" err="1">
                <a:latin typeface="Franklin Gothic Book"/>
                <a:ea typeface="+mn-lt"/>
                <a:cs typeface="+mn-lt"/>
              </a:rPr>
              <a:t>result</a:t>
            </a:r>
            <a:r>
              <a:rPr lang="tr-TR" i="1">
                <a:latin typeface="Franklin Gothic Book"/>
                <a:ea typeface="+mn-lt"/>
                <a:cs typeface="+mn-lt"/>
              </a:rPr>
              <a:t>);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132064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7FE71-84A5-E4B2-3B78-C18221E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Kapsam(Devam)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43FA9F-9FD0-BB81-722C-18FF461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>
                <a:ea typeface="+mn-lt"/>
                <a:cs typeface="+mn-lt"/>
              </a:rPr>
              <a:t>Yerel Değişken : Metotların içerisinde tanımlanmış olan değişken </a:t>
            </a:r>
            <a:r>
              <a:rPr lang="tr-TR" err="1">
                <a:ea typeface="+mn-lt"/>
                <a:cs typeface="+mn-lt"/>
              </a:rPr>
              <a:t>türüdür.Sadece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metotun</a:t>
            </a:r>
            <a:r>
              <a:rPr lang="tr-TR">
                <a:ea typeface="+mn-lt"/>
                <a:cs typeface="+mn-lt"/>
              </a:rPr>
              <a:t> içerisinden </a:t>
            </a:r>
            <a:r>
              <a:rPr lang="tr-TR" err="1">
                <a:ea typeface="+mn-lt"/>
                <a:cs typeface="+mn-lt"/>
              </a:rPr>
              <a:t>erişilebilir.Bu</a:t>
            </a:r>
            <a:r>
              <a:rPr lang="tr-TR">
                <a:ea typeface="+mn-lt"/>
                <a:cs typeface="+mn-lt"/>
              </a:rPr>
              <a:t> değişkenler </a:t>
            </a:r>
            <a:r>
              <a:rPr lang="tr-TR" b="1">
                <a:latin typeface="Franklin Gothic Book"/>
                <a:ea typeface="+mn-lt"/>
                <a:cs typeface="+mn-lt"/>
              </a:rPr>
              <a:t>var</a:t>
            </a:r>
            <a:r>
              <a:rPr lang="tr-TR" b="1"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veya </a:t>
            </a:r>
            <a:r>
              <a:rPr lang="tr-TR" b="1" err="1">
                <a:latin typeface="Franklin Gothic Book"/>
                <a:ea typeface="+mn-lt"/>
                <a:cs typeface="+mn-lt"/>
              </a:rPr>
              <a:t>val</a:t>
            </a:r>
            <a:r>
              <a:rPr lang="tr-TR">
                <a:ea typeface="+mn-lt"/>
                <a:cs typeface="+mn-lt"/>
              </a:rPr>
              <a:t> tipinde </a:t>
            </a:r>
            <a:r>
              <a:rPr lang="tr-TR" err="1">
                <a:ea typeface="+mn-lt"/>
                <a:cs typeface="+mn-lt"/>
              </a:rPr>
              <a:t>olabilir.Bu</a:t>
            </a:r>
            <a:r>
              <a:rPr lang="tr-TR">
                <a:ea typeface="+mn-lt"/>
                <a:cs typeface="+mn-lt"/>
              </a:rPr>
              <a:t> kapsama bir örnek aşağıda görülmektedir.</a:t>
            </a: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class</a:t>
            </a:r>
            <a:r>
              <a:rPr lang="tr-TR" i="1">
                <a:latin typeface="Franklin Gothic Book"/>
                <a:ea typeface="+mn-lt"/>
                <a:cs typeface="+mn-lt"/>
              </a:rPr>
              <a:t> </a:t>
            </a:r>
            <a:r>
              <a:rPr lang="tr-TR" i="1" err="1">
                <a:latin typeface="Franklin Gothic Book"/>
                <a:ea typeface="+mn-lt"/>
                <a:cs typeface="+mn-lt"/>
              </a:rPr>
              <a:t>LocalVar</a:t>
            </a:r>
            <a:r>
              <a:rPr lang="tr-TR" i="1">
                <a:latin typeface="Franklin Gothic Book"/>
                <a:ea typeface="+mn-lt"/>
                <a:cs typeface="+mn-lt"/>
              </a:rPr>
              <a:t>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def </a:t>
            </a:r>
            <a:r>
              <a:rPr lang="tr-TR" i="1" err="1">
                <a:latin typeface="Franklin Gothic Book"/>
                <a:ea typeface="+mn-lt"/>
                <a:cs typeface="+mn-lt"/>
              </a:rPr>
              <a:t>multiply</a:t>
            </a:r>
            <a:r>
              <a:rPr lang="tr-TR" i="1">
                <a:latin typeface="Franklin Gothic Book"/>
                <a:ea typeface="+mn-lt"/>
                <a:cs typeface="+mn-lt"/>
              </a:rPr>
              <a:t>() 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{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var(s1, s2) = (3, 80); // s1 ve s2 değişkenleri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var s = s1 * s2;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    </a:t>
            </a:r>
            <a:r>
              <a:rPr lang="tr-TR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i="1">
                <a:latin typeface="Franklin Gothic Book"/>
                <a:ea typeface="+mn-lt"/>
                <a:cs typeface="+mn-lt"/>
              </a:rPr>
              <a:t>("</a:t>
            </a:r>
            <a:r>
              <a:rPr lang="tr-TR" i="1" err="1">
                <a:latin typeface="Franklin Gothic Book"/>
                <a:ea typeface="+mn-lt"/>
                <a:cs typeface="+mn-lt"/>
              </a:rPr>
              <a:t>Area</a:t>
            </a:r>
            <a:r>
              <a:rPr lang="tr-TR" i="1">
                <a:latin typeface="Franklin Gothic Book"/>
                <a:ea typeface="+mn-lt"/>
                <a:cs typeface="+mn-lt"/>
              </a:rPr>
              <a:t> is: " + s)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    }</a:t>
            </a:r>
            <a:endParaRPr lang="tr-TR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i="1">
                <a:latin typeface="Franklin Gothic Book"/>
                <a:ea typeface="+mn-lt"/>
                <a:cs typeface="+mn-lt"/>
              </a:rPr>
              <a:t>   }</a:t>
            </a:r>
            <a:endParaRPr lang="tr-TR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49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1D752-E129-B93F-A16A-2B7C5C09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61694-A97C-F781-EBF5-2DF5A3A8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If</a:t>
            </a:r>
            <a:r>
              <a:rPr lang="tr-TR">
                <a:cs typeface="Calibri"/>
              </a:rPr>
              <a:t> – Else Bloğu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var x = 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3){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3")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(x == 4){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== 4")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}else{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("x not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found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04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D4EBCA-C779-0222-061A-E85928A3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13EE22-362F-CC7B-4625-5336C03D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err="1">
                <a:cs typeface="Calibri"/>
              </a:rPr>
              <a:t>Match</a:t>
            </a:r>
            <a:r>
              <a:rPr lang="tr-TR" sz="2200">
                <a:cs typeface="Calibri"/>
              </a:rPr>
              <a:t> Bloğu : Java ve C'deki </a:t>
            </a:r>
            <a:r>
              <a:rPr lang="tr-TR" sz="2200" err="1">
                <a:cs typeface="Calibri"/>
              </a:rPr>
              <a:t>switch-case</a:t>
            </a:r>
            <a:r>
              <a:rPr lang="tr-TR" sz="2200">
                <a:cs typeface="Calibri"/>
              </a:rPr>
              <a:t> bloğu gibi düşünülebilir.</a:t>
            </a: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val</a:t>
            </a:r>
            <a:r>
              <a:rPr lang="tr-TR" sz="2200" i="1">
                <a:ea typeface="+mn-lt"/>
                <a:cs typeface="+mn-lt"/>
              </a:rPr>
              <a:t> 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 = x </a:t>
            </a:r>
            <a:r>
              <a:rPr lang="tr-TR" sz="2200" i="1" err="1">
                <a:ea typeface="+mn-lt"/>
                <a:cs typeface="+mn-lt"/>
              </a:rPr>
              <a:t>match</a:t>
            </a:r>
            <a:r>
              <a:rPr lang="tr-TR" sz="2200" i="1">
                <a:ea typeface="+mn-lt"/>
                <a:cs typeface="+mn-lt"/>
              </a:rPr>
              <a:t>{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1 =&gt; "</a:t>
            </a:r>
            <a:r>
              <a:rPr lang="tr-TR" sz="2200" i="1" err="1">
                <a:ea typeface="+mn-lt"/>
                <a:cs typeface="+mn-lt"/>
              </a:rPr>
              <a:t>one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2 =&gt; "two"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3 =&gt; "</a:t>
            </a:r>
            <a:r>
              <a:rPr lang="tr-TR" sz="2200" i="1" err="1">
                <a:ea typeface="+mn-lt"/>
                <a:cs typeface="+mn-lt"/>
              </a:rPr>
              <a:t>three</a:t>
            </a:r>
            <a:r>
              <a:rPr lang="tr-TR" sz="2200" i="1">
                <a:ea typeface="+mn-lt"/>
                <a:cs typeface="+mn-lt"/>
              </a:rPr>
              <a:t>"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  </a:t>
            </a:r>
            <a:r>
              <a:rPr lang="tr-TR" sz="2200" i="1" err="1">
                <a:ea typeface="+mn-lt"/>
                <a:cs typeface="+mn-lt"/>
              </a:rPr>
              <a:t>case</a:t>
            </a:r>
            <a:r>
              <a:rPr lang="tr-TR" sz="2200" i="1">
                <a:ea typeface="+mn-lt"/>
                <a:cs typeface="+mn-lt"/>
              </a:rPr>
              <a:t> _ =&gt; "</a:t>
            </a:r>
            <a:r>
              <a:rPr lang="tr-TR" sz="2200" i="1" err="1">
                <a:ea typeface="+mn-lt"/>
                <a:cs typeface="+mn-lt"/>
              </a:rPr>
              <a:t>out</a:t>
            </a:r>
            <a:r>
              <a:rPr lang="tr-TR" sz="2200" i="1">
                <a:ea typeface="+mn-lt"/>
                <a:cs typeface="+mn-lt"/>
              </a:rPr>
              <a:t> of </a:t>
            </a:r>
            <a:r>
              <a:rPr lang="tr-TR" sz="2200" i="1" err="1">
                <a:ea typeface="+mn-lt"/>
                <a:cs typeface="+mn-lt"/>
              </a:rPr>
              <a:t>range</a:t>
            </a:r>
            <a:r>
              <a:rPr lang="tr-TR" sz="2200" i="1">
                <a:ea typeface="+mn-lt"/>
                <a:cs typeface="+mn-lt"/>
              </a:rPr>
              <a:t>" // varsayılan durum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}</a:t>
            </a:r>
            <a:endParaRPr lang="tr-TR" sz="2200" i="1">
              <a:cs typeface="Calibri"/>
            </a:endParaRPr>
          </a:p>
          <a:p>
            <a:pPr marL="0" indent="0">
              <a:buNone/>
            </a:pPr>
            <a:r>
              <a:rPr lang="tr-TR" sz="2200" i="1">
                <a:ea typeface="+mn-lt"/>
                <a:cs typeface="+mn-lt"/>
              </a:rPr>
              <a:t>     </a:t>
            </a:r>
            <a:r>
              <a:rPr lang="tr-TR" sz="2200" i="1" err="1">
                <a:ea typeface="+mn-lt"/>
                <a:cs typeface="+mn-lt"/>
              </a:rPr>
              <a:t>println</a:t>
            </a:r>
            <a:r>
              <a:rPr lang="tr-TR" sz="2200" i="1">
                <a:ea typeface="+mn-lt"/>
                <a:cs typeface="+mn-lt"/>
              </a:rPr>
              <a:t>(</a:t>
            </a:r>
            <a:r>
              <a:rPr lang="tr-TR" sz="2200" i="1" err="1">
                <a:ea typeface="+mn-lt"/>
                <a:cs typeface="+mn-lt"/>
              </a:rPr>
              <a:t>res</a:t>
            </a:r>
            <a:r>
              <a:rPr lang="tr-TR" sz="2200" i="1">
                <a:ea typeface="+mn-lt"/>
                <a:cs typeface="+mn-lt"/>
              </a:rPr>
              <a:t>)  // </a:t>
            </a:r>
            <a:r>
              <a:rPr lang="tr-TR" sz="2200" i="1" err="1">
                <a:ea typeface="+mn-lt"/>
                <a:cs typeface="+mn-lt"/>
              </a:rPr>
              <a:t>three</a:t>
            </a:r>
            <a:endParaRPr lang="tr-TR" sz="2200" i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29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E08CA-9E18-4848-0579-17F2337C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Seçim İfadeleri(Devam)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91667-A08C-AC6B-148F-072C855A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Try-catch</a:t>
            </a:r>
            <a:r>
              <a:rPr lang="tr-TR">
                <a:cs typeface="Calibri"/>
              </a:rPr>
              <a:t> Bloğu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try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input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new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FileReader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("input.txt")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ex:FileNotFoundException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=&gt;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file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doesn't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exist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in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this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          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directory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finally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{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Going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out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of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the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try-catch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block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753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369ED-BD24-31C9-50F9-B88A51D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6E10D-5A15-EC9E-24AE-C75AA787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For</a:t>
            </a:r>
            <a:r>
              <a:rPr lang="tr-TR">
                <a:cs typeface="Calibri"/>
              </a:rPr>
              <a:t> Döngüsü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 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//100'ü de yazdıracak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for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(i&lt;- 0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until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100){ // 99'u yazdıracak (i&lt;100)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(i)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}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692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24E62-96FC-0594-F613-20A5C01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Döngüler(Devam)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727B6-6BB3-6939-8FC9-83E1542A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While</a:t>
            </a:r>
            <a:r>
              <a:rPr lang="tr-TR">
                <a:cs typeface="Calibri"/>
              </a:rPr>
              <a:t> Döngüsü</a:t>
            </a:r>
          </a:p>
          <a:p>
            <a:endParaRPr lang="tr-TR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   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var y = 33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while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y &lt; 44 do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(y)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  y+=1 // y++ söz dizimi desteklenmemektedir</a:t>
            </a:r>
          </a:p>
        </p:txBody>
      </p:sp>
    </p:spTree>
    <p:extLst>
      <p:ext uri="{BB962C8B-B14F-4D97-AF65-F5344CB8AC3E}">
        <p14:creationId xmlns:p14="http://schemas.microsoft.com/office/powerpoint/2010/main" val="257237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5CA5E-6718-76D1-C67A-655742C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Metotlar ve Fonksiyonlar</a:t>
            </a:r>
            <a:endParaRPr lang="tr-TR" b="1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B11CD-319C-371B-6175-94153250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Scala’da</a:t>
            </a:r>
            <a:r>
              <a:rPr lang="tr-TR">
                <a:ea typeface="+mn-lt"/>
                <a:cs typeface="+mn-lt"/>
              </a:rPr>
              <a:t> bir metot tanımı şöyle yapılabilir:</a:t>
            </a:r>
            <a:endParaRPr lang="tr-TR"/>
          </a:p>
          <a:p>
            <a:pPr marL="0" indent="0">
              <a:buNone/>
            </a:pPr>
            <a:r>
              <a:rPr lang="tr-TR" sz="240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methodName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(param1: Type1, param2: Type2):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ReturnType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=,</a:t>
            </a:r>
          </a:p>
          <a:p>
            <a:r>
              <a:rPr lang="tr-TR">
                <a:ea typeface="+mn-lt"/>
                <a:cs typeface="+mn-lt"/>
              </a:rPr>
              <a:t>Eğer bir metot geriye bir değer döndürmeyecekse (Java dilindeki </a:t>
            </a:r>
            <a:r>
              <a:rPr lang="tr-TR" err="1">
                <a:ea typeface="+mn-lt"/>
                <a:cs typeface="+mn-lt"/>
              </a:rPr>
              <a:t>void</a:t>
            </a:r>
            <a:r>
              <a:rPr lang="tr-TR">
                <a:ea typeface="+mn-lt"/>
                <a:cs typeface="+mn-lt"/>
              </a:rPr>
              <a:t> gibi) geri dönüş değerine </a:t>
            </a:r>
            <a:r>
              <a:rPr lang="tr-TR" err="1">
                <a:ea typeface="+mn-lt"/>
                <a:cs typeface="+mn-lt"/>
              </a:rPr>
              <a:t>Unit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yazılmadılır</a:t>
            </a:r>
            <a:r>
              <a:rPr lang="tr-TR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tr-TR" sz="2400">
                <a:ea typeface="+mn-lt"/>
                <a:cs typeface="+mn-lt"/>
              </a:rPr>
              <a:t>   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Any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):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Unit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=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(a)</a:t>
            </a:r>
            <a:endParaRPr lang="tr-TR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910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BD41A5-7663-41C8-70E0-1079C125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" y="-934"/>
            <a:ext cx="12151658" cy="64804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sz="3200">
              <a:ea typeface="+mn-lt"/>
              <a:cs typeface="+mn-lt"/>
            </a:endParaRPr>
          </a:p>
          <a:p>
            <a:r>
              <a:rPr lang="tr-TR" sz="3200">
                <a:ea typeface="+mn-lt"/>
                <a:cs typeface="+mn-lt"/>
              </a:rPr>
              <a:t>   </a:t>
            </a:r>
            <a:r>
              <a:rPr lang="tr-TR" sz="3200" err="1">
                <a:ea typeface="+mn-lt"/>
                <a:cs typeface="+mn-lt"/>
              </a:rPr>
              <a:t>Scala</a:t>
            </a:r>
            <a:r>
              <a:rPr lang="tr-TR" sz="3200">
                <a:ea typeface="+mn-lt"/>
                <a:cs typeface="+mn-lt"/>
              </a:rPr>
              <a:t>, Java platformu üzerinde                                                                         çalışabilen bir dildir.</a:t>
            </a:r>
            <a:endParaRPr lang="tr-TR" sz="3200">
              <a:cs typeface="Calibri"/>
            </a:endParaRPr>
          </a:p>
          <a:p>
            <a:endParaRPr lang="tr-TR" sz="3200">
              <a:ea typeface="+mn-lt"/>
              <a:cs typeface="+mn-lt"/>
            </a:endParaRPr>
          </a:p>
          <a:p>
            <a:pPr marL="0" indent="0">
              <a:buNone/>
            </a:pPr>
            <a:endParaRPr lang="tr-TR" sz="3200">
              <a:ea typeface="+mn-lt"/>
              <a:cs typeface="+mn-lt"/>
            </a:endParaRPr>
          </a:p>
          <a:p>
            <a:pPr marL="457200" indent="-457200"/>
            <a:r>
              <a:rPr lang="tr-TR" sz="3200">
                <a:ea typeface="+mn-lt"/>
                <a:cs typeface="+mn-lt"/>
              </a:rPr>
              <a:t> </a:t>
            </a:r>
            <a:r>
              <a:rPr lang="tr-TR" sz="3200" err="1">
                <a:ea typeface="+mn-lt"/>
                <a:cs typeface="+mn-lt"/>
              </a:rPr>
              <a:t>Dalvik</a:t>
            </a:r>
            <a:r>
              <a:rPr lang="tr-TR" sz="3200">
                <a:ea typeface="+mn-lt"/>
                <a:cs typeface="+mn-lt"/>
              </a:rPr>
              <a:t> bayt koduna da çevrilebilir.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endParaRPr lang="tr-TR">
              <a:ea typeface="+mn-lt"/>
              <a:cs typeface="+mn-lt"/>
            </a:endParaRPr>
          </a:p>
          <a:p>
            <a:pPr marL="457200" indent="-457200"/>
            <a:r>
              <a:rPr lang="tr-TR" sz="3200">
                <a:ea typeface="+mn-lt"/>
                <a:cs typeface="+mn-lt"/>
              </a:rPr>
              <a:t> Bu yüzden Android geliştirmeye                                                       uygundur.</a:t>
            </a:r>
            <a:endParaRPr lang="tr-TR">
              <a:cs typeface="Calibri"/>
            </a:endParaRPr>
          </a:p>
        </p:txBody>
      </p:sp>
      <p:pic>
        <p:nvPicPr>
          <p:cNvPr id="7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10564192-AC50-7DFB-81A0-F5E45B60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46" y="2113027"/>
            <a:ext cx="5488640" cy="1937178"/>
          </a:xfrm>
          <a:prstGeom prst="rect">
            <a:avLst/>
          </a:prstGeom>
        </p:spPr>
      </p:pic>
      <p:pic>
        <p:nvPicPr>
          <p:cNvPr id="9" name="Resim 9">
            <a:extLst>
              <a:ext uri="{FF2B5EF4-FFF2-40B4-BE49-F238E27FC236}">
                <a16:creationId xmlns:a16="http://schemas.microsoft.com/office/drawing/2014/main" id="{34842C7F-DCBB-957E-B48D-19ABF49B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3" y="270735"/>
            <a:ext cx="5342964" cy="1890208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EA635482-0972-F54D-8F2F-B49F30C60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168" y="4540345"/>
            <a:ext cx="1934696" cy="19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F5A11-3B45-E67C-537A-1BE4EDD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22523-8FA3-9EE7-725B-2F5FB058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 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   var int1 = 1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int2 = 0xFF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var int3 = 777L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(a: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b: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10):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= a + b 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(int2,int3.toInt)) //</a:t>
            </a:r>
            <a:r>
              <a:rPr lang="tr-TR" sz="2200" i="1">
                <a:ea typeface="+mn-lt"/>
                <a:cs typeface="+mn-lt"/>
              </a:rPr>
              <a:t>Çıktı -&gt;1032 (777+255)</a:t>
            </a: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sum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(int2)) //b gönderilmezse varsayılan olarak 10 alacaktır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def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(s1: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, s2: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) = s1 + s2</a:t>
            </a:r>
            <a:endParaRPr lang="tr-TR" sz="22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2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combine_strings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("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","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"))// Çıktı -&gt;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sedat</a:t>
            </a:r>
            <a:r>
              <a:rPr lang="tr-TR" sz="22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200" i="1" err="1">
                <a:latin typeface="Franklin Gothic Book"/>
                <a:ea typeface="+mn-lt"/>
                <a:cs typeface="+mn-lt"/>
              </a:rPr>
              <a:t>akleylek</a:t>
            </a:r>
            <a:endParaRPr lang="tr-TR" sz="2200" i="1">
              <a:latin typeface="Franklin Gothic Book"/>
              <a:ea typeface="+mn-lt"/>
              <a:cs typeface="+mn-lt"/>
            </a:endParaRPr>
          </a:p>
          <a:p>
            <a:pPr marL="342900" indent="-342900"/>
            <a:r>
              <a:rPr lang="tr-TR" err="1">
                <a:ea typeface="+mn-lt"/>
                <a:cs typeface="+mn-lt"/>
              </a:rPr>
              <a:t>Long</a:t>
            </a:r>
            <a:r>
              <a:rPr lang="tr-TR">
                <a:ea typeface="+mn-lt"/>
                <a:cs typeface="+mn-lt"/>
              </a:rPr>
              <a:t> tipinde parametre </a:t>
            </a:r>
            <a:r>
              <a:rPr lang="tr-TR" err="1">
                <a:ea typeface="+mn-lt"/>
                <a:cs typeface="+mn-lt"/>
              </a:rPr>
              <a:t>Int</a:t>
            </a:r>
            <a:r>
              <a:rPr lang="tr-TR">
                <a:ea typeface="+mn-lt"/>
                <a:cs typeface="+mn-lt"/>
              </a:rPr>
              <a:t> tipine geçirilmeye çalıştığı zaman hata oluşacaktır. </a:t>
            </a:r>
            <a:endParaRPr lang="tr-TR">
              <a:latin typeface="Franklin Gothic 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229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8E99FF-3072-8C8D-7FC6-2F395C96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05ED8-C8D0-0AEE-FFD8-795B3268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Lambda İfadesi(İsimsiz-Anonim Fonksiyon)</a:t>
            </a:r>
          </a:p>
          <a:p>
            <a:r>
              <a:rPr lang="tr-TR">
                <a:ea typeface="+mn-lt"/>
                <a:cs typeface="+mn-lt"/>
              </a:rPr>
              <a:t>Lambda İfadesi, değişken veya değer yerine anonim bir işlev kullanan bir ifadeyi ifade eder.</a:t>
            </a:r>
          </a:p>
          <a:p>
            <a:r>
              <a:rPr lang="tr-TR">
                <a:ea typeface="+mn-lt"/>
                <a:cs typeface="+mn-lt"/>
              </a:rPr>
              <a:t>Bu ifadeler, bütün bir işlevi tanımlamaktan daha hızlı ve daha </a:t>
            </a:r>
            <a:r>
              <a:rPr lang="tr-TR" err="1">
                <a:ea typeface="+mn-lt"/>
                <a:cs typeface="+mn-lt"/>
              </a:rPr>
              <a:t>etkilidir.Scala'da</a:t>
            </a:r>
            <a:r>
              <a:rPr lang="tr-TR">
                <a:ea typeface="+mn-lt"/>
                <a:cs typeface="+mn-lt"/>
              </a:rPr>
              <a:t> fonksiyonlar bir nesne olduğu için bir değişkene atanıp hızlı bir şekilde tekrardan </a:t>
            </a:r>
            <a:r>
              <a:rPr lang="tr-TR" err="1">
                <a:ea typeface="+mn-lt"/>
                <a:cs typeface="+mn-lt"/>
              </a:rPr>
              <a:t>çağırılabilirler.Bir</a:t>
            </a:r>
            <a:r>
              <a:rPr lang="tr-TR">
                <a:ea typeface="+mn-lt"/>
                <a:cs typeface="+mn-lt"/>
              </a:rPr>
              <a:t> lambda örneği:</a:t>
            </a:r>
          </a:p>
          <a:p>
            <a:pPr marL="0" indent="0">
              <a:buNone/>
            </a:pPr>
            <a:r>
              <a:rPr lang="tr-TR" i="1">
                <a:ea typeface="+mn-lt"/>
                <a:cs typeface="+mn-lt"/>
              </a:rPr>
              <a:t>  </a:t>
            </a:r>
            <a:r>
              <a:rPr lang="tr-TR" sz="2400" i="1">
                <a:ea typeface="+mn-lt"/>
                <a:cs typeface="+mn-lt"/>
              </a:rPr>
              <a:t> var </a:t>
            </a:r>
            <a:r>
              <a:rPr lang="tr-TR" sz="2400" i="1" err="1">
                <a:ea typeface="+mn-lt"/>
                <a:cs typeface="+mn-lt"/>
              </a:rPr>
              <a:t>lamba_func</a:t>
            </a:r>
            <a:r>
              <a:rPr lang="tr-TR" sz="2400" i="1">
                <a:ea typeface="+mn-lt"/>
                <a:cs typeface="+mn-lt"/>
              </a:rPr>
              <a:t> = (str1:String, str2:String) =&gt; str1 + str2</a:t>
            </a:r>
            <a:endParaRPr lang="tr-TR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400" i="1">
                <a:ea typeface="+mn-lt"/>
                <a:cs typeface="+mn-lt"/>
              </a:rPr>
              <a:t>   var </a:t>
            </a:r>
            <a:r>
              <a:rPr lang="tr-TR" sz="2400" i="1" err="1">
                <a:ea typeface="+mn-lt"/>
                <a:cs typeface="+mn-lt"/>
              </a:rPr>
              <a:t>lamba_func_shorter</a:t>
            </a:r>
            <a:r>
              <a:rPr lang="tr-TR" sz="2400" i="1">
                <a:ea typeface="+mn-lt"/>
                <a:cs typeface="+mn-lt"/>
              </a:rPr>
              <a:t> =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 + (_:</a:t>
            </a:r>
            <a:r>
              <a:rPr lang="tr-TR" sz="2400" i="1" err="1">
                <a:ea typeface="+mn-lt"/>
                <a:cs typeface="+mn-lt"/>
              </a:rPr>
              <a:t>String</a:t>
            </a:r>
            <a:r>
              <a:rPr lang="tr-TR" sz="2400" i="1">
                <a:ea typeface="+mn-lt"/>
                <a:cs typeface="+mn-lt"/>
              </a:rPr>
              <a:t>) </a:t>
            </a:r>
          </a:p>
          <a:p>
            <a:pPr marL="285750" indent="-285750"/>
            <a:r>
              <a:rPr lang="tr-TR">
                <a:cs typeface="Calibri"/>
              </a:rPr>
              <a:t>İki lambda fonksiyonu da aynı işi yapmaktadır.</a:t>
            </a:r>
            <a:endParaRPr lang="tr-T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295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3A052-0783-406C-CEC5-5898C9D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CF446B-869E-00F6-1859-BE9868A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Scala'da</a:t>
            </a:r>
            <a:r>
              <a:rPr lang="tr-TR" dirty="0">
                <a:ea typeface="+mn-lt"/>
                <a:cs typeface="+mn-lt"/>
              </a:rPr>
              <a:t> önemli farklardan birisi de fonksiyon ve metot </a:t>
            </a:r>
            <a:r>
              <a:rPr lang="tr-TR" dirty="0" err="1">
                <a:ea typeface="+mn-lt"/>
                <a:cs typeface="+mn-lt"/>
              </a:rPr>
              <a:t>ayrımıdır.Aşağıda</a:t>
            </a:r>
            <a:r>
              <a:rPr lang="tr-TR" dirty="0">
                <a:ea typeface="+mn-lt"/>
                <a:cs typeface="+mn-lt"/>
              </a:rPr>
              <a:t> aynı işi yapan fonksiyon ve metot verilmiştir.</a:t>
            </a:r>
          </a:p>
          <a:p>
            <a:pPr marL="0" indent="0">
              <a:buNone/>
            </a:pPr>
            <a:r>
              <a:rPr lang="tr-TR" sz="2400" i="1" dirty="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dirty="0">
                <a:solidFill>
                  <a:srgbClr val="000000"/>
                </a:solidFill>
                <a:latin typeface="Franklin Gothic Book"/>
                <a:ea typeface="+mn-lt"/>
                <a:cs typeface="+mn-lt"/>
              </a:rPr>
              <a:t>def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isEvenMethod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(i: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) = i % 2 == 0     </a:t>
            </a:r>
            <a:endParaRPr lang="tr-TR" sz="2400" i="1" dirty="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 dirty="0">
                <a:latin typeface="Franklin Gothic Book"/>
                <a:ea typeface="+mn-lt"/>
                <a:cs typeface="+mn-lt"/>
              </a:rPr>
              <a:t>   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isEvenFunction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 = (i: </a:t>
            </a:r>
            <a:r>
              <a:rPr lang="tr-TR" sz="2400" i="1" dirty="0" err="1">
                <a:latin typeface="Franklin Gothic Book"/>
                <a:ea typeface="+mn-lt"/>
                <a:cs typeface="+mn-lt"/>
              </a:rPr>
              <a:t>Int</a:t>
            </a:r>
            <a:r>
              <a:rPr lang="tr-TR" sz="2400" i="1" dirty="0">
                <a:latin typeface="Franklin Gothic Book"/>
                <a:ea typeface="+mn-lt"/>
                <a:cs typeface="+mn-lt"/>
              </a:rPr>
              <a:t>) =&gt; i % 2 == 0  </a:t>
            </a:r>
          </a:p>
          <a:p>
            <a:r>
              <a:rPr lang="tr-TR" dirty="0">
                <a:ea typeface="+mn-lt"/>
                <a:cs typeface="+mn-lt"/>
              </a:rPr>
              <a:t> Metot bir sınıfa ait olmak </a:t>
            </a:r>
            <a:r>
              <a:rPr lang="tr-TR" dirty="0" err="1">
                <a:ea typeface="+mn-lt"/>
                <a:cs typeface="+mn-lt"/>
              </a:rPr>
              <a:t>zorundadır.Fonksiyon</a:t>
            </a:r>
            <a:r>
              <a:rPr lang="tr-TR" dirty="0">
                <a:ea typeface="+mn-lt"/>
                <a:cs typeface="+mn-lt"/>
              </a:rPr>
              <a:t> ise bir </a:t>
            </a:r>
            <a:r>
              <a:rPr lang="tr-TR" dirty="0" err="1">
                <a:ea typeface="+mn-lt"/>
                <a:cs typeface="+mn-lt"/>
              </a:rPr>
              <a:t>nesnedir.Yani</a:t>
            </a:r>
            <a:r>
              <a:rPr lang="tr-TR" dirty="0">
                <a:ea typeface="+mn-lt"/>
                <a:cs typeface="+mn-lt"/>
              </a:rPr>
              <a:t>   bu demek oluyor ki bir fonksiyon </a:t>
            </a:r>
            <a:r>
              <a:rPr lang="tr-TR" dirty="0" err="1">
                <a:ea typeface="+mn-lt"/>
                <a:cs typeface="+mn-lt"/>
              </a:rPr>
              <a:t>List,Hash,Map</a:t>
            </a:r>
            <a:r>
              <a:rPr lang="tr-TR" dirty="0">
                <a:ea typeface="+mn-lt"/>
                <a:cs typeface="+mn-lt"/>
              </a:rPr>
              <a:t> gibi bir veri yapısı   içerisinde tutulabilirken aynı işlemi metoda uygulamak   hata </a:t>
            </a:r>
            <a:r>
              <a:rPr lang="tr-TR" dirty="0" err="1">
                <a:ea typeface="+mn-lt"/>
                <a:cs typeface="+mn-lt"/>
              </a:rPr>
              <a:t>verecektir.Scala</a:t>
            </a:r>
            <a:r>
              <a:rPr lang="tr-TR" dirty="0">
                <a:ea typeface="+mn-lt"/>
                <a:cs typeface="+mn-lt"/>
              </a:rPr>
              <a:t> 3 sürümü ile bu hata(eksiklik) </a:t>
            </a:r>
            <a:r>
              <a:rPr lang="tr-TR" dirty="0" err="1">
                <a:ea typeface="+mn-lt"/>
                <a:cs typeface="+mn-lt"/>
              </a:rPr>
              <a:t>giderilmiştir.Örtük</a:t>
            </a:r>
            <a:r>
              <a:rPr lang="tr-TR" dirty="0">
                <a:ea typeface="+mn-lt"/>
                <a:cs typeface="+mn-lt"/>
              </a:rPr>
              <a:t>   olarak metot fonksiyona </a:t>
            </a:r>
            <a:r>
              <a:rPr lang="tr-TR" dirty="0" err="1">
                <a:ea typeface="+mn-lt"/>
                <a:cs typeface="+mn-lt"/>
              </a:rPr>
              <a:t>çevirilmektedir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4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3B7659-88B2-86E8-CE92-FEDBCBF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Metotlar ve Fonksiyonlar(Devam)</a:t>
            </a:r>
            <a:endParaRPr lang="tr-TR">
              <a:solidFill>
                <a:srgbClr val="FF0000"/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35F98-D176-6B27-8E92-0B810AD6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sz="2400" i="1" err="1">
                <a:latin typeface="Franklin Gothic Book"/>
                <a:ea typeface="+mn-lt"/>
                <a:cs typeface="+mn-lt"/>
              </a:rPr>
              <a:t>Scala'da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birkaç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metotlardı aşağıda örneklenmiştir.</a:t>
            </a: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val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s =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s.length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)  // 13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s.concat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 How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are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you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?"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s.substring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(7, 12))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s.indexOf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('w'))  // 7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s.toLowerCase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hello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,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world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s.toUpperCase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"HELLO, WORLD!"</a:t>
            </a:r>
            <a:endParaRPr lang="tr-TR" sz="2400" i="1">
              <a:latin typeface="Franklin Gothic Book"/>
            </a:endParaRPr>
          </a:p>
          <a:p>
            <a:pPr marL="0" indent="0">
              <a:buNone/>
            </a:pPr>
            <a:r>
              <a:rPr lang="tr-TR" sz="2400" i="1">
                <a:latin typeface="Franklin Gothic Book"/>
                <a:ea typeface="+mn-lt"/>
                <a:cs typeface="+mn-lt"/>
              </a:rPr>
              <a:t>     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println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("   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   ".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())  // "</a:t>
            </a:r>
            <a:r>
              <a:rPr lang="tr-TR" sz="2400" i="1" err="1">
                <a:latin typeface="Franklin Gothic Book"/>
                <a:ea typeface="+mn-lt"/>
                <a:cs typeface="+mn-lt"/>
              </a:rPr>
              <a:t>Trim</a:t>
            </a:r>
            <a:r>
              <a:rPr lang="tr-TR" sz="2400" i="1">
                <a:latin typeface="Franklin Gothic Book"/>
                <a:ea typeface="+mn-lt"/>
                <a:cs typeface="+mn-lt"/>
              </a:rPr>
              <a:t> me!"</a:t>
            </a:r>
            <a:endParaRPr lang="tr-TR" sz="2400" i="1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91754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0E3EF-709E-D5C5-1830-90A2D86F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Dilinin Nesne Yönelimli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EFD49C-5012-0184-07E2-5F0C9A98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nesne yönelimli programlamayı </a:t>
            </a:r>
            <a:r>
              <a:rPr lang="tr-TR" err="1">
                <a:cs typeface="Calibri"/>
              </a:rPr>
              <a:t>desteklemetedir</a:t>
            </a:r>
            <a:r>
              <a:rPr lang="tr-TR">
                <a:cs typeface="Calibri"/>
              </a:rPr>
              <a:t>. Miras alma, polimorfizm gibi nesne yönelimli paradigmaya ait özellikler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gerçeklenebilir. Nesne yönelimli paradigmaya ait, </a:t>
            </a:r>
            <a:r>
              <a:rPr lang="tr-TR" err="1">
                <a:cs typeface="Calibri"/>
              </a:rPr>
              <a:t>traitler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mixinler</a:t>
            </a:r>
            <a:r>
              <a:rPr lang="tr-TR">
                <a:cs typeface="Calibri"/>
              </a:rPr>
              <a:t> bu özelliklerin gerçeklenebileceği yapılara örnek verilebilir.</a:t>
            </a:r>
          </a:p>
          <a:p>
            <a:endParaRPr lang="tr-T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158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021EC-E534-C944-A130-A0B677F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Sınıf Tanımlarının Java dili ile karşılaştırması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E434B7-A960-D7F5-CE57-E7D2A62C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9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sınıf daha az satır ile daha çok tanımlama yapmaya imkan tanıyacak şekilde tasarlanmıştır. </a:t>
            </a:r>
            <a:endParaRPr lang="tr-TR"/>
          </a:p>
          <a:p>
            <a:pPr marL="0" indent="0">
              <a:buNone/>
            </a:pPr>
            <a:r>
              <a:rPr lang="tr-TR">
                <a:cs typeface="Calibri"/>
              </a:rPr>
              <a:t> Yanda özel </a:t>
            </a:r>
            <a:r>
              <a:rPr lang="tr-TR" err="1">
                <a:cs typeface="Calibri"/>
              </a:rPr>
              <a:t>constructor</a:t>
            </a:r>
            <a:r>
              <a:rPr lang="tr-TR">
                <a:cs typeface="Calibri"/>
              </a:rPr>
              <a:t>, </a:t>
            </a:r>
            <a:r>
              <a:rPr lang="tr-TR" err="1">
                <a:cs typeface="Calibri"/>
              </a:rPr>
              <a:t>getter</a:t>
            </a:r>
            <a:r>
              <a:rPr lang="tr-TR">
                <a:cs typeface="Calibri"/>
              </a:rPr>
              <a:t> ve </a:t>
            </a:r>
            <a:r>
              <a:rPr lang="tr-TR" err="1">
                <a:cs typeface="Calibri"/>
              </a:rPr>
              <a:t>setter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metodlarına</a:t>
            </a:r>
            <a:r>
              <a:rPr lang="tr-TR">
                <a:cs typeface="Calibri"/>
              </a:rPr>
              <a:t> sahip bir sınıfın 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ve Java dillerinde tanımlanması gösterilmiştir.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8DBA4E1-41AA-DEB6-5C02-FD36F63A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49" y="3143300"/>
            <a:ext cx="4859868" cy="2866809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1B26649C-6673-FDE3-5150-3FBD80B3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2" y="2191326"/>
            <a:ext cx="5170311" cy="26461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0F91411-AF53-A156-05BE-3204F2D18ADF}"/>
              </a:ext>
            </a:extLst>
          </p:cNvPr>
          <p:cNvSpPr txBox="1"/>
          <p:nvPr/>
        </p:nvSpPr>
        <p:spPr>
          <a:xfrm>
            <a:off x="6180665" y="2775185"/>
            <a:ext cx="4374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>
                <a:cs typeface="Calibri"/>
              </a:rPr>
              <a:t>Java Dili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99C5D77-8CF2-3646-1901-C05791DB32FA}"/>
              </a:ext>
            </a:extLst>
          </p:cNvPr>
          <p:cNvSpPr txBox="1"/>
          <p:nvPr/>
        </p:nvSpPr>
        <p:spPr>
          <a:xfrm>
            <a:off x="6180666" y="1825036"/>
            <a:ext cx="5174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err="1">
                <a:cs typeface="Calibri"/>
              </a:rPr>
              <a:t>Scala</a:t>
            </a:r>
            <a:r>
              <a:rPr lang="tr-TR" b="1">
                <a:cs typeface="Calibri"/>
              </a:rPr>
              <a:t> Dili</a:t>
            </a:r>
          </a:p>
        </p:txBody>
      </p:sp>
    </p:spTree>
    <p:extLst>
      <p:ext uri="{BB962C8B-B14F-4D97-AF65-F5344CB8AC3E}">
        <p14:creationId xmlns:p14="http://schemas.microsoft.com/office/powerpoint/2010/main" val="3607947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CCD72-2FEE-4135-059B-6CC54C18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 Dilinde 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Trait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CBF8FD-9775-21C9-67B5-3ED0DFDD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8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dili üzerinde Java'daki </a:t>
            </a:r>
            <a:r>
              <a:rPr lang="tr-TR" err="1">
                <a:ea typeface="+mn-lt"/>
                <a:cs typeface="+mn-lt"/>
              </a:rPr>
              <a:t>interface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yerie</a:t>
            </a: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trait'ler</a:t>
            </a:r>
            <a:r>
              <a:rPr lang="tr-TR">
                <a:ea typeface="+mn-lt"/>
                <a:cs typeface="+mn-lt"/>
              </a:rPr>
              <a:t> kullanılmaktadır. Java'dan farklı olarak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içerisinde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deklarasyonları da bulunabilmektedir. Yandaki örnekte </a:t>
            </a:r>
            <a:r>
              <a:rPr lang="tr-TR" err="1">
                <a:ea typeface="+mn-lt"/>
                <a:cs typeface="+mn-lt"/>
              </a:rPr>
              <a:t>metod</a:t>
            </a:r>
            <a:r>
              <a:rPr lang="tr-TR">
                <a:ea typeface="+mn-lt"/>
                <a:cs typeface="+mn-lt"/>
              </a:rPr>
              <a:t> deklarasyonuna sahip bir </a:t>
            </a:r>
            <a:r>
              <a:rPr lang="tr-TR" err="1">
                <a:ea typeface="+mn-lt"/>
                <a:cs typeface="+mn-lt"/>
              </a:rPr>
              <a:t>trait</a:t>
            </a:r>
            <a:r>
              <a:rPr lang="tr-TR">
                <a:ea typeface="+mn-lt"/>
                <a:cs typeface="+mn-lt"/>
              </a:rPr>
              <a:t> örneği verilmiştir.</a:t>
            </a:r>
            <a:endParaRPr lang="tr-TR" err="1">
              <a:cs typeface="Calibri"/>
            </a:endParaRP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B5BE9F4-9A89-DEA3-0064-5F1226D9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0" y="1828097"/>
            <a:ext cx="5320829" cy="39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55D78E-7930-402E-786F-27706D1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Mixin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ve Miras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768BF-98E6-5B7F-41CF-309112C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6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birden fazla sınıftan miras almayı desteklememektedir. Ancak </a:t>
            </a:r>
            <a:r>
              <a:rPr lang="tr-TR" err="1">
                <a:cs typeface="Calibri"/>
              </a:rPr>
              <a:t>Mixin'ler</a:t>
            </a:r>
            <a:r>
              <a:rPr lang="tr-TR">
                <a:cs typeface="Calibri"/>
              </a:rPr>
              <a:t> kullanılarak bir sınıfa birden fazla özellik aktarılabilir. Yandaki örnekte </a:t>
            </a:r>
            <a:r>
              <a:rPr lang="tr-TR" err="1">
                <a:cs typeface="Calibri"/>
              </a:rPr>
              <a:t>Mixin</a:t>
            </a:r>
            <a:r>
              <a:rPr lang="tr-TR">
                <a:cs typeface="Calibri"/>
              </a:rPr>
              <a:t> kullanımının bir örneği verilmiştir.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810D536-A143-FB14-2481-B553696A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827676"/>
            <a:ext cx="5254977" cy="271346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7B61E14-6F88-21B4-9586-5117B40A51FF}"/>
              </a:ext>
            </a:extLst>
          </p:cNvPr>
          <p:cNvSpPr txBox="1"/>
          <p:nvPr/>
        </p:nvSpPr>
        <p:spPr>
          <a:xfrm>
            <a:off x="6096000" y="4731926"/>
            <a:ext cx="52587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ea typeface="+mn-lt"/>
                <a:cs typeface="+mn-lt"/>
              </a:rPr>
              <a:t>Buradaki D sınıfı hem B sınıfından hem de C </a:t>
            </a:r>
            <a:r>
              <a:rPr lang="tr-TR" err="1">
                <a:ea typeface="+mn-lt"/>
                <a:cs typeface="+mn-lt"/>
              </a:rPr>
              <a:t>mixin’inden</a:t>
            </a:r>
            <a:r>
              <a:rPr lang="tr-TR">
                <a:ea typeface="+mn-lt"/>
                <a:cs typeface="+mn-lt"/>
              </a:rPr>
              <a:t> miras alıyor.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937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49D74-FE20-A425-9035-A247477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sz="4000" b="1">
                <a:solidFill>
                  <a:srgbClr val="FF0000"/>
                </a:solidFill>
                <a:cs typeface="Calibri Light"/>
              </a:rPr>
              <a:t> Dilinde Fonksiyonel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34615-1CC0-B345-FF1B-43B06EB8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 dili nesne yönelimli olduğu gibi fonksiyonel programlamayı da destekler. </a:t>
            </a:r>
          </a:p>
          <a:p>
            <a:pPr marL="457200" indent="-457200"/>
            <a:r>
              <a:rPr lang="tr-TR" err="1">
                <a:cs typeface="Calibri"/>
              </a:rPr>
              <a:t>Higher-order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Functions</a:t>
            </a:r>
            <a:endParaRPr lang="tr-TR">
              <a:cs typeface="Calibri"/>
            </a:endParaRPr>
          </a:p>
          <a:p>
            <a:pPr marL="457200" indent="-457200"/>
            <a:r>
              <a:rPr lang="tr-TR" err="1">
                <a:cs typeface="Calibri"/>
              </a:rPr>
              <a:t>Closures</a:t>
            </a:r>
            <a:endParaRPr lang="tr-TR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İşlevsel Değişkenler</a:t>
            </a:r>
          </a:p>
          <a:p>
            <a:pPr marL="0" indent="0">
              <a:buNone/>
            </a:pPr>
            <a:endParaRPr lang="tr-TR">
              <a:cs typeface="Calibri"/>
            </a:endParaRPr>
          </a:p>
          <a:p>
            <a:pPr marL="0" indent="0">
              <a:buNone/>
            </a:pPr>
            <a:r>
              <a:rPr lang="tr-TR">
                <a:cs typeface="Calibri"/>
              </a:rPr>
              <a:t> Fonksiyonel özelliklerinden sadece birkaçı</a:t>
            </a:r>
          </a:p>
        </p:txBody>
      </p:sp>
    </p:spTree>
    <p:extLst>
      <p:ext uri="{BB962C8B-B14F-4D97-AF65-F5344CB8AC3E}">
        <p14:creationId xmlns:p14="http://schemas.microsoft.com/office/powerpoint/2010/main" val="3834232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80C1F1-2EFA-831E-F7EE-E230E58F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Higher-order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functions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(yüksek sıralı işlevler)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96DE7-DD1F-C3DE-ADE7-86C50439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2118" cy="16702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 dilinde, fonksiyonlar diğer fonksiyonlara parametre olarak verilebilir. Aynı zamanda fonksiyonlar </a:t>
            </a:r>
            <a:r>
              <a:rPr lang="tr-TR" err="1">
                <a:ea typeface="+mn-lt"/>
                <a:cs typeface="+mn-lt"/>
              </a:rPr>
              <a:t>fonsiyon</a:t>
            </a:r>
            <a:r>
              <a:rPr lang="tr-TR">
                <a:ea typeface="+mn-lt"/>
                <a:cs typeface="+mn-lt"/>
              </a:rPr>
              <a:t> döndürebilir. Bu sayede, fonksiyonlar diğer fonksiyonların içinde kullanılabilir veya başka bir fonksiyon döndürülebilir.   Aşağıda </a:t>
            </a:r>
            <a:r>
              <a:rPr lang="tr-TR" err="1">
                <a:ea typeface="+mn-lt"/>
                <a:cs typeface="+mn-lt"/>
              </a:rPr>
              <a:t>higher-order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functions</a:t>
            </a:r>
            <a:r>
              <a:rPr lang="tr-TR">
                <a:ea typeface="+mn-lt"/>
                <a:cs typeface="+mn-lt"/>
              </a:rPr>
              <a:t> için örnek verilmiştir.</a:t>
            </a:r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9B44182-E63B-D53F-4A24-B96C773C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21" y="3804610"/>
            <a:ext cx="8274755" cy="22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9DD5F1-8C6B-6EAF-6C1D-ED7E8CAB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4" y="51104"/>
            <a:ext cx="12008284" cy="680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r>
              <a:rPr lang="tr-TR">
                <a:ea typeface="+mn-lt"/>
                <a:cs typeface="+mn-lt"/>
              </a:rPr>
              <a:t>Farklı kullanım alanları vardır. Başlıca web ile mobil uygulamaları , büyük veri ve veri işleme uygulamaları , işletme yazılımları ve mobil uygulamalarda kullanılır.</a:t>
            </a:r>
            <a:endParaRPr lang="tr-TR">
              <a:cs typeface="Calibri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endParaRPr lang="tr-TR">
              <a:ea typeface="+mn-lt"/>
              <a:cs typeface="+mn-lt"/>
            </a:endParaRPr>
          </a:p>
          <a:p>
            <a:pPr marL="285750" indent="-285750" algn="ctr"/>
            <a:r>
              <a:rPr lang="tr-TR">
                <a:ea typeface="+mn-lt"/>
                <a:cs typeface="+mn-lt"/>
              </a:rPr>
              <a:t>Derleyici ve kütüphaneleri de dahil Apache lisansı altında yayınlanmıştır.</a:t>
            </a:r>
            <a:endParaRPr lang="tr-TR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96A4551-DB08-D452-9A58-8877FD73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2180107"/>
            <a:ext cx="5174875" cy="2284874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B552DED-A7F2-5B3A-1B14-1897AA53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7" y="2057859"/>
            <a:ext cx="4177552" cy="24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3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2243EB-E846-643D-06D6-15F8D09D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Scala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Dilinde </a:t>
            </a:r>
            <a:r>
              <a:rPr lang="tr-TR" b="1" err="1">
                <a:solidFill>
                  <a:srgbClr val="FF0000"/>
                </a:solidFill>
                <a:ea typeface="+mj-lt"/>
                <a:cs typeface="+mj-lt"/>
              </a:rPr>
              <a:t>Closures</a:t>
            </a:r>
            <a:r>
              <a:rPr lang="tr-TR" b="1">
                <a:solidFill>
                  <a:srgbClr val="FF0000"/>
                </a:solidFill>
                <a:ea typeface="+mj-lt"/>
                <a:cs typeface="+mj-lt"/>
              </a:rPr>
              <a:t> (Kapamalar)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0B6895-F9B9-5DD1-9D86-71B76EA9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8193" cy="1369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cs typeface="Calibri"/>
              </a:rPr>
              <a:t> </a:t>
            </a: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dilinde tanımlanan bir fonksiyon kendi </a:t>
            </a:r>
            <a:r>
              <a:rPr lang="tr-TR" err="1">
                <a:cs typeface="Calibri"/>
              </a:rPr>
              <a:t>scope'u</a:t>
            </a:r>
            <a:r>
              <a:rPr lang="tr-TR">
                <a:cs typeface="Calibri"/>
              </a:rPr>
              <a:t> dışındaki değişkenlere de erişebilir.  Bunu </a:t>
            </a:r>
            <a:r>
              <a:rPr lang="tr-TR" err="1">
                <a:cs typeface="Calibri"/>
              </a:rPr>
              <a:t>side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effects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lerden</a:t>
            </a:r>
            <a:r>
              <a:rPr lang="tr-TR">
                <a:cs typeface="Calibri"/>
              </a:rPr>
              <a:t> etkilenmeden yapar. Örnek:</a:t>
            </a:r>
          </a:p>
          <a:p>
            <a:endParaRPr lang="tr-TR">
              <a:cs typeface="Calibri"/>
            </a:endParaRPr>
          </a:p>
        </p:txBody>
      </p:sp>
      <p:pic>
        <p:nvPicPr>
          <p:cNvPr id="5" name="Resim 6">
            <a:extLst>
              <a:ext uri="{FF2B5EF4-FFF2-40B4-BE49-F238E27FC236}">
                <a16:creationId xmlns:a16="http://schemas.microsoft.com/office/drawing/2014/main" id="{9521E5E7-F1C0-A25A-5CB8-C684200C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47" y="3684118"/>
            <a:ext cx="6045907" cy="17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0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589B3-ACCF-35A2-45D7-14E3A1E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İşlevsel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ABF63-7F32-FEB6-315E-A791846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İşlevsel değişkenler sayesinde herhangi bir fonksiyon bir değişkene atanabilir. Aşağıda ismi </a:t>
            </a:r>
            <a:r>
              <a:rPr lang="tr-TR" err="1">
                <a:cs typeface="Calibri"/>
              </a:rPr>
              <a:t>addOne</a:t>
            </a:r>
            <a:r>
              <a:rPr lang="tr-TR">
                <a:cs typeface="Calibri"/>
              </a:rPr>
              <a:t> olan bir işlevsel değişkenin örneği verilmiştir: </a:t>
            </a:r>
          </a:p>
          <a:p>
            <a:pPr marL="0" indent="0">
              <a:buNone/>
            </a:pPr>
            <a:endParaRPr lang="tr-TR">
              <a:cs typeface="Calibri"/>
            </a:endParaRPr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2A701F8E-3B84-4B1C-66D9-EE81D0C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33" y="3726065"/>
            <a:ext cx="7851424" cy="6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6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55F50-DF4A-43AB-225C-87463602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endParaRPr lang="tr-TR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B8BF5A-D966-185B-157C-3E3FA899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Scala</a:t>
            </a:r>
            <a:r>
              <a:rPr lang="tr-TR">
                <a:cs typeface="Calibri"/>
              </a:rPr>
              <a:t> dili içerisinde </a:t>
            </a:r>
            <a:r>
              <a:rPr lang="tr-TR" err="1">
                <a:cs typeface="Calibri"/>
              </a:rPr>
              <a:t>collections</a:t>
            </a:r>
            <a:r>
              <a:rPr lang="tr-TR">
                <a:cs typeface="Calibri"/>
              </a:rPr>
              <a:t> ile elemanları sıralı veya anahtar-değer çiftleri şeklinde tutmak mümkündür ve 3 kategoriye ayrılır: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Sequences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Sıralı veri türlerini tutmak için kullanılır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Maps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Anahtar-değer çiftlerini tutmak için kullanılır.</a:t>
            </a:r>
          </a:p>
          <a:p>
            <a:pPr marL="0" indent="0">
              <a:buNone/>
            </a:pPr>
            <a:r>
              <a:rPr lang="tr-TR" b="1" err="1">
                <a:cs typeface="Calibri"/>
              </a:rPr>
              <a:t>Sets</a:t>
            </a:r>
            <a:endParaRPr lang="tr-TR" b="1">
              <a:cs typeface="Calibri"/>
            </a:endParaRPr>
          </a:p>
          <a:p>
            <a:pPr marL="457200" indent="-457200"/>
            <a:r>
              <a:rPr lang="tr-TR">
                <a:cs typeface="Calibri"/>
              </a:rPr>
              <a:t>Sırasız veri türlerini tutmak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5315885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B6E4E-3C8B-7CA3-FAFE-AC5E9DD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Hiyerarşisi</a:t>
            </a: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91D56D2E-C685-C630-726D-C90DF7E2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1796837"/>
            <a:ext cx="6543792" cy="4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1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24AF59-781A-CD91-0F4F-0A206C87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FF0000"/>
                </a:solidFill>
                <a:cs typeface="Calibri Light"/>
              </a:rPr>
              <a:t>Sık Kullanılan </a:t>
            </a:r>
            <a:r>
              <a:rPr lang="tr-TR" b="1" err="1">
                <a:solidFill>
                  <a:srgbClr val="FF0000"/>
                </a:solidFill>
                <a:cs typeface="Calibri Light"/>
              </a:rPr>
              <a:t>Collections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Türleri</a:t>
            </a:r>
          </a:p>
        </p:txBody>
      </p:sp>
      <p:pic>
        <p:nvPicPr>
          <p:cNvPr id="3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CF8CF686-0F61-881D-824E-A3C8A2CF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869"/>
            <a:ext cx="10515600" cy="45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6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52562-B2E3-4C05-5530-26DEC108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Hata Ayıklama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E9BCA-DAF0-CF99-B5D1-ECF7C3DD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Try-Catch</a:t>
            </a:r>
            <a:r>
              <a:rPr lang="tr-TR">
                <a:ea typeface="+mn-lt"/>
                <a:cs typeface="+mn-lt"/>
              </a:rPr>
              <a:t> yapısı, kodunuzda bir hata oluştuğunda hata mesajını yakalayarak işleme sokmanızı sağlar. Örnek olarak:</a:t>
            </a:r>
          </a:p>
          <a:p>
            <a:endParaRPr lang="tr-TR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9AB8529-654A-A010-2B30-965007E1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6" y="3103034"/>
            <a:ext cx="5969941" cy="21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8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A7019-C0C6-AD6A-6FCD-CED6FFDE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  <a:cs typeface="Calibri Light"/>
              </a:rPr>
              <a:t>Scala</a:t>
            </a:r>
            <a:r>
              <a:rPr lang="tr-TR" b="1">
                <a:solidFill>
                  <a:srgbClr val="FF0000"/>
                </a:solidFill>
                <a:cs typeface="Calibri Light"/>
              </a:rPr>
              <a:t> Dilinde Option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7554EC-2052-F07B-D97D-1F0CA89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>
                <a:cs typeface="Calibri"/>
              </a:rPr>
              <a:t> Option yapısı ile bir değişkenin değerinin olup olmadığı kontrol edilebilir ve değeri yoksa ona göre bir işlem gerçekleştirilebilir.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03AAFD2-62B6-2DEA-3AA8-45B1A0A0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96" y="3554738"/>
            <a:ext cx="9102608" cy="18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accent6">
                    <a:lumMod val="75000"/>
                  </a:schemeClr>
                </a:solidFill>
              </a:rPr>
              <a:t>Dilin Tarihçesi</a:t>
            </a:r>
            <a:endParaRPr lang="tr-TR">
              <a:solidFill>
                <a:schemeClr val="accent6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1524" y="1997120"/>
            <a:ext cx="5773826" cy="4493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/>
              <a:t>Martin </a:t>
            </a:r>
            <a:r>
              <a:rPr lang="tr-TR" sz="2400" err="1"/>
              <a:t>Odersky</a:t>
            </a:r>
            <a:r>
              <a:rPr lang="tr-TR" sz="2400"/>
              <a:t> daha öncesinde </a:t>
            </a:r>
            <a:r>
              <a:rPr lang="tr-TR" sz="2400" err="1"/>
              <a:t>javac</a:t>
            </a:r>
            <a:r>
              <a:rPr lang="tr-TR" sz="2400"/>
              <a:t> derleyicisi üzerinde çalışmıştı. </a:t>
            </a:r>
            <a:endParaRPr lang="tr-TR" sz="3200">
              <a:cs typeface="Calibri"/>
            </a:endParaRPr>
          </a:p>
          <a:p>
            <a:r>
              <a:rPr lang="tr-TR" sz="2400"/>
              <a:t>Daha sonrasında </a:t>
            </a:r>
            <a:r>
              <a:rPr lang="tr-TR" sz="2400" err="1"/>
              <a:t>Scala’yı</a:t>
            </a:r>
            <a:r>
              <a:rPr lang="tr-TR" sz="2400"/>
              <a:t> geliştirme fikri doğdu. 2001 yılında geliştirilmeye başlandı ve 2004 yılında Java platformunda halka açık bir şekilde yayınlandı.</a:t>
            </a:r>
            <a:endParaRPr lang="tr-TR" sz="2400">
              <a:cs typeface="Calibri"/>
            </a:endParaRPr>
          </a:p>
          <a:p>
            <a:r>
              <a:rPr lang="tr-TR" sz="2400"/>
              <a:t>2006 yılında ikinci sürümü yayınlandı. </a:t>
            </a:r>
            <a:endParaRPr lang="tr-TR" sz="2400">
              <a:cs typeface="Calibri"/>
            </a:endParaRPr>
          </a:p>
          <a:p>
            <a:r>
              <a:rPr lang="tr-TR" sz="2400"/>
              <a:t>2011 yılında </a:t>
            </a:r>
            <a:r>
              <a:rPr lang="tr-TR" sz="2400" err="1"/>
              <a:t>Scala</a:t>
            </a:r>
            <a:r>
              <a:rPr lang="tr-TR" sz="2400"/>
              <a:t> ekibi,  büyük bir araştırma hibesi aldı. Bu tarihten sonra dil daha hızlı gelişmeye devam etti.</a:t>
            </a:r>
            <a:endParaRPr lang="tr-TR" sz="2400">
              <a:cs typeface="Calibri"/>
            </a:endParaRPr>
          </a:p>
          <a:p>
            <a:endParaRPr lang="tr-TR" sz="2400">
              <a:cs typeface="Calibri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5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err="1">
                <a:solidFill>
                  <a:srgbClr val="C00000"/>
                </a:solidFill>
                <a:effectLst/>
              </a:rPr>
              <a:t>Scala</a:t>
            </a:r>
            <a:r>
              <a:rPr lang="tr-TR" sz="4800" b="1">
                <a:solidFill>
                  <a:srgbClr val="C00000"/>
                </a:solidFill>
                <a:effectLst/>
              </a:rPr>
              <a:t> Dilinin Özellikleri</a:t>
            </a:r>
            <a:r>
              <a:rPr lang="tr-TR" sz="4800" b="1">
                <a:solidFill>
                  <a:srgbClr val="C00000"/>
                </a:solidFill>
              </a:rPr>
              <a:t> </a:t>
            </a:r>
            <a:endParaRPr lang="tr-TR" sz="4800" b="1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2376" y="861919"/>
            <a:ext cx="10515600" cy="48450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tr-TR"/>
          </a:p>
          <a:p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Okuması ve yazması kolay olan , sade ve çok yönlü bir sözdizimine sahiptir.</a:t>
            </a:r>
            <a:endParaRPr lang="tr-TR"/>
          </a:p>
          <a:p>
            <a:r>
              <a:rPr lang="tr-TR">
                <a:ea typeface="+mn-lt"/>
                <a:cs typeface="+mn-lt"/>
              </a:rPr>
              <a:t>Soyutlamaların tanımlanmasında esnektir. </a:t>
            </a:r>
            <a:endParaRPr lang="tr-TR"/>
          </a:p>
          <a:p>
            <a:r>
              <a:rPr lang="tr-TR">
                <a:ea typeface="+mn-lt"/>
                <a:cs typeface="+mn-lt"/>
              </a:rPr>
              <a:t>Test edilmesi ve yeniden kullanılması kolaydır.</a:t>
            </a:r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Verimli kodlamaya izin verir. Hata yakalama için tür çıkarımı özelliği vardır.</a:t>
            </a:r>
            <a:endParaRPr lang="tr-TR">
              <a:cs typeface="Calibri"/>
            </a:endParaRPr>
          </a:p>
          <a:p>
            <a:r>
              <a:rPr lang="tr-TR" sz="2600" b="1">
                <a:ea typeface="+mn-lt"/>
                <a:cs typeface="+mn-lt"/>
              </a:rPr>
              <a:t>Güçlü statik tiplemelidir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>
                <a:ea typeface="+mn-lt"/>
                <a:cs typeface="+mn-lt"/>
              </a:rPr>
              <a:t>(Sanılanın aksine dinamik değildir). Bu bir değişkenin türünün , derleme zamanında bilinmesi gerektiği anlamına gelir. Daha verimli kod sağlar ve geliştirme sürecinde ilgili hataların yakalanmasına yardımcı olabilir.</a:t>
            </a:r>
            <a:endParaRPr lang="tr-TR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>
              <a:cs typeface="Calibri"/>
            </a:endParaRPr>
          </a:p>
          <a:p>
            <a:endParaRPr lang="tr-TR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2730" y="231406"/>
            <a:ext cx="11714628" cy="624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>
              <a:cs typeface="Calibri"/>
            </a:endParaRPr>
          </a:p>
          <a:p>
            <a:r>
              <a:rPr lang="tr-TR">
                <a:ea typeface="+mn-lt"/>
                <a:cs typeface="+mn-lt"/>
              </a:rPr>
              <a:t>Eşzamanlı programlama desteğine sahiptir. Yukarıdan aşağıya yaklaşımı izler. Programların her biri birden fazla parçaya bölünerek işlenebilir. Bu sayede çok </a:t>
            </a:r>
            <a:r>
              <a:rPr lang="tr-TR" err="1">
                <a:ea typeface="+mn-lt"/>
                <a:cs typeface="+mn-lt"/>
              </a:rPr>
              <a:t>thread’li</a:t>
            </a:r>
            <a:r>
              <a:rPr lang="tr-TR">
                <a:ea typeface="+mn-lt"/>
                <a:cs typeface="+mn-lt"/>
              </a:rPr>
              <a:t> paralel programlanmış programlar yazılabilir.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 err="1">
                <a:ea typeface="+mn-lt"/>
                <a:cs typeface="+mn-lt"/>
              </a:rPr>
              <a:t>Scala</a:t>
            </a:r>
            <a:r>
              <a:rPr lang="tr-TR">
                <a:ea typeface="+mn-lt"/>
                <a:cs typeface="+mn-lt"/>
              </a:rPr>
              <a:t> genel amaçlı kullanılan hibrit bir dildir. Yani hem fonksiyonel özellikleri barındıran , hem nesne yönelimli, hem de emir esaslı bir dildir. Bu özellikleri esnek bir şekilde bir araya getirir. </a:t>
            </a:r>
            <a:endParaRPr lang="tr-TR">
              <a:cs typeface="Calibri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76AE7531-6D41-1D0E-5D0B-F5777E6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3738520"/>
            <a:ext cx="4468906" cy="307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Geniş ekran</PresentationFormat>
  <Slides>66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67" baseType="lpstr">
      <vt:lpstr>Office Theme</vt:lpstr>
      <vt:lpstr>BİL 423 PROGRAMLAMA DİLLERİ DERSİ DÖNEM SONU ÖDEVİ SUNUMU</vt:lpstr>
      <vt:lpstr>PowerPoint Sunusu</vt:lpstr>
      <vt:lpstr>Scala Programlama Dili</vt:lpstr>
      <vt:lpstr>PowerPoint Sunusu</vt:lpstr>
      <vt:lpstr>PowerPoint Sunusu</vt:lpstr>
      <vt:lpstr>PowerPoint Sunusu</vt:lpstr>
      <vt:lpstr>Dilin Tarihçesi</vt:lpstr>
      <vt:lpstr>Scala Dilinin Özellikleri </vt:lpstr>
      <vt:lpstr>PowerPoint Sunusu</vt:lpstr>
      <vt:lpstr>PowerPoint Sunusu</vt:lpstr>
      <vt:lpstr>PowerPoint Sunusu</vt:lpstr>
      <vt:lpstr>Hangi Alanlarda Kullanılır</vt:lpstr>
      <vt:lpstr>PowerPoint Sunusu</vt:lpstr>
      <vt:lpstr>PowerPoint Sunusu</vt:lpstr>
      <vt:lpstr>PowerPoint Sunusu</vt:lpstr>
      <vt:lpstr>Mobil Uygulama</vt:lpstr>
      <vt:lpstr>PowerPoint Sunusu</vt:lpstr>
      <vt:lpstr>Kütüphane ve Frameworkler </vt:lpstr>
      <vt:lpstr>Kütüphane ve Frameworkler </vt:lpstr>
      <vt:lpstr>PowerPoint Sunusu</vt:lpstr>
      <vt:lpstr>PowerPoint Sunusu</vt:lpstr>
      <vt:lpstr>Scala Dilinin Semantic Bilgileri </vt:lpstr>
      <vt:lpstr>Scala Dilinin Semantic Bilgileri</vt:lpstr>
      <vt:lpstr>Scala Dilinin Semantic Bilgileri </vt:lpstr>
      <vt:lpstr>Temel Syntax(Sözdizimi):</vt:lpstr>
      <vt:lpstr>Scala Parser</vt:lpstr>
      <vt:lpstr>Scala Parser(devam) </vt:lpstr>
      <vt:lpstr>Kombinatör</vt:lpstr>
      <vt:lpstr>Kombinatör(Devam)</vt:lpstr>
      <vt:lpstr>Kombinatör(Devam)</vt:lpstr>
      <vt:lpstr>                      Scala vs Java</vt:lpstr>
      <vt:lpstr>Scala Ve Java Arasındaki Temel Farklar</vt:lpstr>
      <vt:lpstr>Veri Tipleri Ağacı</vt:lpstr>
      <vt:lpstr>Alt Türler</vt:lpstr>
      <vt:lpstr>Alt Türler(Devam)</vt:lpstr>
      <vt:lpstr>Tip Dönüşüm Şablonu(Type-Casting)</vt:lpstr>
      <vt:lpstr>Tip Dönüşümleri(Devam)</vt:lpstr>
      <vt:lpstr>Statik ve Dinamik Tipleme</vt:lpstr>
      <vt:lpstr>Operatör Tipleri(Unary,Binary,Ternary)</vt:lpstr>
      <vt:lpstr>Kapsam</vt:lpstr>
      <vt:lpstr>Kapsam(Devam)</vt:lpstr>
      <vt:lpstr>Kapsam(Devam)</vt:lpstr>
      <vt:lpstr>Kapsam(Devam)</vt:lpstr>
      <vt:lpstr>Seçim İfadeleri</vt:lpstr>
      <vt:lpstr>Seçim İfadeleri(Devam)</vt:lpstr>
      <vt:lpstr>Seçim İfadeleri(Devam)</vt:lpstr>
      <vt:lpstr>Döngüler</vt:lpstr>
      <vt:lpstr>Döngüler(Devam)</vt:lpstr>
      <vt:lpstr>Metotlar ve Fonksiyonlar</vt:lpstr>
      <vt:lpstr>Metotlar ve Fonksiyonlar(Devam)</vt:lpstr>
      <vt:lpstr>Metotlar ve Fonksiyonlar(Devam)</vt:lpstr>
      <vt:lpstr>Metotlar ve Fonksiyonlar(Devam)</vt:lpstr>
      <vt:lpstr>Metotlar ve Fonksiyonlar(Devam)</vt:lpstr>
      <vt:lpstr>Scala Dilinin Nesne Yönelimli Özellikleri</vt:lpstr>
      <vt:lpstr>Scala Dilinde Sınıf Tanımlarının Java dili ile karşılaştırması</vt:lpstr>
      <vt:lpstr>Scala Dilinde Trait</vt:lpstr>
      <vt:lpstr>Mixin ve Miras Alma</vt:lpstr>
      <vt:lpstr>Scala Dilinde Fonksiyonel Programlama</vt:lpstr>
      <vt:lpstr>Scala Dilinde Higher-order functions (yüksek sıralı işlevler)</vt:lpstr>
      <vt:lpstr>Scala Dilinde Closures (Kapamalar)</vt:lpstr>
      <vt:lpstr>Scala Dilinde İşlevsel Değişkenler</vt:lpstr>
      <vt:lpstr>Scala Dili Collections</vt:lpstr>
      <vt:lpstr>Scala dilinde Collections Hiyerarşisi</vt:lpstr>
      <vt:lpstr>Sık Kullanılan Collections Türleri</vt:lpstr>
      <vt:lpstr>Scala Dilinde Hata Ayıklama</vt:lpstr>
      <vt:lpstr>Scala Dilinde Option Yapısı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 423 PROGRAMLAMA DİLLERİ DERSİ DÖNEM SONU ÖDEVİ SUNUMU</dc:title>
  <dc:creator>sahin</dc:creator>
  <cp:revision>112</cp:revision>
  <dcterms:created xsi:type="dcterms:W3CDTF">2022-12-11T15:33:00Z</dcterms:created>
  <dcterms:modified xsi:type="dcterms:W3CDTF">2023-01-08T19:31:45Z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A3F9A17484A44BF3A559F249A1145A80</vt:lpwstr>
  </property>
  <property fmtid="{D5CDD505-2E9C-101B-9397-08002B2CF9AE}" pid="3" name="KSOProductBuildVer">
    <vt:lpwstr>1033-11.2.0.11440</vt:lpwstr>
  </property>
</Properties>
</file>