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sldIdLst>
    <p:sldId id="256" r:id="rId2"/>
    <p:sldId id="267" r:id="rId3"/>
    <p:sldId id="257" r:id="rId4"/>
    <p:sldId id="268" r:id="rId5"/>
    <p:sldId id="291" r:id="rId6"/>
    <p:sldId id="280" r:id="rId7"/>
    <p:sldId id="258" r:id="rId8"/>
    <p:sldId id="259" r:id="rId9"/>
    <p:sldId id="260" r:id="rId10"/>
    <p:sldId id="303" r:id="rId11"/>
    <p:sldId id="261" r:id="rId12"/>
    <p:sldId id="262" r:id="rId13"/>
    <p:sldId id="320" r:id="rId14"/>
    <p:sldId id="319" r:id="rId15"/>
    <p:sldId id="293" r:id="rId16"/>
    <p:sldId id="311" r:id="rId17"/>
    <p:sldId id="315" r:id="rId18"/>
    <p:sldId id="264" r:id="rId19"/>
    <p:sldId id="321" r:id="rId20"/>
    <p:sldId id="265" r:id="rId21"/>
    <p:sldId id="332" r:id="rId22"/>
    <p:sldId id="266" r:id="rId23"/>
    <p:sldId id="269" r:id="rId24"/>
    <p:sldId id="270" r:id="rId25"/>
    <p:sldId id="271" r:id="rId26"/>
    <p:sldId id="273" r:id="rId27"/>
    <p:sldId id="284" r:id="rId28"/>
    <p:sldId id="289" r:id="rId29"/>
    <p:sldId id="275" r:id="rId30"/>
    <p:sldId id="283" r:id="rId31"/>
    <p:sldId id="285" r:id="rId32"/>
    <p:sldId id="286" r:id="rId33"/>
    <p:sldId id="299" r:id="rId34"/>
    <p:sldId id="300" r:id="rId35"/>
    <p:sldId id="301" r:id="rId36"/>
    <p:sldId id="308" r:id="rId37"/>
    <p:sldId id="312" r:id="rId38"/>
    <p:sldId id="313" r:id="rId39"/>
    <p:sldId id="316" r:id="rId40"/>
    <p:sldId id="318" r:id="rId41"/>
    <p:sldId id="322" r:id="rId42"/>
    <p:sldId id="324" r:id="rId43"/>
    <p:sldId id="325" r:id="rId44"/>
    <p:sldId id="326" r:id="rId45"/>
    <p:sldId id="327" r:id="rId46"/>
    <p:sldId id="328" r:id="rId47"/>
    <p:sldId id="329" r:id="rId48"/>
    <p:sldId id="335" r:id="rId49"/>
    <p:sldId id="333" r:id="rId50"/>
    <p:sldId id="334" r:id="rId51"/>
    <p:sldId id="276" r:id="rId52"/>
    <p:sldId id="323" r:id="rId53"/>
    <p:sldId id="317" r:id="rId54"/>
    <p:sldId id="330" r:id="rId55"/>
    <p:sldId id="302" r:id="rId56"/>
    <p:sldId id="294" r:id="rId57"/>
    <p:sldId id="278" r:id="rId58"/>
    <p:sldId id="304" r:id="rId59"/>
    <p:sldId id="306" r:id="rId60"/>
    <p:sldId id="290" r:id="rId61"/>
    <p:sldId id="292" r:id="rId62"/>
    <p:sldId id="297" r:id="rId63"/>
    <p:sldId id="298" r:id="rId6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1862"/>
    <a:srgbClr val="DF311E"/>
    <a:srgbClr val="CC28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A03322-959E-45FF-B745-19C6C05C543B}" v="48" dt="2022-12-24T19:44:11.590"/>
    <p1510:client id="{98DA1238-04EB-46CF-8862-04B0E06BCC25}" v="1937" dt="2022-12-24T19:57:29.611"/>
    <p1510:client id="{B48C4CB0-259E-438B-AFB9-2C9D29564A7D}" v="499" dt="2022-12-24T19:38:55.860"/>
    <p1510:client id="{BD683321-ED57-4C3A-854A-B3C700116FAB}" v="248" dt="2022-12-24T17:33:55.466"/>
    <p1510:client id="{CC162307-C653-43E7-88B6-14ECE21B4A9A}" v="3869" dt="2022-12-24T19:54:00.585"/>
    <p1510:client id="{FDA955E3-46A0-4BEF-A76F-A07C864055DF}" v="4598" dt="2022-12-24T19:28:37.5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1AC19-601B-4342-B177-A400DC62BFB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DEECDF2-E2E8-48C1-9623-E251694490D9}">
      <dgm:prSet/>
      <dgm:spPr/>
      <dgm:t>
        <a:bodyPr/>
        <a:lstStyle/>
        <a:p>
          <a:r>
            <a:rPr lang="tr-TR"/>
            <a:t>Scala dili de genel değişken tanımlama kurallarını desteklemekte ve kendisine özel birkaç özelliğe sahiptir.Bunlardan birkaçı aşağıda listelenmiştir.</a:t>
          </a:r>
          <a:endParaRPr lang="en-US"/>
        </a:p>
      </dgm:t>
    </dgm:pt>
    <dgm:pt modelId="{BEA7CEF1-3219-4C0B-89BA-B138904EF236}" type="parTrans" cxnId="{AE317281-6FBF-44C8-B170-AEFAD3CDFB8C}">
      <dgm:prSet/>
      <dgm:spPr/>
      <dgm:t>
        <a:bodyPr/>
        <a:lstStyle/>
        <a:p>
          <a:endParaRPr lang="en-US"/>
        </a:p>
      </dgm:t>
    </dgm:pt>
    <dgm:pt modelId="{B9B932EA-DE2F-48E5-A685-7B584F15F69A}" type="sibTrans" cxnId="{AE317281-6FBF-44C8-B170-AEFAD3CDFB8C}">
      <dgm:prSet/>
      <dgm:spPr/>
      <dgm:t>
        <a:bodyPr/>
        <a:lstStyle/>
        <a:p>
          <a:endParaRPr lang="en-US"/>
        </a:p>
      </dgm:t>
    </dgm:pt>
    <dgm:pt modelId="{51BEFD80-ABBC-493C-9230-9BBAFAACFE95}">
      <dgm:prSet/>
      <dgm:spPr/>
      <dgm:t>
        <a:bodyPr/>
        <a:lstStyle/>
        <a:p>
          <a:r>
            <a:rPr lang="tr-TR"/>
            <a:t>Değişken rezerve kelime içermemelidir.İçerse de bu bir ihlal değildir.</a:t>
          </a:r>
          <a:endParaRPr lang="en-US"/>
        </a:p>
      </dgm:t>
    </dgm:pt>
    <dgm:pt modelId="{D0F85EC0-D82A-4D3E-8A81-E5E3CA9E9CB7}" type="parTrans" cxnId="{584EEB74-F162-4C80-BBB4-02CF836588D6}">
      <dgm:prSet/>
      <dgm:spPr/>
      <dgm:t>
        <a:bodyPr/>
        <a:lstStyle/>
        <a:p>
          <a:endParaRPr lang="en-US"/>
        </a:p>
      </dgm:t>
    </dgm:pt>
    <dgm:pt modelId="{7D7E7242-58CD-44E9-AA83-CEE23602BFE5}" type="sibTrans" cxnId="{584EEB74-F162-4C80-BBB4-02CF836588D6}">
      <dgm:prSet/>
      <dgm:spPr/>
      <dgm:t>
        <a:bodyPr/>
        <a:lstStyle/>
        <a:p>
          <a:endParaRPr lang="en-US"/>
        </a:p>
      </dgm:t>
    </dgm:pt>
    <dgm:pt modelId="{009BE6C4-D854-467F-9C86-F45975F08C23}">
      <dgm:prSet/>
      <dgm:spPr/>
      <dgm:t>
        <a:bodyPr/>
        <a:lstStyle/>
        <a:p>
          <a:r>
            <a:rPr lang="tr-TR"/>
            <a:t>Değişken sembol olarak sadece _ ve $ içerebilir ayrıca $ ile başlayabilir.Diğer semboller(#,.&amp;^) ihlal oluşturacaktır.</a:t>
          </a:r>
          <a:endParaRPr lang="en-US"/>
        </a:p>
      </dgm:t>
    </dgm:pt>
    <dgm:pt modelId="{82FC99C8-45E0-4AAE-9453-42F58C71EE4E}" type="parTrans" cxnId="{464E5DF0-919B-438F-905F-34B1095B014C}">
      <dgm:prSet/>
      <dgm:spPr/>
      <dgm:t>
        <a:bodyPr/>
        <a:lstStyle/>
        <a:p>
          <a:endParaRPr lang="en-US"/>
        </a:p>
      </dgm:t>
    </dgm:pt>
    <dgm:pt modelId="{AF5BC0BE-DF22-4ADD-8EB7-D3CE1BA9398D}" type="sibTrans" cxnId="{464E5DF0-919B-438F-905F-34B1095B014C}">
      <dgm:prSet/>
      <dgm:spPr/>
      <dgm:t>
        <a:bodyPr/>
        <a:lstStyle/>
        <a:p>
          <a:endParaRPr lang="en-US"/>
        </a:p>
      </dgm:t>
    </dgm:pt>
    <dgm:pt modelId="{EB61ABCC-80CE-415A-A2B8-96E963927AE0}">
      <dgm:prSet/>
      <dgm:spPr/>
      <dgm:t>
        <a:bodyPr/>
        <a:lstStyle/>
        <a:p>
          <a:pPr rtl="0"/>
          <a:r>
            <a:rPr lang="tr-TR"/>
            <a:t>Unicode’u desteklediği için dile özgü harfler kullanılabilir ancak tavsiye edilmemektedir. “Ü Ğ I Ç “</a:t>
          </a:r>
          <a:r>
            <a:rPr lang="tr-TR">
              <a:latin typeface="Calibri Light"/>
            </a:rPr>
            <a:t> </a:t>
          </a:r>
          <a:endParaRPr lang="en-US"/>
        </a:p>
      </dgm:t>
    </dgm:pt>
    <dgm:pt modelId="{6D33BAC4-AF7A-4A92-AE46-D1E02C1BED69}" type="parTrans" cxnId="{2D6A37EB-4B1A-4CC8-8CA2-CE7EA8B61FFB}">
      <dgm:prSet/>
      <dgm:spPr/>
      <dgm:t>
        <a:bodyPr/>
        <a:lstStyle/>
        <a:p>
          <a:endParaRPr lang="en-US"/>
        </a:p>
      </dgm:t>
    </dgm:pt>
    <dgm:pt modelId="{9AB560D0-7302-4724-B89F-787CB57FB657}" type="sibTrans" cxnId="{2D6A37EB-4B1A-4CC8-8CA2-CE7EA8B61FFB}">
      <dgm:prSet/>
      <dgm:spPr/>
      <dgm:t>
        <a:bodyPr/>
        <a:lstStyle/>
        <a:p>
          <a:endParaRPr lang="en-US"/>
        </a:p>
      </dgm:t>
    </dgm:pt>
    <dgm:pt modelId="{8A6F2B83-7079-4651-B64F-12EE968F6739}">
      <dgm:prSet/>
      <dgm:spPr/>
      <dgm:t>
        <a:bodyPr/>
        <a:lstStyle/>
        <a:p>
          <a:pPr rtl="0"/>
          <a:r>
            <a:rPr lang="tr-TR"/>
            <a:t>Değişken tanımında boşluk bulunamaz.  </a:t>
          </a:r>
          <a:r>
            <a:rPr lang="tr-TR">
              <a:latin typeface="JasmineUPC"/>
              <a:cs typeface="JasmineUPC"/>
            </a:rPr>
            <a:t>var </a:t>
          </a:r>
          <a:r>
            <a:rPr lang="tr-TR" err="1">
              <a:latin typeface="JasmineUPC"/>
              <a:cs typeface="JasmineUPC"/>
            </a:rPr>
            <a:t>merha</a:t>
          </a:r>
          <a:r>
            <a:rPr lang="tr-TR">
              <a:latin typeface="JasmineUPC"/>
              <a:cs typeface="JasmineUPC"/>
            </a:rPr>
            <a:t> </a:t>
          </a:r>
          <a:r>
            <a:rPr lang="tr-TR" err="1">
              <a:latin typeface="JasmineUPC"/>
              <a:cs typeface="JasmineUPC"/>
            </a:rPr>
            <a:t>ba</a:t>
          </a:r>
          <a:r>
            <a:rPr lang="tr-TR">
              <a:latin typeface="JasmineUPC"/>
              <a:cs typeface="JasmineUPC"/>
            </a:rPr>
            <a:t> : </a:t>
          </a:r>
          <a:r>
            <a:rPr lang="tr-TR" err="1">
              <a:latin typeface="JasmineUPC"/>
              <a:cs typeface="JasmineUPC"/>
            </a:rPr>
            <a:t>Int</a:t>
          </a:r>
          <a:r>
            <a:rPr lang="tr-TR">
              <a:latin typeface="JasmineUPC"/>
              <a:cs typeface="JasmineUPC"/>
            </a:rPr>
            <a:t> = 5 </a:t>
          </a:r>
          <a:r>
            <a:rPr lang="tr-TR">
              <a:latin typeface="Calibri"/>
              <a:cs typeface="JasmineUPC"/>
            </a:rPr>
            <a:t>şeklinde bir tanımlama yapılamaz</a:t>
          </a:r>
          <a:endParaRPr lang="en-US">
            <a:latin typeface="JasmineUPC"/>
            <a:cs typeface="JasmineUPC"/>
          </a:endParaRPr>
        </a:p>
      </dgm:t>
    </dgm:pt>
    <dgm:pt modelId="{9272EE1D-8FDD-4008-BF5E-9D065A63F9FC}" type="parTrans" cxnId="{6A9F2179-80AA-449E-A7E3-6484A2022568}">
      <dgm:prSet/>
      <dgm:spPr/>
      <dgm:t>
        <a:bodyPr/>
        <a:lstStyle/>
        <a:p>
          <a:endParaRPr lang="en-US"/>
        </a:p>
      </dgm:t>
    </dgm:pt>
    <dgm:pt modelId="{48E441EF-1ADD-4459-8D00-C1D65671AB89}" type="sibTrans" cxnId="{6A9F2179-80AA-449E-A7E3-6484A2022568}">
      <dgm:prSet/>
      <dgm:spPr/>
      <dgm:t>
        <a:bodyPr/>
        <a:lstStyle/>
        <a:p>
          <a:endParaRPr lang="en-US"/>
        </a:p>
      </dgm:t>
    </dgm:pt>
    <dgm:pt modelId="{8BFCA530-AD28-4399-A9A9-6DE9433057A1}" type="pres">
      <dgm:prSet presAssocID="{05A1AC19-601B-4342-B177-A400DC62BFBC}" presName="vert0" presStyleCnt="0">
        <dgm:presLayoutVars>
          <dgm:dir/>
          <dgm:animOne val="branch"/>
          <dgm:animLvl val="lvl"/>
        </dgm:presLayoutVars>
      </dgm:prSet>
      <dgm:spPr/>
    </dgm:pt>
    <dgm:pt modelId="{3A2BB178-4517-4B6E-AAAC-0C45422EE693}" type="pres">
      <dgm:prSet presAssocID="{BDEECDF2-E2E8-48C1-9623-E251694490D9}" presName="thickLine" presStyleLbl="alignNode1" presStyleIdx="0" presStyleCnt="5"/>
      <dgm:spPr/>
    </dgm:pt>
    <dgm:pt modelId="{E04F4632-4241-4062-83D0-212B7DB64C69}" type="pres">
      <dgm:prSet presAssocID="{BDEECDF2-E2E8-48C1-9623-E251694490D9}" presName="horz1" presStyleCnt="0"/>
      <dgm:spPr/>
    </dgm:pt>
    <dgm:pt modelId="{5B1B39C1-CA2F-4138-A6E5-4911894A1E34}" type="pres">
      <dgm:prSet presAssocID="{BDEECDF2-E2E8-48C1-9623-E251694490D9}" presName="tx1" presStyleLbl="revTx" presStyleIdx="0" presStyleCnt="5"/>
      <dgm:spPr/>
    </dgm:pt>
    <dgm:pt modelId="{4895CC78-F34A-4F07-BCD2-6E3A268FA6E5}" type="pres">
      <dgm:prSet presAssocID="{BDEECDF2-E2E8-48C1-9623-E251694490D9}" presName="vert1" presStyleCnt="0"/>
      <dgm:spPr/>
    </dgm:pt>
    <dgm:pt modelId="{D658703A-C52D-4AF7-911A-E7D65F5F7197}" type="pres">
      <dgm:prSet presAssocID="{51BEFD80-ABBC-493C-9230-9BBAFAACFE95}" presName="thickLine" presStyleLbl="alignNode1" presStyleIdx="1" presStyleCnt="5"/>
      <dgm:spPr/>
    </dgm:pt>
    <dgm:pt modelId="{AE5AE849-56B5-4351-8ACA-1CCA398C758A}" type="pres">
      <dgm:prSet presAssocID="{51BEFD80-ABBC-493C-9230-9BBAFAACFE95}" presName="horz1" presStyleCnt="0"/>
      <dgm:spPr/>
    </dgm:pt>
    <dgm:pt modelId="{8E6FD645-33DF-4FA6-BA4B-74204065BA1C}" type="pres">
      <dgm:prSet presAssocID="{51BEFD80-ABBC-493C-9230-9BBAFAACFE95}" presName="tx1" presStyleLbl="revTx" presStyleIdx="1" presStyleCnt="5"/>
      <dgm:spPr/>
    </dgm:pt>
    <dgm:pt modelId="{5B4948C8-C3F0-44C7-BA00-02416CBC12F6}" type="pres">
      <dgm:prSet presAssocID="{51BEFD80-ABBC-493C-9230-9BBAFAACFE95}" presName="vert1" presStyleCnt="0"/>
      <dgm:spPr/>
    </dgm:pt>
    <dgm:pt modelId="{47C4B416-FF41-4D04-BBC9-D7221B33BA66}" type="pres">
      <dgm:prSet presAssocID="{009BE6C4-D854-467F-9C86-F45975F08C23}" presName="thickLine" presStyleLbl="alignNode1" presStyleIdx="2" presStyleCnt="5"/>
      <dgm:spPr/>
    </dgm:pt>
    <dgm:pt modelId="{083FE8DD-DEB0-4C55-81CD-40D2961CC359}" type="pres">
      <dgm:prSet presAssocID="{009BE6C4-D854-467F-9C86-F45975F08C23}" presName="horz1" presStyleCnt="0"/>
      <dgm:spPr/>
    </dgm:pt>
    <dgm:pt modelId="{31C48D13-EBD3-48F3-BC2C-FD06493F82EC}" type="pres">
      <dgm:prSet presAssocID="{009BE6C4-D854-467F-9C86-F45975F08C23}" presName="tx1" presStyleLbl="revTx" presStyleIdx="2" presStyleCnt="5"/>
      <dgm:spPr/>
    </dgm:pt>
    <dgm:pt modelId="{A79AA471-6C8A-4118-AE3B-98AD3459D1C6}" type="pres">
      <dgm:prSet presAssocID="{009BE6C4-D854-467F-9C86-F45975F08C23}" presName="vert1" presStyleCnt="0"/>
      <dgm:spPr/>
    </dgm:pt>
    <dgm:pt modelId="{E30FD024-14C7-470D-9C9B-F49C83B77F9E}" type="pres">
      <dgm:prSet presAssocID="{EB61ABCC-80CE-415A-A2B8-96E963927AE0}" presName="thickLine" presStyleLbl="alignNode1" presStyleIdx="3" presStyleCnt="5"/>
      <dgm:spPr/>
    </dgm:pt>
    <dgm:pt modelId="{9720074C-A1AD-4885-8DFB-BEB5361615FB}" type="pres">
      <dgm:prSet presAssocID="{EB61ABCC-80CE-415A-A2B8-96E963927AE0}" presName="horz1" presStyleCnt="0"/>
      <dgm:spPr/>
    </dgm:pt>
    <dgm:pt modelId="{C222A985-E753-4599-8441-4BD54D76C6CE}" type="pres">
      <dgm:prSet presAssocID="{EB61ABCC-80CE-415A-A2B8-96E963927AE0}" presName="tx1" presStyleLbl="revTx" presStyleIdx="3" presStyleCnt="5"/>
      <dgm:spPr/>
    </dgm:pt>
    <dgm:pt modelId="{367EEB19-2318-447A-AE06-57FEB2C5C30A}" type="pres">
      <dgm:prSet presAssocID="{EB61ABCC-80CE-415A-A2B8-96E963927AE0}" presName="vert1" presStyleCnt="0"/>
      <dgm:spPr/>
    </dgm:pt>
    <dgm:pt modelId="{8919BE1C-0006-4625-91F2-4FEAB07920A5}" type="pres">
      <dgm:prSet presAssocID="{8A6F2B83-7079-4651-B64F-12EE968F6739}" presName="thickLine" presStyleLbl="alignNode1" presStyleIdx="4" presStyleCnt="5"/>
      <dgm:spPr/>
    </dgm:pt>
    <dgm:pt modelId="{B34506DF-31BC-4B05-BB49-08CA0EAB2708}" type="pres">
      <dgm:prSet presAssocID="{8A6F2B83-7079-4651-B64F-12EE968F6739}" presName="horz1" presStyleCnt="0"/>
      <dgm:spPr/>
    </dgm:pt>
    <dgm:pt modelId="{3FA3E575-DE2C-4F55-BDB6-01BD081A8F2E}" type="pres">
      <dgm:prSet presAssocID="{8A6F2B83-7079-4651-B64F-12EE968F6739}" presName="tx1" presStyleLbl="revTx" presStyleIdx="4" presStyleCnt="5"/>
      <dgm:spPr/>
    </dgm:pt>
    <dgm:pt modelId="{6277C075-1FD4-4470-9F1E-26220E1227C9}" type="pres">
      <dgm:prSet presAssocID="{8A6F2B83-7079-4651-B64F-12EE968F6739}" presName="vert1" presStyleCnt="0"/>
      <dgm:spPr/>
    </dgm:pt>
  </dgm:ptLst>
  <dgm:cxnLst>
    <dgm:cxn modelId="{AFB28112-5B99-4005-BD3C-B5D77AF5CC6F}" type="presOf" srcId="{8A6F2B83-7079-4651-B64F-12EE968F6739}" destId="{3FA3E575-DE2C-4F55-BDB6-01BD081A8F2E}" srcOrd="0" destOrd="0" presId="urn:microsoft.com/office/officeart/2008/layout/LinedList"/>
    <dgm:cxn modelId="{23AB0674-5702-4EC0-ABBF-D55447B97B8F}" type="presOf" srcId="{009BE6C4-D854-467F-9C86-F45975F08C23}" destId="{31C48D13-EBD3-48F3-BC2C-FD06493F82EC}" srcOrd="0" destOrd="0" presId="urn:microsoft.com/office/officeart/2008/layout/LinedList"/>
    <dgm:cxn modelId="{584EEB74-F162-4C80-BBB4-02CF836588D6}" srcId="{05A1AC19-601B-4342-B177-A400DC62BFBC}" destId="{51BEFD80-ABBC-493C-9230-9BBAFAACFE95}" srcOrd="1" destOrd="0" parTransId="{D0F85EC0-D82A-4D3E-8A81-E5E3CA9E9CB7}" sibTransId="{7D7E7242-58CD-44E9-AA83-CEE23602BFE5}"/>
    <dgm:cxn modelId="{6A9F2179-80AA-449E-A7E3-6484A2022568}" srcId="{05A1AC19-601B-4342-B177-A400DC62BFBC}" destId="{8A6F2B83-7079-4651-B64F-12EE968F6739}" srcOrd="4" destOrd="0" parTransId="{9272EE1D-8FDD-4008-BF5E-9D065A63F9FC}" sibTransId="{48E441EF-1ADD-4459-8D00-C1D65671AB89}"/>
    <dgm:cxn modelId="{87F5FE79-F426-4562-9CCE-BF86100E67BB}" type="presOf" srcId="{51BEFD80-ABBC-493C-9230-9BBAFAACFE95}" destId="{8E6FD645-33DF-4FA6-BA4B-74204065BA1C}" srcOrd="0" destOrd="0" presId="urn:microsoft.com/office/officeart/2008/layout/LinedList"/>
    <dgm:cxn modelId="{AE317281-6FBF-44C8-B170-AEFAD3CDFB8C}" srcId="{05A1AC19-601B-4342-B177-A400DC62BFBC}" destId="{BDEECDF2-E2E8-48C1-9623-E251694490D9}" srcOrd="0" destOrd="0" parTransId="{BEA7CEF1-3219-4C0B-89BA-B138904EF236}" sibTransId="{B9B932EA-DE2F-48E5-A685-7B584F15F69A}"/>
    <dgm:cxn modelId="{C21DAB93-3BDD-4B54-8B0E-7E165A442B61}" type="presOf" srcId="{05A1AC19-601B-4342-B177-A400DC62BFBC}" destId="{8BFCA530-AD28-4399-A9A9-6DE9433057A1}" srcOrd="0" destOrd="0" presId="urn:microsoft.com/office/officeart/2008/layout/LinedList"/>
    <dgm:cxn modelId="{4F40E8C2-4499-4CFF-9C7B-7D3E80FFDB44}" type="presOf" srcId="{BDEECDF2-E2E8-48C1-9623-E251694490D9}" destId="{5B1B39C1-CA2F-4138-A6E5-4911894A1E34}" srcOrd="0" destOrd="0" presId="urn:microsoft.com/office/officeart/2008/layout/LinedList"/>
    <dgm:cxn modelId="{FBB537E9-5600-4AE5-9258-0351D5E41F54}" type="presOf" srcId="{EB61ABCC-80CE-415A-A2B8-96E963927AE0}" destId="{C222A985-E753-4599-8441-4BD54D76C6CE}" srcOrd="0" destOrd="0" presId="urn:microsoft.com/office/officeart/2008/layout/LinedList"/>
    <dgm:cxn modelId="{2D6A37EB-4B1A-4CC8-8CA2-CE7EA8B61FFB}" srcId="{05A1AC19-601B-4342-B177-A400DC62BFBC}" destId="{EB61ABCC-80CE-415A-A2B8-96E963927AE0}" srcOrd="3" destOrd="0" parTransId="{6D33BAC4-AF7A-4A92-AE46-D1E02C1BED69}" sibTransId="{9AB560D0-7302-4724-B89F-787CB57FB657}"/>
    <dgm:cxn modelId="{464E5DF0-919B-438F-905F-34B1095B014C}" srcId="{05A1AC19-601B-4342-B177-A400DC62BFBC}" destId="{009BE6C4-D854-467F-9C86-F45975F08C23}" srcOrd="2" destOrd="0" parTransId="{82FC99C8-45E0-4AAE-9453-42F58C71EE4E}" sibTransId="{AF5BC0BE-DF22-4ADD-8EB7-D3CE1BA9398D}"/>
    <dgm:cxn modelId="{E5BC57BE-5112-4556-860E-DC8DAC94FF19}" type="presParOf" srcId="{8BFCA530-AD28-4399-A9A9-6DE9433057A1}" destId="{3A2BB178-4517-4B6E-AAAC-0C45422EE693}" srcOrd="0" destOrd="0" presId="urn:microsoft.com/office/officeart/2008/layout/LinedList"/>
    <dgm:cxn modelId="{DD5A143E-64BD-44E8-82C4-C63517F1780A}" type="presParOf" srcId="{8BFCA530-AD28-4399-A9A9-6DE9433057A1}" destId="{E04F4632-4241-4062-83D0-212B7DB64C69}" srcOrd="1" destOrd="0" presId="urn:microsoft.com/office/officeart/2008/layout/LinedList"/>
    <dgm:cxn modelId="{357063F1-5917-4AF1-BBEC-AFB7339AA89E}" type="presParOf" srcId="{E04F4632-4241-4062-83D0-212B7DB64C69}" destId="{5B1B39C1-CA2F-4138-A6E5-4911894A1E34}" srcOrd="0" destOrd="0" presId="urn:microsoft.com/office/officeart/2008/layout/LinedList"/>
    <dgm:cxn modelId="{4885D3E3-895B-492A-B2D8-E2BD451B3B23}" type="presParOf" srcId="{E04F4632-4241-4062-83D0-212B7DB64C69}" destId="{4895CC78-F34A-4F07-BCD2-6E3A268FA6E5}" srcOrd="1" destOrd="0" presId="urn:microsoft.com/office/officeart/2008/layout/LinedList"/>
    <dgm:cxn modelId="{95FEA2F4-667A-4C11-B3D4-E06087698C59}" type="presParOf" srcId="{8BFCA530-AD28-4399-A9A9-6DE9433057A1}" destId="{D658703A-C52D-4AF7-911A-E7D65F5F7197}" srcOrd="2" destOrd="0" presId="urn:microsoft.com/office/officeart/2008/layout/LinedList"/>
    <dgm:cxn modelId="{8D270E9B-FC59-4CC9-92ED-17552938ED74}" type="presParOf" srcId="{8BFCA530-AD28-4399-A9A9-6DE9433057A1}" destId="{AE5AE849-56B5-4351-8ACA-1CCA398C758A}" srcOrd="3" destOrd="0" presId="urn:microsoft.com/office/officeart/2008/layout/LinedList"/>
    <dgm:cxn modelId="{2F5F0C6A-F1C4-43AC-8672-73C5AEAB6F97}" type="presParOf" srcId="{AE5AE849-56B5-4351-8ACA-1CCA398C758A}" destId="{8E6FD645-33DF-4FA6-BA4B-74204065BA1C}" srcOrd="0" destOrd="0" presId="urn:microsoft.com/office/officeart/2008/layout/LinedList"/>
    <dgm:cxn modelId="{ABB10A21-8709-44E2-903C-6B55D1F2E3AE}" type="presParOf" srcId="{AE5AE849-56B5-4351-8ACA-1CCA398C758A}" destId="{5B4948C8-C3F0-44C7-BA00-02416CBC12F6}" srcOrd="1" destOrd="0" presId="urn:microsoft.com/office/officeart/2008/layout/LinedList"/>
    <dgm:cxn modelId="{7F382636-4B60-4A7E-A477-0267E867435A}" type="presParOf" srcId="{8BFCA530-AD28-4399-A9A9-6DE9433057A1}" destId="{47C4B416-FF41-4D04-BBC9-D7221B33BA66}" srcOrd="4" destOrd="0" presId="urn:microsoft.com/office/officeart/2008/layout/LinedList"/>
    <dgm:cxn modelId="{8988EA9B-D929-4AC2-A0E8-10E2565F3868}" type="presParOf" srcId="{8BFCA530-AD28-4399-A9A9-6DE9433057A1}" destId="{083FE8DD-DEB0-4C55-81CD-40D2961CC359}" srcOrd="5" destOrd="0" presId="urn:microsoft.com/office/officeart/2008/layout/LinedList"/>
    <dgm:cxn modelId="{56DF5709-7B38-4346-A3CD-D58A2DF4E0D4}" type="presParOf" srcId="{083FE8DD-DEB0-4C55-81CD-40D2961CC359}" destId="{31C48D13-EBD3-48F3-BC2C-FD06493F82EC}" srcOrd="0" destOrd="0" presId="urn:microsoft.com/office/officeart/2008/layout/LinedList"/>
    <dgm:cxn modelId="{BDAFE011-AAE8-48AE-8983-4E379CB046FA}" type="presParOf" srcId="{083FE8DD-DEB0-4C55-81CD-40D2961CC359}" destId="{A79AA471-6C8A-4118-AE3B-98AD3459D1C6}" srcOrd="1" destOrd="0" presId="urn:microsoft.com/office/officeart/2008/layout/LinedList"/>
    <dgm:cxn modelId="{608FC7C7-B10E-46F5-8D80-9494643B54DF}" type="presParOf" srcId="{8BFCA530-AD28-4399-A9A9-6DE9433057A1}" destId="{E30FD024-14C7-470D-9C9B-F49C83B77F9E}" srcOrd="6" destOrd="0" presId="urn:microsoft.com/office/officeart/2008/layout/LinedList"/>
    <dgm:cxn modelId="{A5B164AB-12AD-47F3-9CCC-672BB714E2F0}" type="presParOf" srcId="{8BFCA530-AD28-4399-A9A9-6DE9433057A1}" destId="{9720074C-A1AD-4885-8DFB-BEB5361615FB}" srcOrd="7" destOrd="0" presId="urn:microsoft.com/office/officeart/2008/layout/LinedList"/>
    <dgm:cxn modelId="{2B0FCEC8-860F-4F69-B0E5-634A48ACA77B}" type="presParOf" srcId="{9720074C-A1AD-4885-8DFB-BEB5361615FB}" destId="{C222A985-E753-4599-8441-4BD54D76C6CE}" srcOrd="0" destOrd="0" presId="urn:microsoft.com/office/officeart/2008/layout/LinedList"/>
    <dgm:cxn modelId="{499B64A7-984C-4D97-AA08-13352CAC1AF6}" type="presParOf" srcId="{9720074C-A1AD-4885-8DFB-BEB5361615FB}" destId="{367EEB19-2318-447A-AE06-57FEB2C5C30A}" srcOrd="1" destOrd="0" presId="urn:microsoft.com/office/officeart/2008/layout/LinedList"/>
    <dgm:cxn modelId="{A37A0E43-BE0E-478B-A939-A50E6ED4D739}" type="presParOf" srcId="{8BFCA530-AD28-4399-A9A9-6DE9433057A1}" destId="{8919BE1C-0006-4625-91F2-4FEAB07920A5}" srcOrd="8" destOrd="0" presId="urn:microsoft.com/office/officeart/2008/layout/LinedList"/>
    <dgm:cxn modelId="{9A1D5B17-6A31-41EC-B731-100FD981B232}" type="presParOf" srcId="{8BFCA530-AD28-4399-A9A9-6DE9433057A1}" destId="{B34506DF-31BC-4B05-BB49-08CA0EAB2708}" srcOrd="9" destOrd="0" presId="urn:microsoft.com/office/officeart/2008/layout/LinedList"/>
    <dgm:cxn modelId="{0A1C3B6C-F7E9-4076-9936-53916A9A72A4}" type="presParOf" srcId="{B34506DF-31BC-4B05-BB49-08CA0EAB2708}" destId="{3FA3E575-DE2C-4F55-BDB6-01BD081A8F2E}" srcOrd="0" destOrd="0" presId="urn:microsoft.com/office/officeart/2008/layout/LinedList"/>
    <dgm:cxn modelId="{991E241E-D1F6-4A4C-83F1-773058108532}" type="presParOf" srcId="{B34506DF-31BC-4B05-BB49-08CA0EAB2708}" destId="{6277C075-1FD4-4470-9F1E-26220E1227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BB178-4517-4B6E-AAAC-0C45422EE693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1B39C1-CA2F-4138-A6E5-4911894A1E34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Scala dili de genel değişken tanımlama kurallarını desteklemekte ve kendisine özel birkaç özelliğe sahiptir.Bunlardan birkaçı aşağıda listelenmiştir.</a:t>
          </a:r>
          <a:endParaRPr lang="en-US" sz="2200" kern="1200"/>
        </a:p>
      </dsp:txBody>
      <dsp:txXfrm>
        <a:off x="0" y="675"/>
        <a:ext cx="6900512" cy="1106957"/>
      </dsp:txXfrm>
    </dsp:sp>
    <dsp:sp modelId="{D658703A-C52D-4AF7-911A-E7D65F5F7197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FD645-33DF-4FA6-BA4B-74204065BA1C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Değişken rezerve kelime içermemelidir.İçerse de bu bir ihlal değildir.</a:t>
          </a:r>
          <a:endParaRPr lang="en-US" sz="2200" kern="1200"/>
        </a:p>
      </dsp:txBody>
      <dsp:txXfrm>
        <a:off x="0" y="1107633"/>
        <a:ext cx="6900512" cy="1106957"/>
      </dsp:txXfrm>
    </dsp:sp>
    <dsp:sp modelId="{47C4B416-FF41-4D04-BBC9-D7221B33BA66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48D13-EBD3-48F3-BC2C-FD06493F82EC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Değişken sembol olarak sadece _ ve $ içerebilir ayrıca $ ile başlayabilir.Diğer semboller(#,.&amp;^) ihlal oluşturacaktır.</a:t>
          </a:r>
          <a:endParaRPr lang="en-US" sz="2200" kern="1200"/>
        </a:p>
      </dsp:txBody>
      <dsp:txXfrm>
        <a:off x="0" y="2214591"/>
        <a:ext cx="6900512" cy="1106957"/>
      </dsp:txXfrm>
    </dsp:sp>
    <dsp:sp modelId="{E30FD024-14C7-470D-9C9B-F49C83B77F9E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2A985-E753-4599-8441-4BD54D76C6CE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Unicode’u desteklediği için dile özgü harfler kullanılabilir ancak tavsiye edilmemektedir. “Ü Ğ I Ç “</a:t>
          </a:r>
          <a:r>
            <a:rPr lang="tr-TR" sz="2200" kern="1200">
              <a:latin typeface="Calibri Light"/>
            </a:rPr>
            <a:t> </a:t>
          </a:r>
          <a:endParaRPr lang="en-US" sz="2200" kern="1200"/>
        </a:p>
      </dsp:txBody>
      <dsp:txXfrm>
        <a:off x="0" y="3321549"/>
        <a:ext cx="6900512" cy="1106957"/>
      </dsp:txXfrm>
    </dsp:sp>
    <dsp:sp modelId="{8919BE1C-0006-4625-91F2-4FEAB07920A5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3E575-DE2C-4F55-BDB6-01BD081A8F2E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Değişken tanımında boşluk bulunamaz.  </a:t>
          </a:r>
          <a:r>
            <a:rPr lang="tr-TR" sz="2200" kern="1200">
              <a:latin typeface="JasmineUPC"/>
              <a:cs typeface="JasmineUPC"/>
            </a:rPr>
            <a:t>var </a:t>
          </a:r>
          <a:r>
            <a:rPr lang="tr-TR" sz="2200" kern="1200" err="1">
              <a:latin typeface="JasmineUPC"/>
              <a:cs typeface="JasmineUPC"/>
            </a:rPr>
            <a:t>merha</a:t>
          </a:r>
          <a:r>
            <a:rPr lang="tr-TR" sz="2200" kern="1200">
              <a:latin typeface="JasmineUPC"/>
              <a:cs typeface="JasmineUPC"/>
            </a:rPr>
            <a:t> </a:t>
          </a:r>
          <a:r>
            <a:rPr lang="tr-TR" sz="2200" kern="1200" err="1">
              <a:latin typeface="JasmineUPC"/>
              <a:cs typeface="JasmineUPC"/>
            </a:rPr>
            <a:t>ba</a:t>
          </a:r>
          <a:r>
            <a:rPr lang="tr-TR" sz="2200" kern="1200">
              <a:latin typeface="JasmineUPC"/>
              <a:cs typeface="JasmineUPC"/>
            </a:rPr>
            <a:t> : </a:t>
          </a:r>
          <a:r>
            <a:rPr lang="tr-TR" sz="2200" kern="1200" err="1">
              <a:latin typeface="JasmineUPC"/>
              <a:cs typeface="JasmineUPC"/>
            </a:rPr>
            <a:t>Int</a:t>
          </a:r>
          <a:r>
            <a:rPr lang="tr-TR" sz="2200" kern="1200">
              <a:latin typeface="JasmineUPC"/>
              <a:cs typeface="JasmineUPC"/>
            </a:rPr>
            <a:t> = 5 </a:t>
          </a:r>
          <a:r>
            <a:rPr lang="tr-TR" sz="2200" kern="1200">
              <a:latin typeface="Calibri"/>
              <a:cs typeface="JasmineUPC"/>
            </a:rPr>
            <a:t>şeklinde bir tanımlama yapılamaz</a:t>
          </a:r>
          <a:endParaRPr lang="en-US" sz="2200" kern="1200">
            <a:latin typeface="JasmineUPC"/>
            <a:cs typeface="JasmineUPC"/>
          </a:endParaRPr>
        </a:p>
      </dsp:txBody>
      <dsp:txXfrm>
        <a:off x="0" y="4428507"/>
        <a:ext cx="6900512" cy="1106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A5B9-FB40-4890-9B54-B817B4D66474}" type="datetimeFigureOut">
              <a:rPr lang="tr-TR" smtClean="0"/>
              <a:t>24.12.2022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0519-BF40-4A56-BF63-E3EE972C6F3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A5B9-FB40-4890-9B54-B817B4D66474}" type="datetimeFigureOut">
              <a:rPr lang="tr-TR" smtClean="0"/>
              <a:t>24.12.2022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0519-BF40-4A56-BF63-E3EE972C6F3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A5B9-FB40-4890-9B54-B817B4D66474}" type="datetimeFigureOut">
              <a:rPr lang="tr-TR" smtClean="0"/>
              <a:t>24.12.2022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0519-BF40-4A56-BF63-E3EE972C6F3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A5B9-FB40-4890-9B54-B817B4D66474}" type="datetimeFigureOut">
              <a:rPr lang="tr-TR" smtClean="0"/>
              <a:t>24.12.2022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0519-BF40-4A56-BF63-E3EE972C6F3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A5B9-FB40-4890-9B54-B817B4D66474}" type="datetimeFigureOut">
              <a:rPr lang="tr-TR" smtClean="0"/>
              <a:t>24.12.2022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0519-BF40-4A56-BF63-E3EE972C6F3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A5B9-FB40-4890-9B54-B817B4D66474}" type="datetimeFigureOut">
              <a:rPr lang="tr-TR" smtClean="0"/>
              <a:t>24.12.2022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0519-BF40-4A56-BF63-E3EE972C6F3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A5B9-FB40-4890-9B54-B817B4D66474}" type="datetimeFigureOut">
              <a:rPr lang="tr-TR" smtClean="0"/>
              <a:t>24.12.2022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0519-BF40-4A56-BF63-E3EE972C6F3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A5B9-FB40-4890-9B54-B817B4D66474}" type="datetimeFigureOut">
              <a:rPr lang="tr-TR" smtClean="0"/>
              <a:t>24.12.2022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0519-BF40-4A56-BF63-E3EE972C6F3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A5B9-FB40-4890-9B54-B817B4D66474}" type="datetimeFigureOut">
              <a:rPr lang="tr-TR" smtClean="0"/>
              <a:t>24.12.2022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0519-BF40-4A56-BF63-E3EE972C6F3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A5B9-FB40-4890-9B54-B817B4D66474}" type="datetimeFigureOut">
              <a:rPr lang="tr-TR" smtClean="0"/>
              <a:t>24.12.2022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0519-BF40-4A56-BF63-E3EE972C6F3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A5B9-FB40-4890-9B54-B817B4D66474}" type="datetimeFigureOut">
              <a:rPr lang="tr-TR" smtClean="0"/>
              <a:t>24.12.2022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0519-BF40-4A56-BF63-E3EE972C6F3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6A5B9-FB40-4890-9B54-B817B4D66474}" type="datetimeFigureOut">
              <a:rPr lang="tr-TR" smtClean="0"/>
              <a:t>24.12.2022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00519-BF40-4A56-BF63-E3EE972C6F32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BİL 423</a:t>
            </a:r>
            <a:br>
              <a:rPr lang="tr-TR"/>
            </a:br>
            <a:r>
              <a:rPr lang="tr-TR"/>
              <a:t>PROGRAMLAMA DİLLERİ DERSİ DÖNEM SONU ÖDEVİ SUNUMU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61962"/>
          </a:xfrm>
        </p:spPr>
        <p:txBody>
          <a:bodyPr/>
          <a:lstStyle/>
          <a:p>
            <a:r>
              <a:rPr lang="tr-TR"/>
              <a:t>GRUP 7 – SCALA PROGRAMLAMA DİLİ</a:t>
            </a:r>
          </a:p>
        </p:txBody>
      </p:sp>
      <p:sp>
        <p:nvSpPr>
          <p:cNvPr id="4" name="Alt Başlık 2"/>
          <p:cNvSpPr txBox="1"/>
          <p:nvPr/>
        </p:nvSpPr>
        <p:spPr>
          <a:xfrm>
            <a:off x="1524000" y="4156074"/>
            <a:ext cx="9144000" cy="19491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/>
              <a:t>ÖDEVİ HAZIRLAYANLAR</a:t>
            </a:r>
          </a:p>
          <a:p>
            <a:r>
              <a:rPr lang="tr-TR"/>
              <a:t>19060381 – Yasin Ünal</a:t>
            </a:r>
          </a:p>
          <a:p>
            <a:r>
              <a:rPr lang="tr-TR"/>
              <a:t>19060374 – Kadir Emre  Özer </a:t>
            </a:r>
          </a:p>
          <a:p>
            <a:r>
              <a:rPr lang="tr-TR"/>
              <a:t>19061041 – Osman </a:t>
            </a:r>
            <a:r>
              <a:rPr lang="tr-TR" err="1"/>
              <a:t>Büyükşar</a:t>
            </a:r>
            <a:endParaRPr lang="tr-TR" err="1">
              <a:cs typeface="Calibri"/>
            </a:endParaRPr>
          </a:p>
          <a:p>
            <a:r>
              <a:rPr lang="tr-TR"/>
              <a:t>19060912 – Ahmed Furkan Kaymak</a:t>
            </a:r>
          </a:p>
          <a:p>
            <a:endParaRPr lang="tr-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3B2F77-F047-295C-3935-BF4475561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836832"/>
            <a:ext cx="10896600" cy="44633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,Sans-Serif" panose="020B0604020202020204" pitchFamily="34" charset="0"/>
            </a:pPr>
            <a:endParaRPr lang="tr-TR" dirty="0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</a:pPr>
            <a:r>
              <a:rPr lang="tr-TR" dirty="0">
                <a:ea typeface="+mn-lt"/>
                <a:cs typeface="+mn-lt"/>
              </a:rPr>
              <a:t>İşlevsel veya fonksiyonel bir dil olması : Yani işlevin birinci sınıf değerler olarak kullanılmasını destekler. Bu kodun nasıl yapması gerektiğinden çok ne yapması gerektiğine odaklanan daha bildirimsel bir programlama stili sağlar.</a:t>
            </a:r>
            <a:endParaRPr lang="tr-TR" dirty="0"/>
          </a:p>
          <a:p>
            <a:pPr marL="285750" indent="-285750">
              <a:buFont typeface="Arial,Sans-Serif" panose="020B0604020202020204" pitchFamily="34" charset="0"/>
            </a:pPr>
            <a:endParaRPr lang="tr-TR" dirty="0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</a:pPr>
            <a:r>
              <a:rPr lang="tr-TR" dirty="0">
                <a:ea typeface="+mn-lt"/>
                <a:cs typeface="+mn-lt"/>
              </a:rPr>
              <a:t>Nesne yönelimli olması : Sınıfların, özelliklerin ve nesnelerin tanımlanmasına izin verir. </a:t>
            </a:r>
            <a:r>
              <a:rPr lang="tr-TR" dirty="0" err="1">
                <a:ea typeface="+mn-lt"/>
                <a:cs typeface="+mn-lt"/>
              </a:rPr>
              <a:t>Scala’da</a:t>
            </a:r>
            <a:r>
              <a:rPr lang="tr-TR" dirty="0">
                <a:ea typeface="+mn-lt"/>
                <a:cs typeface="+mn-lt"/>
              </a:rPr>
              <a:t> her şey nesnedir. Gerçek dünya kavramlarını sezgisel bir şekilde modellemeyi mümkün kılar.</a:t>
            </a:r>
            <a:endParaRPr lang="tr-TR" dirty="0"/>
          </a:p>
        </p:txBody>
      </p:sp>
      <p:pic>
        <p:nvPicPr>
          <p:cNvPr id="7" name="Resim 7">
            <a:extLst>
              <a:ext uri="{FF2B5EF4-FFF2-40B4-BE49-F238E27FC236}">
                <a16:creationId xmlns:a16="http://schemas.microsoft.com/office/drawing/2014/main" id="{37BEF5DD-FB9A-512B-EA07-3F5C52DD0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457" y="279873"/>
            <a:ext cx="6078746" cy="199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5">
            <a:extLst>
              <a:ext uri="{FF2B5EF4-FFF2-40B4-BE49-F238E27FC236}">
                <a16:creationId xmlns:a16="http://schemas.microsoft.com/office/drawing/2014/main" id="{79806F8E-3392-65E1-A25D-09BB6C831E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21" r="18065"/>
          <a:stretch/>
        </p:blipFill>
        <p:spPr>
          <a:xfrm>
            <a:off x="20" y="10"/>
            <a:ext cx="12191980" cy="2634839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34687" y="3013263"/>
            <a:ext cx="5748500" cy="38422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2000" b="1" dirty="0">
                <a:solidFill>
                  <a:schemeClr val="accent1">
                    <a:lumMod val="75000"/>
                  </a:schemeClr>
                </a:solidFill>
              </a:rPr>
              <a:t>Java desteği</a:t>
            </a:r>
            <a:endParaRPr lang="tr-TR" sz="20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2000" dirty="0"/>
              <a:t>Java dili ile ortak kullanılabilirlik özelliği vardır. Sorunsuz bir şekilde Java kodu ile etkileşime girebilir.</a:t>
            </a:r>
            <a:endParaRPr lang="tr-TR" sz="2000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2000" dirty="0" err="1"/>
              <a:t>Scala</a:t>
            </a:r>
            <a:r>
              <a:rPr lang="tr-TR" sz="2000" dirty="0"/>
              <a:t> kaynak kodu Java bayt koduna derlenebilir. Ardından bir Java sanal </a:t>
            </a:r>
            <a:r>
              <a:rPr lang="tr-TR" sz="2000" dirty="0" err="1"/>
              <a:t>makinesi’nde</a:t>
            </a:r>
            <a:r>
              <a:rPr lang="tr-TR" sz="2000" dirty="0"/>
              <a:t> (JVM) çalıştırılabilir.</a:t>
            </a:r>
            <a:endParaRPr lang="tr-TR" sz="2000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2000" dirty="0"/>
              <a:t>Bu sayede Java kütüphanelerini ve </a:t>
            </a:r>
            <a:r>
              <a:rPr lang="tr-TR" sz="2000" dirty="0" err="1"/>
              <a:t>framework’leri</a:t>
            </a:r>
            <a:r>
              <a:rPr lang="tr-TR" sz="2000" dirty="0"/>
              <a:t> </a:t>
            </a:r>
            <a:r>
              <a:rPr lang="tr-TR" sz="2000" dirty="0" err="1"/>
              <a:t>Scala</a:t>
            </a:r>
            <a:r>
              <a:rPr lang="tr-TR" sz="2000" dirty="0"/>
              <a:t> içerisinde kullanılabilir.</a:t>
            </a:r>
            <a:endParaRPr lang="tr-TR" sz="2000" dirty="0">
              <a:cs typeface="Calibri"/>
            </a:endParaRPr>
          </a:p>
          <a:p>
            <a:pPr marL="0" indent="0">
              <a:buNone/>
            </a:pPr>
            <a:endParaRPr lang="tr-TR" sz="2000" b="1" dirty="0">
              <a:cs typeface="Calibri"/>
            </a:endParaRPr>
          </a:p>
          <a:p>
            <a:endParaRPr lang="tr-TR" sz="2000" dirty="0">
              <a:cs typeface="Calibri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2A6DDC0-4893-CAC2-9B34-8EA8699943D7}"/>
              </a:ext>
            </a:extLst>
          </p:cNvPr>
          <p:cNvSpPr txBox="1"/>
          <p:nvPr/>
        </p:nvSpPr>
        <p:spPr>
          <a:xfrm>
            <a:off x="6210860" y="3008780"/>
            <a:ext cx="5985621" cy="21390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tr-TR" sz="2000" b="1" dirty="0">
                <a:solidFill>
                  <a:srgbClr val="2E75B6"/>
                </a:solidFill>
              </a:rPr>
              <a:t>Diğer</a:t>
            </a:r>
            <a:r>
              <a:rPr lang="tr-TR" sz="2000" b="1" dirty="0">
                <a:solidFill>
                  <a:srgbClr val="2E75B6"/>
                </a:solidFill>
                <a:ea typeface="+mn-lt"/>
                <a:cs typeface="+mn-lt"/>
              </a:rPr>
              <a:t> Teknolojiler</a:t>
            </a:r>
            <a:endParaRPr lang="tr-TR" sz="2000">
              <a:solidFill>
                <a:srgbClr val="2E75B6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tr-TR" sz="2000" dirty="0">
                <a:ea typeface="+mn-lt"/>
                <a:cs typeface="+mn-lt"/>
              </a:rPr>
              <a:t>.NET </a:t>
            </a:r>
            <a:r>
              <a:rPr lang="tr-TR" sz="2000" dirty="0" err="1">
                <a:ea typeface="+mn-lt"/>
                <a:cs typeface="+mn-lt"/>
              </a:rPr>
              <a:t>Framework’leri</a:t>
            </a:r>
            <a:r>
              <a:rPr lang="tr-TR" sz="2000" dirty="0">
                <a:ea typeface="+mn-lt"/>
                <a:cs typeface="+mn-lt"/>
              </a:rPr>
              <a:t> ile iyi çalışabilecek şekilde tasarlanmıştır.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tr-TR" sz="2000" dirty="0">
                <a:ea typeface="+mn-lt"/>
                <a:cs typeface="+mn-lt"/>
              </a:rPr>
              <a:t>Bir tarayıcıda çalıştırılabilir. Çünkü </a:t>
            </a:r>
            <a:r>
              <a:rPr lang="tr-TR" sz="2000" dirty="0" err="1">
                <a:ea typeface="+mn-lt"/>
                <a:cs typeface="+mn-lt"/>
              </a:rPr>
              <a:t>Javascript’e</a:t>
            </a:r>
            <a:r>
              <a:rPr lang="tr-TR" sz="2000" dirty="0">
                <a:ea typeface="+mn-lt"/>
                <a:cs typeface="+mn-lt"/>
              </a:rPr>
              <a:t> derlenebilir.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tr-TR" sz="2000" dirty="0">
                <a:ea typeface="+mn-lt"/>
                <a:cs typeface="+mn-lt"/>
              </a:rPr>
              <a:t>Hızlı derlenebilme için LLVM teknolojisini destekler.</a:t>
            </a:r>
            <a:endParaRPr lang="tr-TR" sz="2000"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669143" y="345737"/>
            <a:ext cx="8680298" cy="1026523"/>
          </a:xfrm>
        </p:spPr>
        <p:txBody>
          <a:bodyPr anchor="b">
            <a:normAutofit/>
          </a:bodyPr>
          <a:lstStyle/>
          <a:p>
            <a:r>
              <a:rPr lang="tr-TR" sz="6000" b="1" dirty="0">
                <a:solidFill>
                  <a:srgbClr val="C00000"/>
                </a:solidFill>
                <a:cs typeface="Calibri Light"/>
              </a:rPr>
              <a:t>Hangi Alanlarda Kullanılır</a:t>
            </a:r>
          </a:p>
        </p:txBody>
      </p:sp>
      <p:pic>
        <p:nvPicPr>
          <p:cNvPr id="5" name="Picture 4" descr="Ekranda bilgisayar betiği">
            <a:extLst>
              <a:ext uri="{FF2B5EF4-FFF2-40B4-BE49-F238E27FC236}">
                <a16:creationId xmlns:a16="http://schemas.microsoft.com/office/drawing/2014/main" id="{A014E6EB-3867-036F-FF5A-E7E69B8533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3" r="45964" b="-3"/>
          <a:stretch/>
        </p:blipFill>
        <p:spPr>
          <a:xfrm>
            <a:off x="20" y="10"/>
            <a:ext cx="3212636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CFC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kdörtgen 5">
            <a:extLst>
              <a:ext uri="{FF2B5EF4-FFF2-40B4-BE49-F238E27FC236}">
                <a16:creationId xmlns:a16="http://schemas.microsoft.com/office/drawing/2014/main" id="{BC46391B-DB78-358D-1308-E4F4F64EB09D}"/>
              </a:ext>
            </a:extLst>
          </p:cNvPr>
          <p:cNvSpPr/>
          <p:nvPr/>
        </p:nvSpPr>
        <p:spPr>
          <a:xfrm>
            <a:off x="4497230" y="1858631"/>
            <a:ext cx="7160558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5817BB21-CD43-7A5B-9F5D-1B45EBCCD1BD}"/>
              </a:ext>
            </a:extLst>
          </p:cNvPr>
          <p:cNvSpPr txBox="1"/>
          <p:nvPr/>
        </p:nvSpPr>
        <p:spPr>
          <a:xfrm>
            <a:off x="3948023" y="1949571"/>
            <a:ext cx="661070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/>
              <a:t>Scala </a:t>
            </a:r>
            <a:r>
              <a:rPr lang="en-US" sz="3600" err="1"/>
              <a:t>programlama</a:t>
            </a:r>
            <a:r>
              <a:rPr lang="en-US" sz="3600" dirty="0"/>
              <a:t> </a:t>
            </a:r>
            <a:r>
              <a:rPr lang="en-US" sz="3600" err="1"/>
              <a:t>dilinin</a:t>
            </a:r>
            <a:r>
              <a:rPr lang="en-US" sz="3600" dirty="0"/>
              <a:t> </a:t>
            </a:r>
            <a:r>
              <a:rPr lang="en-US" sz="3600" err="1"/>
              <a:t>kullanım</a:t>
            </a:r>
            <a:r>
              <a:rPr lang="en-US" sz="3600" dirty="0"/>
              <a:t> </a:t>
            </a:r>
            <a:r>
              <a:rPr lang="en-US" sz="3600" err="1"/>
              <a:t>alanları</a:t>
            </a:r>
            <a:r>
              <a:rPr lang="en-US" sz="3600" dirty="0"/>
              <a:t> </a:t>
            </a:r>
            <a:r>
              <a:rPr lang="en-US" sz="3600" err="1"/>
              <a:t>çeşitlidir</a:t>
            </a:r>
            <a:r>
              <a:rPr lang="en-US" sz="3600" dirty="0"/>
              <a:t> </a:t>
            </a:r>
            <a:r>
              <a:rPr lang="en-US" sz="3600" err="1"/>
              <a:t>ve</a:t>
            </a:r>
            <a:r>
              <a:rPr lang="en-US" sz="3600" dirty="0"/>
              <a:t> </a:t>
            </a:r>
            <a:r>
              <a:rPr lang="en-US" sz="3600" err="1"/>
              <a:t>dilin</a:t>
            </a:r>
            <a:r>
              <a:rPr lang="en-US" sz="3600" dirty="0"/>
              <a:t> </a:t>
            </a:r>
            <a:r>
              <a:rPr lang="en-US" sz="3600" err="1"/>
              <a:t>çok</a:t>
            </a:r>
            <a:r>
              <a:rPr lang="en-US" sz="3600" dirty="0"/>
              <a:t> </a:t>
            </a:r>
            <a:r>
              <a:rPr lang="en-US" sz="3600" err="1"/>
              <a:t>yönlülüğü</a:t>
            </a:r>
            <a:r>
              <a:rPr lang="en-US" sz="3600" dirty="0"/>
              <a:t> </a:t>
            </a:r>
            <a:r>
              <a:rPr lang="en-US" sz="3600" err="1"/>
              <a:t>nedeniyle</a:t>
            </a:r>
            <a:r>
              <a:rPr lang="en-US" sz="3600" dirty="0"/>
              <a:t> </a:t>
            </a:r>
            <a:r>
              <a:rPr lang="en-US" sz="3600" err="1"/>
              <a:t>farklı</a:t>
            </a:r>
            <a:r>
              <a:rPr lang="en-US" sz="3600" dirty="0"/>
              <a:t> </a:t>
            </a:r>
            <a:r>
              <a:rPr lang="en-US" sz="3600" err="1"/>
              <a:t>alanlarda</a:t>
            </a:r>
            <a:r>
              <a:rPr lang="en-US" sz="3600" dirty="0"/>
              <a:t> </a:t>
            </a:r>
            <a:r>
              <a:rPr lang="en-US" sz="3600" err="1"/>
              <a:t>kullanılabilir</a:t>
            </a:r>
            <a:r>
              <a:rPr lang="en-US" sz="3600" dirty="0"/>
              <a:t>. </a:t>
            </a:r>
            <a:r>
              <a:rPr lang="en-US" sz="3600" err="1"/>
              <a:t>Aşağıda</a:t>
            </a:r>
            <a:r>
              <a:rPr lang="en-US" sz="3600" dirty="0"/>
              <a:t>, Scala </a:t>
            </a:r>
            <a:r>
              <a:rPr lang="en-US" sz="3600" err="1"/>
              <a:t>programlama</a:t>
            </a:r>
            <a:r>
              <a:rPr lang="en-US" sz="3600" dirty="0"/>
              <a:t> </a:t>
            </a:r>
            <a:r>
              <a:rPr lang="en-US" sz="3600" err="1"/>
              <a:t>dilinin</a:t>
            </a:r>
            <a:r>
              <a:rPr lang="en-US" sz="3600" dirty="0"/>
              <a:t> </a:t>
            </a:r>
            <a:r>
              <a:rPr lang="en-US" sz="3600" err="1"/>
              <a:t>kullanım</a:t>
            </a:r>
            <a:r>
              <a:rPr lang="en-US" sz="3600" dirty="0"/>
              <a:t> </a:t>
            </a:r>
            <a:r>
              <a:rPr lang="en-US" sz="3600" err="1"/>
              <a:t>alanlarının</a:t>
            </a:r>
            <a:r>
              <a:rPr lang="en-US" sz="3600" dirty="0"/>
              <a:t> </a:t>
            </a:r>
            <a:r>
              <a:rPr lang="en-US" sz="3600" err="1"/>
              <a:t>bazıları</a:t>
            </a:r>
            <a:r>
              <a:rPr lang="en-US" sz="3600" dirty="0"/>
              <a:t> </a:t>
            </a:r>
            <a:r>
              <a:rPr lang="en-US" sz="3600" err="1"/>
              <a:t>verilmiştir</a:t>
            </a:r>
            <a:r>
              <a:rPr lang="en-US" sz="3600" dirty="0"/>
              <a:t>:</a:t>
            </a:r>
            <a:endParaRPr lang="en-US" sz="3600" dirty="0"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7E1565A9-87C9-1B78-1F71-F508CC4B2327}"/>
              </a:ext>
            </a:extLst>
          </p:cNvPr>
          <p:cNvSpPr>
            <a:spLocks noGrp="1"/>
          </p:cNvSpPr>
          <p:nvPr/>
        </p:nvSpPr>
        <p:spPr>
          <a:xfrm>
            <a:off x="5425493" y="-114805"/>
            <a:ext cx="6440957" cy="61240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tr-TR" sz="2400" dirty="0">
              <a:solidFill>
                <a:schemeClr val="accent5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sz="3600" b="1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Web</a:t>
            </a:r>
            <a:r>
              <a:rPr lang="tr-TR" sz="3200" b="1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tr-TR" sz="3600" b="1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uygulamaları</a:t>
            </a:r>
            <a:endParaRPr lang="tr-TR" sz="3200" b="1" dirty="0">
              <a:solidFill>
                <a:schemeClr val="accent5">
                  <a:lumMod val="75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Java Virtual Machine (JVM) üzerinde çalışması nedeniyle, web uygulamaları geliştirme konusunda oldukça etkili bir dil olabilir. </a:t>
            </a:r>
            <a:r>
              <a:rPr lang="tr-TR" dirty="0" err="1">
                <a:ea typeface="+mn-lt"/>
                <a:cs typeface="+mn-lt"/>
              </a:rPr>
              <a:t>Scala</a:t>
            </a:r>
            <a:r>
              <a:rPr lang="tr-TR" dirty="0">
                <a:ea typeface="+mn-lt"/>
                <a:cs typeface="+mn-lt"/>
              </a:rPr>
              <a:t> programlama dilinin çok yönlülüğü, web uygulamalarında kullanılabilecek çeşitli özellikleri barındırmasına yardımcı olur. Örneğin, </a:t>
            </a:r>
            <a:r>
              <a:rPr lang="tr-TR" dirty="0" err="1">
                <a:ea typeface="+mn-lt"/>
                <a:cs typeface="+mn-lt"/>
              </a:rPr>
              <a:t>Scala</a:t>
            </a:r>
            <a:r>
              <a:rPr lang="tr-TR" dirty="0">
                <a:ea typeface="+mn-lt"/>
                <a:cs typeface="+mn-lt"/>
              </a:rPr>
              <a:t> programlama dilinde, sınıflar, nesneler ve </a:t>
            </a:r>
            <a:r>
              <a:rPr lang="tr-TR" dirty="0" err="1">
                <a:ea typeface="+mn-lt"/>
                <a:cs typeface="+mn-lt"/>
              </a:rPr>
              <a:t>traitler</a:t>
            </a:r>
            <a:r>
              <a:rPr lang="tr-TR" dirty="0">
                <a:ea typeface="+mn-lt"/>
                <a:cs typeface="+mn-lt"/>
              </a:rPr>
              <a:t> gibi özellikler kullanılabilir ve bu özellikler, web uygulamalarında etkili bir şekilde kullanılabilir.</a:t>
            </a:r>
          </a:p>
          <a:p>
            <a:pPr marL="457200" indent="-457200"/>
            <a:endParaRPr lang="tr-TR" sz="1800" dirty="0">
              <a:ea typeface="+mn-lt"/>
              <a:cs typeface="+mn-lt"/>
            </a:endParaRPr>
          </a:p>
          <a:p>
            <a:pPr marL="0" indent="0"/>
            <a:endParaRPr lang="tr-TR" sz="1600" dirty="0">
              <a:cs typeface="Calibri"/>
            </a:endParaRPr>
          </a:p>
          <a:p>
            <a:endParaRPr lang="tr-TR" sz="1600" dirty="0">
              <a:cs typeface="Calibri"/>
            </a:endParaRPr>
          </a:p>
          <a:p>
            <a:endParaRPr lang="tr-TR" sz="1600" dirty="0">
              <a:cs typeface="Calibri"/>
            </a:endParaRPr>
          </a:p>
        </p:txBody>
      </p:sp>
      <p:pic>
        <p:nvPicPr>
          <p:cNvPr id="7" name="Resim 7">
            <a:extLst>
              <a:ext uri="{FF2B5EF4-FFF2-40B4-BE49-F238E27FC236}">
                <a16:creationId xmlns:a16="http://schemas.microsoft.com/office/drawing/2014/main" id="{0C9EB2BD-5C7E-6ED5-8D96-7E58F76C5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60" y="1191187"/>
            <a:ext cx="4583503" cy="39292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51313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6A049C-54F3-E6BA-2AD9-320C68BDB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24997"/>
            <a:ext cx="6411792" cy="589074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/>
            <a:endParaRPr lang="tr-TR" sz="2000">
              <a:cs typeface="Calibri"/>
            </a:endParaRPr>
          </a:p>
          <a:p>
            <a:pPr marL="0" indent="0" algn="ctr">
              <a:buNone/>
            </a:pPr>
            <a:r>
              <a:rPr lang="tr-TR" sz="3600" b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Veri Bilimi ve Makine Öğrenimi</a:t>
            </a:r>
          </a:p>
          <a:p>
            <a:pPr marL="0" indent="0" algn="ctr">
              <a:buNone/>
            </a:pP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 programlama dili, veri işleme konusunda oldukça etkili bir dil olması nedeniyle, </a:t>
            </a:r>
            <a:r>
              <a:rPr lang="tr-TR" err="1">
                <a:ea typeface="+mn-lt"/>
                <a:cs typeface="+mn-lt"/>
              </a:rPr>
              <a:t>Big</a:t>
            </a:r>
            <a:r>
              <a:rPr lang="tr-TR">
                <a:ea typeface="+mn-lt"/>
                <a:cs typeface="+mn-lt"/>
              </a:rPr>
              <a:t> Data işleme alanında da kullanılabilir. Özellikle, 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 programlama dilinin, Apache </a:t>
            </a:r>
            <a:r>
              <a:rPr lang="tr-TR" err="1">
                <a:ea typeface="+mn-lt"/>
                <a:cs typeface="+mn-lt"/>
              </a:rPr>
              <a:t>Spark</a:t>
            </a:r>
            <a:r>
              <a:rPr lang="tr-TR">
                <a:ea typeface="+mn-lt"/>
                <a:cs typeface="+mn-lt"/>
              </a:rPr>
              <a:t> gibi </a:t>
            </a:r>
            <a:r>
              <a:rPr lang="tr-TR" err="1">
                <a:ea typeface="+mn-lt"/>
                <a:cs typeface="+mn-lt"/>
              </a:rPr>
              <a:t>Big</a:t>
            </a:r>
            <a:r>
              <a:rPr lang="tr-TR">
                <a:ea typeface="+mn-lt"/>
                <a:cs typeface="+mn-lt"/>
              </a:rPr>
              <a:t> Data işleme platformları ile bütünleşik çalışması nedeniyle, </a:t>
            </a:r>
            <a:r>
              <a:rPr lang="tr-TR" err="1">
                <a:ea typeface="+mn-lt"/>
                <a:cs typeface="+mn-lt"/>
              </a:rPr>
              <a:t>Big</a:t>
            </a:r>
            <a:r>
              <a:rPr lang="tr-TR">
                <a:ea typeface="+mn-lt"/>
                <a:cs typeface="+mn-lt"/>
              </a:rPr>
              <a:t> Data işleme konusunda etkili bir dildir. 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 programlama dilinin, veri işleme konusunda çok yönlülük sağlaması ve performansının yüksek olması nedeniyle, </a:t>
            </a:r>
            <a:r>
              <a:rPr lang="tr-TR" err="1">
                <a:ea typeface="+mn-lt"/>
                <a:cs typeface="+mn-lt"/>
              </a:rPr>
              <a:t>Big</a:t>
            </a:r>
            <a:r>
              <a:rPr lang="tr-TR">
                <a:ea typeface="+mn-lt"/>
                <a:cs typeface="+mn-lt"/>
              </a:rPr>
              <a:t> Data işleme alanında sıklıkla tercih edilir.</a:t>
            </a:r>
            <a:endParaRPr lang="tr-TR">
              <a:cs typeface="Calibri"/>
            </a:endParaRPr>
          </a:p>
          <a:p>
            <a:pPr marL="342900" indent="-342900">
              <a:buAutoNum type="arabicPeriod"/>
            </a:pPr>
            <a:endParaRPr lang="tr-TR" sz="2000"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4" descr="ışık, aydınlatılmış, karanlık içeren bir resim&#10;&#10;Açıklama otomatik olarak oluşturuldu">
            <a:extLst>
              <a:ext uri="{FF2B5EF4-FFF2-40B4-BE49-F238E27FC236}">
                <a16:creationId xmlns:a16="http://schemas.microsoft.com/office/drawing/2014/main" id="{AA5B00F1-F58A-EEB6-BB0F-8D57E4970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1" y="898761"/>
            <a:ext cx="5071341" cy="604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58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Resim 15" descr="ışık, sahne, trafik, yeşil içeren bir resim&#10;&#10;Açıklama otomatik olarak oluşturuldu">
            <a:extLst>
              <a:ext uri="{FF2B5EF4-FFF2-40B4-BE49-F238E27FC236}">
                <a16:creationId xmlns:a16="http://schemas.microsoft.com/office/drawing/2014/main" id="{CBDB94D5-1F8B-4681-23F6-2FC3F2816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08" y="864475"/>
            <a:ext cx="5097356" cy="6292371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6A049C-54F3-E6BA-2AD9-320C68BDB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2571" y="382652"/>
            <a:ext cx="6595723" cy="57330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tr-TR" sz="3600" b="1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Big</a:t>
            </a:r>
            <a:r>
              <a:rPr lang="tr-TR" sz="3600" b="1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 Data</a:t>
            </a:r>
            <a:endParaRPr lang="tr-TR" sz="3600" b="1">
              <a:solidFill>
                <a:schemeClr val="accent5">
                  <a:lumMod val="75000"/>
                </a:schemeClr>
              </a:solidFill>
              <a:cs typeface="Calibri"/>
            </a:endParaRPr>
          </a:p>
          <a:p>
            <a:pPr marL="0" indent="0" algn="ctr">
              <a:buNone/>
            </a:pPr>
            <a:r>
              <a:rPr lang="tr-TR" err="1">
                <a:ea typeface="+mn-lt"/>
                <a:cs typeface="+mn-lt"/>
              </a:rPr>
              <a:t>Scala</a:t>
            </a:r>
            <a:r>
              <a:rPr lang="tr-TR" dirty="0">
                <a:ea typeface="+mn-lt"/>
                <a:cs typeface="+mn-lt"/>
              </a:rPr>
              <a:t> programlama dilinin, veri işleme konusunda oldukça etkili bir dil olması nedeniyle, </a:t>
            </a:r>
            <a:r>
              <a:rPr lang="tr-TR" err="1">
                <a:ea typeface="+mn-lt"/>
                <a:cs typeface="+mn-lt"/>
              </a:rPr>
              <a:t>Big</a:t>
            </a:r>
            <a:r>
              <a:rPr lang="tr-TR" dirty="0">
                <a:ea typeface="+mn-lt"/>
                <a:cs typeface="+mn-lt"/>
              </a:rPr>
              <a:t> Data işleme alanında da kullanılabilir. Özellikle, Apache </a:t>
            </a:r>
            <a:r>
              <a:rPr lang="tr-TR" dirty="0" err="1">
                <a:ea typeface="+mn-lt"/>
                <a:cs typeface="+mn-lt"/>
              </a:rPr>
              <a:t>Spark</a:t>
            </a:r>
            <a:r>
              <a:rPr lang="tr-TR" dirty="0">
                <a:ea typeface="+mn-lt"/>
                <a:cs typeface="+mn-lt"/>
              </a:rPr>
              <a:t> gibi </a:t>
            </a:r>
            <a:r>
              <a:rPr lang="tr-TR" dirty="0" err="1">
                <a:ea typeface="+mn-lt"/>
                <a:cs typeface="+mn-lt"/>
              </a:rPr>
              <a:t>Big</a:t>
            </a:r>
            <a:r>
              <a:rPr lang="tr-TR" dirty="0">
                <a:ea typeface="+mn-lt"/>
                <a:cs typeface="+mn-lt"/>
              </a:rPr>
              <a:t> Data işleme platformları ile bütünleşik çalışması nedeniyle, </a:t>
            </a:r>
            <a:r>
              <a:rPr lang="tr-TR" dirty="0" err="1">
                <a:ea typeface="+mn-lt"/>
                <a:cs typeface="+mn-lt"/>
              </a:rPr>
              <a:t>Big</a:t>
            </a:r>
            <a:r>
              <a:rPr lang="tr-TR" dirty="0">
                <a:ea typeface="+mn-lt"/>
                <a:cs typeface="+mn-lt"/>
              </a:rPr>
              <a:t> Data işleme konusunda etkili bir dil olabilir. </a:t>
            </a:r>
            <a:r>
              <a:rPr lang="tr-TR" dirty="0" err="1">
                <a:ea typeface="+mn-lt"/>
                <a:cs typeface="+mn-lt"/>
              </a:rPr>
              <a:t>Scala</a:t>
            </a:r>
            <a:r>
              <a:rPr lang="tr-TR" dirty="0">
                <a:ea typeface="+mn-lt"/>
                <a:cs typeface="+mn-lt"/>
              </a:rPr>
              <a:t> programlama dilinin, veri işleme konusunda çok yönlülük sağlaması ve performansının yüksek olması nedeniyle, </a:t>
            </a:r>
            <a:r>
              <a:rPr lang="tr-TR" dirty="0" err="1">
                <a:ea typeface="+mn-lt"/>
                <a:cs typeface="+mn-lt"/>
              </a:rPr>
              <a:t>Big</a:t>
            </a:r>
            <a:r>
              <a:rPr lang="tr-TR" dirty="0">
                <a:ea typeface="+mn-lt"/>
                <a:cs typeface="+mn-lt"/>
              </a:rPr>
              <a:t> Data işleme alanında sıklıkla tercih edilir.</a:t>
            </a:r>
            <a:endParaRPr lang="tr-TR" dirty="0">
              <a:cs typeface="Calibri"/>
            </a:endParaRPr>
          </a:p>
          <a:p>
            <a:pPr marL="342900" indent="-342900">
              <a:buAutoNum type="arabicPeriod"/>
            </a:pPr>
            <a:endParaRPr lang="tr-TR" sz="2000" dirty="0"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64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FDF2A56-345B-0830-A01C-BB4F5C02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259" y="174198"/>
            <a:ext cx="5610379" cy="1142179"/>
          </a:xfrm>
        </p:spPr>
        <p:txBody>
          <a:bodyPr anchor="b">
            <a:normAutofit/>
          </a:bodyPr>
          <a:lstStyle/>
          <a:p>
            <a:r>
              <a:rPr lang="tr-TR" sz="3600" b="1">
                <a:solidFill>
                  <a:schemeClr val="accent1">
                    <a:lumMod val="50000"/>
                  </a:schemeClr>
                </a:solidFill>
                <a:cs typeface="Calibri Light"/>
              </a:rPr>
              <a:t>Mobil Uygulama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6A049C-54F3-E6BA-2AD9-320C68BDB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1092100"/>
            <a:ext cx="6411792" cy="502363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/>
            <a:endParaRPr lang="tr-TR" sz="2000" dirty="0">
              <a:cs typeface="Calibri"/>
            </a:endParaRPr>
          </a:p>
          <a:p>
            <a:pPr marL="342900" indent="-342900">
              <a:buAutoNum type="arabicPeriod"/>
            </a:pPr>
            <a:endParaRPr lang="tr-TR" sz="2000" dirty="0"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588CD0CC-628E-5D8B-C18E-AF002E753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1" y="879762"/>
            <a:ext cx="4774857" cy="5634452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B0AC24C6-9261-00B0-6311-0013F0F25672}"/>
              </a:ext>
            </a:extLst>
          </p:cNvPr>
          <p:cNvSpPr txBox="1"/>
          <p:nvPr/>
        </p:nvSpPr>
        <p:spPr>
          <a:xfrm>
            <a:off x="5856302" y="1713390"/>
            <a:ext cx="5964286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200"/>
              <a:t>Mobil uygulamalar: Dil, mobil uygulamalar geliştirme konusunda da etkili olabilir. Özellikle, Android </a:t>
            </a:r>
            <a:r>
              <a:rPr lang="tr-TR" sz="3200" err="1"/>
              <a:t>Studio</a:t>
            </a:r>
            <a:r>
              <a:rPr lang="tr-TR" sz="3200"/>
              <a:t> gibi mobil uygulama geliştirme ortamları ile bütünleşik çalışması nedeniyle, mobil uygulamalar geliştirme konusunda kullanılabilir.</a:t>
            </a:r>
          </a:p>
        </p:txBody>
      </p:sp>
    </p:spTree>
    <p:extLst>
      <p:ext uri="{BB962C8B-B14F-4D97-AF65-F5344CB8AC3E}">
        <p14:creationId xmlns:p14="http://schemas.microsoft.com/office/powerpoint/2010/main" val="3948374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6A049C-54F3-E6BA-2AD9-320C68BDB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24997"/>
            <a:ext cx="6411792" cy="589074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/>
            <a:endParaRPr lang="tr-TR" sz="2000" dirty="0">
              <a:cs typeface="Calibri"/>
            </a:endParaRPr>
          </a:p>
          <a:p>
            <a:pPr marL="0" indent="0" algn="ctr">
              <a:buNone/>
            </a:pPr>
            <a:r>
              <a:rPr lang="tr-TR" sz="3600" b="1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İşletme yazılımı</a:t>
            </a:r>
          </a:p>
          <a:p>
            <a:pPr marL="0" indent="0" algn="ctr">
              <a:buNone/>
            </a:pPr>
            <a:r>
              <a:rPr lang="tr-TR" dirty="0">
                <a:ea typeface="+mn-lt"/>
                <a:cs typeface="+mn-lt"/>
              </a:rPr>
              <a:t>JVM üzerinde çalışması nedeniyle, işletme yazılımı alanında da kullanılabilir. Özellikle, </a:t>
            </a:r>
            <a:r>
              <a:rPr lang="tr-TR" dirty="0" err="1">
                <a:ea typeface="+mn-lt"/>
                <a:cs typeface="+mn-lt"/>
              </a:rPr>
              <a:t>Scala</a:t>
            </a:r>
            <a:r>
              <a:rPr lang="tr-TR" dirty="0">
                <a:ea typeface="+mn-lt"/>
                <a:cs typeface="+mn-lt"/>
              </a:rPr>
              <a:t> programlama dilinin, Java ile uyumlu çalışması nedeniyle, işletme yazılımı alanında tercih edilebilir. Çok yönlülüğü ve performansı nedeniyle avantaj sağlar.</a:t>
            </a:r>
            <a:endParaRPr lang="tr-TR">
              <a:cs typeface="Calibri"/>
            </a:endParaRPr>
          </a:p>
          <a:p>
            <a:pPr marL="342900" indent="-342900">
              <a:buAutoNum type="arabicPeriod"/>
            </a:pPr>
            <a:endParaRPr lang="tr-TR" sz="2000" dirty="0"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Resim 6">
            <a:extLst>
              <a:ext uri="{FF2B5EF4-FFF2-40B4-BE49-F238E27FC236}">
                <a16:creationId xmlns:a16="http://schemas.microsoft.com/office/drawing/2014/main" id="{3A5C5834-2943-BABD-E413-5E6AFE28A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72" y="1087924"/>
            <a:ext cx="3951456" cy="418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68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6870" y="66011"/>
            <a:ext cx="11018520" cy="1434415"/>
          </a:xfrm>
        </p:spPr>
        <p:txBody>
          <a:bodyPr anchor="b">
            <a:normAutofit/>
          </a:bodyPr>
          <a:lstStyle/>
          <a:p>
            <a:r>
              <a:rPr lang="tr-TR" sz="5400" b="1" dirty="0">
                <a:solidFill>
                  <a:srgbClr val="C00000"/>
                </a:solidFill>
                <a:effectLst/>
              </a:rPr>
              <a:t>Kütüphane ve </a:t>
            </a:r>
            <a:r>
              <a:rPr lang="tr-TR" sz="5400" b="1" dirty="0" err="1">
                <a:solidFill>
                  <a:srgbClr val="C00000"/>
                </a:solidFill>
                <a:effectLst/>
              </a:rPr>
              <a:t>Frameworkler</a:t>
            </a:r>
            <a:r>
              <a:rPr lang="tr-TR" sz="5400" b="1" dirty="0">
                <a:solidFill>
                  <a:srgbClr val="C00000"/>
                </a:solidFill>
              </a:rPr>
              <a:t> </a:t>
            </a:r>
            <a:endParaRPr lang="tr-TR" sz="5400" b="1">
              <a:solidFill>
                <a:srgbClr val="C00000"/>
              </a:solidFill>
              <a:cs typeface="Calibri Light"/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98905" y="1448763"/>
            <a:ext cx="7173627" cy="51990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tr-TR" sz="1800" dirty="0">
              <a:cs typeface="Calibri"/>
            </a:endParaRPr>
          </a:p>
          <a:p>
            <a:pPr marL="0" indent="0">
              <a:buNone/>
            </a:pPr>
            <a:r>
              <a:rPr lang="tr-TR" sz="2200" err="1"/>
              <a:t>Scala</a:t>
            </a:r>
            <a:r>
              <a:rPr lang="tr-TR" sz="2200"/>
              <a:t> programlama dilinde, çeşitli </a:t>
            </a:r>
            <a:r>
              <a:rPr lang="tr-TR" sz="2200" err="1"/>
              <a:t>framework</a:t>
            </a:r>
            <a:r>
              <a:rPr lang="tr-TR" sz="2200"/>
              <a:t> ve kütüphaneler mevcuttur. Aşağıda, </a:t>
            </a:r>
            <a:r>
              <a:rPr lang="tr-TR" sz="2200" err="1"/>
              <a:t>Scala</a:t>
            </a:r>
            <a:r>
              <a:rPr lang="tr-TR" sz="2200"/>
              <a:t> dilinde kullanılabilecek bazı önemli </a:t>
            </a:r>
            <a:r>
              <a:rPr lang="tr-TR" sz="2200" err="1"/>
              <a:t>framework</a:t>
            </a:r>
            <a:r>
              <a:rPr lang="tr-TR" sz="2200"/>
              <a:t> ve kütüphanelerin bir listesi verilmiştir: </a:t>
            </a:r>
            <a:endParaRPr lang="tr-TR" sz="2200">
              <a:cs typeface="Calibri"/>
            </a:endParaRPr>
          </a:p>
          <a:p>
            <a:pPr marL="342900" indent="-342900"/>
            <a:r>
              <a:rPr lang="tr-TR" sz="2200"/>
              <a:t>Play Framework: Bu </a:t>
            </a:r>
            <a:r>
              <a:rPr lang="tr-TR" sz="2200" err="1"/>
              <a:t>framework</a:t>
            </a:r>
            <a:r>
              <a:rPr lang="tr-TR" sz="2200"/>
              <a:t>, çok yönlü ve etkileşimli web uygulamaları oluşturmak için kullanılabilir.</a:t>
            </a:r>
            <a:endParaRPr lang="tr-TR" sz="2200">
              <a:cs typeface="Calibri"/>
            </a:endParaRPr>
          </a:p>
          <a:p>
            <a:pPr marL="342900" indent="-342900"/>
            <a:r>
              <a:rPr lang="tr-TR" sz="2200" err="1"/>
              <a:t>Akka</a:t>
            </a:r>
            <a:r>
              <a:rPr lang="tr-TR" sz="2200"/>
              <a:t>: Bu </a:t>
            </a:r>
            <a:r>
              <a:rPr lang="tr-TR" sz="2200" err="1"/>
              <a:t>framework</a:t>
            </a:r>
            <a:r>
              <a:rPr lang="tr-TR" sz="2200"/>
              <a:t>, esnek ve ölçeklenebilir bir </a:t>
            </a:r>
            <a:r>
              <a:rPr lang="tr-TR" sz="2200" err="1"/>
              <a:t>actor</a:t>
            </a:r>
            <a:r>
              <a:rPr lang="tr-TR" sz="2200"/>
              <a:t> modeli tabanlı uygulama oluşturmak için kullanılabilir.</a:t>
            </a:r>
            <a:endParaRPr lang="tr-TR" sz="2200">
              <a:cs typeface="Calibri"/>
            </a:endParaRPr>
          </a:p>
          <a:p>
            <a:pPr marL="342900" indent="-342900"/>
            <a:r>
              <a:rPr lang="tr-TR" sz="2200" err="1"/>
              <a:t>Scalaz</a:t>
            </a:r>
            <a:r>
              <a:rPr lang="tr-TR" sz="2200"/>
              <a:t>: Bu kütüphane, </a:t>
            </a:r>
            <a:r>
              <a:rPr lang="tr-TR" sz="2200" err="1"/>
              <a:t>Scala</a:t>
            </a:r>
            <a:r>
              <a:rPr lang="tr-TR" sz="2200"/>
              <a:t> dilinde işlevsel programlama desteği sağlar.</a:t>
            </a:r>
            <a:endParaRPr lang="tr-TR" sz="2200">
              <a:cs typeface="Calibri"/>
            </a:endParaRPr>
          </a:p>
          <a:p>
            <a:pPr marL="342900" indent="-342900"/>
            <a:r>
              <a:rPr lang="tr-TR" sz="2200" err="1"/>
              <a:t>ScalikeJDBC</a:t>
            </a:r>
            <a:r>
              <a:rPr lang="tr-TR" sz="2200"/>
              <a:t>: Bu kütüphane, </a:t>
            </a:r>
            <a:r>
              <a:rPr lang="tr-TR" sz="2200" err="1"/>
              <a:t>Scala</a:t>
            </a:r>
            <a:r>
              <a:rPr lang="tr-TR" sz="2200"/>
              <a:t> dilinde JDBC tabanlı </a:t>
            </a:r>
            <a:r>
              <a:rPr lang="tr-TR" sz="2200" err="1"/>
              <a:t>veritabanı</a:t>
            </a:r>
            <a:r>
              <a:rPr lang="tr-TR" sz="2200"/>
              <a:t> erişimini kolaylaştırır.</a:t>
            </a:r>
            <a:endParaRPr lang="tr-TR" sz="2200">
              <a:cs typeface="Calibri"/>
            </a:endParaRPr>
          </a:p>
          <a:p>
            <a:pPr marL="342900" indent="-342900"/>
            <a:r>
              <a:rPr lang="tr-TR" sz="2200" err="1"/>
              <a:t>Slick</a:t>
            </a:r>
            <a:r>
              <a:rPr lang="tr-TR" sz="2200"/>
              <a:t>: Bu kütüphane, </a:t>
            </a:r>
            <a:r>
              <a:rPr lang="tr-TR" sz="2200" err="1"/>
              <a:t>Scala</a:t>
            </a:r>
            <a:r>
              <a:rPr lang="tr-TR" sz="2200"/>
              <a:t> dilinde </a:t>
            </a:r>
            <a:r>
              <a:rPr lang="tr-TR" sz="2200" err="1"/>
              <a:t>veritabanı</a:t>
            </a:r>
            <a:r>
              <a:rPr lang="tr-TR" sz="2200"/>
              <a:t> erişimini ve işlemeyi kolaylaştıran bir araçtır.</a:t>
            </a:r>
            <a:endParaRPr lang="tr-TR" sz="2200">
              <a:cs typeface="Calibri"/>
            </a:endParaRPr>
          </a:p>
          <a:p>
            <a:endParaRPr lang="tr-TR" sz="2200">
              <a:cs typeface="Calibri"/>
            </a:endParaRPr>
          </a:p>
        </p:txBody>
      </p:sp>
      <p:pic>
        <p:nvPicPr>
          <p:cNvPr id="4" name="Resim 5" descr="elektronik eşyalar içeren bir resim&#10;&#10;Açıklama otomatik olarak oluşturuldu">
            <a:extLst>
              <a:ext uri="{FF2B5EF4-FFF2-40B4-BE49-F238E27FC236}">
                <a16:creationId xmlns:a16="http://schemas.microsoft.com/office/drawing/2014/main" id="{FF265559-004C-8796-8336-332E61562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540" y="2446109"/>
            <a:ext cx="4385566" cy="345711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114807C-859D-47BE-C311-7DAC7C5EC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396689"/>
            <a:ext cx="10989766" cy="1290642"/>
          </a:xfrm>
        </p:spPr>
        <p:txBody>
          <a:bodyPr anchor="b">
            <a:normAutofit/>
          </a:bodyPr>
          <a:lstStyle/>
          <a:p>
            <a:r>
              <a:rPr lang="tr-TR" sz="5400" b="1" dirty="0">
                <a:solidFill>
                  <a:srgbClr val="C00000"/>
                </a:solidFill>
                <a:ea typeface="+mj-lt"/>
                <a:cs typeface="+mj-lt"/>
              </a:rPr>
              <a:t>Kütüphane ve </a:t>
            </a:r>
            <a:r>
              <a:rPr lang="tr-TR" sz="5400" b="1" dirty="0" err="1">
                <a:solidFill>
                  <a:srgbClr val="C00000"/>
                </a:solidFill>
                <a:ea typeface="+mj-lt"/>
                <a:cs typeface="+mj-lt"/>
              </a:rPr>
              <a:t>Frameworkler</a:t>
            </a:r>
            <a:r>
              <a:rPr lang="tr-TR" sz="5400" b="1" dirty="0">
                <a:solidFill>
                  <a:srgbClr val="C00000"/>
                </a:solidFill>
                <a:ea typeface="+mj-lt"/>
                <a:cs typeface="+mj-lt"/>
              </a:rPr>
              <a:t> </a:t>
            </a:r>
            <a:endParaRPr lang="tr-TR" sz="5400" b="1">
              <a:solidFill>
                <a:srgbClr val="C00000"/>
              </a:solidFill>
              <a:cs typeface="Calibri Light"/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20E523-2DB8-9480-1A65-6F47147BB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814" y="1927542"/>
            <a:ext cx="7072985" cy="45217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/>
            <a:r>
              <a:rPr lang="tr-TR" sz="2600" dirty="0" err="1">
                <a:solidFill>
                  <a:srgbClr val="000000"/>
                </a:solidFill>
                <a:ea typeface="+mn-lt"/>
                <a:cs typeface="+mn-lt"/>
              </a:rPr>
              <a:t>scala-async</a:t>
            </a:r>
            <a:r>
              <a:rPr lang="tr-TR" sz="2600" dirty="0">
                <a:solidFill>
                  <a:srgbClr val="000000"/>
                </a:solidFill>
                <a:ea typeface="+mn-lt"/>
                <a:cs typeface="+mn-lt"/>
              </a:rPr>
              <a:t>: </a:t>
            </a:r>
            <a:r>
              <a:rPr lang="tr-TR" sz="2600" dirty="0">
                <a:ea typeface="+mn-lt"/>
                <a:cs typeface="+mn-lt"/>
              </a:rPr>
              <a:t>Bu kütüphane, </a:t>
            </a:r>
            <a:r>
              <a:rPr lang="tr-TR" sz="2600" dirty="0" err="1">
                <a:ea typeface="+mn-lt"/>
                <a:cs typeface="+mn-lt"/>
              </a:rPr>
              <a:t>Scala</a:t>
            </a:r>
            <a:r>
              <a:rPr lang="tr-TR" sz="2600" dirty="0">
                <a:ea typeface="+mn-lt"/>
                <a:cs typeface="+mn-lt"/>
              </a:rPr>
              <a:t> dilinde asenkron programlama desteği sağlar.</a:t>
            </a:r>
            <a:endParaRPr lang="en-US" sz="2600" dirty="0">
              <a:ea typeface="+mn-lt"/>
              <a:cs typeface="+mn-lt"/>
            </a:endParaRPr>
          </a:p>
          <a:p>
            <a:pPr marL="342900" indent="-342900"/>
            <a:r>
              <a:rPr lang="tr-TR" sz="2600" dirty="0" err="1">
                <a:ea typeface="+mn-lt"/>
                <a:cs typeface="+mn-lt"/>
              </a:rPr>
              <a:t>scala-parser-combinators</a:t>
            </a:r>
            <a:r>
              <a:rPr lang="tr-TR" sz="2600" dirty="0">
                <a:ea typeface="+mn-lt"/>
                <a:cs typeface="+mn-lt"/>
              </a:rPr>
              <a:t>: Bu kütüphane, </a:t>
            </a:r>
            <a:r>
              <a:rPr lang="tr-TR" sz="2600" dirty="0" err="1">
                <a:ea typeface="+mn-lt"/>
                <a:cs typeface="+mn-lt"/>
              </a:rPr>
              <a:t>Scala</a:t>
            </a:r>
            <a:r>
              <a:rPr lang="tr-TR" sz="2600" dirty="0">
                <a:ea typeface="+mn-lt"/>
                <a:cs typeface="+mn-lt"/>
              </a:rPr>
              <a:t> dilinde </a:t>
            </a:r>
            <a:r>
              <a:rPr lang="tr-TR" sz="2600" dirty="0" err="1">
                <a:ea typeface="+mn-lt"/>
                <a:cs typeface="+mn-lt"/>
              </a:rPr>
              <a:t>parser</a:t>
            </a:r>
            <a:r>
              <a:rPr lang="tr-TR" sz="2600" dirty="0">
                <a:ea typeface="+mn-lt"/>
                <a:cs typeface="+mn-lt"/>
              </a:rPr>
              <a:t> oluşturmayı kolaylaştırır.</a:t>
            </a:r>
            <a:endParaRPr lang="en-US" sz="2600" dirty="0">
              <a:ea typeface="+mn-lt"/>
              <a:cs typeface="+mn-lt"/>
            </a:endParaRPr>
          </a:p>
          <a:p>
            <a:pPr marL="342900" indent="-342900"/>
            <a:r>
              <a:rPr lang="tr-TR" sz="2600" dirty="0" err="1">
                <a:ea typeface="+mn-lt"/>
                <a:cs typeface="+mn-lt"/>
              </a:rPr>
              <a:t>scala-swing</a:t>
            </a:r>
            <a:r>
              <a:rPr lang="tr-TR" sz="2600" dirty="0">
                <a:ea typeface="+mn-lt"/>
                <a:cs typeface="+mn-lt"/>
              </a:rPr>
              <a:t>: Bu kütüphane, </a:t>
            </a:r>
            <a:r>
              <a:rPr lang="tr-TR" sz="2600" dirty="0" err="1">
                <a:ea typeface="+mn-lt"/>
                <a:cs typeface="+mn-lt"/>
              </a:rPr>
              <a:t>Scala</a:t>
            </a:r>
            <a:r>
              <a:rPr lang="tr-TR" sz="2600" dirty="0">
                <a:ea typeface="+mn-lt"/>
                <a:cs typeface="+mn-lt"/>
              </a:rPr>
              <a:t> dilinde masaüstü uygulamaları oluşturmak için kullanılabilir.</a:t>
            </a:r>
            <a:endParaRPr lang="en-US" sz="2600" dirty="0">
              <a:ea typeface="+mn-lt"/>
              <a:cs typeface="+mn-lt"/>
            </a:endParaRPr>
          </a:p>
          <a:p>
            <a:pPr marL="342900" indent="-342900"/>
            <a:r>
              <a:rPr lang="tr-TR" sz="2600" dirty="0">
                <a:ea typeface="+mn-lt"/>
                <a:cs typeface="+mn-lt"/>
              </a:rPr>
              <a:t>Diğer yandan </a:t>
            </a:r>
            <a:r>
              <a:rPr lang="tr-TR" sz="2600" dirty="0" err="1">
                <a:ea typeface="+mn-lt"/>
                <a:cs typeface="+mn-lt"/>
              </a:rPr>
              <a:t>Scala</a:t>
            </a:r>
            <a:r>
              <a:rPr lang="tr-TR" sz="2600" dirty="0">
                <a:ea typeface="+mn-lt"/>
                <a:cs typeface="+mn-lt"/>
              </a:rPr>
              <a:t> dilinin çok önemli bir </a:t>
            </a:r>
            <a:r>
              <a:rPr lang="tr-TR" sz="2600" dirty="0" err="1">
                <a:ea typeface="+mn-lt"/>
                <a:cs typeface="+mn-lt"/>
              </a:rPr>
              <a:t>framework’ü</a:t>
            </a:r>
            <a:r>
              <a:rPr lang="tr-TR" sz="2600" dirty="0">
                <a:ea typeface="+mn-lt"/>
                <a:cs typeface="+mn-lt"/>
              </a:rPr>
              <a:t> daha vardır. Bu </a:t>
            </a:r>
            <a:r>
              <a:rPr lang="tr-TR" sz="2600" dirty="0" err="1">
                <a:ea typeface="+mn-lt"/>
                <a:cs typeface="+mn-lt"/>
              </a:rPr>
              <a:t>framework</a:t>
            </a:r>
            <a:r>
              <a:rPr lang="tr-TR" sz="2600" dirty="0">
                <a:ea typeface="+mn-lt"/>
                <a:cs typeface="+mn-lt"/>
              </a:rPr>
              <a:t> </a:t>
            </a:r>
            <a:r>
              <a:rPr lang="tr-TR" sz="2600" dirty="0" err="1">
                <a:ea typeface="+mn-lt"/>
                <a:cs typeface="+mn-lt"/>
              </a:rPr>
              <a:t>Spark’tır</a:t>
            </a:r>
            <a:r>
              <a:rPr lang="tr-TR" sz="2600" dirty="0">
                <a:ea typeface="+mn-lt"/>
                <a:cs typeface="+mn-lt"/>
              </a:rPr>
              <a:t>.</a:t>
            </a:r>
            <a:endParaRPr lang="en-US" sz="2600" dirty="0">
              <a:ea typeface="+mn-lt"/>
              <a:cs typeface="+mn-lt"/>
            </a:endParaRPr>
          </a:p>
          <a:p>
            <a:endParaRPr lang="tr-TR" sz="2400" dirty="0">
              <a:cs typeface="Calibri"/>
            </a:endParaRPr>
          </a:p>
        </p:txBody>
      </p:sp>
      <p:pic>
        <p:nvPicPr>
          <p:cNvPr id="19" name="Resim 19" descr="metin içeren bir resim&#10;&#10;Açıklama otomatik olarak oluşturuldu">
            <a:extLst>
              <a:ext uri="{FF2B5EF4-FFF2-40B4-BE49-F238E27FC236}">
                <a16:creationId xmlns:a16="http://schemas.microsoft.com/office/drawing/2014/main" id="{6969FB91-4EC0-F8A1-C5A0-5991B81FA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459" y="2069862"/>
            <a:ext cx="4148830" cy="338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6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Content Placeholder 99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310" y="1137773"/>
            <a:ext cx="10912257" cy="46126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45922" y="1799755"/>
            <a:ext cx="11729976" cy="45361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z="1800" dirty="0"/>
              <a:t>Apache </a:t>
            </a:r>
            <a:r>
              <a:rPr lang="tr-TR" sz="1800" dirty="0" err="1"/>
              <a:t>Spark</a:t>
            </a:r>
            <a:r>
              <a:rPr lang="tr-TR" sz="1800" dirty="0"/>
              <a:t>, </a:t>
            </a:r>
            <a:r>
              <a:rPr lang="tr-TR" sz="1800" dirty="0" err="1"/>
              <a:t>distribütörel</a:t>
            </a:r>
            <a:r>
              <a:rPr lang="tr-TR" sz="1800" dirty="0"/>
              <a:t> veri işleme motoru olarak kullanılan bir </a:t>
            </a:r>
            <a:r>
              <a:rPr lang="tr-TR" sz="1800" dirty="0" err="1"/>
              <a:t>framework’tür</a:t>
            </a:r>
            <a:r>
              <a:rPr lang="tr-TR" sz="1800" dirty="0"/>
              <a:t>. </a:t>
            </a:r>
            <a:r>
              <a:rPr lang="tr-TR" sz="1800" dirty="0" err="1"/>
              <a:t>Spark</a:t>
            </a:r>
            <a:r>
              <a:rPr lang="tr-TR" sz="1800" dirty="0"/>
              <a:t>, veri işleme, veri madenciliği ve veri analitiği gibi işlemler için kullanılır. </a:t>
            </a:r>
            <a:r>
              <a:rPr lang="tr-TR" sz="1800" dirty="0" err="1"/>
              <a:t>Spark</a:t>
            </a:r>
            <a:r>
              <a:rPr lang="tr-TR" sz="1800" dirty="0"/>
              <a:t>, veri işlemeyi hızlı bir şekilde gerçekleştirir ve büyük veri setlerini işlemeye uygundur.</a:t>
            </a:r>
            <a:endParaRPr lang="tr-TR" sz="1800">
              <a:cs typeface="Calibri"/>
            </a:endParaRPr>
          </a:p>
          <a:p>
            <a:r>
              <a:rPr lang="tr-TR" sz="1800" dirty="0"/>
              <a:t>Çeşitli veri kaynaklarından veri toplama, veri temizleme, veri madenciliği ve veri analitiği gibi işlemleri  yüksek performanslı bir şekilde gerçekleştirir.</a:t>
            </a:r>
            <a:endParaRPr lang="tr-TR" sz="1800">
              <a:cs typeface="Calibri"/>
            </a:endParaRPr>
          </a:p>
          <a:p>
            <a:r>
              <a:rPr lang="tr-TR" sz="1800" dirty="0" err="1"/>
              <a:t>Spark</a:t>
            </a:r>
            <a:r>
              <a:rPr lang="tr-TR" sz="1800" dirty="0"/>
              <a:t>, çeşitli programlama dilleriyle (Java, </a:t>
            </a:r>
            <a:r>
              <a:rPr lang="tr-TR" sz="1800" dirty="0" err="1"/>
              <a:t>Scala</a:t>
            </a:r>
            <a:r>
              <a:rPr lang="tr-TR" sz="1800" dirty="0"/>
              <a:t>, Python gibi) kullanılabilir ve birçok çeşitli veri depolama sistemleriyle </a:t>
            </a:r>
            <a:r>
              <a:rPr lang="tr-TR" sz="1800" b="1" dirty="0"/>
              <a:t>(</a:t>
            </a:r>
            <a:r>
              <a:rPr lang="tr-TR" sz="1800" b="1" dirty="0" err="1"/>
              <a:t>Hadoop</a:t>
            </a:r>
            <a:r>
              <a:rPr lang="tr-TR" sz="1800" b="1" dirty="0"/>
              <a:t> HDFS, Amazon S3 gibi)</a:t>
            </a:r>
            <a:r>
              <a:rPr lang="tr-TR" sz="1800" dirty="0"/>
              <a:t> uyumludur. </a:t>
            </a:r>
            <a:r>
              <a:rPr lang="tr-TR" sz="1800" dirty="0" err="1"/>
              <a:t>Spark</a:t>
            </a:r>
            <a:r>
              <a:rPr lang="tr-TR" sz="1800" dirty="0"/>
              <a:t>, ayrıca birçok çeşitli veri depolama sistemlerine (</a:t>
            </a:r>
            <a:r>
              <a:rPr lang="tr-TR" sz="1800" dirty="0" err="1"/>
              <a:t>relational</a:t>
            </a:r>
            <a:r>
              <a:rPr lang="tr-TR" sz="1800" dirty="0"/>
              <a:t> </a:t>
            </a:r>
            <a:r>
              <a:rPr lang="tr-TR" sz="1800" dirty="0" err="1"/>
              <a:t>veritabanları</a:t>
            </a:r>
            <a:r>
              <a:rPr lang="tr-TR" sz="1800" dirty="0"/>
              <a:t>, </a:t>
            </a:r>
            <a:r>
              <a:rPr lang="tr-TR" sz="1800" dirty="0" err="1"/>
              <a:t>NoSQL</a:t>
            </a:r>
            <a:r>
              <a:rPr lang="tr-TR" sz="1800" dirty="0"/>
              <a:t> </a:t>
            </a:r>
            <a:r>
              <a:rPr lang="tr-TR" sz="1800" dirty="0" err="1"/>
              <a:t>veritabanları</a:t>
            </a:r>
            <a:r>
              <a:rPr lang="tr-TR" sz="1800" dirty="0"/>
              <a:t> gibi) erişim sağlar.</a:t>
            </a:r>
            <a:endParaRPr lang="tr-TR" sz="1800">
              <a:cs typeface="Calibri"/>
            </a:endParaRPr>
          </a:p>
          <a:p>
            <a:r>
              <a:rPr lang="tr-TR" sz="1800" dirty="0" err="1"/>
              <a:t>Spark</a:t>
            </a:r>
            <a:r>
              <a:rPr lang="tr-TR" sz="1800" dirty="0"/>
              <a:t>, veri işleme işlemleri için kullanılabilecek çeşitli araçlar içerir. Bu araçlar arasında, SQL sorguları, veri madenciliği modelleri, </a:t>
            </a:r>
            <a:r>
              <a:rPr lang="tr-TR" sz="1800" dirty="0" err="1"/>
              <a:t>stream</a:t>
            </a:r>
            <a:r>
              <a:rPr lang="tr-TR" sz="1800" dirty="0"/>
              <a:t> işleme gibi araçlar bulunur.</a:t>
            </a:r>
            <a:endParaRPr lang="tr-TR" sz="1800">
              <a:cs typeface="Calibri"/>
            </a:endParaRPr>
          </a:p>
          <a:p>
            <a:r>
              <a:rPr lang="tr-TR" sz="1800" dirty="0"/>
              <a:t>Çeşitli veri yapılarını (</a:t>
            </a:r>
            <a:r>
              <a:rPr lang="tr-TR" sz="1800" dirty="0" err="1"/>
              <a:t>dataframe</a:t>
            </a:r>
            <a:r>
              <a:rPr lang="tr-TR" sz="1800" dirty="0"/>
              <a:t>, </a:t>
            </a:r>
            <a:r>
              <a:rPr lang="tr-TR" sz="1800" dirty="0" err="1"/>
              <a:t>dataset</a:t>
            </a:r>
            <a:r>
              <a:rPr lang="tr-TR" sz="1800" dirty="0"/>
              <a:t> gibi) destekler. Veri işleme işlemlerinde farklı veri depolama sistemlerinden veri çekme ve veri yazma işlemlerini destekler.</a:t>
            </a:r>
            <a:endParaRPr lang="tr-TR" sz="1800">
              <a:cs typeface="Calibri"/>
            </a:endParaRPr>
          </a:p>
          <a:p>
            <a:r>
              <a:rPr lang="tr-TR" sz="1800" dirty="0"/>
              <a:t>Veri bütünlüğünü ve güvenliğini sağlamaya yönelik özellikler sunar. Veri değişikliklerini izleme ve veri geri yükleme gibi özellikler sunar.</a:t>
            </a:r>
            <a:endParaRPr lang="tr-TR" sz="1800">
              <a:cs typeface="Calibri"/>
            </a:endParaRPr>
          </a:p>
          <a:p>
            <a:r>
              <a:rPr lang="tr-TR" sz="1800" dirty="0"/>
              <a:t>İşlemlerinde paralel işleme özelliği sunar. Bu sayede, veri işleme işlemleri daha hızlı gerçekleştirilebilir ve büyük veri setleri daha hızlı işlenebilir.</a:t>
            </a:r>
            <a:endParaRPr lang="tr-TR" sz="1800">
              <a:cs typeface="Calibri"/>
            </a:endParaRPr>
          </a:p>
          <a:p>
            <a:endParaRPr lang="tr-TR" sz="1600" dirty="0">
              <a:cs typeface="Calibri"/>
            </a:endParaRPr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9BD13E4D-256C-C9D8-472D-4B19F791F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22" y="94347"/>
            <a:ext cx="2353314" cy="137626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>
            <a:extLst>
              <a:ext uri="{FF2B5EF4-FFF2-40B4-BE49-F238E27FC236}">
                <a16:creationId xmlns:a16="http://schemas.microsoft.com/office/drawing/2014/main" id="{1F138712-8A44-666F-74DC-8BBFF4CF0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62" y="828301"/>
            <a:ext cx="11350522" cy="5102132"/>
          </a:xfrm>
        </p:spPr>
      </p:pic>
    </p:spTree>
    <p:extLst>
      <p:ext uri="{BB962C8B-B14F-4D97-AF65-F5344CB8AC3E}">
        <p14:creationId xmlns:p14="http://schemas.microsoft.com/office/powerpoint/2010/main" val="987274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err="1">
                <a:solidFill>
                  <a:srgbClr val="FF0000"/>
                </a:solidFill>
                <a:ea typeface="+mj-lt"/>
                <a:cs typeface="+mj-lt"/>
              </a:rPr>
              <a:t>Scala</a:t>
            </a:r>
            <a:r>
              <a:rPr lang="tr-TR" b="1" dirty="0">
                <a:solidFill>
                  <a:srgbClr val="FF0000"/>
                </a:solidFill>
                <a:ea typeface="+mj-lt"/>
                <a:cs typeface="+mj-lt"/>
              </a:rPr>
              <a:t> Dilinin </a:t>
            </a:r>
            <a:r>
              <a:rPr lang="tr-TR" b="1" dirty="0" err="1">
                <a:solidFill>
                  <a:srgbClr val="FF0000"/>
                </a:solidFill>
                <a:ea typeface="+mj-lt"/>
                <a:cs typeface="+mj-lt"/>
              </a:rPr>
              <a:t>Semantic</a:t>
            </a:r>
            <a:r>
              <a:rPr lang="tr-TR" b="1" dirty="0">
                <a:solidFill>
                  <a:srgbClr val="FF0000"/>
                </a:solidFill>
                <a:ea typeface="+mj-lt"/>
                <a:cs typeface="+mj-lt"/>
              </a:rPr>
              <a:t> Bilgileri </a:t>
            </a:r>
            <a:endParaRPr lang="tr-TR" b="1" dirty="0">
              <a:cs typeface="Calibri Light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dilinin </a:t>
            </a:r>
            <a:r>
              <a:rPr lang="tr-TR" err="1">
                <a:ea typeface="+mn-lt"/>
                <a:cs typeface="+mn-lt"/>
              </a:rPr>
              <a:t>parser'ı</a:t>
            </a:r>
            <a:r>
              <a:rPr lang="tr-TR">
                <a:ea typeface="+mn-lt"/>
                <a:cs typeface="+mn-lt"/>
              </a:rPr>
              <a:t>, 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dilinin kodlarını, dilin kendi kurallarına göre yazılmış olan sözdizimi (</a:t>
            </a:r>
            <a:r>
              <a:rPr lang="tr-TR" err="1">
                <a:ea typeface="+mn-lt"/>
                <a:cs typeface="+mn-lt"/>
              </a:rPr>
              <a:t>syntax</a:t>
            </a:r>
            <a:r>
              <a:rPr lang="tr-TR">
                <a:ea typeface="+mn-lt"/>
                <a:cs typeface="+mn-lt"/>
              </a:rPr>
              <a:t>) kurallarına göre ayrıştırır ve bu ayrıştırma sonucu oluşan verileri, dilin özel bir anlamı olan semantik verilere dönüştürür. Bu semantik veriler, 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dilinin kodlarının anlamını ifade eder ve bu veriler, bilgisayar tarafından anlaşılır bir şekilde saklanır ve işlenir.</a:t>
            </a:r>
            <a:endParaRPr lang="tr-T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40CECA-6A1B-E6E0-F91D-FA39A26A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FF0000"/>
                </a:solidFill>
                <a:ea typeface="+mj-lt"/>
                <a:cs typeface="+mj-lt"/>
              </a:rPr>
              <a:t>Scala</a:t>
            </a:r>
            <a:r>
              <a:rPr lang="tr-TR" b="1" dirty="0">
                <a:solidFill>
                  <a:srgbClr val="FF0000"/>
                </a:solidFill>
                <a:ea typeface="+mj-lt"/>
                <a:cs typeface="+mj-lt"/>
              </a:rPr>
              <a:t> Dilinin </a:t>
            </a:r>
            <a:r>
              <a:rPr lang="tr-TR" b="1" dirty="0" err="1">
                <a:solidFill>
                  <a:srgbClr val="FF0000"/>
                </a:solidFill>
                <a:ea typeface="+mj-lt"/>
                <a:cs typeface="+mj-lt"/>
              </a:rPr>
              <a:t>Semantic</a:t>
            </a:r>
            <a:r>
              <a:rPr lang="tr-TR" b="1" dirty="0">
                <a:solidFill>
                  <a:srgbClr val="FF0000"/>
                </a:solidFill>
                <a:ea typeface="+mj-lt"/>
                <a:cs typeface="+mj-lt"/>
              </a:rPr>
              <a:t> Bilgileri</a:t>
            </a:r>
            <a:endParaRPr lang="tr-TR" b="1" dirty="0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F7FB41-2974-130F-2A98-895E190CD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8567"/>
            <a:ext cx="10515600" cy="482365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tr-TR" err="1">
                <a:ea typeface="+mn-lt"/>
                <a:cs typeface="+mn-lt"/>
              </a:rPr>
              <a:t>Lexical</a:t>
            </a:r>
            <a:r>
              <a:rPr lang="tr-TR">
                <a:ea typeface="+mn-lt"/>
                <a:cs typeface="+mn-lt"/>
              </a:rPr>
              <a:t> Analiz: Dilin kodlarının dilin kendi kurallarına göre yazılmış olan sözdizimi (</a:t>
            </a:r>
            <a:r>
              <a:rPr lang="tr-TR" err="1">
                <a:ea typeface="+mn-lt"/>
                <a:cs typeface="+mn-lt"/>
              </a:rPr>
              <a:t>syntax</a:t>
            </a:r>
            <a:r>
              <a:rPr lang="tr-TR">
                <a:ea typeface="+mn-lt"/>
                <a:cs typeface="+mn-lt"/>
              </a:rPr>
              <a:t>) kurallarına göre ayrıştırılması sürecine verilen isimdir. </a:t>
            </a:r>
            <a:r>
              <a:rPr lang="tr-TR" err="1">
                <a:ea typeface="+mn-lt"/>
                <a:cs typeface="+mn-lt"/>
              </a:rPr>
              <a:t>Lexical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analysis</a:t>
            </a:r>
            <a:r>
              <a:rPr lang="tr-TR">
                <a:ea typeface="+mn-lt"/>
                <a:cs typeface="+mn-lt"/>
              </a:rPr>
              <a:t> süreci, dilin kodlarını, dilin sözdizimi (</a:t>
            </a:r>
            <a:r>
              <a:rPr lang="tr-TR" err="1">
                <a:ea typeface="+mn-lt"/>
                <a:cs typeface="+mn-lt"/>
              </a:rPr>
              <a:t>syntax</a:t>
            </a:r>
            <a:r>
              <a:rPr lang="tr-TR">
                <a:ea typeface="+mn-lt"/>
                <a:cs typeface="+mn-lt"/>
              </a:rPr>
              <a:t>) kurallarına göre ayrıştırır ve bu ayrıştırma sonucu oluşan verileri, dilin özel bir anlamı olan semantik verilere dönüştürür.</a:t>
            </a:r>
          </a:p>
          <a:p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dilinde, </a:t>
            </a:r>
            <a:r>
              <a:rPr lang="tr-TR" err="1">
                <a:ea typeface="+mn-lt"/>
                <a:cs typeface="+mn-lt"/>
              </a:rPr>
              <a:t>lexical</a:t>
            </a:r>
            <a:r>
              <a:rPr lang="tr-TR">
                <a:ea typeface="+mn-lt"/>
                <a:cs typeface="+mn-lt"/>
              </a:rPr>
              <a:t> analiz süreci, 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dilinin </a:t>
            </a:r>
            <a:r>
              <a:rPr lang="tr-TR" err="1">
                <a:ea typeface="+mn-lt"/>
                <a:cs typeface="+mn-lt"/>
              </a:rPr>
              <a:t>parser'ı</a:t>
            </a:r>
            <a:r>
              <a:rPr lang="tr-TR">
                <a:ea typeface="+mn-lt"/>
                <a:cs typeface="+mn-lt"/>
              </a:rPr>
              <a:t> tarafından yapılır. 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parser'ı</a:t>
            </a:r>
            <a:r>
              <a:rPr lang="tr-TR">
                <a:ea typeface="+mn-lt"/>
                <a:cs typeface="+mn-lt"/>
              </a:rPr>
              <a:t>, dilin kodlarını dilin sözdizimi (</a:t>
            </a:r>
            <a:r>
              <a:rPr lang="tr-TR" err="1">
                <a:ea typeface="+mn-lt"/>
                <a:cs typeface="+mn-lt"/>
              </a:rPr>
              <a:t>syntax</a:t>
            </a:r>
            <a:r>
              <a:rPr lang="tr-TR">
                <a:ea typeface="+mn-lt"/>
                <a:cs typeface="+mn-lt"/>
              </a:rPr>
              <a:t>) kurallarına göre ayrıştırır ve bu ayrıştırma sonucu oluşan verileri, dilin özel bir anlamı olan semantik verilere dönüştürür. Bu sayede kodlar, dilin anlamını ifade eden semantik verilere dönüştürülür , bilgisayar tarafından anlaşılır ve çalışır hale gelir.</a:t>
            </a:r>
          </a:p>
          <a:p>
            <a:r>
              <a:rPr lang="tr-TR">
                <a:ea typeface="+mn-lt"/>
                <a:cs typeface="+mn-lt"/>
              </a:rPr>
              <a:t>Semantik Analiz: Dilin anlamını ifade eden verileri inceleme sürecine verilen isimdir. Semantik analiz süreci, dilin kodlarının anlamını belirler ve bu verileri, dilin özel bir anlamı olan semantik verilere dönüştürür.</a:t>
            </a:r>
            <a:endParaRPr lang="tr-TR"/>
          </a:p>
          <a:p>
            <a:pPr marL="0" indent="0"/>
            <a:endParaRPr lang="tr-T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326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930B73-B05D-E186-BEBE-A155FC51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FF0000"/>
                </a:solidFill>
                <a:ea typeface="+mj-lt"/>
                <a:cs typeface="+mj-lt"/>
              </a:rPr>
              <a:t>Scala</a:t>
            </a:r>
            <a:r>
              <a:rPr lang="tr-TR" b="1" dirty="0">
                <a:solidFill>
                  <a:srgbClr val="FF0000"/>
                </a:solidFill>
                <a:ea typeface="+mj-lt"/>
                <a:cs typeface="+mj-lt"/>
              </a:rPr>
              <a:t> Dilinin </a:t>
            </a:r>
            <a:r>
              <a:rPr lang="tr-TR" b="1" dirty="0" err="1">
                <a:solidFill>
                  <a:srgbClr val="FF0000"/>
                </a:solidFill>
                <a:ea typeface="+mj-lt"/>
                <a:cs typeface="+mj-lt"/>
              </a:rPr>
              <a:t>Semantic</a:t>
            </a:r>
            <a:r>
              <a:rPr lang="tr-TR" b="1" dirty="0">
                <a:solidFill>
                  <a:srgbClr val="FF0000"/>
                </a:solidFill>
                <a:ea typeface="+mj-lt"/>
                <a:cs typeface="+mj-lt"/>
              </a:rPr>
              <a:t> Bilgileri </a:t>
            </a:r>
            <a:endParaRPr lang="tr-TR" b="1" dirty="0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57E787-6242-D44E-21C4-B55F18D8C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/>
            <a:r>
              <a:rPr lang="tr-TR">
                <a:ea typeface="+mn-lt"/>
                <a:cs typeface="+mn-lt"/>
              </a:rPr>
              <a:t>Oluşan birimler ise aşağıdakine benzer yapılardır.</a:t>
            </a:r>
            <a:endParaRPr lang="tr-TR">
              <a:cs typeface="Calibri"/>
            </a:endParaRPr>
          </a:p>
          <a:p>
            <a:r>
              <a:rPr lang="tr-TR" err="1">
                <a:ea typeface="+mn-lt"/>
                <a:cs typeface="+mn-lt"/>
              </a:rPr>
              <a:t>Lexeme</a:t>
            </a:r>
            <a:r>
              <a:rPr lang="tr-TR">
                <a:ea typeface="+mn-lt"/>
                <a:cs typeface="+mn-lt"/>
              </a:rPr>
              <a:t>: </a:t>
            </a:r>
            <a:r>
              <a:rPr lang="tr-TR" err="1">
                <a:ea typeface="+mn-lt"/>
                <a:cs typeface="+mn-lt"/>
              </a:rPr>
              <a:t>Lexeme</a:t>
            </a:r>
            <a:r>
              <a:rPr lang="tr-TR">
                <a:ea typeface="+mn-lt"/>
                <a:cs typeface="+mn-lt"/>
              </a:rPr>
              <a:t> (</a:t>
            </a:r>
            <a:r>
              <a:rPr lang="tr-TR" err="1">
                <a:ea typeface="+mn-lt"/>
                <a:cs typeface="+mn-lt"/>
              </a:rPr>
              <a:t>lexem</a:t>
            </a:r>
            <a:r>
              <a:rPr lang="tr-TR">
                <a:ea typeface="+mn-lt"/>
                <a:cs typeface="+mn-lt"/>
              </a:rPr>
              <a:t>), dilin sözdizimi (</a:t>
            </a:r>
            <a:r>
              <a:rPr lang="tr-TR" err="1">
                <a:ea typeface="+mn-lt"/>
                <a:cs typeface="+mn-lt"/>
              </a:rPr>
              <a:t>syntax</a:t>
            </a:r>
            <a:r>
              <a:rPr lang="tr-TR">
                <a:ea typeface="+mn-lt"/>
                <a:cs typeface="+mn-lt"/>
              </a:rPr>
              <a:t>) kurallarına göre ayrıştırılan dilin kodlarının en küçük anlamlı birimlerine verilen isimdir. Örneğin, 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dilinde "</a:t>
            </a:r>
            <a:r>
              <a:rPr lang="tr-TR" err="1">
                <a:ea typeface="+mn-lt"/>
                <a:cs typeface="+mn-lt"/>
              </a:rPr>
              <a:t>val</a:t>
            </a:r>
            <a:r>
              <a:rPr lang="tr-TR">
                <a:ea typeface="+mn-lt"/>
                <a:cs typeface="+mn-lt"/>
              </a:rPr>
              <a:t>" ve "a" kelimeleri </a:t>
            </a:r>
            <a:r>
              <a:rPr lang="tr-TR" err="1">
                <a:ea typeface="+mn-lt"/>
                <a:cs typeface="+mn-lt"/>
              </a:rPr>
              <a:t>lexeme</a:t>
            </a:r>
            <a:r>
              <a:rPr lang="tr-TR">
                <a:ea typeface="+mn-lt"/>
                <a:cs typeface="+mn-lt"/>
              </a:rPr>
              <a:t> olarak kabul edilir.</a:t>
            </a:r>
            <a:endParaRPr lang="tr-TR"/>
          </a:p>
          <a:p>
            <a:r>
              <a:rPr lang="tr-TR" err="1">
                <a:ea typeface="+mn-lt"/>
                <a:cs typeface="+mn-lt"/>
              </a:rPr>
              <a:t>Token</a:t>
            </a:r>
            <a:r>
              <a:rPr lang="tr-TR">
                <a:ea typeface="+mn-lt"/>
                <a:cs typeface="+mn-lt"/>
              </a:rPr>
              <a:t>: </a:t>
            </a:r>
            <a:r>
              <a:rPr lang="tr-TR" err="1">
                <a:ea typeface="+mn-lt"/>
                <a:cs typeface="+mn-lt"/>
              </a:rPr>
              <a:t>Token</a:t>
            </a:r>
            <a:r>
              <a:rPr lang="tr-TR">
                <a:ea typeface="+mn-lt"/>
                <a:cs typeface="+mn-lt"/>
              </a:rPr>
              <a:t>, dilin </a:t>
            </a:r>
            <a:r>
              <a:rPr lang="tr-TR" err="1">
                <a:ea typeface="+mn-lt"/>
                <a:cs typeface="+mn-lt"/>
              </a:rPr>
              <a:t>lexeme'lerinin</a:t>
            </a:r>
            <a:r>
              <a:rPr lang="tr-TR">
                <a:ea typeface="+mn-lt"/>
                <a:cs typeface="+mn-lt"/>
              </a:rPr>
              <a:t> bir araya gelerek oluşturduğu dilin sözdizimi (</a:t>
            </a:r>
            <a:r>
              <a:rPr lang="tr-TR" err="1">
                <a:ea typeface="+mn-lt"/>
                <a:cs typeface="+mn-lt"/>
              </a:rPr>
              <a:t>syntax</a:t>
            </a:r>
            <a:r>
              <a:rPr lang="tr-TR">
                <a:ea typeface="+mn-lt"/>
                <a:cs typeface="+mn-lt"/>
              </a:rPr>
              <a:t>) kurallarına uygun birimlere verilen isimdir. Örneğin, 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dilinde "</a:t>
            </a:r>
            <a:r>
              <a:rPr lang="tr-TR" err="1">
                <a:ea typeface="+mn-lt"/>
                <a:cs typeface="+mn-lt"/>
              </a:rPr>
              <a:t>val</a:t>
            </a:r>
            <a:r>
              <a:rPr lang="tr-TR">
                <a:ea typeface="+mn-lt"/>
                <a:cs typeface="+mn-lt"/>
              </a:rPr>
              <a:t> a = 10" ifadesi bir </a:t>
            </a:r>
            <a:r>
              <a:rPr lang="tr-TR" err="1">
                <a:ea typeface="+mn-lt"/>
                <a:cs typeface="+mn-lt"/>
              </a:rPr>
              <a:t>token</a:t>
            </a:r>
            <a:r>
              <a:rPr lang="tr-TR">
                <a:ea typeface="+mn-lt"/>
                <a:cs typeface="+mn-lt"/>
              </a:rPr>
              <a:t> olarak kabul edilir.</a:t>
            </a:r>
            <a:endParaRPr lang="tr-TR"/>
          </a:p>
          <a:p>
            <a:endParaRPr lang="tr-T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2446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469EFC-6D6B-5F7D-B134-9CF2AC76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err="1">
                <a:solidFill>
                  <a:srgbClr val="FF0000"/>
                </a:solidFill>
                <a:ea typeface="+mj-lt"/>
                <a:cs typeface="+mj-lt"/>
              </a:rPr>
              <a:t>Scala</a:t>
            </a:r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 </a:t>
            </a:r>
            <a:r>
              <a:rPr lang="tr-TR" b="1" err="1">
                <a:solidFill>
                  <a:srgbClr val="FF0000"/>
                </a:solidFill>
                <a:ea typeface="+mj-lt"/>
                <a:cs typeface="+mj-lt"/>
              </a:rPr>
              <a:t>Parser</a:t>
            </a:r>
            <a:endParaRPr lang="tr-TR" err="1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73E4B0-2C8B-09E2-770C-85563F0E4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>
                <a:ea typeface="+mn-lt"/>
                <a:cs typeface="+mn-lt"/>
              </a:rPr>
              <a:t>Genellikle bir </a:t>
            </a:r>
            <a:r>
              <a:rPr lang="tr-TR" err="1">
                <a:ea typeface="+mn-lt"/>
                <a:cs typeface="+mn-lt"/>
              </a:rPr>
              <a:t>parser</a:t>
            </a:r>
            <a:r>
              <a:rPr lang="tr-TR">
                <a:ea typeface="+mn-lt"/>
                <a:cs typeface="+mn-lt"/>
              </a:rPr>
              <a:t> konusu açıldığında aklımızda ün kazanmış diyebileceğimiz </a:t>
            </a:r>
            <a:r>
              <a:rPr lang="tr-TR" err="1">
                <a:ea typeface="+mn-lt"/>
                <a:cs typeface="+mn-lt"/>
              </a:rPr>
              <a:t>yacc,Bison</a:t>
            </a:r>
            <a:r>
              <a:rPr lang="tr-TR">
                <a:ea typeface="+mn-lt"/>
                <a:cs typeface="+mn-lt"/>
              </a:rPr>
              <a:t> ya ANTLR gibi C ve Java’da yazılmış ayrıştırıcılar gelmektedir fakat bu ayrıştırıcılar kendilerine has programlama dillerini çalıştırmak için </a:t>
            </a:r>
            <a:r>
              <a:rPr lang="tr-TR" err="1">
                <a:ea typeface="+mn-lt"/>
                <a:cs typeface="+mn-lt"/>
              </a:rPr>
              <a:t>tasarlanmışlardır.Bu</a:t>
            </a:r>
            <a:r>
              <a:rPr lang="tr-TR">
                <a:ea typeface="+mn-lt"/>
                <a:cs typeface="+mn-lt"/>
              </a:rPr>
              <a:t> yaklaşım ayrıştırıcıların kullanım kapsamını </a:t>
            </a:r>
            <a:r>
              <a:rPr lang="tr-TR" err="1">
                <a:ea typeface="+mn-lt"/>
                <a:cs typeface="+mn-lt"/>
              </a:rPr>
              <a:t>kısıtlamaktadır.Bu</a:t>
            </a:r>
            <a:r>
              <a:rPr lang="tr-TR">
                <a:ea typeface="+mn-lt"/>
                <a:cs typeface="+mn-lt"/>
              </a:rPr>
              <a:t> nedenden dolayı 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bu duruma eşsiz ve çözüm üreten bir alternatif </a:t>
            </a:r>
            <a:r>
              <a:rPr lang="tr-TR" err="1">
                <a:ea typeface="+mn-lt"/>
                <a:cs typeface="+mn-lt"/>
              </a:rPr>
              <a:t>sağlamaktadır.Ayrıştırıcı</a:t>
            </a:r>
            <a:r>
              <a:rPr lang="tr-TR">
                <a:ea typeface="+mn-lt"/>
                <a:cs typeface="+mn-lt"/>
              </a:rPr>
              <a:t> oluşturucunun bağımsız etki alanına özgü dilini kullanmak yerine(</a:t>
            </a:r>
            <a:r>
              <a:rPr lang="tr-TR" err="1">
                <a:ea typeface="+mn-lt"/>
                <a:cs typeface="+mn-lt"/>
              </a:rPr>
              <a:t>Standalone</a:t>
            </a:r>
            <a:r>
              <a:rPr lang="tr-TR">
                <a:ea typeface="+mn-lt"/>
                <a:cs typeface="+mn-lt"/>
              </a:rPr>
              <a:t> Domain </a:t>
            </a:r>
            <a:r>
              <a:rPr lang="tr-TR" err="1">
                <a:ea typeface="+mn-lt"/>
                <a:cs typeface="+mn-lt"/>
              </a:rPr>
              <a:t>Spesific</a:t>
            </a:r>
            <a:r>
              <a:rPr lang="tr-TR">
                <a:ea typeface="+mn-lt"/>
                <a:cs typeface="+mn-lt"/>
              </a:rPr>
              <a:t> Language) bir dahili etki alanına özgü dil </a:t>
            </a:r>
            <a:r>
              <a:rPr lang="tr-TR" err="1">
                <a:ea typeface="+mn-lt"/>
                <a:cs typeface="+mn-lt"/>
              </a:rPr>
              <a:t>kullananmaktadır</a:t>
            </a:r>
            <a:r>
              <a:rPr lang="tr-TR">
                <a:ea typeface="+mn-lt"/>
                <a:cs typeface="+mn-lt"/>
              </a:rPr>
              <a:t>(Dahili DSL).Dahili DSL ayrıştırıcılar için yapı taşı görevi görecek bir kitaplık olacaktır.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1385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4715CA-5F5B-DC7C-6817-45783B150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0000"/>
                </a:solidFill>
              </a:rPr>
              <a:t>                      </a:t>
            </a:r>
            <a:r>
              <a:rPr lang="en-US" sz="5400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Scala vs Java</a:t>
            </a:r>
          </a:p>
        </p:txBody>
      </p:sp>
      <p:pic>
        <p:nvPicPr>
          <p:cNvPr id="6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7F310F1B-7D55-A9FE-4FDD-B7C4077F1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467" y="1790935"/>
            <a:ext cx="9583269" cy="4532778"/>
          </a:xfrm>
        </p:spPr>
      </p:pic>
    </p:spTree>
    <p:extLst>
      <p:ext uri="{BB962C8B-B14F-4D97-AF65-F5344CB8AC3E}">
        <p14:creationId xmlns:p14="http://schemas.microsoft.com/office/powerpoint/2010/main" val="3347367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A1D130-27A3-EB24-2CEB-2EEDE4D5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err="1">
                <a:solidFill>
                  <a:srgbClr val="FF0000"/>
                </a:solidFill>
                <a:ea typeface="+mj-lt"/>
                <a:cs typeface="+mj-lt"/>
              </a:rPr>
              <a:t>Scala</a:t>
            </a:r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 Ve Java Arasındaki Temel Farklar</a:t>
            </a:r>
            <a:endParaRPr lang="tr-TR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EFC771-90D6-EAB7-9D37-EBBF1E82B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997"/>
            <a:ext cx="10515600" cy="4748081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endParaRPr lang="tr-TR" b="1">
              <a:cs typeface="Calibri"/>
            </a:endParaRPr>
          </a:p>
          <a:p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, statik olarak yazılan bir programlama dilidir, Java ise çok platformlu, ağ merkezli bir programlama dilidir.</a:t>
            </a:r>
            <a:endParaRPr lang="tr-TR"/>
          </a:p>
          <a:p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, modern eşzamanlılığı desteklemek için bir aktör modeli kullanırken Java, eşzamanlılık için geleneksel iş parçacığı tabanlı modeli kullanır.</a:t>
            </a:r>
            <a:endParaRPr lang="tr-TR"/>
          </a:p>
          <a:p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değişkenleri varsayılan olarak değişmez tiplerdir, Java değişkenleri ise varsayılan olarak değişken tiplerdir.</a:t>
            </a:r>
            <a:endParaRPr lang="tr-TR"/>
          </a:p>
          <a:p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lazy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evaluationı</a:t>
            </a:r>
            <a:r>
              <a:rPr lang="tr-TR">
                <a:ea typeface="+mn-lt"/>
                <a:cs typeface="+mn-lt"/>
              </a:rPr>
              <a:t> desteklerken Java desteklemez.</a:t>
            </a:r>
            <a:endParaRPr lang="tr-TR"/>
          </a:p>
          <a:p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statik üyeler içermezken, Java statik üyeler içerir.</a:t>
            </a:r>
            <a:endParaRPr lang="tr-TR"/>
          </a:p>
          <a:p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, operatörün aşırı yüklenmesini desteklerken Java, operatörün aşırı yüklenmesini desteklemez.</a:t>
            </a:r>
            <a:endParaRPr lang="tr-TR"/>
          </a:p>
          <a:p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geriye dönük uyumluluk sunmazken, Java geriye dönük uyumluluk sunar.</a:t>
            </a:r>
            <a:endParaRPr lang="tr-TR"/>
          </a:p>
          <a:p>
            <a:r>
              <a:rPr lang="tr-TR">
                <a:ea typeface="+mn-lt"/>
                <a:cs typeface="+mn-lt"/>
              </a:rPr>
              <a:t>İç içe kod nedeniyle 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daha az okunabilirken, Java daha okunabilir.</a:t>
            </a:r>
            <a:endParaRPr lang="tr-TR"/>
          </a:p>
          <a:p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çerçeveleri Play ve Lift, Java çerçeveleri ise Spring, </a:t>
            </a:r>
            <a:r>
              <a:rPr lang="tr-TR" err="1">
                <a:ea typeface="+mn-lt"/>
                <a:cs typeface="+mn-lt"/>
              </a:rPr>
              <a:t>Grails</a:t>
            </a:r>
            <a:r>
              <a:rPr lang="tr-TR">
                <a:ea typeface="+mn-lt"/>
                <a:cs typeface="+mn-lt"/>
              </a:rPr>
              <a:t> ve çok daha fazlasıdır.</a:t>
            </a:r>
            <a:endParaRPr lang="tr-TR"/>
          </a:p>
          <a:p>
            <a:endParaRPr lang="tr-T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678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FF1057-7AB0-8E4E-41CF-264EE686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Temel </a:t>
            </a:r>
            <a:r>
              <a:rPr lang="tr-TR" b="1" err="1">
                <a:solidFill>
                  <a:srgbClr val="FF0000"/>
                </a:solidFill>
                <a:ea typeface="+mj-lt"/>
                <a:cs typeface="+mj-lt"/>
              </a:rPr>
              <a:t>Syntax</a:t>
            </a:r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(Sözdizimi):</a:t>
            </a:r>
            <a:endParaRPr lang="tr-TR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1D3847-902E-68CD-69AF-6F393A6F2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345"/>
            <a:ext cx="10515600" cy="5069254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endParaRPr lang="tr-TR">
              <a:cs typeface="Calibri"/>
            </a:endParaRPr>
          </a:p>
          <a:p>
            <a:r>
              <a:rPr lang="tr-TR" b="1" err="1">
                <a:ea typeface="+mn-lt"/>
                <a:cs typeface="+mn-lt"/>
              </a:rPr>
              <a:t>BüyüKüçük</a:t>
            </a:r>
            <a:r>
              <a:rPr lang="tr-TR" b="1">
                <a:ea typeface="+mn-lt"/>
                <a:cs typeface="+mn-lt"/>
              </a:rPr>
              <a:t> Harfe Duyarlı</a:t>
            </a:r>
            <a:r>
              <a:rPr lang="tr-TR">
                <a:ea typeface="+mn-lt"/>
                <a:cs typeface="+mn-lt"/>
              </a:rPr>
              <a:t> - Yani bu demek oluyor ki 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dilinde </a:t>
            </a:r>
            <a:r>
              <a:rPr lang="tr-TR" err="1">
                <a:ea typeface="+mn-lt"/>
                <a:cs typeface="+mn-lt"/>
              </a:rPr>
              <a:t>Hello</a:t>
            </a:r>
            <a:r>
              <a:rPr lang="tr-TR">
                <a:ea typeface="+mn-lt"/>
                <a:cs typeface="+mn-lt"/>
              </a:rPr>
              <a:t> ve </a:t>
            </a:r>
            <a:r>
              <a:rPr lang="tr-TR" err="1">
                <a:ea typeface="+mn-lt"/>
                <a:cs typeface="+mn-lt"/>
              </a:rPr>
              <a:t>hello</a:t>
            </a:r>
            <a:r>
              <a:rPr lang="tr-TR">
                <a:ea typeface="+mn-lt"/>
                <a:cs typeface="+mn-lt"/>
              </a:rPr>
              <a:t> tanımlayıcıları farklı anlamlara gelebilir.</a:t>
            </a:r>
            <a:endParaRPr lang="tr-TR"/>
          </a:p>
          <a:p>
            <a:r>
              <a:rPr lang="tr-TR" b="1">
                <a:ea typeface="+mn-lt"/>
                <a:cs typeface="+mn-lt"/>
              </a:rPr>
              <a:t>Sınıf(Class) İsimleri</a:t>
            </a:r>
            <a:r>
              <a:rPr lang="tr-TR">
                <a:ea typeface="+mn-lt"/>
                <a:cs typeface="+mn-lt"/>
              </a:rPr>
              <a:t> Bütün sınıf isimlerinin ilk harfi mutlaka büyük harf olmalıdır.</a:t>
            </a:r>
            <a:endParaRPr lang="tr-TR"/>
          </a:p>
          <a:p>
            <a:r>
              <a:rPr lang="tr-TR">
                <a:ea typeface="+mn-lt"/>
                <a:cs typeface="+mn-lt"/>
              </a:rPr>
              <a:t>Eğer sınıf ismini oluşturmak için birkaç kelime kullanılıyorsa, her kelimenin baş harfi büyük olmalıdır.</a:t>
            </a:r>
            <a:endParaRPr lang="tr-TR"/>
          </a:p>
          <a:p>
            <a:r>
              <a:rPr lang="tr-TR" i="1">
                <a:ea typeface="+mn-lt"/>
                <a:cs typeface="+mn-lt"/>
              </a:rPr>
              <a:t>Örneğin:</a:t>
            </a:r>
            <a:r>
              <a:rPr lang="tr-TR">
                <a:ea typeface="+mn-lt"/>
                <a:cs typeface="+mn-lt"/>
              </a:rPr>
              <a:t> </a:t>
            </a:r>
            <a:r>
              <a:rPr lang="tr-TR" err="1">
                <a:ea typeface="+mn-lt"/>
                <a:cs typeface="+mn-lt"/>
              </a:rPr>
              <a:t>class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MyFirstScalaClass</a:t>
            </a:r>
            <a:endParaRPr lang="tr-TR" err="1"/>
          </a:p>
          <a:p>
            <a:r>
              <a:rPr lang="tr-TR" b="1">
                <a:ea typeface="+mn-lt"/>
                <a:cs typeface="+mn-lt"/>
              </a:rPr>
              <a:t>Metot İsimleri</a:t>
            </a:r>
            <a:r>
              <a:rPr lang="tr-TR">
                <a:ea typeface="+mn-lt"/>
                <a:cs typeface="+mn-lt"/>
              </a:rPr>
              <a:t> Bütün metot isimleri küçük harf ile başlamalıdır.</a:t>
            </a:r>
            <a:endParaRPr lang="tr-TR"/>
          </a:p>
          <a:p>
            <a:r>
              <a:rPr lang="tr-TR">
                <a:ea typeface="+mn-lt"/>
                <a:cs typeface="+mn-lt"/>
              </a:rPr>
              <a:t>Eğer metot ismi birkaç kelimeden oluşuyorsa ilk kelimeden sonraki kelimeler büyük harfle başlamalıdır.</a:t>
            </a:r>
            <a:endParaRPr lang="tr-TR"/>
          </a:p>
          <a:p>
            <a:r>
              <a:rPr lang="tr-TR" i="1">
                <a:ea typeface="+mn-lt"/>
                <a:cs typeface="+mn-lt"/>
              </a:rPr>
              <a:t>Örneğin:</a:t>
            </a:r>
            <a:r>
              <a:rPr lang="tr-TR">
                <a:ea typeface="+mn-lt"/>
                <a:cs typeface="+mn-lt"/>
              </a:rPr>
              <a:t> def </a:t>
            </a:r>
            <a:r>
              <a:rPr lang="tr-TR" err="1">
                <a:ea typeface="+mn-lt"/>
                <a:cs typeface="+mn-lt"/>
              </a:rPr>
              <a:t>myMethodName</a:t>
            </a:r>
            <a:r>
              <a:rPr lang="tr-TR">
                <a:ea typeface="+mn-lt"/>
                <a:cs typeface="+mn-lt"/>
              </a:rPr>
              <a:t>()</a:t>
            </a:r>
            <a:endParaRPr lang="tr-TR"/>
          </a:p>
          <a:p>
            <a:r>
              <a:rPr lang="tr-TR" b="1">
                <a:ea typeface="+mn-lt"/>
                <a:cs typeface="+mn-lt"/>
              </a:rPr>
              <a:t>Program Dosyasının İsmi</a:t>
            </a:r>
            <a:r>
              <a:rPr lang="tr-TR">
                <a:ea typeface="+mn-lt"/>
                <a:cs typeface="+mn-lt"/>
              </a:rPr>
              <a:t> Program dosyasının ismi obje(</a:t>
            </a:r>
            <a:r>
              <a:rPr lang="tr-TR" err="1">
                <a:ea typeface="+mn-lt"/>
                <a:cs typeface="+mn-lt"/>
              </a:rPr>
              <a:t>object</a:t>
            </a:r>
            <a:r>
              <a:rPr lang="tr-TR">
                <a:ea typeface="+mn-lt"/>
                <a:cs typeface="+mn-lt"/>
              </a:rPr>
              <a:t>) ismi ile tamamen aynı olmalıdır.</a:t>
            </a:r>
            <a:endParaRPr lang="tr-TR"/>
          </a:p>
          <a:p>
            <a:r>
              <a:rPr lang="tr-TR">
                <a:ea typeface="+mn-lt"/>
                <a:cs typeface="+mn-lt"/>
              </a:rPr>
              <a:t>Dosyayı kaydederken objenin(</a:t>
            </a:r>
            <a:r>
              <a:rPr lang="tr-TR" err="1">
                <a:ea typeface="+mn-lt"/>
                <a:cs typeface="+mn-lt"/>
              </a:rPr>
              <a:t>object</a:t>
            </a:r>
            <a:r>
              <a:rPr lang="tr-TR">
                <a:ea typeface="+mn-lt"/>
                <a:cs typeface="+mn-lt"/>
              </a:rPr>
              <a:t>) ismini kullanarak kaydetmelisiniz(unutmayın 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büyük-küçük harfe duyarlıdır) ve dosya isminin sonuna ‘.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’ uzantısını eklemelisiniz. (Eğer objeniz ile dosyanızın ismi eşleşmezse programınız derlenmeyecektir).</a:t>
            </a:r>
            <a:endParaRPr lang="tr-TR"/>
          </a:p>
          <a:p>
            <a:r>
              <a:rPr lang="tr-TR" i="1">
                <a:ea typeface="+mn-lt"/>
                <a:cs typeface="+mn-lt"/>
              </a:rPr>
              <a:t>Örneğin:</a:t>
            </a:r>
            <a:r>
              <a:rPr lang="tr-TR">
                <a:ea typeface="+mn-lt"/>
                <a:cs typeface="+mn-lt"/>
              </a:rPr>
              <a:t> Objenin isminin ‘</a:t>
            </a:r>
            <a:r>
              <a:rPr lang="tr-TR" err="1">
                <a:ea typeface="+mn-lt"/>
                <a:cs typeface="+mn-lt"/>
              </a:rPr>
              <a:t>HelloWorld</a:t>
            </a:r>
            <a:r>
              <a:rPr lang="tr-TR">
                <a:ea typeface="+mn-lt"/>
                <a:cs typeface="+mn-lt"/>
              </a:rPr>
              <a:t>’ olduğunu varsayarsak, kaydedeceğiniz dosyanın ismini ‘</a:t>
            </a:r>
            <a:r>
              <a:rPr lang="tr-TR" err="1">
                <a:ea typeface="+mn-lt"/>
                <a:cs typeface="+mn-lt"/>
              </a:rPr>
              <a:t>HelloWorld.scala</a:t>
            </a:r>
            <a:r>
              <a:rPr lang="tr-TR">
                <a:ea typeface="+mn-lt"/>
                <a:cs typeface="+mn-lt"/>
              </a:rPr>
              <a:t>’ olarak kaydetmelisiniz.</a:t>
            </a:r>
            <a:endParaRPr lang="tr-TR"/>
          </a:p>
          <a:p>
            <a:r>
              <a:rPr lang="tr-TR" b="1">
                <a:ea typeface="+mn-lt"/>
                <a:cs typeface="+mn-lt"/>
              </a:rPr>
              <a:t>def main(</a:t>
            </a:r>
            <a:r>
              <a:rPr lang="tr-TR" b="1" err="1">
                <a:ea typeface="+mn-lt"/>
                <a:cs typeface="+mn-lt"/>
              </a:rPr>
              <a:t>args</a:t>
            </a:r>
            <a:r>
              <a:rPr lang="tr-TR" b="1">
                <a:ea typeface="+mn-lt"/>
                <a:cs typeface="+mn-lt"/>
              </a:rPr>
              <a:t>: </a:t>
            </a:r>
            <a:r>
              <a:rPr lang="tr-TR" b="1" err="1">
                <a:ea typeface="+mn-lt"/>
                <a:cs typeface="+mn-lt"/>
              </a:rPr>
              <a:t>Array</a:t>
            </a:r>
            <a:r>
              <a:rPr lang="tr-TR" b="1">
                <a:ea typeface="+mn-lt"/>
                <a:cs typeface="+mn-lt"/>
              </a:rPr>
              <a:t>[</a:t>
            </a:r>
            <a:r>
              <a:rPr lang="tr-TR" b="1" err="1">
                <a:ea typeface="+mn-lt"/>
                <a:cs typeface="+mn-lt"/>
              </a:rPr>
              <a:t>String</a:t>
            </a:r>
            <a:r>
              <a:rPr lang="tr-TR" b="1">
                <a:ea typeface="+mn-lt"/>
                <a:cs typeface="+mn-lt"/>
              </a:rPr>
              <a:t>])</a:t>
            </a:r>
            <a:r>
              <a:rPr lang="tr-TR">
                <a:ea typeface="+mn-lt"/>
                <a:cs typeface="+mn-lt"/>
              </a:rPr>
              <a:t> - 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programı işlemeye her 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programının zorunlu parçası olan main() metodundan başlar.</a:t>
            </a:r>
            <a:endParaRPr lang="tr-TR"/>
          </a:p>
          <a:p>
            <a:endParaRPr lang="tr-T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9092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872773-F78A-893D-3456-7E8D813E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cs typeface="Calibri Light"/>
              </a:rPr>
              <a:t>Veri Tipleri Ağacı</a:t>
            </a:r>
            <a:endParaRPr lang="tr-TR" b="1">
              <a:cs typeface="Calibri Light"/>
            </a:endParaRP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3BDF278B-C561-305E-7BB8-8C08BBAD1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10519"/>
            <a:ext cx="10515600" cy="4514850"/>
          </a:xfrm>
        </p:spPr>
      </p:pic>
    </p:spTree>
    <p:extLst>
      <p:ext uri="{BB962C8B-B14F-4D97-AF65-F5344CB8AC3E}">
        <p14:creationId xmlns:p14="http://schemas.microsoft.com/office/powerpoint/2010/main" val="222494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30605" y="584331"/>
            <a:ext cx="10677525" cy="1325880"/>
          </a:xfrm>
        </p:spPr>
        <p:txBody>
          <a:bodyPr/>
          <a:lstStyle/>
          <a:p>
            <a:pPr algn="ctr"/>
            <a:r>
              <a:rPr lang="tr-TR" sz="6000" b="1" err="1">
                <a:solidFill>
                  <a:srgbClr val="DF311E"/>
                </a:solidFill>
                <a:latin typeface="Arial Black" panose="020B0A04020102020204" charset="0"/>
                <a:cs typeface="Arial Black" panose="020B0A04020102020204" charset="0"/>
              </a:rPr>
              <a:t>Scala</a:t>
            </a:r>
            <a:r>
              <a:rPr lang="tr-TR" sz="6000" b="1">
                <a:solidFill>
                  <a:srgbClr val="DF311E"/>
                </a:solidFill>
                <a:latin typeface="Arial Black" panose="020B0A04020102020204" charset="0"/>
                <a:cs typeface="Arial Black" panose="020B0A04020102020204" charset="0"/>
              </a:rPr>
              <a:t> Programlama Dili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87871" y="1976980"/>
            <a:ext cx="11083369" cy="42480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tr-TR" sz="3200">
              <a:latin typeface="Arial"/>
              <a:cs typeface="Calibri"/>
            </a:endParaRPr>
          </a:p>
          <a:p>
            <a:pPr algn="ctr">
              <a:buNone/>
            </a:pPr>
            <a:r>
              <a:rPr lang="tr-TR" sz="3200" dirty="0" err="1">
                <a:latin typeface="Arial"/>
                <a:cs typeface="Arial"/>
              </a:rPr>
              <a:t>Scala</a:t>
            </a:r>
            <a:r>
              <a:rPr lang="tr-TR" sz="3200" dirty="0">
                <a:latin typeface="Arial"/>
                <a:cs typeface="Arial"/>
              </a:rPr>
              <a:t> , programlamayı özlü, zarif ve güvenli bir şekilde ifade etmek için tasarlanmış, çok yönlü , ölçeklenebilir, modern ve çoklu paradigmaya sahip genel amaçlı bir dilidir. </a:t>
            </a:r>
            <a:endParaRPr lang="tr-TR" sz="3200" dirty="0">
              <a:latin typeface="Arial"/>
              <a:ea typeface="+mn-lt"/>
              <a:cs typeface="Calibri"/>
            </a:endParaRPr>
          </a:p>
          <a:p>
            <a:pPr marL="0" indent="0" algn="ctr">
              <a:buNone/>
            </a:pPr>
            <a:endParaRPr lang="tr-TR" sz="3200">
              <a:latin typeface="Arial"/>
              <a:cs typeface="Calibri"/>
            </a:endParaRPr>
          </a:p>
          <a:p>
            <a:pPr marL="0" indent="0" algn="ctr">
              <a:buNone/>
            </a:pPr>
            <a:r>
              <a:rPr lang="tr-TR" sz="3200" dirty="0" err="1">
                <a:ea typeface="+mn-lt"/>
                <a:cs typeface="+mn-lt"/>
              </a:rPr>
              <a:t>Scala</a:t>
            </a:r>
            <a:r>
              <a:rPr lang="tr-TR" sz="3200" dirty="0">
                <a:ea typeface="+mn-lt"/>
                <a:cs typeface="+mn-lt"/>
              </a:rPr>
              <a:t> , Java diline çok benzerdir ve tasarım kararlarının çoğu </a:t>
            </a:r>
            <a:r>
              <a:rPr lang="tr-TR" sz="3200" u="sng" dirty="0">
                <a:ea typeface="+mn-lt"/>
                <a:cs typeface="+mn-lt"/>
              </a:rPr>
              <a:t>Java eleştirilerini ele almaktır.</a:t>
            </a:r>
            <a:r>
              <a:rPr lang="tr-TR" sz="3200" dirty="0">
                <a:ea typeface="+mn-lt"/>
                <a:cs typeface="+mn-lt"/>
              </a:rPr>
              <a:t> </a:t>
            </a:r>
            <a:endParaRPr lang="tr-TR" dirty="0"/>
          </a:p>
          <a:p>
            <a:pPr marL="0" indent="0" algn="ctr">
              <a:buNone/>
            </a:pPr>
            <a:endParaRPr lang="tr-TR" sz="3200">
              <a:latin typeface="Arial"/>
              <a:cs typeface="Calibri"/>
            </a:endParaRPr>
          </a:p>
        </p:txBody>
      </p:sp>
      <p:pic>
        <p:nvPicPr>
          <p:cNvPr id="101" name="Content Placeholder 100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0501" y="831111"/>
            <a:ext cx="599440" cy="8248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56FC06-DB63-D898-020D-5AD32EF8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cs typeface="Calibri Light"/>
              </a:rPr>
              <a:t>Alt Türler</a:t>
            </a:r>
            <a:endParaRPr lang="tr-TR" b="1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CF7E1A-52C7-D442-270D-B22813F70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 algn="just">
              <a:buFont typeface="Arial,Sans-Serif" panose="020B0604020202020204" pitchFamily="34" charset="0"/>
            </a:pPr>
            <a:r>
              <a:rPr lang="tr-TR" dirty="0" err="1">
                <a:ea typeface="+mn-lt"/>
                <a:cs typeface="+mn-lt"/>
              </a:rPr>
              <a:t>Any</a:t>
            </a:r>
            <a:r>
              <a:rPr lang="tr-TR" dirty="0">
                <a:ea typeface="+mn-lt"/>
                <a:cs typeface="+mn-lt"/>
              </a:rPr>
              <a:t> tüm türlerin süper tipidir (</a:t>
            </a:r>
            <a:r>
              <a:rPr lang="tr-TR" dirty="0" err="1">
                <a:ea typeface="+mn-lt"/>
                <a:cs typeface="+mn-lt"/>
              </a:rPr>
              <a:t>supertype</a:t>
            </a:r>
            <a:r>
              <a:rPr lang="tr-TR" dirty="0">
                <a:ea typeface="+mn-lt"/>
                <a:cs typeface="+mn-lt"/>
              </a:rPr>
              <a:t>) ve aynı zamanda top-</a:t>
            </a:r>
            <a:r>
              <a:rPr lang="tr-TR" dirty="0" err="1">
                <a:ea typeface="+mn-lt"/>
                <a:cs typeface="+mn-lt"/>
              </a:rPr>
              <a:t>type</a:t>
            </a:r>
            <a:r>
              <a:rPr lang="tr-TR" dirty="0">
                <a:ea typeface="+mn-lt"/>
                <a:cs typeface="+mn-lt"/>
              </a:rPr>
              <a:t> olarak da adlandırılır. </a:t>
            </a:r>
            <a:r>
              <a:rPr lang="tr-TR" dirty="0" err="1">
                <a:ea typeface="+mn-lt"/>
                <a:cs typeface="+mn-lt"/>
              </a:rPr>
              <a:t>Equals</a:t>
            </a:r>
            <a:r>
              <a:rPr lang="tr-TR" dirty="0">
                <a:ea typeface="+mn-lt"/>
                <a:cs typeface="+mn-lt"/>
              </a:rPr>
              <a:t> , </a:t>
            </a:r>
            <a:r>
              <a:rPr lang="tr-TR" dirty="0" err="1">
                <a:ea typeface="+mn-lt"/>
                <a:cs typeface="+mn-lt"/>
              </a:rPr>
              <a:t>hashCode</a:t>
            </a:r>
            <a:r>
              <a:rPr lang="tr-TR" dirty="0">
                <a:ea typeface="+mn-lt"/>
                <a:cs typeface="+mn-lt"/>
              </a:rPr>
              <a:t> ve </a:t>
            </a:r>
            <a:r>
              <a:rPr lang="tr-TR" dirty="0" err="1">
                <a:ea typeface="+mn-lt"/>
                <a:cs typeface="+mn-lt"/>
              </a:rPr>
              <a:t>toString</a:t>
            </a:r>
            <a:r>
              <a:rPr lang="tr-TR" dirty="0">
                <a:ea typeface="+mn-lt"/>
                <a:cs typeface="+mn-lt"/>
              </a:rPr>
              <a:t> gibi </a:t>
            </a:r>
            <a:r>
              <a:rPr lang="tr-TR" dirty="0" err="1">
                <a:ea typeface="+mn-lt"/>
                <a:cs typeface="+mn-lt"/>
              </a:rPr>
              <a:t>metodları</a:t>
            </a:r>
            <a:r>
              <a:rPr lang="tr-TR" dirty="0">
                <a:ea typeface="+mn-lt"/>
                <a:cs typeface="+mn-lt"/>
              </a:rPr>
              <a:t> tanımlar.</a:t>
            </a:r>
            <a:endParaRPr lang="tr-TR" dirty="0">
              <a:cs typeface="Calibri"/>
            </a:endParaRPr>
          </a:p>
          <a:p>
            <a:pPr marL="285750" indent="-285750" algn="just">
              <a:buFont typeface="Arial,Sans-Serif" panose="020B0604020202020204" pitchFamily="34" charset="0"/>
            </a:pPr>
            <a:r>
              <a:rPr lang="tr-TR" dirty="0" err="1">
                <a:ea typeface="+mn-lt"/>
                <a:cs typeface="+mn-lt"/>
              </a:rPr>
              <a:t>AnyVal</a:t>
            </a:r>
            <a:r>
              <a:rPr lang="tr-TR" dirty="0">
                <a:ea typeface="+mn-lt"/>
                <a:cs typeface="+mn-lt"/>
              </a:rPr>
              <a:t> : İlkel veri tiplerinin tümünü kapsayan bir üst sınıftır. Programlama dilinin işleme kapasitesini arttırmak için tasarlanmıştır ve performans açısından daha iyi çalışır.</a:t>
            </a:r>
            <a:endParaRPr lang="tr-TR" dirty="0">
              <a:cs typeface="Calibri"/>
            </a:endParaRPr>
          </a:p>
          <a:p>
            <a:pPr marL="285750" indent="-285750" algn="just">
              <a:buFont typeface="Arial,Sans-Serif" panose="020B0604020202020204" pitchFamily="34" charset="0"/>
            </a:pPr>
            <a:r>
              <a:rPr lang="tr-TR" dirty="0" err="1">
                <a:solidFill>
                  <a:srgbClr val="000000"/>
                </a:solidFill>
                <a:ea typeface="+mn-lt"/>
                <a:cs typeface="+mn-lt"/>
              </a:rPr>
              <a:t>AnyRef</a:t>
            </a:r>
            <a:r>
              <a:rPr lang="tr-TR" dirty="0">
                <a:solidFill>
                  <a:srgbClr val="000000"/>
                </a:solidFill>
                <a:ea typeface="+mn-lt"/>
                <a:cs typeface="+mn-lt"/>
              </a:rPr>
              <a:t> :</a:t>
            </a:r>
            <a:r>
              <a:rPr lang="tr-TR" dirty="0">
                <a:ea typeface="+mn-lt"/>
                <a:cs typeface="+mn-lt"/>
              </a:rPr>
              <a:t> Referans tiplerini tek bir çatı altında toplayan üst referans </a:t>
            </a:r>
            <a:r>
              <a:rPr lang="tr-TR" dirty="0" err="1">
                <a:ea typeface="+mn-lt"/>
                <a:cs typeface="+mn-lt"/>
              </a:rPr>
              <a:t>sınıfıdır.Programlama</a:t>
            </a:r>
            <a:r>
              <a:rPr lang="tr-TR" dirty="0">
                <a:ea typeface="+mn-lt"/>
                <a:cs typeface="+mn-lt"/>
              </a:rPr>
              <a:t> dilinin işleme kapasitesini arttırmak için tasarlanmıştır ve performans açısından daha yavaş </a:t>
            </a:r>
            <a:r>
              <a:rPr lang="tr-TR" dirty="0" err="1">
                <a:ea typeface="+mn-lt"/>
                <a:cs typeface="+mn-lt"/>
              </a:rPr>
              <a:t>çalışır.Java</a:t>
            </a:r>
            <a:r>
              <a:rPr lang="tr-TR" dirty="0">
                <a:ea typeface="+mn-lt"/>
                <a:cs typeface="+mn-lt"/>
              </a:rPr>
              <a:t> dilindeki Object değişkeni gibi düşünülebilir.</a:t>
            </a:r>
          </a:p>
          <a:p>
            <a:pPr algn="just"/>
            <a:endParaRPr lang="tr-T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0417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5E3DB4-CE0D-6510-3DE6-C023AB13A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cs typeface="Calibri Light"/>
              </a:rPr>
              <a:t>Alt Türler(Devam)</a:t>
            </a:r>
            <a:endParaRPr lang="tr-TR" b="1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85A73CD-43A1-50E2-F7D6-E4E9C2088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err="1">
                <a:cs typeface="Calibri"/>
              </a:rPr>
              <a:t>Null</a:t>
            </a:r>
            <a:r>
              <a:rPr lang="tr-TR">
                <a:cs typeface="Calibri"/>
              </a:rPr>
              <a:t> : Bir referans değişken </a:t>
            </a:r>
            <a:r>
              <a:rPr lang="tr-TR" err="1">
                <a:cs typeface="Calibri"/>
              </a:rPr>
              <a:t>tipidir.Değişkenin</a:t>
            </a:r>
            <a:r>
              <a:rPr lang="tr-TR">
                <a:cs typeface="Calibri"/>
              </a:rPr>
              <a:t> herhangi bir adresi işaret etmediğini belirtmek için kullanılır.</a:t>
            </a:r>
          </a:p>
          <a:p>
            <a:r>
              <a:rPr lang="tr-TR" err="1">
                <a:cs typeface="Calibri"/>
              </a:rPr>
              <a:t>Nothing</a:t>
            </a:r>
            <a:r>
              <a:rPr lang="tr-TR">
                <a:cs typeface="Calibri"/>
              </a:rPr>
              <a:t> : Değişken tiplerinin yapı </a:t>
            </a:r>
            <a:r>
              <a:rPr lang="tr-TR" err="1">
                <a:cs typeface="Calibri"/>
              </a:rPr>
              <a:t>taşıdır.Adından</a:t>
            </a:r>
            <a:r>
              <a:rPr lang="tr-TR">
                <a:cs typeface="Calibri"/>
              </a:rPr>
              <a:t> da </a:t>
            </a:r>
            <a:r>
              <a:rPr lang="tr-TR" err="1">
                <a:cs typeface="Calibri"/>
              </a:rPr>
              <a:t>anlaşılabiliceği</a:t>
            </a:r>
            <a:r>
              <a:rPr lang="tr-TR">
                <a:cs typeface="Calibri"/>
              </a:rPr>
              <a:t> üzere bir </a:t>
            </a:r>
            <a:r>
              <a:rPr lang="tr-TR" err="1">
                <a:cs typeface="Calibri"/>
              </a:rPr>
              <a:t>hiçliktir.Bir</a:t>
            </a:r>
            <a:r>
              <a:rPr lang="tr-TR">
                <a:cs typeface="Calibri"/>
              </a:rPr>
              <a:t> değer taşımaz ancak C dilindeki </a:t>
            </a:r>
            <a:r>
              <a:rPr lang="tr-TR" err="1">
                <a:cs typeface="Calibri"/>
              </a:rPr>
              <a:t>void</a:t>
            </a:r>
            <a:r>
              <a:rPr lang="tr-TR">
                <a:cs typeface="Calibri"/>
              </a:rPr>
              <a:t> gibi düşünülmemelidir.</a:t>
            </a:r>
          </a:p>
          <a:p>
            <a:r>
              <a:rPr lang="tr-TR" err="1">
                <a:cs typeface="Calibri"/>
              </a:rPr>
              <a:t>Unit</a:t>
            </a:r>
            <a:r>
              <a:rPr lang="tr-TR">
                <a:cs typeface="Calibri"/>
              </a:rPr>
              <a:t> : </a:t>
            </a:r>
            <a:r>
              <a:rPr lang="tr-TR">
                <a:ea typeface="+mn-lt"/>
                <a:cs typeface="+mn-lt"/>
              </a:rPr>
              <a:t>Eğer bir fonksiyon geriye değer döndürmüyorsa dönüş tipi olarak </a:t>
            </a:r>
            <a:r>
              <a:rPr lang="tr-TR" err="1">
                <a:ea typeface="+mn-lt"/>
                <a:cs typeface="+mn-lt"/>
              </a:rPr>
              <a:t>Unit</a:t>
            </a:r>
            <a:r>
              <a:rPr lang="tr-TR">
                <a:ea typeface="+mn-lt"/>
                <a:cs typeface="+mn-lt"/>
              </a:rPr>
              <a:t> </a:t>
            </a:r>
            <a:r>
              <a:rPr lang="tr-TR" err="1">
                <a:ea typeface="+mn-lt"/>
                <a:cs typeface="+mn-lt"/>
              </a:rPr>
              <a:t>kullanılmalıdır.Java'daki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void'e</a:t>
            </a:r>
            <a:r>
              <a:rPr lang="tr-TR">
                <a:ea typeface="+mn-lt"/>
                <a:cs typeface="+mn-lt"/>
              </a:rPr>
              <a:t> benzetilebilir.</a:t>
            </a:r>
          </a:p>
        </p:txBody>
      </p:sp>
    </p:spTree>
    <p:extLst>
      <p:ext uri="{BB962C8B-B14F-4D97-AF65-F5344CB8AC3E}">
        <p14:creationId xmlns:p14="http://schemas.microsoft.com/office/powerpoint/2010/main" val="2581474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9F7DB2-14B5-5B3A-4F10-D301B488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34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Tip </a:t>
            </a:r>
            <a:r>
              <a:rPr lang="en-US" b="1" kern="120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Dönüşüm</a:t>
            </a:r>
            <a:r>
              <a:rPr lang="en-US" b="1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Şablonu(Type-Casting)</a:t>
            </a:r>
            <a:endParaRPr lang="en-US" b="1" kern="1200">
              <a:solidFill>
                <a:srgbClr val="FF0000"/>
              </a:solidFill>
              <a:latin typeface="+mj-lt"/>
              <a:cs typeface="Calibri Light"/>
            </a:endParaRP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F5B65D1D-4D0A-E718-CA34-DD8F73789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74881"/>
            <a:ext cx="10515599" cy="241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20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E4C9302-7482-D75D-E4D1-7931AA4D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Tip Dönüşümleri(Devam)</a:t>
            </a:r>
            <a:endParaRPr lang="tr-TR" b="1">
              <a:solidFill>
                <a:srgbClr val="FF0000"/>
              </a:solidFill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BAA950-45A8-B8BD-77A5-DAA2E43C1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2200">
                <a:cs typeface="Calibri"/>
              </a:rPr>
              <a:t>Aşağıda küçük birkaç tip dönüşümü örneği görülmektedir.</a:t>
            </a:r>
          </a:p>
          <a:p>
            <a:endParaRPr lang="tr-TR" sz="2200">
              <a:cs typeface="Calibri"/>
            </a:endParaRPr>
          </a:p>
          <a:p>
            <a:pPr marL="0" indent="0">
              <a:buNone/>
            </a:pPr>
            <a:r>
              <a:rPr lang="tr-TR" sz="2600">
                <a:latin typeface="Franklin Gothic Book"/>
                <a:ea typeface="+mn-lt"/>
                <a:cs typeface="+mn-lt"/>
              </a:rPr>
              <a:t>  </a:t>
            </a:r>
            <a:r>
              <a:rPr lang="tr-TR" sz="2600" i="1">
                <a:latin typeface="Franklin Gothic Book"/>
                <a:ea typeface="+mn-lt"/>
                <a:cs typeface="+mn-lt"/>
              </a:rPr>
              <a:t> </a:t>
            </a:r>
            <a:r>
              <a:rPr lang="tr-TR" sz="2600" i="1" err="1">
                <a:latin typeface="Franklin Gothic Book"/>
                <a:ea typeface="+mn-lt"/>
                <a:cs typeface="+mn-lt"/>
              </a:rPr>
              <a:t>val</a:t>
            </a:r>
            <a:r>
              <a:rPr lang="tr-TR" sz="2600" i="1">
                <a:latin typeface="Franklin Gothic Book"/>
                <a:ea typeface="+mn-lt"/>
                <a:cs typeface="+mn-lt"/>
              </a:rPr>
              <a:t> b: Byte = 127 </a:t>
            </a:r>
          </a:p>
          <a:p>
            <a:pPr marL="0" indent="0">
              <a:buNone/>
            </a:pPr>
            <a:r>
              <a:rPr lang="tr-TR" sz="2600" i="1">
                <a:latin typeface="Franklin Gothic Book"/>
                <a:ea typeface="+mn-lt"/>
                <a:cs typeface="+mn-lt"/>
              </a:rPr>
              <a:t>   </a:t>
            </a:r>
            <a:r>
              <a:rPr lang="tr-TR" sz="2600" i="1" err="1">
                <a:latin typeface="Franklin Gothic Book"/>
                <a:ea typeface="+mn-lt"/>
                <a:cs typeface="+mn-lt"/>
              </a:rPr>
              <a:t>val</a:t>
            </a:r>
            <a:r>
              <a:rPr lang="tr-TR" sz="2600" i="1">
                <a:latin typeface="Franklin Gothic Book"/>
                <a:ea typeface="+mn-lt"/>
                <a:cs typeface="+mn-lt"/>
              </a:rPr>
              <a:t> i: </a:t>
            </a:r>
            <a:r>
              <a:rPr lang="tr-TR" sz="2600" i="1" err="1">
                <a:latin typeface="Franklin Gothic Book"/>
                <a:ea typeface="+mn-lt"/>
                <a:cs typeface="+mn-lt"/>
              </a:rPr>
              <a:t>Int</a:t>
            </a:r>
            <a:r>
              <a:rPr lang="tr-TR" sz="2600" i="1">
                <a:latin typeface="Franklin Gothic Book"/>
                <a:ea typeface="+mn-lt"/>
                <a:cs typeface="+mn-lt"/>
              </a:rPr>
              <a:t> = b // 127</a:t>
            </a:r>
          </a:p>
          <a:p>
            <a:pPr marL="0" indent="0">
              <a:buNone/>
            </a:pPr>
            <a:r>
              <a:rPr lang="tr-TR" sz="2600" i="1">
                <a:latin typeface="Franklin Gothic Book"/>
                <a:ea typeface="+mn-lt"/>
                <a:cs typeface="+mn-lt"/>
              </a:rPr>
              <a:t>   ------------------------------</a:t>
            </a:r>
          </a:p>
          <a:p>
            <a:pPr marL="0" indent="0">
              <a:buNone/>
            </a:pPr>
            <a:r>
              <a:rPr lang="tr-TR" sz="2600" i="1">
                <a:latin typeface="Franklin Gothic Book"/>
                <a:ea typeface="+mn-lt"/>
                <a:cs typeface="+mn-lt"/>
              </a:rPr>
              <a:t>   var </a:t>
            </a:r>
            <a:r>
              <a:rPr lang="tr-TR" sz="2600" i="1" err="1">
                <a:latin typeface="Franklin Gothic Book"/>
                <a:ea typeface="+mn-lt"/>
                <a:cs typeface="+mn-lt"/>
              </a:rPr>
              <a:t>ch</a:t>
            </a:r>
            <a:r>
              <a:rPr lang="tr-TR" sz="2600" i="1">
                <a:latin typeface="Franklin Gothic Book"/>
                <a:ea typeface="+mn-lt"/>
                <a:cs typeface="+mn-lt"/>
              </a:rPr>
              <a:t> : </a:t>
            </a:r>
            <a:r>
              <a:rPr lang="tr-TR" sz="2600" i="1" err="1">
                <a:latin typeface="Franklin Gothic Book"/>
                <a:ea typeface="+mn-lt"/>
                <a:cs typeface="+mn-lt"/>
              </a:rPr>
              <a:t>Char</a:t>
            </a:r>
            <a:r>
              <a:rPr lang="tr-TR" sz="2600" i="1">
                <a:latin typeface="Franklin Gothic Book"/>
                <a:ea typeface="+mn-lt"/>
                <a:cs typeface="+mn-lt"/>
              </a:rPr>
              <a:t> = 'A' var </a:t>
            </a:r>
          </a:p>
          <a:p>
            <a:pPr marL="0" indent="0">
              <a:buNone/>
            </a:pPr>
            <a:r>
              <a:rPr lang="tr-TR" sz="2600" i="1">
                <a:latin typeface="Franklin Gothic Book"/>
                <a:ea typeface="+mn-lt"/>
                <a:cs typeface="+mn-lt"/>
              </a:rPr>
              <a:t>   </a:t>
            </a:r>
            <a:r>
              <a:rPr lang="tr-TR" sz="2600" i="1" err="1">
                <a:latin typeface="Franklin Gothic Book"/>
                <a:ea typeface="+mn-lt"/>
                <a:cs typeface="+mn-lt"/>
              </a:rPr>
              <a:t>char_casting</a:t>
            </a:r>
            <a:r>
              <a:rPr lang="tr-TR" sz="2600" i="1">
                <a:latin typeface="Franklin Gothic Book"/>
                <a:ea typeface="+mn-lt"/>
                <a:cs typeface="+mn-lt"/>
              </a:rPr>
              <a:t>: </a:t>
            </a:r>
            <a:r>
              <a:rPr lang="tr-TR" sz="2600" i="1" err="1">
                <a:latin typeface="Franklin Gothic Book"/>
                <a:ea typeface="+mn-lt"/>
                <a:cs typeface="+mn-lt"/>
              </a:rPr>
              <a:t>Int</a:t>
            </a:r>
            <a:r>
              <a:rPr lang="tr-TR" sz="2600" i="1">
                <a:latin typeface="Franklin Gothic Book"/>
                <a:ea typeface="+mn-lt"/>
                <a:cs typeface="+mn-lt"/>
              </a:rPr>
              <a:t> = </a:t>
            </a:r>
            <a:r>
              <a:rPr lang="tr-TR" sz="2600" i="1" err="1">
                <a:latin typeface="Franklin Gothic Book"/>
                <a:ea typeface="+mn-lt"/>
                <a:cs typeface="+mn-lt"/>
              </a:rPr>
              <a:t>ch</a:t>
            </a:r>
            <a:r>
              <a:rPr lang="tr-TR" sz="2600" i="1">
                <a:latin typeface="Franklin Gothic Book"/>
                <a:ea typeface="+mn-lt"/>
                <a:cs typeface="+mn-lt"/>
              </a:rPr>
              <a:t> </a:t>
            </a:r>
            <a:r>
              <a:rPr lang="tr-TR" sz="26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600" i="1">
                <a:latin typeface="Franklin Gothic Book"/>
                <a:ea typeface="+mn-lt"/>
                <a:cs typeface="+mn-lt"/>
              </a:rPr>
              <a:t>(</a:t>
            </a:r>
            <a:r>
              <a:rPr lang="tr-TR" sz="2600" i="1" err="1">
                <a:latin typeface="Franklin Gothic Book"/>
                <a:ea typeface="+mn-lt"/>
                <a:cs typeface="+mn-lt"/>
              </a:rPr>
              <a:t>char_casting</a:t>
            </a:r>
            <a:r>
              <a:rPr lang="tr-TR" sz="2600" i="1">
                <a:latin typeface="Franklin Gothic Book"/>
                <a:ea typeface="+mn-lt"/>
                <a:cs typeface="+mn-lt"/>
              </a:rPr>
              <a:t>) </a:t>
            </a:r>
          </a:p>
          <a:p>
            <a:pPr marL="0" indent="0">
              <a:buNone/>
            </a:pPr>
            <a:r>
              <a:rPr lang="tr-TR" sz="2600" i="1">
                <a:latin typeface="Franklin Gothic Book"/>
                <a:ea typeface="+mn-lt"/>
                <a:cs typeface="+mn-lt"/>
              </a:rPr>
              <a:t>   //Çıktı -&gt; 65 (ASCII A = 0x65)</a:t>
            </a:r>
            <a:endParaRPr lang="tr-TR" sz="2600" i="1">
              <a:latin typeface="Franklin Gothic Book"/>
              <a:cs typeface="Calibri"/>
            </a:endParaRPr>
          </a:p>
          <a:p>
            <a:endParaRPr lang="tr-TR" sz="2200">
              <a:cs typeface="Calibri"/>
            </a:endParaRPr>
          </a:p>
          <a:p>
            <a:endParaRPr lang="tr-TR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9375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27EC17-ECF8-AEEB-ADBB-59C24CC4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cs typeface="Calibri Light"/>
              </a:rPr>
              <a:t>Statik ve Dinamik Tipleme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EFE252-3FBC-625A-8368-6C6D2AE79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dilinde ne kadar sözdizimi devingen tipleme tarzında olsa da dil tamamıyla durağan </a:t>
            </a:r>
            <a:r>
              <a:rPr lang="tr-TR" err="1">
                <a:ea typeface="+mn-lt"/>
                <a:cs typeface="+mn-lt"/>
              </a:rPr>
              <a:t>tiplemelidir.Yazım</a:t>
            </a:r>
            <a:r>
              <a:rPr lang="tr-TR">
                <a:ea typeface="+mn-lt"/>
                <a:cs typeface="+mn-lt"/>
              </a:rPr>
              <a:t> sırasındaki bu devingen yazma tarzı DERLEME sırasında durağan tiplemeye </a:t>
            </a:r>
            <a:r>
              <a:rPr lang="tr-TR" err="1">
                <a:ea typeface="+mn-lt"/>
                <a:cs typeface="+mn-lt"/>
              </a:rPr>
              <a:t>çevirilmektedir.Peki</a:t>
            </a:r>
            <a:r>
              <a:rPr lang="tr-TR">
                <a:ea typeface="+mn-lt"/>
                <a:cs typeface="+mn-lt"/>
              </a:rPr>
              <a:t> 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geliştiricileri kendi dillerini nasıl tanımlıyor?</a:t>
            </a:r>
          </a:p>
          <a:p>
            <a:endParaRPr lang="tr-TR">
              <a:cs typeface="Calibri"/>
            </a:endParaRPr>
          </a:p>
          <a:p>
            <a:r>
              <a:rPr lang="tr-TR" b="1" i="1" err="1">
                <a:latin typeface="Franklin Gothic Book"/>
                <a:ea typeface="+mn-lt"/>
                <a:cs typeface="+mn-lt"/>
              </a:rPr>
              <a:t>Scala</a:t>
            </a:r>
            <a:r>
              <a:rPr lang="tr-TR" b="1" i="1">
                <a:latin typeface="Franklin Gothic Book"/>
                <a:ea typeface="+mn-lt"/>
                <a:cs typeface="+mn-lt"/>
              </a:rPr>
              <a:t> is a </a:t>
            </a:r>
            <a:r>
              <a:rPr lang="tr-TR" b="1" i="1" err="1">
                <a:latin typeface="Franklin Gothic Book"/>
                <a:ea typeface="+mn-lt"/>
                <a:cs typeface="+mn-lt"/>
              </a:rPr>
              <a:t>unique</a:t>
            </a:r>
            <a:r>
              <a:rPr lang="tr-TR" b="1" i="1">
                <a:latin typeface="Franklin Gothic Book"/>
                <a:ea typeface="+mn-lt"/>
                <a:cs typeface="+mn-lt"/>
              </a:rPr>
              <a:t> </a:t>
            </a:r>
            <a:r>
              <a:rPr lang="tr-TR" b="1" i="1" err="1">
                <a:latin typeface="Franklin Gothic Book"/>
                <a:ea typeface="+mn-lt"/>
                <a:cs typeface="+mn-lt"/>
              </a:rPr>
              <a:t>language</a:t>
            </a:r>
            <a:r>
              <a:rPr lang="tr-TR" b="1" i="1">
                <a:latin typeface="Franklin Gothic Book"/>
                <a:ea typeface="+mn-lt"/>
                <a:cs typeface="+mn-lt"/>
              </a:rPr>
              <a:t> in </a:t>
            </a:r>
            <a:r>
              <a:rPr lang="tr-TR" b="1" i="1" err="1">
                <a:latin typeface="Franklin Gothic Book"/>
                <a:ea typeface="+mn-lt"/>
                <a:cs typeface="+mn-lt"/>
              </a:rPr>
              <a:t>that</a:t>
            </a:r>
            <a:r>
              <a:rPr lang="tr-TR" b="1" i="1">
                <a:latin typeface="Franklin Gothic Book"/>
                <a:ea typeface="+mn-lt"/>
                <a:cs typeface="+mn-lt"/>
              </a:rPr>
              <a:t> </a:t>
            </a:r>
            <a:r>
              <a:rPr lang="tr-TR" b="1" i="1" err="1">
                <a:latin typeface="Franklin Gothic Book"/>
                <a:ea typeface="+mn-lt"/>
                <a:cs typeface="+mn-lt"/>
              </a:rPr>
              <a:t>it’s</a:t>
            </a:r>
            <a:r>
              <a:rPr lang="tr-TR" b="1" i="1">
                <a:latin typeface="Franklin Gothic Book"/>
                <a:ea typeface="+mn-lt"/>
                <a:cs typeface="+mn-lt"/>
              </a:rPr>
              <a:t> </a:t>
            </a:r>
            <a:r>
              <a:rPr lang="tr-TR" b="1" i="1" err="1">
                <a:latin typeface="Franklin Gothic Book"/>
                <a:ea typeface="+mn-lt"/>
                <a:cs typeface="+mn-lt"/>
              </a:rPr>
              <a:t>statically</a:t>
            </a:r>
            <a:r>
              <a:rPr lang="tr-TR" b="1" i="1">
                <a:latin typeface="Franklin Gothic Book"/>
                <a:ea typeface="+mn-lt"/>
                <a:cs typeface="+mn-lt"/>
              </a:rPr>
              <a:t> </a:t>
            </a:r>
            <a:r>
              <a:rPr lang="tr-TR" b="1" i="1" err="1">
                <a:latin typeface="Franklin Gothic Book"/>
                <a:ea typeface="+mn-lt"/>
                <a:cs typeface="+mn-lt"/>
              </a:rPr>
              <a:t>typed</a:t>
            </a:r>
            <a:r>
              <a:rPr lang="tr-TR" b="1" i="1">
                <a:latin typeface="Franklin Gothic Book"/>
                <a:ea typeface="+mn-lt"/>
                <a:cs typeface="+mn-lt"/>
              </a:rPr>
              <a:t>, but </a:t>
            </a:r>
            <a:r>
              <a:rPr lang="tr-TR" b="1" i="1" err="1">
                <a:latin typeface="Franklin Gothic Book"/>
                <a:ea typeface="+mn-lt"/>
                <a:cs typeface="+mn-lt"/>
              </a:rPr>
              <a:t>often</a:t>
            </a:r>
            <a:r>
              <a:rPr lang="tr-TR" b="1" i="1">
                <a:latin typeface="Franklin Gothic Book"/>
                <a:ea typeface="+mn-lt"/>
                <a:cs typeface="+mn-lt"/>
              </a:rPr>
              <a:t> </a:t>
            </a:r>
            <a:r>
              <a:rPr lang="tr-TR" b="1" i="1" err="1">
                <a:latin typeface="Franklin Gothic Book"/>
                <a:ea typeface="+mn-lt"/>
                <a:cs typeface="+mn-lt"/>
              </a:rPr>
              <a:t>feels</a:t>
            </a:r>
            <a:r>
              <a:rPr lang="tr-TR" b="1" i="1">
                <a:latin typeface="Franklin Gothic Book"/>
                <a:ea typeface="+mn-lt"/>
                <a:cs typeface="+mn-lt"/>
              </a:rPr>
              <a:t> </a:t>
            </a:r>
            <a:r>
              <a:rPr lang="tr-TR" b="1" i="1" err="1">
                <a:latin typeface="Franklin Gothic Book"/>
                <a:ea typeface="+mn-lt"/>
                <a:cs typeface="+mn-lt"/>
              </a:rPr>
              <a:t>flexible</a:t>
            </a:r>
            <a:r>
              <a:rPr lang="tr-TR" b="1" i="1">
                <a:latin typeface="Franklin Gothic Book"/>
                <a:ea typeface="+mn-lt"/>
                <a:cs typeface="+mn-lt"/>
              </a:rPr>
              <a:t> </a:t>
            </a:r>
            <a:r>
              <a:rPr lang="tr-TR" b="1" i="1" err="1">
                <a:latin typeface="Franklin Gothic Book"/>
                <a:ea typeface="+mn-lt"/>
                <a:cs typeface="+mn-lt"/>
              </a:rPr>
              <a:t>and</a:t>
            </a:r>
            <a:r>
              <a:rPr lang="tr-TR" b="1" i="1">
                <a:latin typeface="Franklin Gothic Book"/>
                <a:ea typeface="+mn-lt"/>
                <a:cs typeface="+mn-lt"/>
              </a:rPr>
              <a:t> </a:t>
            </a:r>
            <a:r>
              <a:rPr lang="tr-TR" b="1" i="1" err="1">
                <a:latin typeface="Franklin Gothic Book"/>
                <a:ea typeface="+mn-lt"/>
                <a:cs typeface="+mn-lt"/>
              </a:rPr>
              <a:t>dynamic</a:t>
            </a:r>
            <a:r>
              <a:rPr lang="tr-TR" i="1">
                <a:latin typeface="Franklin Gothic Book"/>
                <a:ea typeface="+mn-lt"/>
                <a:cs typeface="+mn-lt"/>
              </a:rPr>
              <a:t>.</a:t>
            </a:r>
            <a:endParaRPr lang="tr-TR" i="1">
              <a:latin typeface="Franklin Gothic Book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92412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F616F4-F936-6E3E-8D93-3651B5B2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cs typeface="Calibri Light"/>
              </a:rPr>
              <a:t>Operatör Tipleri(</a:t>
            </a:r>
            <a:r>
              <a:rPr lang="tr-TR" b="1" err="1">
                <a:solidFill>
                  <a:srgbClr val="FF0000"/>
                </a:solidFill>
                <a:cs typeface="Calibri Light"/>
              </a:rPr>
              <a:t>Unary,Binary,Ternary</a:t>
            </a:r>
            <a:r>
              <a:rPr lang="tr-TR" b="1">
                <a:solidFill>
                  <a:srgbClr val="FF0000"/>
                </a:solidFill>
                <a:cs typeface="Calibri Light"/>
              </a:rPr>
              <a:t>)</a:t>
            </a:r>
            <a:endParaRPr lang="tr-TR" b="1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2ABA5A-EE45-F5F4-CEB7-E647F5CCC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 err="1">
                <a:cs typeface="Calibri"/>
              </a:rPr>
              <a:t>Scala'da</a:t>
            </a:r>
            <a:r>
              <a:rPr lang="tr-TR" dirty="0">
                <a:cs typeface="Calibri"/>
              </a:rPr>
              <a:t> tek </a:t>
            </a:r>
            <a:r>
              <a:rPr lang="tr-TR" dirty="0" err="1">
                <a:cs typeface="Calibri"/>
              </a:rPr>
              <a:t>işlenenli</a:t>
            </a:r>
            <a:r>
              <a:rPr lang="tr-TR" dirty="0">
                <a:cs typeface="Calibri"/>
              </a:rPr>
              <a:t>(</a:t>
            </a:r>
            <a:r>
              <a:rPr lang="tr-TR" dirty="0" err="1">
                <a:cs typeface="Calibri"/>
              </a:rPr>
              <a:t>unary</a:t>
            </a:r>
            <a:r>
              <a:rPr lang="tr-TR" dirty="0">
                <a:cs typeface="Calibri"/>
              </a:rPr>
              <a:t>) tipinde iki tane operatör </a:t>
            </a:r>
            <a:r>
              <a:rPr lang="tr-TR" dirty="0" err="1">
                <a:cs typeface="Calibri"/>
              </a:rPr>
              <a:t>bulunmaktadır.Bunlar</a:t>
            </a:r>
            <a:r>
              <a:rPr lang="tr-TR" dirty="0">
                <a:cs typeface="Calibri"/>
              </a:rPr>
              <a:t> "!"(mantıksal değil) ve "~"(</a:t>
            </a:r>
            <a:r>
              <a:rPr lang="tr-TR" dirty="0" err="1">
                <a:cs typeface="Calibri"/>
              </a:rPr>
              <a:t>bitsel</a:t>
            </a:r>
            <a:r>
              <a:rPr lang="tr-TR" dirty="0">
                <a:cs typeface="Calibri"/>
              </a:rPr>
              <a:t> 1'e tümleyen</a:t>
            </a:r>
            <a:r>
              <a:rPr lang="tr-TR">
                <a:cs typeface="Calibri"/>
              </a:rPr>
              <a:t>) operatörleridir.</a:t>
            </a:r>
            <a:endParaRPr lang="tr-TR"/>
          </a:p>
          <a:p>
            <a:r>
              <a:rPr lang="tr-TR">
                <a:cs typeface="Calibri"/>
              </a:rPr>
              <a:t>Üç </a:t>
            </a:r>
            <a:r>
              <a:rPr lang="tr-TR" err="1">
                <a:cs typeface="Calibri"/>
              </a:rPr>
              <a:t>işlenenli</a:t>
            </a:r>
            <a:r>
              <a:rPr lang="tr-TR">
                <a:cs typeface="Calibri"/>
              </a:rPr>
              <a:t> olarak kabul edilen tek operatörün kullanım tarzı:</a:t>
            </a:r>
          </a:p>
          <a:p>
            <a:pPr marL="0" indent="0">
              <a:buNone/>
            </a:pPr>
            <a:r>
              <a:rPr lang="tr-TR" i="1">
                <a:latin typeface="JasmineUPC"/>
                <a:ea typeface="+mn-lt"/>
                <a:cs typeface="+mn-lt"/>
              </a:rPr>
              <a:t>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val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x =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if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(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expression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) variable1 else variable2 </a:t>
            </a:r>
            <a:r>
              <a:rPr lang="tr-TR" i="1">
                <a:latin typeface="JasmineUPC"/>
                <a:ea typeface="+mn-lt"/>
                <a:cs typeface="+mn-lt"/>
              </a:rPr>
              <a:t> </a:t>
            </a:r>
            <a:r>
              <a:rPr lang="tr-TR">
                <a:ea typeface="+mn-lt"/>
                <a:cs typeface="+mn-lt"/>
              </a:rPr>
              <a:t>şeklindedir.</a:t>
            </a:r>
          </a:p>
          <a:p>
            <a:pPr marL="457200" indent="-457200"/>
            <a:r>
              <a:rPr lang="tr-TR">
                <a:ea typeface="+mn-lt"/>
                <a:cs typeface="+mn-lt"/>
              </a:rPr>
              <a:t>Bu kullanım tarzının bir operatör olarak kabul edilmesi bazı topluluk kullanıcıları tarafından tartışma konusudur.</a:t>
            </a:r>
            <a:endParaRPr lang="tr-TR">
              <a:cs typeface="Calibri"/>
            </a:endParaRPr>
          </a:p>
          <a:p>
            <a:pPr marL="457200" indent="-457200"/>
            <a:r>
              <a:rPr lang="tr-TR">
                <a:ea typeface="+mn-lt"/>
                <a:cs typeface="+mn-lt"/>
              </a:rPr>
              <a:t>Bu üç operatörün dışındaki tüm operatörler iki </a:t>
            </a:r>
            <a:r>
              <a:rPr lang="tr-TR" err="1">
                <a:ea typeface="+mn-lt"/>
                <a:cs typeface="+mn-lt"/>
              </a:rPr>
              <a:t>işlenenli</a:t>
            </a:r>
            <a:r>
              <a:rPr lang="tr-TR">
                <a:ea typeface="+mn-lt"/>
                <a:cs typeface="+mn-lt"/>
              </a:rPr>
              <a:t> operatörlerdir.</a:t>
            </a:r>
          </a:p>
          <a:p>
            <a:pPr marL="457200" indent="-457200"/>
            <a:endParaRPr lang="tr-T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9725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9CC8A1C-90F8-B635-6E88-61E96C6AB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tr-TR" sz="4600">
                <a:cs typeface="Calibri Light"/>
              </a:rPr>
              <a:t>Değişken İsimlendirme Kuralları</a:t>
            </a:r>
            <a:endParaRPr lang="tr-TR" sz="46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81C7D46C-8A09-8183-8FA1-7250B20C8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44733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5552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0F46F5-BF61-387D-D70F-EFBCB0F1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cs typeface="Calibri Light"/>
              </a:rPr>
              <a:t>Kapsam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7E7700B-4205-3509-C96C-B8AEBAC29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tr-TR">
              <a:ea typeface="+mn-lt"/>
              <a:cs typeface="+mn-lt"/>
            </a:endParaRPr>
          </a:p>
          <a:p>
            <a:r>
              <a:rPr lang="tr-TR" err="1">
                <a:ea typeface="+mn-lt"/>
                <a:cs typeface="+mn-lt"/>
              </a:rPr>
              <a:t>Scala’da</a:t>
            </a:r>
            <a:r>
              <a:rPr lang="tr-TR">
                <a:ea typeface="+mn-lt"/>
                <a:cs typeface="+mn-lt"/>
              </a:rPr>
              <a:t> değişkenler tanımlandıkları yere göre üç farklı kapsama sahiptirler.</a:t>
            </a:r>
            <a:endParaRPr lang="tr-TR"/>
          </a:p>
          <a:p>
            <a:r>
              <a:rPr lang="tr-TR" err="1">
                <a:ea typeface="+mn-lt"/>
                <a:cs typeface="+mn-lt"/>
              </a:rPr>
              <a:t>Fields</a:t>
            </a:r>
            <a:r>
              <a:rPr lang="tr-TR">
                <a:ea typeface="+mn-lt"/>
                <a:cs typeface="+mn-lt"/>
              </a:rPr>
              <a:t> (Alanlar) : Sınıf kapsamı içerisinde tanımlanmış </a:t>
            </a:r>
            <a:r>
              <a:rPr lang="tr-TR" err="1">
                <a:ea typeface="+mn-lt"/>
                <a:cs typeface="+mn-lt"/>
              </a:rPr>
              <a:t>değişkenlerdir.Sınıf</a:t>
            </a:r>
            <a:r>
              <a:rPr lang="tr-TR">
                <a:ea typeface="+mn-lt"/>
                <a:cs typeface="+mn-lt"/>
              </a:rPr>
              <a:t> içi metotların hepsi bu değişkenlere koşulsuz </a:t>
            </a:r>
            <a:r>
              <a:rPr lang="tr-TR" err="1">
                <a:ea typeface="+mn-lt"/>
                <a:cs typeface="+mn-lt"/>
              </a:rPr>
              <a:t>erişebilir.Field’lar</a:t>
            </a:r>
            <a:r>
              <a:rPr lang="tr-TR">
                <a:ea typeface="+mn-lt"/>
                <a:cs typeface="+mn-lt"/>
              </a:rPr>
              <a:t> sınıfın dışarısından da erişim belirtecine göre erişilebilir(</a:t>
            </a:r>
            <a:r>
              <a:rPr lang="tr-TR" err="1">
                <a:ea typeface="+mn-lt"/>
                <a:cs typeface="+mn-lt"/>
              </a:rPr>
              <a:t>getter</a:t>
            </a:r>
            <a:r>
              <a:rPr lang="tr-TR">
                <a:ea typeface="+mn-lt"/>
                <a:cs typeface="+mn-lt"/>
              </a:rPr>
              <a:t>).Bu tip değişkenler</a:t>
            </a:r>
            <a:r>
              <a:rPr lang="tr-TR" i="1">
                <a:ea typeface="+mn-lt"/>
                <a:cs typeface="+mn-lt"/>
              </a:rPr>
              <a:t> </a:t>
            </a:r>
            <a:r>
              <a:rPr lang="tr-TR" b="1" i="1">
                <a:latin typeface="JasmineUPC"/>
                <a:ea typeface="+mn-lt"/>
                <a:cs typeface="+mn-lt"/>
              </a:rPr>
              <a:t>var</a:t>
            </a:r>
            <a:r>
              <a:rPr lang="tr-TR" i="1">
                <a:latin typeface="JasmineUPC"/>
                <a:ea typeface="+mn-lt"/>
                <a:cs typeface="+mn-lt"/>
              </a:rPr>
              <a:t> </a:t>
            </a:r>
            <a:r>
              <a:rPr lang="tr-TR">
                <a:ea typeface="+mn-lt"/>
                <a:cs typeface="+mn-lt"/>
              </a:rPr>
              <a:t>veya </a:t>
            </a:r>
            <a:r>
              <a:rPr lang="tr-TR" b="1" i="1" err="1">
                <a:latin typeface="JasmineUPC"/>
                <a:ea typeface="+mn-lt"/>
                <a:cs typeface="+mn-lt"/>
              </a:rPr>
              <a:t>val</a:t>
            </a:r>
            <a:r>
              <a:rPr lang="tr-TR">
                <a:ea typeface="+mn-lt"/>
                <a:cs typeface="+mn-lt"/>
              </a:rPr>
              <a:t> tiplemesiyle tanımlanabilir.</a:t>
            </a:r>
          </a:p>
          <a:p>
            <a:endParaRPr lang="tr-T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4197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50F674-BA9D-E354-4E07-DC74EEF1F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cs typeface="Calibri Light"/>
              </a:rPr>
              <a:t>Kapsam(Devam)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57F02A-87BA-E1C1-1F29-9136F8003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tr-TR" err="1">
                <a:cs typeface="Calibri"/>
              </a:rPr>
              <a:t>Scala'da</a:t>
            </a:r>
            <a:r>
              <a:rPr lang="tr-TR">
                <a:cs typeface="Calibri"/>
              </a:rPr>
              <a:t> </a:t>
            </a:r>
            <a:r>
              <a:rPr lang="tr-TR" err="1">
                <a:cs typeface="Calibri"/>
              </a:rPr>
              <a:t>Fields</a:t>
            </a:r>
            <a:r>
              <a:rPr lang="tr-TR">
                <a:cs typeface="Calibri"/>
              </a:rPr>
              <a:t> kapsamına ait değişkenleri göstermek için aşağıda küçük bir kod parçası görülmektedir.</a:t>
            </a: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</a:t>
            </a:r>
            <a:r>
              <a:rPr lang="tr-TR" i="1" err="1">
                <a:latin typeface="Franklin Gothic Book"/>
                <a:ea typeface="+mn-lt"/>
                <a:cs typeface="+mn-lt"/>
              </a:rPr>
              <a:t>class</a:t>
            </a:r>
            <a:r>
              <a:rPr lang="tr-TR" i="1">
                <a:latin typeface="Franklin Gothic Book"/>
                <a:ea typeface="+mn-lt"/>
                <a:cs typeface="+mn-lt"/>
              </a:rPr>
              <a:t> </a:t>
            </a:r>
            <a:r>
              <a:rPr lang="tr-TR" i="1" err="1">
                <a:latin typeface="Franklin Gothic Book"/>
                <a:ea typeface="+mn-lt"/>
                <a:cs typeface="+mn-lt"/>
              </a:rPr>
              <a:t>FieldScope</a:t>
            </a:r>
            <a:endParaRPr lang="tr-TR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{</a:t>
            </a:r>
            <a:endParaRPr lang="tr-TR" i="1">
              <a:latin typeface="Franklin Gothic Book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var x = 10.3f // </a:t>
            </a:r>
            <a:r>
              <a:rPr lang="tr-TR" i="1" err="1">
                <a:latin typeface="Franklin Gothic Book"/>
                <a:ea typeface="+mn-lt"/>
                <a:cs typeface="+mn-lt"/>
              </a:rPr>
              <a:t>field</a:t>
            </a:r>
            <a:endParaRPr lang="tr-TR" i="1">
              <a:latin typeface="Franklin Gothic Book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var y = 7f // </a:t>
            </a:r>
            <a:r>
              <a:rPr lang="tr-TR" i="1" err="1">
                <a:latin typeface="Franklin Gothic Book"/>
                <a:ea typeface="+mn-lt"/>
                <a:cs typeface="+mn-lt"/>
              </a:rPr>
              <a:t>field</a:t>
            </a:r>
            <a:endParaRPr lang="tr-TR" i="1">
              <a:latin typeface="Franklin Gothic Book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def </a:t>
            </a:r>
            <a:r>
              <a:rPr lang="tr-TR" i="1" err="1">
                <a:latin typeface="Franklin Gothic Book"/>
                <a:ea typeface="+mn-lt"/>
                <a:cs typeface="+mn-lt"/>
              </a:rPr>
              <a:t>show</a:t>
            </a:r>
            <a:r>
              <a:rPr lang="tr-TR" i="1">
                <a:latin typeface="Franklin Gothic Book"/>
                <a:ea typeface="+mn-lt"/>
                <a:cs typeface="+mn-lt"/>
              </a:rPr>
              <a:t>() {</a:t>
            </a:r>
            <a:endParaRPr lang="tr-TR" i="1">
              <a:latin typeface="Franklin Gothic Book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            </a:t>
            </a:r>
            <a:r>
              <a:rPr lang="tr-TR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i="1">
                <a:latin typeface="Franklin Gothic Book"/>
                <a:ea typeface="+mn-lt"/>
                <a:cs typeface="+mn-lt"/>
              </a:rPr>
              <a:t>("Value of y : "+y);</a:t>
            </a:r>
            <a:endParaRPr lang="tr-TR" i="1">
              <a:latin typeface="Franklin Gothic Book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    </a:t>
            </a:r>
            <a:r>
              <a:rPr lang="tr-TR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i="1">
                <a:latin typeface="Franklin Gothic Book"/>
                <a:ea typeface="+mn-lt"/>
                <a:cs typeface="+mn-lt"/>
              </a:rPr>
              <a:t>("Value of x : "+x)</a:t>
            </a:r>
            <a:endParaRPr lang="tr-TR" i="1">
              <a:latin typeface="Franklin Gothic Book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}   </a:t>
            </a:r>
            <a:endParaRPr lang="tr-TR" i="1">
              <a:latin typeface="Franklin Gothic Book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}</a:t>
            </a:r>
            <a:endParaRPr lang="tr-TR" i="1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3391442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471625-5E01-B55B-E276-01F0E31E5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Kapsam(Devam)</a:t>
            </a:r>
            <a:endParaRPr lang="tr-TR" b="1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9D2719D-4F25-BB00-959C-29F274926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tr-TR">
                <a:ea typeface="+mn-lt"/>
                <a:cs typeface="+mn-lt"/>
              </a:rPr>
              <a:t>Metot Parametreleri : </a:t>
            </a:r>
            <a:r>
              <a:rPr lang="tr-TR" err="1">
                <a:ea typeface="+mn-lt"/>
                <a:cs typeface="+mn-lt"/>
              </a:rPr>
              <a:t>Metota</a:t>
            </a:r>
            <a:r>
              <a:rPr lang="tr-TR">
                <a:ea typeface="+mn-lt"/>
                <a:cs typeface="+mn-lt"/>
              </a:rPr>
              <a:t> gönderilmiş olan parametrelerin </a:t>
            </a:r>
            <a:r>
              <a:rPr lang="tr-TR" err="1">
                <a:ea typeface="+mn-lt"/>
                <a:cs typeface="+mn-lt"/>
              </a:rPr>
              <a:t>kapsamıdır.Bu</a:t>
            </a:r>
            <a:r>
              <a:rPr lang="tr-TR">
                <a:ea typeface="+mn-lt"/>
                <a:cs typeface="+mn-lt"/>
              </a:rPr>
              <a:t> parametreler metot içerisinde kullanılabilir ancak metot parametresine işaret eden bir referans varsa bu değişken metot dışarısından da </a:t>
            </a:r>
            <a:r>
              <a:rPr lang="tr-TR" err="1">
                <a:ea typeface="+mn-lt"/>
                <a:cs typeface="+mn-lt"/>
              </a:rPr>
              <a:t>kullanılabilir.Aşağıda</a:t>
            </a:r>
            <a:r>
              <a:rPr lang="tr-TR">
                <a:ea typeface="+mn-lt"/>
                <a:cs typeface="+mn-lt"/>
              </a:rPr>
              <a:t> bu kapsama bir örnek görülmektedir</a:t>
            </a: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</a:t>
            </a:r>
            <a:r>
              <a:rPr lang="tr-TR" i="1" err="1">
                <a:latin typeface="Franklin Gothic Book"/>
                <a:ea typeface="+mn-lt"/>
                <a:cs typeface="+mn-lt"/>
              </a:rPr>
              <a:t>class</a:t>
            </a:r>
            <a:r>
              <a:rPr lang="tr-TR" i="1">
                <a:latin typeface="Franklin Gothic Book"/>
                <a:ea typeface="+mn-lt"/>
                <a:cs typeface="+mn-lt"/>
              </a:rPr>
              <a:t> </a:t>
            </a:r>
            <a:r>
              <a:rPr lang="tr-TR" i="1" err="1">
                <a:latin typeface="Franklin Gothic Book"/>
                <a:ea typeface="+mn-lt"/>
                <a:cs typeface="+mn-lt"/>
              </a:rPr>
              <a:t>MetotScope</a:t>
            </a:r>
            <a:endParaRPr lang="tr-TR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{</a:t>
            </a:r>
            <a:endParaRPr lang="tr-TR" i="1">
              <a:latin typeface="Franklin Gothic Book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def </a:t>
            </a:r>
            <a:r>
              <a:rPr lang="tr-TR" i="1" err="1">
                <a:latin typeface="Franklin Gothic Book"/>
                <a:ea typeface="+mn-lt"/>
                <a:cs typeface="+mn-lt"/>
              </a:rPr>
              <a:t>multiply</a:t>
            </a:r>
            <a:r>
              <a:rPr lang="tr-TR" i="1">
                <a:latin typeface="Franklin Gothic Book"/>
                <a:ea typeface="+mn-lt"/>
                <a:cs typeface="+mn-lt"/>
              </a:rPr>
              <a:t>(s1: </a:t>
            </a:r>
            <a:r>
              <a:rPr lang="tr-TR" i="1" err="1">
                <a:latin typeface="Franklin Gothic Book"/>
                <a:ea typeface="+mn-lt"/>
                <a:cs typeface="+mn-lt"/>
              </a:rPr>
              <a:t>Int</a:t>
            </a:r>
            <a:r>
              <a:rPr lang="tr-TR" i="1">
                <a:latin typeface="Franklin Gothic Book"/>
                <a:ea typeface="+mn-lt"/>
                <a:cs typeface="+mn-lt"/>
              </a:rPr>
              <a:t>, s2: </a:t>
            </a:r>
            <a:r>
              <a:rPr lang="tr-TR" i="1" err="1">
                <a:latin typeface="Franklin Gothic Book"/>
                <a:ea typeface="+mn-lt"/>
                <a:cs typeface="+mn-lt"/>
              </a:rPr>
              <a:t>Int</a:t>
            </a:r>
            <a:r>
              <a:rPr lang="tr-TR" i="1">
                <a:latin typeface="Franklin Gothic Book"/>
                <a:ea typeface="+mn-lt"/>
                <a:cs typeface="+mn-lt"/>
              </a:rPr>
              <a:t>) // s1 ve s2 </a:t>
            </a:r>
            <a:endParaRPr lang="tr-TR" i="1">
              <a:latin typeface="Franklin Gothic Book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{</a:t>
            </a:r>
            <a:endParaRPr lang="tr-TR" i="1">
              <a:latin typeface="Franklin Gothic Book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    var </a:t>
            </a:r>
            <a:r>
              <a:rPr lang="tr-TR" i="1" err="1">
                <a:latin typeface="Franklin Gothic Book"/>
                <a:ea typeface="+mn-lt"/>
                <a:cs typeface="+mn-lt"/>
              </a:rPr>
              <a:t>result</a:t>
            </a:r>
            <a:r>
              <a:rPr lang="tr-TR" i="1">
                <a:latin typeface="Franklin Gothic Book"/>
                <a:ea typeface="+mn-lt"/>
                <a:cs typeface="+mn-lt"/>
              </a:rPr>
              <a:t> = s1 * s2</a:t>
            </a:r>
            <a:endParaRPr lang="tr-TR" i="1">
              <a:latin typeface="Franklin Gothic Book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    </a:t>
            </a:r>
            <a:r>
              <a:rPr lang="tr-TR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i="1">
                <a:latin typeface="Franklin Gothic Book"/>
                <a:ea typeface="+mn-lt"/>
                <a:cs typeface="+mn-lt"/>
              </a:rPr>
              <a:t>("</a:t>
            </a:r>
            <a:r>
              <a:rPr lang="tr-TR" i="1" err="1">
                <a:latin typeface="Franklin Gothic Book"/>
                <a:ea typeface="+mn-lt"/>
                <a:cs typeface="+mn-lt"/>
              </a:rPr>
              <a:t>Area</a:t>
            </a:r>
            <a:r>
              <a:rPr lang="tr-TR" i="1">
                <a:latin typeface="Franklin Gothic Book"/>
                <a:ea typeface="+mn-lt"/>
                <a:cs typeface="+mn-lt"/>
              </a:rPr>
              <a:t> is: " + </a:t>
            </a:r>
            <a:r>
              <a:rPr lang="tr-TR" i="1" err="1">
                <a:latin typeface="Franklin Gothic Book"/>
                <a:ea typeface="+mn-lt"/>
                <a:cs typeface="+mn-lt"/>
              </a:rPr>
              <a:t>result</a:t>
            </a:r>
            <a:r>
              <a:rPr lang="tr-TR" i="1">
                <a:latin typeface="Franklin Gothic Book"/>
                <a:ea typeface="+mn-lt"/>
                <a:cs typeface="+mn-lt"/>
              </a:rPr>
              <a:t>);</a:t>
            </a:r>
            <a:endParaRPr lang="tr-TR" i="1">
              <a:latin typeface="Franklin Gothic Book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}</a:t>
            </a:r>
            <a:endParaRPr lang="tr-TR" i="1">
              <a:latin typeface="Franklin Gothic Book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}</a:t>
            </a:r>
            <a:endParaRPr lang="tr-TR" i="1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13206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71545" y="873716"/>
            <a:ext cx="11633914" cy="5829920"/>
          </a:xfrm>
        </p:spPr>
        <p:txBody>
          <a:bodyPr vert="horz" lIns="91440" tIns="45720" rIns="91440" bIns="45720" rtlCol="0" anchor="ctr">
            <a:normAutofit fontScale="95000"/>
          </a:bodyPr>
          <a:lstStyle/>
          <a:p>
            <a:endParaRPr lang="tr-TR" sz="3200" dirty="0">
              <a:cs typeface="Calibri"/>
            </a:endParaRPr>
          </a:p>
          <a:p>
            <a:endParaRPr lang="tr-TR" sz="3200" dirty="0">
              <a:sym typeface="+mn-ea"/>
            </a:endParaRPr>
          </a:p>
          <a:p>
            <a:endParaRPr lang="tr-TR" sz="3200" dirty="0">
              <a:sym typeface="+mn-ea"/>
            </a:endParaRPr>
          </a:p>
          <a:p>
            <a:endParaRPr lang="tr-TR" sz="3200" dirty="0">
              <a:sym typeface="+mn-ea"/>
            </a:endParaRPr>
          </a:p>
          <a:p>
            <a:r>
              <a:rPr lang="tr-TR" sz="3200" dirty="0">
                <a:sym typeface="+mn-ea"/>
              </a:rPr>
              <a:t>Farklı platformlarda çalışabilmesi , çoklu paradigmalı olması , Java ile birlikte çalışabilmesi , kolay okunabilirliği , sade sözdizimi , verimli kodlama imkanı , güçlü bir statik dil </a:t>
            </a:r>
            <a:r>
              <a:rPr lang="tr-TR" sz="3200" dirty="0" err="1">
                <a:sym typeface="+mn-ea"/>
              </a:rPr>
              <a:t>olması,dili</a:t>
            </a:r>
            <a:r>
              <a:rPr lang="tr-TR" sz="3200" dirty="0">
                <a:sym typeface="+mn-ea"/>
              </a:rPr>
              <a:t> güçlü kılan özelliklerdendir. </a:t>
            </a:r>
            <a:endParaRPr lang="tr-TR" sz="3200">
              <a:cs typeface="Calibri"/>
            </a:endParaRPr>
          </a:p>
          <a:p>
            <a:r>
              <a:rPr lang="tr-TR" sz="3200" dirty="0" err="1">
                <a:sym typeface="+mn-ea"/>
              </a:rPr>
              <a:t>Scala</a:t>
            </a:r>
            <a:r>
              <a:rPr lang="tr-TR" sz="3200" dirty="0">
                <a:sym typeface="+mn-ea"/>
              </a:rPr>
              <a:t>, nesne yönelimli ve fonksiyonel dillerin özelliklerini sorunsuz bir şekilde bütünleştirir.</a:t>
            </a:r>
            <a:endParaRPr lang="tr-TR" sz="3200" dirty="0">
              <a:cs typeface="Calibri"/>
            </a:endParaRPr>
          </a:p>
        </p:txBody>
      </p:sp>
      <p:pic>
        <p:nvPicPr>
          <p:cNvPr id="2" name="Resim 2">
            <a:extLst>
              <a:ext uri="{FF2B5EF4-FFF2-40B4-BE49-F238E27FC236}">
                <a16:creationId xmlns:a16="http://schemas.microsoft.com/office/drawing/2014/main" id="{A4EECDBE-21FB-5B49-BF86-5EB4C4BFA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959" y="295492"/>
            <a:ext cx="7225550" cy="303972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97FE71-84A5-E4B2-3B78-C18221E2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cs typeface="Calibri Light"/>
              </a:rPr>
              <a:t>Kapsam(Devam)</a:t>
            </a:r>
            <a:endParaRPr lang="tr-TR" b="1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B43FA9F-9FD0-BB81-722C-18FF461BA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tr-TR">
                <a:ea typeface="+mn-lt"/>
                <a:cs typeface="+mn-lt"/>
              </a:rPr>
              <a:t>Yerel Değişken : Metotların içerisinde tanımlanmış olan değişken </a:t>
            </a:r>
            <a:r>
              <a:rPr lang="tr-TR" err="1">
                <a:ea typeface="+mn-lt"/>
                <a:cs typeface="+mn-lt"/>
              </a:rPr>
              <a:t>türüdür.Sadece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metotun</a:t>
            </a:r>
            <a:r>
              <a:rPr lang="tr-TR">
                <a:ea typeface="+mn-lt"/>
                <a:cs typeface="+mn-lt"/>
              </a:rPr>
              <a:t> içerisinden </a:t>
            </a:r>
            <a:r>
              <a:rPr lang="tr-TR" err="1">
                <a:ea typeface="+mn-lt"/>
                <a:cs typeface="+mn-lt"/>
              </a:rPr>
              <a:t>erişilebilir.Bu</a:t>
            </a:r>
            <a:r>
              <a:rPr lang="tr-TR">
                <a:ea typeface="+mn-lt"/>
                <a:cs typeface="+mn-lt"/>
              </a:rPr>
              <a:t> değişkenler </a:t>
            </a:r>
            <a:r>
              <a:rPr lang="tr-TR" b="1">
                <a:latin typeface="Franklin Gothic Book"/>
                <a:ea typeface="+mn-lt"/>
                <a:cs typeface="+mn-lt"/>
              </a:rPr>
              <a:t>var</a:t>
            </a:r>
            <a:r>
              <a:rPr lang="tr-TR" b="1">
                <a:ea typeface="+mn-lt"/>
                <a:cs typeface="+mn-lt"/>
              </a:rPr>
              <a:t> </a:t>
            </a:r>
            <a:r>
              <a:rPr lang="tr-TR">
                <a:ea typeface="+mn-lt"/>
                <a:cs typeface="+mn-lt"/>
              </a:rPr>
              <a:t>veya </a:t>
            </a:r>
            <a:r>
              <a:rPr lang="tr-TR" b="1" err="1">
                <a:latin typeface="Franklin Gothic Book"/>
                <a:ea typeface="+mn-lt"/>
                <a:cs typeface="+mn-lt"/>
              </a:rPr>
              <a:t>val</a:t>
            </a:r>
            <a:r>
              <a:rPr lang="tr-TR">
                <a:ea typeface="+mn-lt"/>
                <a:cs typeface="+mn-lt"/>
              </a:rPr>
              <a:t> tipinde </a:t>
            </a:r>
            <a:r>
              <a:rPr lang="tr-TR" err="1">
                <a:ea typeface="+mn-lt"/>
                <a:cs typeface="+mn-lt"/>
              </a:rPr>
              <a:t>olabilir.Bu</a:t>
            </a:r>
            <a:r>
              <a:rPr lang="tr-TR">
                <a:ea typeface="+mn-lt"/>
                <a:cs typeface="+mn-lt"/>
              </a:rPr>
              <a:t> kapsama bir örnek aşağıda görülmektedir.</a:t>
            </a: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</a:t>
            </a:r>
            <a:r>
              <a:rPr lang="tr-TR" i="1" err="1">
                <a:latin typeface="Franklin Gothic Book"/>
                <a:ea typeface="+mn-lt"/>
                <a:cs typeface="+mn-lt"/>
              </a:rPr>
              <a:t>class</a:t>
            </a:r>
            <a:r>
              <a:rPr lang="tr-TR" i="1">
                <a:latin typeface="Franklin Gothic Book"/>
                <a:ea typeface="+mn-lt"/>
                <a:cs typeface="+mn-lt"/>
              </a:rPr>
              <a:t> </a:t>
            </a:r>
            <a:r>
              <a:rPr lang="tr-TR" i="1" err="1">
                <a:latin typeface="Franklin Gothic Book"/>
                <a:ea typeface="+mn-lt"/>
                <a:cs typeface="+mn-lt"/>
              </a:rPr>
              <a:t>LocalVar</a:t>
            </a:r>
            <a:r>
              <a:rPr lang="tr-TR" i="1">
                <a:latin typeface="Franklin Gothic Book"/>
                <a:ea typeface="+mn-lt"/>
                <a:cs typeface="+mn-lt"/>
              </a:rPr>
              <a:t> </a:t>
            </a:r>
            <a:endParaRPr lang="tr-TR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{</a:t>
            </a:r>
            <a:endParaRPr lang="tr-TR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def </a:t>
            </a:r>
            <a:r>
              <a:rPr lang="tr-TR" i="1" err="1">
                <a:latin typeface="Franklin Gothic Book"/>
                <a:ea typeface="+mn-lt"/>
                <a:cs typeface="+mn-lt"/>
              </a:rPr>
              <a:t>multiply</a:t>
            </a:r>
            <a:r>
              <a:rPr lang="tr-TR" i="1">
                <a:latin typeface="Franklin Gothic Book"/>
                <a:ea typeface="+mn-lt"/>
                <a:cs typeface="+mn-lt"/>
              </a:rPr>
              <a:t>() </a:t>
            </a:r>
            <a:endParaRPr lang="tr-TR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{</a:t>
            </a:r>
            <a:endParaRPr lang="tr-TR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    var(s1, s2) = (3, 80); // s1 ve s2 değişkenleri</a:t>
            </a:r>
            <a:endParaRPr lang="tr-TR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    var s = s1 * s2;</a:t>
            </a:r>
            <a:endParaRPr lang="tr-TR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    </a:t>
            </a:r>
            <a:r>
              <a:rPr lang="tr-TR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i="1">
                <a:latin typeface="Franklin Gothic Book"/>
                <a:ea typeface="+mn-lt"/>
                <a:cs typeface="+mn-lt"/>
              </a:rPr>
              <a:t>("</a:t>
            </a:r>
            <a:r>
              <a:rPr lang="tr-TR" i="1" err="1">
                <a:latin typeface="Franklin Gothic Book"/>
                <a:ea typeface="+mn-lt"/>
                <a:cs typeface="+mn-lt"/>
              </a:rPr>
              <a:t>Area</a:t>
            </a:r>
            <a:r>
              <a:rPr lang="tr-TR" i="1">
                <a:latin typeface="Franklin Gothic Book"/>
                <a:ea typeface="+mn-lt"/>
                <a:cs typeface="+mn-lt"/>
              </a:rPr>
              <a:t> is: " + s)</a:t>
            </a:r>
            <a:endParaRPr lang="tr-TR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}</a:t>
            </a:r>
            <a:endParaRPr lang="tr-TR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}</a:t>
            </a:r>
            <a:endParaRPr lang="tr-TR" i="1">
              <a:latin typeface="Franklin Gothic Book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44980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51D752-E129-B93F-A16A-2B7C5C09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cs typeface="Calibri Light"/>
              </a:rPr>
              <a:t>Seçim İfadeleri</a:t>
            </a:r>
            <a:endParaRPr lang="tr-TR" b="1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C61694-A97C-F781-EBF5-2DF5A3A8D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err="1">
                <a:cs typeface="Calibri"/>
              </a:rPr>
              <a:t>If</a:t>
            </a:r>
            <a:r>
              <a:rPr lang="tr-TR">
                <a:cs typeface="Calibri"/>
              </a:rPr>
              <a:t> – Else Bloğu </a:t>
            </a: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var x = 3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if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(x == 3){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("x == 3")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}else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if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(x == 4){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("x == 4")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}else{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("x not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found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")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}</a:t>
            </a:r>
            <a:endParaRPr lang="tr-TR" sz="2400" i="1">
              <a:latin typeface="Franklin Gothic Book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90404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6D4EBCA-C779-0222-061A-E85928A39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b="1">
                <a:solidFill>
                  <a:srgbClr val="FF0000"/>
                </a:solidFill>
                <a:cs typeface="Calibri Light"/>
              </a:rPr>
              <a:t>Seçim İfadeleri(Devam)</a:t>
            </a:r>
            <a:endParaRPr lang="tr-TR" b="1">
              <a:solidFill>
                <a:srgbClr val="FF0000"/>
              </a:solidFill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713EE22-362F-CC7B-4625-5336C03DB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2200" err="1">
                <a:cs typeface="Calibri"/>
              </a:rPr>
              <a:t>Match</a:t>
            </a:r>
            <a:r>
              <a:rPr lang="tr-TR" sz="2200">
                <a:cs typeface="Calibri"/>
              </a:rPr>
              <a:t> Bloğu : Java ve C'deki </a:t>
            </a:r>
            <a:r>
              <a:rPr lang="tr-TR" sz="2200" err="1">
                <a:cs typeface="Calibri"/>
              </a:rPr>
              <a:t>switch-case</a:t>
            </a:r>
            <a:r>
              <a:rPr lang="tr-TR" sz="2200">
                <a:cs typeface="Calibri"/>
              </a:rPr>
              <a:t> bloğu gibi düşünülebilir.</a:t>
            </a:r>
          </a:p>
          <a:p>
            <a:pPr marL="0" indent="0">
              <a:buNone/>
            </a:pPr>
            <a:r>
              <a:rPr lang="tr-TR" sz="2200" i="1">
                <a:ea typeface="+mn-lt"/>
                <a:cs typeface="+mn-lt"/>
              </a:rPr>
              <a:t>       </a:t>
            </a:r>
            <a:r>
              <a:rPr lang="tr-TR" sz="2200" i="1" err="1">
                <a:ea typeface="+mn-lt"/>
                <a:cs typeface="+mn-lt"/>
              </a:rPr>
              <a:t>val</a:t>
            </a:r>
            <a:r>
              <a:rPr lang="tr-TR" sz="2200" i="1">
                <a:ea typeface="+mn-lt"/>
                <a:cs typeface="+mn-lt"/>
              </a:rPr>
              <a:t> </a:t>
            </a:r>
            <a:r>
              <a:rPr lang="tr-TR" sz="2200" i="1" err="1">
                <a:ea typeface="+mn-lt"/>
                <a:cs typeface="+mn-lt"/>
              </a:rPr>
              <a:t>res</a:t>
            </a:r>
            <a:r>
              <a:rPr lang="tr-TR" sz="2200" i="1">
                <a:ea typeface="+mn-lt"/>
                <a:cs typeface="+mn-lt"/>
              </a:rPr>
              <a:t> = x </a:t>
            </a:r>
            <a:r>
              <a:rPr lang="tr-TR" sz="2200" i="1" err="1">
                <a:ea typeface="+mn-lt"/>
                <a:cs typeface="+mn-lt"/>
              </a:rPr>
              <a:t>match</a:t>
            </a:r>
            <a:r>
              <a:rPr lang="tr-TR" sz="2200" i="1">
                <a:ea typeface="+mn-lt"/>
                <a:cs typeface="+mn-lt"/>
              </a:rPr>
              <a:t>{</a:t>
            </a:r>
            <a:endParaRPr lang="tr-TR" sz="2200" i="1">
              <a:cs typeface="Calibri"/>
            </a:endParaRPr>
          </a:p>
          <a:p>
            <a:pPr marL="0" indent="0">
              <a:buNone/>
            </a:pPr>
            <a:r>
              <a:rPr lang="tr-TR" sz="2200" i="1">
                <a:ea typeface="+mn-lt"/>
                <a:cs typeface="+mn-lt"/>
              </a:rPr>
              <a:t>       </a:t>
            </a:r>
            <a:r>
              <a:rPr lang="tr-TR" sz="2200" i="1" err="1">
                <a:ea typeface="+mn-lt"/>
                <a:cs typeface="+mn-lt"/>
              </a:rPr>
              <a:t>case</a:t>
            </a:r>
            <a:r>
              <a:rPr lang="tr-TR" sz="2200" i="1">
                <a:ea typeface="+mn-lt"/>
                <a:cs typeface="+mn-lt"/>
              </a:rPr>
              <a:t> 1 =&gt; "</a:t>
            </a:r>
            <a:r>
              <a:rPr lang="tr-TR" sz="2200" i="1" err="1">
                <a:ea typeface="+mn-lt"/>
                <a:cs typeface="+mn-lt"/>
              </a:rPr>
              <a:t>one</a:t>
            </a:r>
            <a:r>
              <a:rPr lang="tr-TR" sz="2200" i="1">
                <a:ea typeface="+mn-lt"/>
                <a:cs typeface="+mn-lt"/>
              </a:rPr>
              <a:t>"</a:t>
            </a:r>
            <a:endParaRPr lang="tr-TR" sz="2200" i="1">
              <a:cs typeface="Calibri"/>
            </a:endParaRPr>
          </a:p>
          <a:p>
            <a:pPr marL="0" indent="0">
              <a:buNone/>
            </a:pPr>
            <a:r>
              <a:rPr lang="tr-TR" sz="2200" i="1">
                <a:ea typeface="+mn-lt"/>
                <a:cs typeface="+mn-lt"/>
              </a:rPr>
              <a:t>       </a:t>
            </a:r>
            <a:r>
              <a:rPr lang="tr-TR" sz="2200" i="1" err="1">
                <a:ea typeface="+mn-lt"/>
                <a:cs typeface="+mn-lt"/>
              </a:rPr>
              <a:t>case</a:t>
            </a:r>
            <a:r>
              <a:rPr lang="tr-TR" sz="2200" i="1">
                <a:ea typeface="+mn-lt"/>
                <a:cs typeface="+mn-lt"/>
              </a:rPr>
              <a:t> 2 =&gt; "two"</a:t>
            </a:r>
            <a:endParaRPr lang="tr-TR" sz="2200" i="1">
              <a:cs typeface="Calibri"/>
            </a:endParaRPr>
          </a:p>
          <a:p>
            <a:pPr marL="0" indent="0">
              <a:buNone/>
            </a:pPr>
            <a:r>
              <a:rPr lang="tr-TR" sz="2200" i="1">
                <a:ea typeface="+mn-lt"/>
                <a:cs typeface="+mn-lt"/>
              </a:rPr>
              <a:t>       </a:t>
            </a:r>
            <a:r>
              <a:rPr lang="tr-TR" sz="2200" i="1" err="1">
                <a:ea typeface="+mn-lt"/>
                <a:cs typeface="+mn-lt"/>
              </a:rPr>
              <a:t>case</a:t>
            </a:r>
            <a:r>
              <a:rPr lang="tr-TR" sz="2200" i="1">
                <a:ea typeface="+mn-lt"/>
                <a:cs typeface="+mn-lt"/>
              </a:rPr>
              <a:t> 3 =&gt; "</a:t>
            </a:r>
            <a:r>
              <a:rPr lang="tr-TR" sz="2200" i="1" err="1">
                <a:ea typeface="+mn-lt"/>
                <a:cs typeface="+mn-lt"/>
              </a:rPr>
              <a:t>three</a:t>
            </a:r>
            <a:r>
              <a:rPr lang="tr-TR" sz="2200" i="1">
                <a:ea typeface="+mn-lt"/>
                <a:cs typeface="+mn-lt"/>
              </a:rPr>
              <a:t>"</a:t>
            </a:r>
            <a:endParaRPr lang="tr-TR" sz="2200" i="1">
              <a:cs typeface="Calibri"/>
            </a:endParaRPr>
          </a:p>
          <a:p>
            <a:pPr marL="0" indent="0">
              <a:buNone/>
            </a:pPr>
            <a:r>
              <a:rPr lang="tr-TR" sz="2200" i="1">
                <a:ea typeface="+mn-lt"/>
                <a:cs typeface="+mn-lt"/>
              </a:rPr>
              <a:t>       </a:t>
            </a:r>
            <a:r>
              <a:rPr lang="tr-TR" sz="2200" i="1" err="1">
                <a:ea typeface="+mn-lt"/>
                <a:cs typeface="+mn-lt"/>
              </a:rPr>
              <a:t>case</a:t>
            </a:r>
            <a:r>
              <a:rPr lang="tr-TR" sz="2200" i="1">
                <a:ea typeface="+mn-lt"/>
                <a:cs typeface="+mn-lt"/>
              </a:rPr>
              <a:t> _ =&gt; "</a:t>
            </a:r>
            <a:r>
              <a:rPr lang="tr-TR" sz="2200" i="1" err="1">
                <a:ea typeface="+mn-lt"/>
                <a:cs typeface="+mn-lt"/>
              </a:rPr>
              <a:t>out</a:t>
            </a:r>
            <a:r>
              <a:rPr lang="tr-TR" sz="2200" i="1">
                <a:ea typeface="+mn-lt"/>
                <a:cs typeface="+mn-lt"/>
              </a:rPr>
              <a:t> of </a:t>
            </a:r>
            <a:r>
              <a:rPr lang="tr-TR" sz="2200" i="1" err="1">
                <a:ea typeface="+mn-lt"/>
                <a:cs typeface="+mn-lt"/>
              </a:rPr>
              <a:t>range</a:t>
            </a:r>
            <a:r>
              <a:rPr lang="tr-TR" sz="2200" i="1">
                <a:ea typeface="+mn-lt"/>
                <a:cs typeface="+mn-lt"/>
              </a:rPr>
              <a:t>" // varsayılan durum</a:t>
            </a:r>
            <a:endParaRPr lang="tr-TR" sz="2200" i="1">
              <a:cs typeface="Calibri"/>
            </a:endParaRPr>
          </a:p>
          <a:p>
            <a:pPr marL="0" indent="0">
              <a:buNone/>
            </a:pPr>
            <a:r>
              <a:rPr lang="tr-TR" sz="2200" i="1">
                <a:ea typeface="+mn-lt"/>
                <a:cs typeface="+mn-lt"/>
              </a:rPr>
              <a:t>     }</a:t>
            </a:r>
            <a:endParaRPr lang="tr-TR" sz="2200" i="1">
              <a:cs typeface="Calibri"/>
            </a:endParaRPr>
          </a:p>
          <a:p>
            <a:pPr marL="0" indent="0">
              <a:buNone/>
            </a:pPr>
            <a:r>
              <a:rPr lang="tr-TR" sz="2200" i="1">
                <a:ea typeface="+mn-lt"/>
                <a:cs typeface="+mn-lt"/>
              </a:rPr>
              <a:t>     </a:t>
            </a:r>
            <a:r>
              <a:rPr lang="tr-TR" sz="2200" i="1" err="1">
                <a:ea typeface="+mn-lt"/>
                <a:cs typeface="+mn-lt"/>
              </a:rPr>
              <a:t>println</a:t>
            </a:r>
            <a:r>
              <a:rPr lang="tr-TR" sz="2200" i="1">
                <a:ea typeface="+mn-lt"/>
                <a:cs typeface="+mn-lt"/>
              </a:rPr>
              <a:t>(</a:t>
            </a:r>
            <a:r>
              <a:rPr lang="tr-TR" sz="2200" i="1" err="1">
                <a:ea typeface="+mn-lt"/>
                <a:cs typeface="+mn-lt"/>
              </a:rPr>
              <a:t>res</a:t>
            </a:r>
            <a:r>
              <a:rPr lang="tr-TR" sz="2200" i="1">
                <a:ea typeface="+mn-lt"/>
                <a:cs typeface="+mn-lt"/>
              </a:rPr>
              <a:t>)  // </a:t>
            </a:r>
            <a:r>
              <a:rPr lang="tr-TR" sz="2200" i="1" err="1">
                <a:ea typeface="+mn-lt"/>
                <a:cs typeface="+mn-lt"/>
              </a:rPr>
              <a:t>three</a:t>
            </a:r>
            <a:endParaRPr lang="tr-TR" sz="2200" i="1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10290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FE08CA-9E18-4848-0579-17F2337C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cs typeface="Calibri Light"/>
              </a:rPr>
              <a:t>Seçim İfadeleri(Devam)</a:t>
            </a:r>
            <a:endParaRPr lang="tr-TR" b="1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291667-A08C-AC6B-148F-072C855AA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err="1">
                <a:cs typeface="Calibri"/>
              </a:rPr>
              <a:t>Try-catch</a:t>
            </a:r>
            <a:r>
              <a:rPr lang="tr-TR">
                <a:cs typeface="Calibri"/>
              </a:rPr>
              <a:t> Bloğu</a:t>
            </a: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</a:t>
            </a:r>
            <a:r>
              <a:rPr lang="tr-TR" sz="2400" i="1" err="1">
                <a:solidFill>
                  <a:srgbClr val="000000"/>
                </a:solidFill>
                <a:latin typeface="Franklin Gothic Book"/>
                <a:ea typeface="+mn-lt"/>
                <a:cs typeface="+mn-lt"/>
              </a:rPr>
              <a:t>try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{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val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input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=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new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FileReader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("input.txt")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}</a:t>
            </a:r>
            <a:r>
              <a:rPr lang="tr-TR" sz="2400" i="1" err="1">
                <a:solidFill>
                  <a:srgbClr val="000000"/>
                </a:solidFill>
                <a:latin typeface="Franklin Gothic Book"/>
                <a:ea typeface="+mn-lt"/>
                <a:cs typeface="+mn-lt"/>
              </a:rPr>
              <a:t>catch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{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case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ex:FileNotFoundException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=&gt;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("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The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file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doesn't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exist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 in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this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            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directory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")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}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finally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{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("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Going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out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of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the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try-catch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block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")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}</a:t>
            </a:r>
            <a:endParaRPr lang="tr-TR" sz="2400" i="1">
              <a:latin typeface="Franklin Gothic Book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87534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2369ED-BD24-31C9-50F9-B88A51D4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cs typeface="Calibri Light"/>
              </a:rPr>
              <a:t>Döngüler</a:t>
            </a:r>
            <a:endParaRPr lang="tr-TR" b="1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06E10D-5A15-EC9E-24AE-C75AA787A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err="1">
                <a:cs typeface="Calibri"/>
              </a:rPr>
              <a:t>For</a:t>
            </a:r>
            <a:r>
              <a:rPr lang="tr-TR">
                <a:cs typeface="Calibri"/>
              </a:rPr>
              <a:t> Döngüsü</a:t>
            </a: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   </a:t>
            </a: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for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(i&lt;- 0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to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100){ //100'ü de yazdıracak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(i)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}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for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(i&lt;- 0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until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100){ // 99'u yazdıracak (i&lt;100)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(i)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}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endParaRPr lang="tr-T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96920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F24E62-96FC-0594-F613-20A5C01C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cs typeface="Calibri Light"/>
              </a:rPr>
              <a:t>Döngüler(Devam)</a:t>
            </a:r>
            <a:endParaRPr lang="tr-TR" b="1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6727B6-6BB3-6939-8FC9-83E1542A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err="1">
                <a:cs typeface="Calibri"/>
              </a:rPr>
              <a:t>While</a:t>
            </a:r>
            <a:r>
              <a:rPr lang="tr-TR">
                <a:cs typeface="Calibri"/>
              </a:rPr>
              <a:t> Döngüsü</a:t>
            </a:r>
          </a:p>
          <a:p>
            <a:endParaRPr lang="tr-TR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sz="2400">
                <a:latin typeface="Franklin Gothic Book"/>
                <a:ea typeface="+mn-lt"/>
                <a:cs typeface="+mn-lt"/>
              </a:rPr>
              <a:t>    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var y = 33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while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y &lt; 44 do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(y)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   y+=1 // y++ söz dizimi desteklenmemektedir</a:t>
            </a:r>
          </a:p>
        </p:txBody>
      </p:sp>
    </p:spTree>
    <p:extLst>
      <p:ext uri="{BB962C8B-B14F-4D97-AF65-F5344CB8AC3E}">
        <p14:creationId xmlns:p14="http://schemas.microsoft.com/office/powerpoint/2010/main" val="2572377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C5CA5E-6718-76D1-C67A-655742C9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cs typeface="Calibri Light"/>
              </a:rPr>
              <a:t>Metotlar ve Fonksiyonlar</a:t>
            </a:r>
            <a:endParaRPr lang="tr-TR" b="1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8B11CD-319C-371B-6175-941532508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tr-TR">
              <a:ea typeface="+mn-lt"/>
              <a:cs typeface="+mn-lt"/>
            </a:endParaRPr>
          </a:p>
          <a:p>
            <a:r>
              <a:rPr lang="tr-TR" err="1">
                <a:ea typeface="+mn-lt"/>
                <a:cs typeface="+mn-lt"/>
              </a:rPr>
              <a:t>Scala’da</a:t>
            </a:r>
            <a:r>
              <a:rPr lang="tr-TR">
                <a:ea typeface="+mn-lt"/>
                <a:cs typeface="+mn-lt"/>
              </a:rPr>
              <a:t> bir metot tanımı şöyle yapılabilir:</a:t>
            </a:r>
            <a:endParaRPr lang="tr-TR"/>
          </a:p>
          <a:p>
            <a:pPr marL="0" indent="0">
              <a:buNone/>
            </a:pPr>
            <a:r>
              <a:rPr lang="tr-TR" sz="2400">
                <a:latin typeface="Franklin Gothic Book"/>
                <a:ea typeface="+mn-lt"/>
                <a:cs typeface="+mn-lt"/>
              </a:rPr>
              <a:t>   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def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methodName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(param1: Type1, param2: Type2):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ReturnType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=,</a:t>
            </a:r>
          </a:p>
          <a:p>
            <a:r>
              <a:rPr lang="tr-TR">
                <a:ea typeface="+mn-lt"/>
                <a:cs typeface="+mn-lt"/>
              </a:rPr>
              <a:t>Eğer bir metot geriye bir değer döndürmeyecekse (Java dilindeki </a:t>
            </a:r>
            <a:r>
              <a:rPr lang="tr-TR" err="1">
                <a:ea typeface="+mn-lt"/>
                <a:cs typeface="+mn-lt"/>
              </a:rPr>
              <a:t>void</a:t>
            </a:r>
            <a:r>
              <a:rPr lang="tr-TR">
                <a:ea typeface="+mn-lt"/>
                <a:cs typeface="+mn-lt"/>
              </a:rPr>
              <a:t> gibi) geri dönüş değerine </a:t>
            </a:r>
            <a:r>
              <a:rPr lang="tr-TR" err="1">
                <a:ea typeface="+mn-lt"/>
                <a:cs typeface="+mn-lt"/>
              </a:rPr>
              <a:t>Unit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yazılmadılır</a:t>
            </a:r>
            <a:r>
              <a:rPr lang="tr-TR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tr-TR" sz="2400">
                <a:ea typeface="+mn-lt"/>
                <a:cs typeface="+mn-lt"/>
              </a:rPr>
              <a:t>   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def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printIt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(a: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Any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):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Unit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=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(a)</a:t>
            </a:r>
            <a:endParaRPr lang="tr-TR" i="1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3910421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8F5A11-3B45-E67C-537A-1BE4EDD5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Metotlar ve Fonksiyonlar(Devam)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A22523-8FA3-9EE7-725B-2F5FB0581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 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   var int1 = 1</a:t>
            </a:r>
            <a:endParaRPr lang="tr-TR" sz="22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200" i="1">
                <a:latin typeface="Franklin Gothic Book"/>
                <a:ea typeface="+mn-lt"/>
                <a:cs typeface="+mn-lt"/>
              </a:rPr>
              <a:t>     var int2 = 0xFF</a:t>
            </a:r>
            <a:endParaRPr lang="tr-TR" sz="22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200" i="1">
                <a:latin typeface="Franklin Gothic Book"/>
                <a:ea typeface="+mn-lt"/>
                <a:cs typeface="+mn-lt"/>
              </a:rPr>
              <a:t>     var int3 = 777L</a:t>
            </a:r>
            <a:endParaRPr lang="tr-TR" sz="22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200" i="1">
                <a:latin typeface="Franklin Gothic Book"/>
                <a:ea typeface="+mn-lt"/>
                <a:cs typeface="+mn-lt"/>
              </a:rPr>
              <a:t>     def 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sum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(a: 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Int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, b: 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Int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 = 10): 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Int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 = a + b </a:t>
            </a:r>
            <a:endParaRPr lang="tr-TR" sz="22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200" i="1">
                <a:latin typeface="Franklin Gothic Book"/>
                <a:ea typeface="+mn-lt"/>
                <a:cs typeface="+mn-lt"/>
              </a:rPr>
              <a:t>     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(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sum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(int2,int3.toInt)) //</a:t>
            </a:r>
            <a:r>
              <a:rPr lang="tr-TR" sz="2200" i="1">
                <a:ea typeface="+mn-lt"/>
                <a:cs typeface="+mn-lt"/>
              </a:rPr>
              <a:t>Çıktı -&gt;1032 (777+255)</a:t>
            </a:r>
          </a:p>
          <a:p>
            <a:pPr marL="0" indent="0">
              <a:buNone/>
            </a:pPr>
            <a:r>
              <a:rPr lang="tr-TR" sz="2200" i="1">
                <a:latin typeface="Franklin Gothic Book"/>
                <a:ea typeface="+mn-lt"/>
                <a:cs typeface="+mn-lt"/>
              </a:rPr>
              <a:t>     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(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sum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(int2)) //b gönderilmezse varsayılan olarak 10 alacaktır</a:t>
            </a:r>
            <a:endParaRPr lang="tr-TR" sz="22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200" i="1">
                <a:latin typeface="Franklin Gothic Book"/>
                <a:ea typeface="+mn-lt"/>
                <a:cs typeface="+mn-lt"/>
              </a:rPr>
              <a:t>     def 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combine_strings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(s1: 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String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, s2: 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String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) = s1 + s2</a:t>
            </a:r>
            <a:endParaRPr lang="tr-TR" sz="22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200" i="1">
                <a:latin typeface="Franklin Gothic Book"/>
                <a:ea typeface="+mn-lt"/>
                <a:cs typeface="+mn-lt"/>
              </a:rPr>
              <a:t>     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(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combine_strings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("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sedat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 ","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akleylek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"))// Çıktı -&gt; 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sedat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 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akleylek</a:t>
            </a:r>
            <a:endParaRPr lang="tr-TR" sz="2200" i="1">
              <a:latin typeface="Franklin Gothic Book"/>
              <a:ea typeface="+mn-lt"/>
              <a:cs typeface="+mn-lt"/>
            </a:endParaRPr>
          </a:p>
          <a:p>
            <a:pPr marL="342900" indent="-342900"/>
            <a:r>
              <a:rPr lang="tr-TR" err="1">
                <a:ea typeface="+mn-lt"/>
                <a:cs typeface="+mn-lt"/>
              </a:rPr>
              <a:t>Long</a:t>
            </a:r>
            <a:r>
              <a:rPr lang="tr-TR">
                <a:ea typeface="+mn-lt"/>
                <a:cs typeface="+mn-lt"/>
              </a:rPr>
              <a:t> tipinde parametre </a:t>
            </a:r>
            <a:r>
              <a:rPr lang="tr-TR" err="1">
                <a:ea typeface="+mn-lt"/>
                <a:cs typeface="+mn-lt"/>
              </a:rPr>
              <a:t>Int</a:t>
            </a:r>
            <a:r>
              <a:rPr lang="tr-TR">
                <a:ea typeface="+mn-lt"/>
                <a:cs typeface="+mn-lt"/>
              </a:rPr>
              <a:t> tipine geçirilmeye çalıştığı zaman hata oluşacaktır. </a:t>
            </a:r>
            <a:endParaRPr lang="tr-TR">
              <a:latin typeface="Franklin Gothic Book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12295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8E99FF-3072-8C8D-7FC6-2F395C96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Metotlar ve Fonksiyonlar(Devam)</a:t>
            </a:r>
            <a:endParaRPr lang="tr-TR">
              <a:solidFill>
                <a:srgbClr val="FF0000"/>
              </a:solidFill>
              <a:ea typeface="+mj-lt"/>
              <a:cs typeface="+mj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305ED8-C8D0-0AEE-FFD8-795B32684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>
                <a:ea typeface="+mn-lt"/>
                <a:cs typeface="+mn-lt"/>
              </a:rPr>
              <a:t>Lambda İfadesi(İsimsiz-Anonim Fonksiyon)</a:t>
            </a:r>
          </a:p>
          <a:p>
            <a:r>
              <a:rPr lang="tr-TR">
                <a:ea typeface="+mn-lt"/>
                <a:cs typeface="+mn-lt"/>
              </a:rPr>
              <a:t>Lambda İfadesi, değişken veya değer yerine anonim bir işlev kullanan bir ifadeyi ifade eder.</a:t>
            </a:r>
          </a:p>
          <a:p>
            <a:r>
              <a:rPr lang="tr-TR">
                <a:ea typeface="+mn-lt"/>
                <a:cs typeface="+mn-lt"/>
              </a:rPr>
              <a:t>Bu ifadeler, bütün bir işlevi tanımlamaktan daha hızlı ve daha </a:t>
            </a:r>
            <a:r>
              <a:rPr lang="tr-TR" err="1">
                <a:ea typeface="+mn-lt"/>
                <a:cs typeface="+mn-lt"/>
              </a:rPr>
              <a:t>etkilidir.Scala'da</a:t>
            </a:r>
            <a:r>
              <a:rPr lang="tr-TR">
                <a:ea typeface="+mn-lt"/>
                <a:cs typeface="+mn-lt"/>
              </a:rPr>
              <a:t> fonksiyonlar bir nesne olduğu için bir değişkene atanıp hızlı bir şekilde tekrardan </a:t>
            </a:r>
            <a:r>
              <a:rPr lang="tr-TR" err="1">
                <a:ea typeface="+mn-lt"/>
                <a:cs typeface="+mn-lt"/>
              </a:rPr>
              <a:t>çağırılabilirler.Bir</a:t>
            </a:r>
            <a:r>
              <a:rPr lang="tr-TR">
                <a:ea typeface="+mn-lt"/>
                <a:cs typeface="+mn-lt"/>
              </a:rPr>
              <a:t> lambda örneği:</a:t>
            </a:r>
          </a:p>
          <a:p>
            <a:pPr marL="0" indent="0">
              <a:buNone/>
            </a:pPr>
            <a:r>
              <a:rPr lang="tr-TR" i="1">
                <a:ea typeface="+mn-lt"/>
                <a:cs typeface="+mn-lt"/>
              </a:rPr>
              <a:t>  </a:t>
            </a:r>
            <a:r>
              <a:rPr lang="tr-TR" sz="2400" i="1">
                <a:ea typeface="+mn-lt"/>
                <a:cs typeface="+mn-lt"/>
              </a:rPr>
              <a:t> var </a:t>
            </a:r>
            <a:r>
              <a:rPr lang="tr-TR" sz="2400" i="1" err="1">
                <a:ea typeface="+mn-lt"/>
                <a:cs typeface="+mn-lt"/>
              </a:rPr>
              <a:t>lamba_func</a:t>
            </a:r>
            <a:r>
              <a:rPr lang="tr-TR" sz="2400" i="1">
                <a:ea typeface="+mn-lt"/>
                <a:cs typeface="+mn-lt"/>
              </a:rPr>
              <a:t> = (str1:String, str2:String) =&gt; str1 + str2</a:t>
            </a:r>
            <a:endParaRPr lang="tr-TR" sz="2400"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sz="2400" i="1">
                <a:ea typeface="+mn-lt"/>
                <a:cs typeface="+mn-lt"/>
              </a:rPr>
              <a:t>   var </a:t>
            </a:r>
            <a:r>
              <a:rPr lang="tr-TR" sz="2400" i="1" err="1">
                <a:ea typeface="+mn-lt"/>
                <a:cs typeface="+mn-lt"/>
              </a:rPr>
              <a:t>lamba_func_shorter</a:t>
            </a:r>
            <a:r>
              <a:rPr lang="tr-TR" sz="2400" i="1">
                <a:ea typeface="+mn-lt"/>
                <a:cs typeface="+mn-lt"/>
              </a:rPr>
              <a:t> = (_:</a:t>
            </a:r>
            <a:r>
              <a:rPr lang="tr-TR" sz="2400" i="1" err="1">
                <a:ea typeface="+mn-lt"/>
                <a:cs typeface="+mn-lt"/>
              </a:rPr>
              <a:t>String</a:t>
            </a:r>
            <a:r>
              <a:rPr lang="tr-TR" sz="2400" i="1">
                <a:ea typeface="+mn-lt"/>
                <a:cs typeface="+mn-lt"/>
              </a:rPr>
              <a:t>) + (_:</a:t>
            </a:r>
            <a:r>
              <a:rPr lang="tr-TR" sz="2400" i="1" err="1">
                <a:ea typeface="+mn-lt"/>
                <a:cs typeface="+mn-lt"/>
              </a:rPr>
              <a:t>String</a:t>
            </a:r>
            <a:r>
              <a:rPr lang="tr-TR" sz="2400" i="1">
                <a:ea typeface="+mn-lt"/>
                <a:cs typeface="+mn-lt"/>
              </a:rPr>
              <a:t>) </a:t>
            </a:r>
          </a:p>
          <a:p>
            <a:pPr marL="285750" indent="-285750"/>
            <a:r>
              <a:rPr lang="tr-TR">
                <a:cs typeface="Calibri"/>
              </a:rPr>
              <a:t>İki lambda fonksiyonu da aynı işi yapmaktadır.</a:t>
            </a:r>
            <a:endParaRPr lang="tr-TR" i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72953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23A052-0783-406C-CEC5-5898C9D0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Metotlar ve Fonksiyonlar(Devam)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CF446B-869E-00F6-1859-BE9868A33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err="1">
                <a:ea typeface="+mn-lt"/>
                <a:cs typeface="+mn-lt"/>
              </a:rPr>
              <a:t>Scala'da</a:t>
            </a:r>
            <a:r>
              <a:rPr lang="tr-TR">
                <a:ea typeface="+mn-lt"/>
                <a:cs typeface="+mn-lt"/>
              </a:rPr>
              <a:t> önemli farklardan birisi de fonksiyon ve metot </a:t>
            </a:r>
            <a:r>
              <a:rPr lang="tr-TR" err="1">
                <a:ea typeface="+mn-lt"/>
                <a:cs typeface="+mn-lt"/>
              </a:rPr>
              <a:t>ayrımıdır.Aşağıda</a:t>
            </a:r>
            <a:r>
              <a:rPr lang="tr-TR">
                <a:ea typeface="+mn-lt"/>
                <a:cs typeface="+mn-lt"/>
              </a:rPr>
              <a:t> aynı işi yapan fonksiyon ve metot verilmiştir.</a:t>
            </a: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def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isEvenMethod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(i: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Int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) = i % 2 == 0     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val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isEvenFunction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= (i: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Int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) =&gt; i % 2 == 0  </a:t>
            </a:r>
          </a:p>
          <a:p>
            <a:r>
              <a:rPr lang="tr-TR">
                <a:ea typeface="+mn-lt"/>
                <a:cs typeface="+mn-lt"/>
              </a:rPr>
              <a:t> Metot bir sınıfa ait olmak </a:t>
            </a:r>
            <a:r>
              <a:rPr lang="tr-TR" err="1">
                <a:ea typeface="+mn-lt"/>
                <a:cs typeface="+mn-lt"/>
              </a:rPr>
              <a:t>zorundadır.Fonksiyon</a:t>
            </a:r>
            <a:r>
              <a:rPr lang="tr-TR">
                <a:ea typeface="+mn-lt"/>
                <a:cs typeface="+mn-lt"/>
              </a:rPr>
              <a:t> ise bir </a:t>
            </a:r>
            <a:r>
              <a:rPr lang="tr-TR" err="1">
                <a:ea typeface="+mn-lt"/>
                <a:cs typeface="+mn-lt"/>
              </a:rPr>
              <a:t>nesnedir.Yani</a:t>
            </a:r>
            <a:r>
              <a:rPr lang="tr-TR">
                <a:ea typeface="+mn-lt"/>
                <a:cs typeface="+mn-lt"/>
              </a:rPr>
              <a:t>   bu demek oluyor ki bir fonksiyon </a:t>
            </a:r>
            <a:r>
              <a:rPr lang="tr-TR" err="1">
                <a:ea typeface="+mn-lt"/>
                <a:cs typeface="+mn-lt"/>
              </a:rPr>
              <a:t>List,Hash,Map</a:t>
            </a:r>
            <a:r>
              <a:rPr lang="tr-TR">
                <a:ea typeface="+mn-lt"/>
                <a:cs typeface="+mn-lt"/>
              </a:rPr>
              <a:t> gibi bir veri yapısı   içerisinde tutulabilirken aynı işlemi metoda uygulamak   hata </a:t>
            </a:r>
            <a:r>
              <a:rPr lang="tr-TR" err="1">
                <a:ea typeface="+mn-lt"/>
                <a:cs typeface="+mn-lt"/>
              </a:rPr>
              <a:t>verecektir.Scala</a:t>
            </a:r>
            <a:r>
              <a:rPr lang="tr-TR">
                <a:ea typeface="+mn-lt"/>
                <a:cs typeface="+mn-lt"/>
              </a:rPr>
              <a:t> 3 sürümü ile bu hata(eksiklik) </a:t>
            </a:r>
            <a:r>
              <a:rPr lang="tr-TR" err="1">
                <a:ea typeface="+mn-lt"/>
                <a:cs typeface="+mn-lt"/>
              </a:rPr>
              <a:t>giderilmiştir.Örtük</a:t>
            </a:r>
            <a:r>
              <a:rPr lang="tr-TR">
                <a:ea typeface="+mn-lt"/>
                <a:cs typeface="+mn-lt"/>
              </a:rPr>
              <a:t>   olarak metot fonksiyona </a:t>
            </a:r>
            <a:r>
              <a:rPr lang="tr-TR" err="1">
                <a:ea typeface="+mn-lt"/>
                <a:cs typeface="+mn-lt"/>
              </a:rPr>
              <a:t>çevirilmektedir</a:t>
            </a:r>
            <a:r>
              <a:rPr lang="tr-TR">
                <a:ea typeface="+mn-lt"/>
                <a:cs typeface="+mn-lt"/>
              </a:rPr>
              <a:t>.</a:t>
            </a:r>
            <a:endParaRPr lang="tr-T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0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BD41A5-7663-41C8-70E0-1079C125B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2" y="-934"/>
            <a:ext cx="12151658" cy="648045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tr-TR" sz="3200" dirty="0">
              <a:ea typeface="+mn-lt"/>
              <a:cs typeface="+mn-lt"/>
            </a:endParaRPr>
          </a:p>
          <a:p>
            <a:r>
              <a:rPr lang="tr-TR" sz="3200" dirty="0">
                <a:ea typeface="+mn-lt"/>
                <a:cs typeface="+mn-lt"/>
              </a:rPr>
              <a:t>   </a:t>
            </a:r>
            <a:r>
              <a:rPr lang="tr-TR" sz="3200" dirty="0" err="1">
                <a:ea typeface="+mn-lt"/>
                <a:cs typeface="+mn-lt"/>
              </a:rPr>
              <a:t>Scala</a:t>
            </a:r>
            <a:r>
              <a:rPr lang="tr-TR" sz="3200" dirty="0">
                <a:ea typeface="+mn-lt"/>
                <a:cs typeface="+mn-lt"/>
              </a:rPr>
              <a:t>, Java platformu üzerinde                                                                         çalışabilen bir dildir.</a:t>
            </a:r>
            <a:endParaRPr lang="tr-TR" sz="3200" dirty="0">
              <a:cs typeface="Calibri"/>
            </a:endParaRPr>
          </a:p>
          <a:p>
            <a:endParaRPr lang="tr-TR" sz="3200" dirty="0">
              <a:ea typeface="+mn-lt"/>
              <a:cs typeface="+mn-lt"/>
            </a:endParaRPr>
          </a:p>
          <a:p>
            <a:pPr marL="0" indent="0">
              <a:buNone/>
            </a:pPr>
            <a:endParaRPr lang="tr-TR" sz="3200" dirty="0">
              <a:ea typeface="+mn-lt"/>
              <a:cs typeface="+mn-lt"/>
            </a:endParaRPr>
          </a:p>
          <a:p>
            <a:pPr marL="457200" indent="-457200"/>
            <a:r>
              <a:rPr lang="tr-TR" sz="3200" dirty="0">
                <a:ea typeface="+mn-lt"/>
                <a:cs typeface="+mn-lt"/>
              </a:rPr>
              <a:t> </a:t>
            </a:r>
            <a:r>
              <a:rPr lang="tr-TR" sz="3200" dirty="0" err="1">
                <a:ea typeface="+mn-lt"/>
                <a:cs typeface="+mn-lt"/>
              </a:rPr>
              <a:t>Dalvik</a:t>
            </a:r>
            <a:r>
              <a:rPr lang="tr-TR" sz="3200" dirty="0">
                <a:ea typeface="+mn-lt"/>
                <a:cs typeface="+mn-lt"/>
              </a:rPr>
              <a:t> bayt koduna da çevrilebilir.</a:t>
            </a:r>
            <a:endParaRPr lang="tr-TR" dirty="0">
              <a:ea typeface="+mn-lt"/>
              <a:cs typeface="+mn-lt"/>
            </a:endParaRPr>
          </a:p>
          <a:p>
            <a:pPr marL="0" indent="0">
              <a:buNone/>
            </a:pPr>
            <a:endParaRPr lang="tr-TR">
              <a:ea typeface="+mn-lt"/>
              <a:cs typeface="+mn-lt"/>
            </a:endParaRPr>
          </a:p>
          <a:p>
            <a:pPr marL="0" indent="0">
              <a:buNone/>
            </a:pPr>
            <a:endParaRPr lang="tr-TR" dirty="0">
              <a:ea typeface="+mn-lt"/>
              <a:cs typeface="+mn-lt"/>
            </a:endParaRPr>
          </a:p>
          <a:p>
            <a:pPr marL="457200" indent="-457200"/>
            <a:r>
              <a:rPr lang="tr-TR" sz="3200" dirty="0">
                <a:ea typeface="+mn-lt"/>
                <a:cs typeface="+mn-lt"/>
              </a:rPr>
              <a:t> Bu yüzden Android geliştirmeye                                                       uygundur.</a:t>
            </a:r>
            <a:endParaRPr lang="tr-TR" dirty="0">
              <a:cs typeface="Calibri"/>
            </a:endParaRPr>
          </a:p>
        </p:txBody>
      </p:sp>
      <p:pic>
        <p:nvPicPr>
          <p:cNvPr id="7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10564192-AC50-7DFB-81A0-F5E45B609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546" y="2113027"/>
            <a:ext cx="5488640" cy="1937178"/>
          </a:xfrm>
          <a:prstGeom prst="rect">
            <a:avLst/>
          </a:prstGeom>
        </p:spPr>
      </p:pic>
      <p:pic>
        <p:nvPicPr>
          <p:cNvPr id="9" name="Resim 9">
            <a:extLst>
              <a:ext uri="{FF2B5EF4-FFF2-40B4-BE49-F238E27FC236}">
                <a16:creationId xmlns:a16="http://schemas.microsoft.com/office/drawing/2014/main" id="{34842C7F-DCBB-957E-B48D-19ABF49B2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723" y="270735"/>
            <a:ext cx="5342964" cy="1890208"/>
          </a:xfrm>
          <a:prstGeom prst="rect">
            <a:avLst/>
          </a:prstGeom>
        </p:spPr>
      </p:pic>
      <p:pic>
        <p:nvPicPr>
          <p:cNvPr id="10" name="Resim 10">
            <a:extLst>
              <a:ext uri="{FF2B5EF4-FFF2-40B4-BE49-F238E27FC236}">
                <a16:creationId xmlns:a16="http://schemas.microsoft.com/office/drawing/2014/main" id="{EA635482-0972-F54D-8F2F-B49F30C60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168" y="4540345"/>
            <a:ext cx="1934696" cy="193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60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3B7659-88B2-86E8-CE92-FEDBCBFD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Metotlar ve Fonksiyonlar(Devam)</a:t>
            </a:r>
            <a:endParaRPr lang="tr-TR">
              <a:solidFill>
                <a:srgbClr val="FF0000"/>
              </a:solidFill>
              <a:ea typeface="+mj-lt"/>
              <a:cs typeface="+mj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835F98-D176-6B27-8E92-0B810AD69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tr-TR" sz="2400" i="1" err="1">
                <a:latin typeface="Franklin Gothic Book"/>
                <a:ea typeface="+mn-lt"/>
                <a:cs typeface="+mn-lt"/>
              </a:rPr>
              <a:t>Scala'da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birkaç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string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metotlardı aşağıda örneklenmiştir.</a:t>
            </a: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val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s = "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Hello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,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world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!"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s.length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)  // 13</a:t>
            </a:r>
            <a:endParaRPr lang="tr-TR" sz="2400" i="1">
              <a:latin typeface="Franklin Gothic Book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s.concat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(" How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are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you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?"))  // "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Hello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,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world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! How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are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you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?"</a:t>
            </a:r>
            <a:endParaRPr lang="tr-TR" sz="2400" i="1">
              <a:latin typeface="Franklin Gothic Book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s.substring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(7, 12))  // "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world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"</a:t>
            </a:r>
            <a:endParaRPr lang="tr-TR" sz="2400" i="1">
              <a:latin typeface="Franklin Gothic Book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s.indexOf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('w'))  // 7</a:t>
            </a:r>
            <a:endParaRPr lang="tr-TR" sz="2400" i="1">
              <a:latin typeface="Franklin Gothic Book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s.toLowerCase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())  // "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hello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,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world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!"</a:t>
            </a:r>
            <a:endParaRPr lang="tr-TR" sz="2400" i="1">
              <a:latin typeface="Franklin Gothic Book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s.toUpperCase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())  // "HELLO, WORLD!"</a:t>
            </a:r>
            <a:endParaRPr lang="tr-TR" sz="2400" i="1">
              <a:latin typeface="Franklin Gothic Book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("  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Trim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me!   ".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trim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())  // "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Trim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me!"</a:t>
            </a:r>
            <a:endParaRPr lang="tr-TR" sz="2400" i="1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917541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30E3EF-709E-D5C5-1830-90A2D86F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FF0000"/>
                </a:solidFill>
                <a:cs typeface="Calibri Light"/>
              </a:rPr>
              <a:t>Scala</a:t>
            </a:r>
            <a:r>
              <a:rPr lang="tr-TR" b="1" dirty="0">
                <a:solidFill>
                  <a:srgbClr val="FF0000"/>
                </a:solidFill>
                <a:cs typeface="Calibri Light"/>
              </a:rPr>
              <a:t> Dilinin Nesne Yönelimli Özellikleri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8EFD49C-5012-0184-07E2-5F0C9A98E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err="1">
                <a:cs typeface="Calibri"/>
              </a:rPr>
              <a:t>Scala</a:t>
            </a:r>
            <a:r>
              <a:rPr lang="tr-TR">
                <a:cs typeface="Calibri"/>
              </a:rPr>
              <a:t> dili nesne yönelimli programlamayı </a:t>
            </a:r>
            <a:r>
              <a:rPr lang="tr-TR" err="1">
                <a:cs typeface="Calibri"/>
              </a:rPr>
              <a:t>desteklemetedir</a:t>
            </a:r>
            <a:r>
              <a:rPr lang="tr-TR">
                <a:cs typeface="Calibri"/>
              </a:rPr>
              <a:t>. Miras alma, polimorfizm gibi nesne yönelimli paradigmaya ait özellikler </a:t>
            </a:r>
            <a:r>
              <a:rPr lang="tr-TR" err="1">
                <a:cs typeface="Calibri"/>
              </a:rPr>
              <a:t>Scala</a:t>
            </a:r>
            <a:r>
              <a:rPr lang="tr-TR">
                <a:cs typeface="Calibri"/>
              </a:rPr>
              <a:t> dilinde gerçeklenebilir. Nesne yönelimli paradigmaya ait, </a:t>
            </a:r>
            <a:r>
              <a:rPr lang="tr-TR" err="1">
                <a:cs typeface="Calibri"/>
              </a:rPr>
              <a:t>traitler</a:t>
            </a:r>
            <a:r>
              <a:rPr lang="tr-TR">
                <a:cs typeface="Calibri"/>
              </a:rPr>
              <a:t>, </a:t>
            </a:r>
            <a:r>
              <a:rPr lang="tr-TR" err="1">
                <a:cs typeface="Calibri"/>
              </a:rPr>
              <a:t>mixinler</a:t>
            </a:r>
            <a:r>
              <a:rPr lang="tr-TR">
                <a:cs typeface="Calibri"/>
              </a:rPr>
              <a:t> bu özelliklerin gerçeklenebileceği yapılara örnek verilebilir.</a:t>
            </a:r>
          </a:p>
          <a:p>
            <a:endParaRPr lang="tr-T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71586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4021EC-E534-C944-A130-A0B677F9C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FF0000"/>
                </a:solidFill>
                <a:cs typeface="Calibri Light"/>
              </a:rPr>
              <a:t>Scala</a:t>
            </a:r>
            <a:r>
              <a:rPr lang="tr-TR" b="1" dirty="0">
                <a:solidFill>
                  <a:srgbClr val="FF0000"/>
                </a:solidFill>
                <a:cs typeface="Calibri Light"/>
              </a:rPr>
              <a:t> Dilinde Sınıf Tanımlarının Java dili ile karşılaştırması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DE434B7-A960-D7F5-CE57-E7D2A62C6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493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>
                <a:cs typeface="Calibri"/>
              </a:rPr>
              <a:t> </a:t>
            </a:r>
            <a:r>
              <a:rPr lang="tr-TR" err="1">
                <a:cs typeface="Calibri"/>
              </a:rPr>
              <a:t>Scala</a:t>
            </a:r>
            <a:r>
              <a:rPr lang="tr-TR">
                <a:cs typeface="Calibri"/>
              </a:rPr>
              <a:t> dili sınıf daha az satır ile daha çok tanımlama yapmaya imkan tanıyacak şekilde tasarlanmıştır. </a:t>
            </a:r>
            <a:endParaRPr lang="tr-TR"/>
          </a:p>
          <a:p>
            <a:pPr marL="0" indent="0">
              <a:buNone/>
            </a:pPr>
            <a:r>
              <a:rPr lang="tr-TR">
                <a:cs typeface="Calibri"/>
              </a:rPr>
              <a:t> Yanda özel </a:t>
            </a:r>
            <a:r>
              <a:rPr lang="tr-TR" err="1">
                <a:cs typeface="Calibri"/>
              </a:rPr>
              <a:t>constructor</a:t>
            </a:r>
            <a:r>
              <a:rPr lang="tr-TR">
                <a:cs typeface="Calibri"/>
              </a:rPr>
              <a:t>, </a:t>
            </a:r>
            <a:r>
              <a:rPr lang="tr-TR" err="1">
                <a:cs typeface="Calibri"/>
              </a:rPr>
              <a:t>getter</a:t>
            </a:r>
            <a:r>
              <a:rPr lang="tr-TR">
                <a:cs typeface="Calibri"/>
              </a:rPr>
              <a:t> ve </a:t>
            </a:r>
            <a:r>
              <a:rPr lang="tr-TR" err="1">
                <a:cs typeface="Calibri"/>
              </a:rPr>
              <a:t>setter</a:t>
            </a:r>
            <a:r>
              <a:rPr lang="tr-TR">
                <a:cs typeface="Calibri"/>
              </a:rPr>
              <a:t> </a:t>
            </a:r>
            <a:r>
              <a:rPr lang="tr-TR" err="1">
                <a:cs typeface="Calibri"/>
              </a:rPr>
              <a:t>metodlarına</a:t>
            </a:r>
            <a:r>
              <a:rPr lang="tr-TR">
                <a:cs typeface="Calibri"/>
              </a:rPr>
              <a:t> sahip bir sınıfın </a:t>
            </a:r>
            <a:r>
              <a:rPr lang="tr-TR" err="1">
                <a:cs typeface="Calibri"/>
              </a:rPr>
              <a:t>Scala</a:t>
            </a:r>
            <a:r>
              <a:rPr lang="tr-TR">
                <a:cs typeface="Calibri"/>
              </a:rPr>
              <a:t> ve Java dillerinde tanımlanması gösterilmiştir.</a:t>
            </a:r>
            <a:endParaRPr lang="tr-TR"/>
          </a:p>
        </p:txBody>
      </p:sp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C8DBA4E1-41AA-DEB6-5C02-FD36F63A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549" y="3143300"/>
            <a:ext cx="4859868" cy="2866809"/>
          </a:xfrm>
          <a:prstGeom prst="rect">
            <a:avLst/>
          </a:prstGeom>
        </p:spPr>
      </p:pic>
      <p:pic>
        <p:nvPicPr>
          <p:cNvPr id="5" name="Resim 5">
            <a:extLst>
              <a:ext uri="{FF2B5EF4-FFF2-40B4-BE49-F238E27FC236}">
                <a16:creationId xmlns:a16="http://schemas.microsoft.com/office/drawing/2014/main" id="{1B26649C-6673-FDE3-5150-3FBD80B39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82" y="2191326"/>
            <a:ext cx="5170311" cy="26461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90F91411-AF53-A156-05BE-3204F2D18ADF}"/>
              </a:ext>
            </a:extLst>
          </p:cNvPr>
          <p:cNvSpPr txBox="1"/>
          <p:nvPr/>
        </p:nvSpPr>
        <p:spPr>
          <a:xfrm>
            <a:off x="6180665" y="2775185"/>
            <a:ext cx="43744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b="1">
                <a:cs typeface="Calibri"/>
              </a:rPr>
              <a:t>Java Dili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399C5D77-8CF2-3646-1901-C05791DB32FA}"/>
              </a:ext>
            </a:extLst>
          </p:cNvPr>
          <p:cNvSpPr txBox="1"/>
          <p:nvPr/>
        </p:nvSpPr>
        <p:spPr>
          <a:xfrm>
            <a:off x="6180666" y="1825036"/>
            <a:ext cx="51740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b="1" err="1">
                <a:cs typeface="Calibri"/>
              </a:rPr>
              <a:t>Scala</a:t>
            </a:r>
            <a:r>
              <a:rPr lang="tr-TR" b="1">
                <a:cs typeface="Calibri"/>
              </a:rPr>
              <a:t> Dili</a:t>
            </a:r>
          </a:p>
        </p:txBody>
      </p:sp>
    </p:spTree>
    <p:extLst>
      <p:ext uri="{BB962C8B-B14F-4D97-AF65-F5344CB8AC3E}">
        <p14:creationId xmlns:p14="http://schemas.microsoft.com/office/powerpoint/2010/main" val="36079475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ECCD72-2FEE-4135-059B-6CC54C18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FF0000"/>
                </a:solidFill>
                <a:ea typeface="+mj-lt"/>
                <a:cs typeface="+mj-lt"/>
              </a:rPr>
              <a:t>Scala</a:t>
            </a:r>
            <a:r>
              <a:rPr lang="tr-TR" b="1" dirty="0">
                <a:solidFill>
                  <a:srgbClr val="FF0000"/>
                </a:solidFill>
                <a:ea typeface="+mj-lt"/>
                <a:cs typeface="+mj-lt"/>
              </a:rPr>
              <a:t> Dilinde </a:t>
            </a:r>
            <a:r>
              <a:rPr lang="tr-TR" b="1" dirty="0" err="1">
                <a:solidFill>
                  <a:srgbClr val="FF0000"/>
                </a:solidFill>
                <a:ea typeface="+mj-lt"/>
                <a:cs typeface="+mj-lt"/>
              </a:rPr>
              <a:t>Trait</a:t>
            </a:r>
            <a:endParaRPr lang="tr-TR" b="1" dirty="0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CBF8FD-9775-21C9-67B5-3ED0DFDD8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7989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>
                <a:ea typeface="+mn-lt"/>
                <a:cs typeface="+mn-lt"/>
              </a:rPr>
              <a:t> 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 dili üzerinde Java'daki </a:t>
            </a:r>
            <a:r>
              <a:rPr lang="tr-TR" err="1">
                <a:ea typeface="+mn-lt"/>
                <a:cs typeface="+mn-lt"/>
              </a:rPr>
              <a:t>interface</a:t>
            </a:r>
            <a:r>
              <a:rPr lang="tr-TR">
                <a:ea typeface="+mn-lt"/>
                <a:cs typeface="+mn-lt"/>
              </a:rPr>
              <a:t> </a:t>
            </a:r>
            <a:r>
              <a:rPr lang="tr-TR" err="1">
                <a:ea typeface="+mn-lt"/>
                <a:cs typeface="+mn-lt"/>
              </a:rPr>
              <a:t>yerie</a:t>
            </a:r>
            <a:r>
              <a:rPr lang="tr-TR">
                <a:ea typeface="+mn-lt"/>
                <a:cs typeface="+mn-lt"/>
              </a:rPr>
              <a:t> </a:t>
            </a:r>
            <a:r>
              <a:rPr lang="tr-TR" err="1">
                <a:ea typeface="+mn-lt"/>
                <a:cs typeface="+mn-lt"/>
              </a:rPr>
              <a:t>trait'ler</a:t>
            </a:r>
            <a:r>
              <a:rPr lang="tr-TR">
                <a:ea typeface="+mn-lt"/>
                <a:cs typeface="+mn-lt"/>
              </a:rPr>
              <a:t> kullanılmaktadır. Java'dan farklı olarak </a:t>
            </a:r>
            <a:r>
              <a:rPr lang="tr-TR" err="1">
                <a:ea typeface="+mn-lt"/>
                <a:cs typeface="+mn-lt"/>
              </a:rPr>
              <a:t>Trait</a:t>
            </a:r>
            <a:r>
              <a:rPr lang="tr-TR">
                <a:ea typeface="+mn-lt"/>
                <a:cs typeface="+mn-lt"/>
              </a:rPr>
              <a:t> içerisinde </a:t>
            </a:r>
            <a:r>
              <a:rPr lang="tr-TR" err="1">
                <a:ea typeface="+mn-lt"/>
                <a:cs typeface="+mn-lt"/>
              </a:rPr>
              <a:t>metod</a:t>
            </a:r>
            <a:r>
              <a:rPr lang="tr-TR">
                <a:ea typeface="+mn-lt"/>
                <a:cs typeface="+mn-lt"/>
              </a:rPr>
              <a:t> deklarasyonları da bulunabilmektedir. Yandaki örnekte </a:t>
            </a:r>
            <a:r>
              <a:rPr lang="tr-TR" err="1">
                <a:ea typeface="+mn-lt"/>
                <a:cs typeface="+mn-lt"/>
              </a:rPr>
              <a:t>metod</a:t>
            </a:r>
            <a:r>
              <a:rPr lang="tr-TR">
                <a:ea typeface="+mn-lt"/>
                <a:cs typeface="+mn-lt"/>
              </a:rPr>
              <a:t> deklarasyonuna sahip bir </a:t>
            </a:r>
            <a:r>
              <a:rPr lang="tr-TR" err="1">
                <a:ea typeface="+mn-lt"/>
                <a:cs typeface="+mn-lt"/>
              </a:rPr>
              <a:t>trait</a:t>
            </a:r>
            <a:r>
              <a:rPr lang="tr-TR">
                <a:ea typeface="+mn-lt"/>
                <a:cs typeface="+mn-lt"/>
              </a:rPr>
              <a:t> örneği verilmiştir.</a:t>
            </a:r>
            <a:endParaRPr lang="tr-TR" err="1">
              <a:cs typeface="Calibri"/>
            </a:endParaRPr>
          </a:p>
        </p:txBody>
      </p:sp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0B5BE9F4-9A89-DEA3-0064-5F1226D9D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030" y="1828097"/>
            <a:ext cx="5320829" cy="391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427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55D78E-7930-402E-786F-27706D1B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FF0000"/>
                </a:solidFill>
                <a:cs typeface="Calibri Light"/>
              </a:rPr>
              <a:t>Mixin</a:t>
            </a:r>
            <a:r>
              <a:rPr lang="tr-TR" b="1" dirty="0">
                <a:solidFill>
                  <a:srgbClr val="FF0000"/>
                </a:solidFill>
                <a:cs typeface="Calibri Light"/>
              </a:rPr>
              <a:t> ve Miras Alma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4768BF-98E6-5B7F-41CF-309112CAE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167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err="1">
                <a:cs typeface="Calibri"/>
              </a:rPr>
              <a:t>Scala</a:t>
            </a:r>
            <a:r>
              <a:rPr lang="tr-TR">
                <a:cs typeface="Calibri"/>
              </a:rPr>
              <a:t> birden fazla sınıftan miras almayı desteklememektedir. Ancak </a:t>
            </a:r>
            <a:r>
              <a:rPr lang="tr-TR" err="1">
                <a:cs typeface="Calibri"/>
              </a:rPr>
              <a:t>Mixin'ler</a:t>
            </a:r>
            <a:r>
              <a:rPr lang="tr-TR">
                <a:cs typeface="Calibri"/>
              </a:rPr>
              <a:t> kullanılarak bir sınıfa birden fazla özellik aktarılabilir. Yandaki örnekte </a:t>
            </a:r>
            <a:r>
              <a:rPr lang="tr-TR" err="1">
                <a:cs typeface="Calibri"/>
              </a:rPr>
              <a:t>Mixin</a:t>
            </a:r>
            <a:r>
              <a:rPr lang="tr-TR">
                <a:cs typeface="Calibri"/>
              </a:rPr>
              <a:t> kullanımının bir örneği verilmiştir.</a:t>
            </a:r>
          </a:p>
        </p:txBody>
      </p:sp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2810D536-A143-FB14-2481-B553696AB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81" y="1827676"/>
            <a:ext cx="5254977" cy="2713463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57B61E14-6F88-21B4-9586-5117B40A51FF}"/>
              </a:ext>
            </a:extLst>
          </p:cNvPr>
          <p:cNvSpPr txBox="1"/>
          <p:nvPr/>
        </p:nvSpPr>
        <p:spPr>
          <a:xfrm>
            <a:off x="6096000" y="4731926"/>
            <a:ext cx="52587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>
                <a:ea typeface="+mn-lt"/>
                <a:cs typeface="+mn-lt"/>
              </a:rPr>
              <a:t>Buradaki D sınıfı hem B sınıfından hem de C </a:t>
            </a:r>
            <a:r>
              <a:rPr lang="tr-TR" err="1">
                <a:ea typeface="+mn-lt"/>
                <a:cs typeface="+mn-lt"/>
              </a:rPr>
              <a:t>mixin’inden</a:t>
            </a:r>
            <a:r>
              <a:rPr lang="tr-TR">
                <a:ea typeface="+mn-lt"/>
                <a:cs typeface="+mn-lt"/>
              </a:rPr>
              <a:t> miras alıyor.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29378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049D74-FE20-A425-9035-A2474776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b="1" dirty="0" err="1">
                <a:solidFill>
                  <a:srgbClr val="FF0000"/>
                </a:solidFill>
                <a:cs typeface="Calibri Light"/>
              </a:rPr>
              <a:t>Scala</a:t>
            </a:r>
            <a:r>
              <a:rPr lang="tr-TR" sz="4000" b="1" dirty="0">
                <a:solidFill>
                  <a:srgbClr val="FF0000"/>
                </a:solidFill>
                <a:cs typeface="Calibri Light"/>
              </a:rPr>
              <a:t> Dilinde Fonksiyonel Programlama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834615-1CC0-B345-FF1B-43B06EB83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err="1">
                <a:cs typeface="Calibri"/>
              </a:rPr>
              <a:t>Scala</a:t>
            </a:r>
            <a:r>
              <a:rPr lang="tr-TR">
                <a:cs typeface="Calibri"/>
              </a:rPr>
              <a:t> dili nesne yönelimli olduğu gibi fonksiyonel programlamayı da destekler. </a:t>
            </a:r>
          </a:p>
          <a:p>
            <a:pPr marL="457200" indent="-457200"/>
            <a:r>
              <a:rPr lang="tr-TR" err="1">
                <a:cs typeface="Calibri"/>
              </a:rPr>
              <a:t>Higher-order</a:t>
            </a:r>
            <a:r>
              <a:rPr lang="tr-TR">
                <a:cs typeface="Calibri"/>
              </a:rPr>
              <a:t> </a:t>
            </a:r>
            <a:r>
              <a:rPr lang="tr-TR" err="1">
                <a:cs typeface="Calibri"/>
              </a:rPr>
              <a:t>Functions</a:t>
            </a:r>
            <a:endParaRPr lang="tr-TR">
              <a:cs typeface="Calibri"/>
            </a:endParaRPr>
          </a:p>
          <a:p>
            <a:pPr marL="457200" indent="-457200"/>
            <a:r>
              <a:rPr lang="tr-TR" err="1">
                <a:cs typeface="Calibri"/>
              </a:rPr>
              <a:t>Closures</a:t>
            </a:r>
            <a:endParaRPr lang="tr-TR">
              <a:cs typeface="Calibri"/>
            </a:endParaRPr>
          </a:p>
          <a:p>
            <a:pPr marL="457200" indent="-457200"/>
            <a:r>
              <a:rPr lang="tr-TR">
                <a:cs typeface="Calibri"/>
              </a:rPr>
              <a:t>İşlevsel Değişkenler</a:t>
            </a:r>
          </a:p>
          <a:p>
            <a:pPr marL="0" indent="0">
              <a:buNone/>
            </a:pPr>
            <a:endParaRPr lang="tr-TR">
              <a:cs typeface="Calibri"/>
            </a:endParaRPr>
          </a:p>
          <a:p>
            <a:pPr marL="0" indent="0">
              <a:buNone/>
            </a:pPr>
            <a:r>
              <a:rPr lang="tr-TR">
                <a:cs typeface="Calibri"/>
              </a:rPr>
              <a:t> Fonksiyonel özelliklerinden sadece birkaçı</a:t>
            </a:r>
          </a:p>
        </p:txBody>
      </p:sp>
    </p:spTree>
    <p:extLst>
      <p:ext uri="{BB962C8B-B14F-4D97-AF65-F5344CB8AC3E}">
        <p14:creationId xmlns:p14="http://schemas.microsoft.com/office/powerpoint/2010/main" val="38342324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80C1F1-2EFA-831E-F7EE-E230E58F8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FF0000"/>
                </a:solidFill>
                <a:cs typeface="Calibri Light"/>
              </a:rPr>
              <a:t>Scala</a:t>
            </a:r>
            <a:r>
              <a:rPr lang="tr-TR" b="1" dirty="0">
                <a:solidFill>
                  <a:srgbClr val="FF0000"/>
                </a:solidFill>
                <a:cs typeface="Calibri Light"/>
              </a:rPr>
              <a:t> Dilinde </a:t>
            </a:r>
            <a:r>
              <a:rPr lang="tr-TR" b="1" dirty="0" err="1">
                <a:solidFill>
                  <a:srgbClr val="FF0000"/>
                </a:solidFill>
                <a:ea typeface="+mj-lt"/>
                <a:cs typeface="+mj-lt"/>
              </a:rPr>
              <a:t>Higher-order</a:t>
            </a:r>
            <a:r>
              <a:rPr lang="tr-TR" b="1" dirty="0">
                <a:solidFill>
                  <a:srgbClr val="FF0000"/>
                </a:solidFill>
                <a:ea typeface="+mj-lt"/>
                <a:cs typeface="+mj-lt"/>
              </a:rPr>
              <a:t> </a:t>
            </a:r>
            <a:r>
              <a:rPr lang="tr-TR" b="1" dirty="0" err="1">
                <a:solidFill>
                  <a:srgbClr val="FF0000"/>
                </a:solidFill>
                <a:ea typeface="+mj-lt"/>
                <a:cs typeface="+mj-lt"/>
              </a:rPr>
              <a:t>functions</a:t>
            </a:r>
            <a:r>
              <a:rPr lang="tr-TR" b="1" dirty="0">
                <a:solidFill>
                  <a:srgbClr val="FF0000"/>
                </a:solidFill>
                <a:ea typeface="+mj-lt"/>
                <a:cs typeface="+mj-lt"/>
              </a:rPr>
              <a:t> (yüksek sıralı işlevler)</a:t>
            </a:r>
            <a:endParaRPr lang="tr-TR" b="1" dirty="0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496DE7-DD1F-C3DE-ADE7-86C504395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12118" cy="16702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>
                <a:ea typeface="+mn-lt"/>
                <a:cs typeface="+mn-lt"/>
              </a:rPr>
              <a:t> 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dilinde, işlevler diğer işlevlerin argümanı olarak veya bir işlev döndüren işlevler olarak kullanılabilir. Bu sayede, işlevler diğer işlevlerin içinde kullanılabilir veya bir işlev olarak döndürülebilir.   Aşağıda </a:t>
            </a:r>
            <a:r>
              <a:rPr lang="tr-TR" err="1">
                <a:ea typeface="+mn-lt"/>
                <a:cs typeface="+mn-lt"/>
              </a:rPr>
              <a:t>higher-order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functions</a:t>
            </a:r>
            <a:r>
              <a:rPr lang="tr-TR">
                <a:ea typeface="+mn-lt"/>
                <a:cs typeface="+mn-lt"/>
              </a:rPr>
              <a:t> için örnek verilmiştir.</a:t>
            </a:r>
            <a:endParaRPr lang="tr-TR"/>
          </a:p>
        </p:txBody>
      </p:sp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19B44182-E63B-D53F-4A24-B96C773C0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621" y="3804610"/>
            <a:ext cx="8274755" cy="223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132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2243EB-E846-643D-06D6-15F8D09D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FF0000"/>
                </a:solidFill>
                <a:ea typeface="+mj-lt"/>
                <a:cs typeface="+mj-lt"/>
              </a:rPr>
              <a:t>Scala</a:t>
            </a:r>
            <a:r>
              <a:rPr lang="tr-TR" b="1" dirty="0">
                <a:solidFill>
                  <a:srgbClr val="FF0000"/>
                </a:solidFill>
                <a:ea typeface="+mj-lt"/>
                <a:cs typeface="+mj-lt"/>
              </a:rPr>
              <a:t> Dilinde </a:t>
            </a:r>
            <a:r>
              <a:rPr lang="tr-TR" b="1" dirty="0" err="1">
                <a:solidFill>
                  <a:srgbClr val="FF0000"/>
                </a:solidFill>
                <a:ea typeface="+mj-lt"/>
                <a:cs typeface="+mj-lt"/>
              </a:rPr>
              <a:t>Closures</a:t>
            </a:r>
            <a:r>
              <a:rPr lang="tr-TR" b="1" dirty="0">
                <a:solidFill>
                  <a:srgbClr val="FF0000"/>
                </a:solidFill>
                <a:ea typeface="+mj-lt"/>
                <a:cs typeface="+mj-lt"/>
              </a:rPr>
              <a:t> (Kapamalar)</a:t>
            </a:r>
            <a:endParaRPr lang="tr-TR" b="1" dirty="0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E0B6895-F9B9-5DD1-9D86-71B76EA98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98193" cy="13691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>
                <a:cs typeface="Calibri"/>
              </a:rPr>
              <a:t> </a:t>
            </a:r>
            <a:r>
              <a:rPr lang="tr-TR" err="1">
                <a:cs typeface="Calibri"/>
              </a:rPr>
              <a:t>Scala</a:t>
            </a:r>
            <a:r>
              <a:rPr lang="tr-TR">
                <a:cs typeface="Calibri"/>
              </a:rPr>
              <a:t> dilinde tanımlanan bir fonksiyon kendi </a:t>
            </a:r>
            <a:r>
              <a:rPr lang="tr-TR" err="1">
                <a:cs typeface="Calibri"/>
              </a:rPr>
              <a:t>scope'u</a:t>
            </a:r>
            <a:r>
              <a:rPr lang="tr-TR">
                <a:cs typeface="Calibri"/>
              </a:rPr>
              <a:t> dışındaki değişkenlere de erişebilir.  Bunu </a:t>
            </a:r>
            <a:r>
              <a:rPr lang="tr-TR" err="1">
                <a:cs typeface="Calibri"/>
              </a:rPr>
              <a:t>side</a:t>
            </a:r>
            <a:r>
              <a:rPr lang="tr-TR">
                <a:cs typeface="Calibri"/>
              </a:rPr>
              <a:t> </a:t>
            </a:r>
            <a:r>
              <a:rPr lang="tr-TR" err="1">
                <a:cs typeface="Calibri"/>
              </a:rPr>
              <a:t>effects</a:t>
            </a:r>
            <a:r>
              <a:rPr lang="tr-TR">
                <a:cs typeface="Calibri"/>
              </a:rPr>
              <a:t> </a:t>
            </a:r>
            <a:r>
              <a:rPr lang="tr-TR" err="1">
                <a:cs typeface="Calibri"/>
              </a:rPr>
              <a:t>lerden</a:t>
            </a:r>
            <a:r>
              <a:rPr lang="tr-TR">
                <a:cs typeface="Calibri"/>
              </a:rPr>
              <a:t> etkilenmeden yapar. Örnek:</a:t>
            </a:r>
          </a:p>
          <a:p>
            <a:endParaRPr lang="tr-TR">
              <a:cs typeface="Calibri"/>
            </a:endParaRPr>
          </a:p>
        </p:txBody>
      </p:sp>
      <p:pic>
        <p:nvPicPr>
          <p:cNvPr id="5" name="Resim 6">
            <a:extLst>
              <a:ext uri="{FF2B5EF4-FFF2-40B4-BE49-F238E27FC236}">
                <a16:creationId xmlns:a16="http://schemas.microsoft.com/office/drawing/2014/main" id="{9521E5E7-F1C0-A25A-5CB8-C684200C9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047" y="3684118"/>
            <a:ext cx="6045907" cy="170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509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6589B3-ACCF-35A2-45D7-14E3A1EB1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FF0000"/>
                </a:solidFill>
                <a:cs typeface="Calibri Light"/>
              </a:rPr>
              <a:t>Scala</a:t>
            </a:r>
            <a:r>
              <a:rPr lang="tr-TR" b="1" dirty="0">
                <a:solidFill>
                  <a:srgbClr val="FF0000"/>
                </a:solidFill>
                <a:cs typeface="Calibri Light"/>
              </a:rPr>
              <a:t> Dilinde İşlevsel Değişkenler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6ABF63-7F32-FEB6-315E-A791846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44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dirty="0">
                <a:cs typeface="Calibri"/>
              </a:rPr>
              <a:t>İşlevsel değişkenler sayesinde herhangi bir fonksiyon bir değişkene atanabilir. Aşağıda ismi </a:t>
            </a:r>
            <a:r>
              <a:rPr lang="tr-TR" dirty="0" err="1">
                <a:cs typeface="Calibri"/>
              </a:rPr>
              <a:t>addOne</a:t>
            </a:r>
            <a:r>
              <a:rPr lang="tr-TR" dirty="0">
                <a:cs typeface="Calibri"/>
              </a:rPr>
              <a:t> olan bir işlevsel değişkenin örneği verilmiştir: </a:t>
            </a:r>
          </a:p>
          <a:p>
            <a:pPr marL="0" indent="0">
              <a:buNone/>
            </a:pPr>
            <a:endParaRPr lang="tr-TR" dirty="0">
              <a:cs typeface="Calibri"/>
            </a:endParaRPr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2A701F8E-3B84-4B1C-66D9-EE81D0CEF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233" y="3726065"/>
            <a:ext cx="7851424" cy="6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326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455F50-DF4A-43AB-225C-874636026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FF0000"/>
                </a:solidFill>
                <a:cs typeface="Calibri Light"/>
              </a:rPr>
              <a:t>Scala</a:t>
            </a:r>
            <a:r>
              <a:rPr lang="tr-TR" b="1" dirty="0">
                <a:solidFill>
                  <a:srgbClr val="FF0000"/>
                </a:solidFill>
                <a:cs typeface="Calibri Light"/>
              </a:rPr>
              <a:t> Dili </a:t>
            </a:r>
            <a:r>
              <a:rPr lang="tr-TR" b="1" dirty="0" err="1">
                <a:solidFill>
                  <a:srgbClr val="FF0000"/>
                </a:solidFill>
                <a:cs typeface="Calibri Light"/>
              </a:rPr>
              <a:t>Collections</a:t>
            </a:r>
            <a:endParaRPr lang="tr-TR" b="1" dirty="0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B8BF5A-D966-185B-157C-3E3FA899A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err="1">
                <a:cs typeface="Calibri"/>
              </a:rPr>
              <a:t>Scala</a:t>
            </a:r>
            <a:r>
              <a:rPr lang="tr-TR">
                <a:cs typeface="Calibri"/>
              </a:rPr>
              <a:t> dili içerisinde </a:t>
            </a:r>
            <a:r>
              <a:rPr lang="tr-TR" err="1">
                <a:cs typeface="Calibri"/>
              </a:rPr>
              <a:t>collections</a:t>
            </a:r>
            <a:r>
              <a:rPr lang="tr-TR">
                <a:cs typeface="Calibri"/>
              </a:rPr>
              <a:t> ile elemanları sıralı veya anahtar-değer çiftleri şeklinde tutmak mümkündür ve 3 kategoriye ayrılır:</a:t>
            </a:r>
          </a:p>
          <a:p>
            <a:pPr marL="0" indent="0">
              <a:buNone/>
            </a:pPr>
            <a:r>
              <a:rPr lang="tr-TR" b="1" err="1">
                <a:cs typeface="Calibri"/>
              </a:rPr>
              <a:t>Sequences</a:t>
            </a:r>
            <a:endParaRPr lang="tr-TR" b="1">
              <a:cs typeface="Calibri"/>
            </a:endParaRPr>
          </a:p>
          <a:p>
            <a:pPr marL="457200" indent="-457200"/>
            <a:r>
              <a:rPr lang="tr-TR">
                <a:cs typeface="Calibri"/>
              </a:rPr>
              <a:t>Sıralı veri türlerini tutmak için kullanılır</a:t>
            </a:r>
          </a:p>
          <a:p>
            <a:pPr marL="0" indent="0">
              <a:buNone/>
            </a:pPr>
            <a:r>
              <a:rPr lang="tr-TR" b="1" err="1">
                <a:cs typeface="Calibri"/>
              </a:rPr>
              <a:t>Maps</a:t>
            </a:r>
            <a:endParaRPr lang="tr-TR" b="1">
              <a:cs typeface="Calibri"/>
            </a:endParaRPr>
          </a:p>
          <a:p>
            <a:pPr marL="457200" indent="-457200"/>
            <a:r>
              <a:rPr lang="tr-TR">
                <a:cs typeface="Calibri"/>
              </a:rPr>
              <a:t>Anahtar-değer çiftlerini tutmak için kullanılır.</a:t>
            </a:r>
          </a:p>
          <a:p>
            <a:pPr marL="0" indent="0">
              <a:buNone/>
            </a:pPr>
            <a:r>
              <a:rPr lang="tr-TR" b="1" err="1">
                <a:cs typeface="Calibri"/>
              </a:rPr>
              <a:t>Sets</a:t>
            </a:r>
            <a:endParaRPr lang="tr-TR" b="1">
              <a:cs typeface="Calibri"/>
            </a:endParaRPr>
          </a:p>
          <a:p>
            <a:pPr marL="457200" indent="-457200"/>
            <a:r>
              <a:rPr lang="tr-TR">
                <a:cs typeface="Calibri"/>
              </a:rPr>
              <a:t>Sırasız veri türlerini tutmak için kullanılır.</a:t>
            </a:r>
          </a:p>
        </p:txBody>
      </p:sp>
    </p:spTree>
    <p:extLst>
      <p:ext uri="{BB962C8B-B14F-4D97-AF65-F5344CB8AC3E}">
        <p14:creationId xmlns:p14="http://schemas.microsoft.com/office/powerpoint/2010/main" val="53158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9DD5F1-8C6B-6EAF-6C1D-ED7E8CABB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584" y="51104"/>
            <a:ext cx="12008284" cy="68043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ctr"/>
            <a:endParaRPr lang="tr-TR" dirty="0">
              <a:ea typeface="+mn-lt"/>
              <a:cs typeface="+mn-lt"/>
            </a:endParaRPr>
          </a:p>
          <a:p>
            <a:pPr marL="285750" indent="-285750" algn="ctr"/>
            <a:endParaRPr lang="tr-TR" dirty="0">
              <a:ea typeface="+mn-lt"/>
              <a:cs typeface="+mn-lt"/>
            </a:endParaRPr>
          </a:p>
          <a:p>
            <a:pPr marL="285750" indent="-285750" algn="ctr"/>
            <a:r>
              <a:rPr lang="tr-TR" dirty="0">
                <a:ea typeface="+mn-lt"/>
                <a:cs typeface="+mn-lt"/>
              </a:rPr>
              <a:t>Farklı kullanım alanları vardır. Başlıca web ile mobil uygulamaları , büyük veri ve veri işleme uygulamaları , işletme yazılımları ve mobil uygulamalarda kullanılır.</a:t>
            </a:r>
            <a:endParaRPr lang="tr-TR" dirty="0">
              <a:cs typeface="Calibri"/>
            </a:endParaRPr>
          </a:p>
          <a:p>
            <a:pPr marL="285750" indent="-285750" algn="ctr"/>
            <a:endParaRPr lang="tr-TR" dirty="0">
              <a:ea typeface="+mn-lt"/>
              <a:cs typeface="+mn-lt"/>
            </a:endParaRPr>
          </a:p>
          <a:p>
            <a:pPr marL="285750" indent="-285750" algn="ctr"/>
            <a:endParaRPr lang="tr-TR">
              <a:ea typeface="+mn-lt"/>
              <a:cs typeface="+mn-lt"/>
            </a:endParaRPr>
          </a:p>
          <a:p>
            <a:pPr marL="285750" indent="-285750" algn="ctr"/>
            <a:endParaRPr lang="tr-TR">
              <a:ea typeface="+mn-lt"/>
              <a:cs typeface="+mn-lt"/>
            </a:endParaRPr>
          </a:p>
          <a:p>
            <a:pPr marL="285750" indent="-285750" algn="ctr"/>
            <a:endParaRPr lang="tr-TR" dirty="0">
              <a:ea typeface="+mn-lt"/>
              <a:cs typeface="+mn-lt"/>
            </a:endParaRPr>
          </a:p>
          <a:p>
            <a:pPr marL="285750" indent="-285750" algn="ctr"/>
            <a:endParaRPr lang="tr-TR" dirty="0">
              <a:ea typeface="+mn-lt"/>
              <a:cs typeface="+mn-lt"/>
            </a:endParaRPr>
          </a:p>
          <a:p>
            <a:pPr marL="285750" indent="-285750" algn="ctr"/>
            <a:endParaRPr lang="tr-TR" dirty="0">
              <a:ea typeface="+mn-lt"/>
              <a:cs typeface="+mn-lt"/>
            </a:endParaRPr>
          </a:p>
          <a:p>
            <a:pPr marL="285750" indent="-285750" algn="ctr"/>
            <a:r>
              <a:rPr lang="tr-TR" dirty="0">
                <a:ea typeface="+mn-lt"/>
                <a:cs typeface="+mn-lt"/>
              </a:rPr>
              <a:t>Derleyici ve kütüphaneleri de dahil Apache lisansı altında yayınlanmıştır.</a:t>
            </a:r>
            <a:endParaRPr lang="tr-TR" dirty="0">
              <a:cs typeface="Calibri"/>
            </a:endParaRP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296A4551-DB08-D452-9A58-8877FD730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224" y="2180107"/>
            <a:ext cx="5174875" cy="2284874"/>
          </a:xfrm>
          <a:prstGeom prst="rect">
            <a:avLst/>
          </a:prstGeom>
        </p:spPr>
      </p:pic>
      <p:pic>
        <p:nvPicPr>
          <p:cNvPr id="6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3B552DED-A7F2-5B3A-1B14-1897AA53B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517" y="2057859"/>
            <a:ext cx="4177552" cy="240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733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3B6E4E-3C8B-7CA3-FAFE-AC5E9DD6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err="1">
                <a:solidFill>
                  <a:srgbClr val="FF0000"/>
                </a:solidFill>
                <a:cs typeface="Calibri Light"/>
              </a:rPr>
              <a:t>Scala</a:t>
            </a:r>
            <a:r>
              <a:rPr lang="tr-TR" b="1" dirty="0">
                <a:solidFill>
                  <a:srgbClr val="FF0000"/>
                </a:solidFill>
                <a:cs typeface="Calibri Light"/>
              </a:rPr>
              <a:t> dilinde </a:t>
            </a:r>
            <a:r>
              <a:rPr lang="tr-TR" b="1" dirty="0" err="1">
                <a:solidFill>
                  <a:srgbClr val="FF0000"/>
                </a:solidFill>
                <a:cs typeface="Calibri Light"/>
              </a:rPr>
              <a:t>Collections</a:t>
            </a:r>
            <a:r>
              <a:rPr lang="tr-TR" b="1" dirty="0">
                <a:solidFill>
                  <a:srgbClr val="FF0000"/>
                </a:solidFill>
                <a:cs typeface="Calibri Light"/>
              </a:rPr>
              <a:t> Hiyerarşisi</a:t>
            </a:r>
          </a:p>
        </p:txBody>
      </p:sp>
      <p:pic>
        <p:nvPicPr>
          <p:cNvPr id="6" name="Resim 6">
            <a:extLst>
              <a:ext uri="{FF2B5EF4-FFF2-40B4-BE49-F238E27FC236}">
                <a16:creationId xmlns:a16="http://schemas.microsoft.com/office/drawing/2014/main" id="{91D56D2E-C685-C630-726D-C90DF7E2E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956" y="1796837"/>
            <a:ext cx="6543792" cy="469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814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24AF59-781A-CD91-0F4F-0A206C87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0000"/>
                </a:solidFill>
                <a:cs typeface="Calibri Light"/>
              </a:rPr>
              <a:t>Sık Kullanılan </a:t>
            </a:r>
            <a:r>
              <a:rPr lang="tr-TR" b="1" dirty="0" err="1">
                <a:solidFill>
                  <a:srgbClr val="FF0000"/>
                </a:solidFill>
                <a:cs typeface="Calibri Light"/>
              </a:rPr>
              <a:t>Collections</a:t>
            </a:r>
            <a:r>
              <a:rPr lang="tr-TR" b="1" dirty="0">
                <a:solidFill>
                  <a:srgbClr val="FF0000"/>
                </a:solidFill>
                <a:cs typeface="Calibri Light"/>
              </a:rPr>
              <a:t> Türleri</a:t>
            </a:r>
          </a:p>
        </p:txBody>
      </p:sp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9681DF1B-7031-3D15-D63A-F18213526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63" y="1855478"/>
            <a:ext cx="10626606" cy="381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069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C52562-B2E3-4C05-5530-26DEC108A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FF0000"/>
                </a:solidFill>
                <a:cs typeface="Calibri Light"/>
              </a:rPr>
              <a:t>Scala</a:t>
            </a:r>
            <a:r>
              <a:rPr lang="tr-TR" b="1" dirty="0">
                <a:solidFill>
                  <a:srgbClr val="FF0000"/>
                </a:solidFill>
                <a:cs typeface="Calibri Light"/>
              </a:rPr>
              <a:t> Dilinde Hata Ayıklama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AE9BCA-DAF0-CF99-B5D1-ECF7C3DD6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err="1">
                <a:ea typeface="+mn-lt"/>
                <a:cs typeface="+mn-lt"/>
              </a:rPr>
              <a:t>Try-Catch</a:t>
            </a:r>
            <a:r>
              <a:rPr lang="tr-TR">
                <a:ea typeface="+mn-lt"/>
                <a:cs typeface="+mn-lt"/>
              </a:rPr>
              <a:t> yapısı, kodunuzda bir hata oluştuğunda hata mesajını yakalayarak işleme sokmanızı sağlar. Örnek olarak:</a:t>
            </a:r>
          </a:p>
          <a:p>
            <a:endParaRPr lang="tr-TR">
              <a:cs typeface="Calibri"/>
            </a:endParaRP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A9AB8529-654A-A010-2B30-965007E1B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326" y="3103034"/>
            <a:ext cx="5969941" cy="214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785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2A7019-C0C6-AD6A-6FCD-CED6FFDE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FF0000"/>
                </a:solidFill>
                <a:cs typeface="Calibri Light"/>
              </a:rPr>
              <a:t>Scala</a:t>
            </a:r>
            <a:r>
              <a:rPr lang="tr-TR" b="1" dirty="0">
                <a:solidFill>
                  <a:srgbClr val="FF0000"/>
                </a:solidFill>
                <a:cs typeface="Calibri Light"/>
              </a:rPr>
              <a:t> Dilinde Option Yapısı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7554EC-2052-F07B-D97D-1F0CA895B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2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>
                <a:cs typeface="Calibri"/>
              </a:rPr>
              <a:t> Option yapısı ile bir değişkenin değerinin olup olmadığı kontrol edilebilir ve değeri yoksa ona göre bir işlem gerçekleştirilebilir.</a:t>
            </a:r>
          </a:p>
        </p:txBody>
      </p:sp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B03AAFD2-62B6-2DEA-3AA8-45B1A0A0C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696" y="3554738"/>
            <a:ext cx="9102608" cy="183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4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accent6">
                    <a:lumMod val="75000"/>
                  </a:schemeClr>
                </a:solidFill>
              </a:rPr>
              <a:t>Dilin Tarihçesi</a:t>
            </a:r>
            <a:endParaRPr lang="tr-TR">
              <a:solidFill>
                <a:schemeClr val="accent6">
                  <a:lumMod val="75000"/>
                </a:schemeClr>
              </a:solidFill>
              <a:cs typeface="Calibri Light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11524" y="1997120"/>
            <a:ext cx="5773826" cy="44936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2400" dirty="0"/>
              <a:t>Martin </a:t>
            </a:r>
            <a:r>
              <a:rPr lang="tr-TR" sz="2400" dirty="0" err="1"/>
              <a:t>Odersky</a:t>
            </a:r>
            <a:r>
              <a:rPr lang="tr-TR" sz="2400" dirty="0"/>
              <a:t> daha öncesinde </a:t>
            </a:r>
            <a:r>
              <a:rPr lang="tr-TR" sz="2400" dirty="0" err="1"/>
              <a:t>javac</a:t>
            </a:r>
            <a:r>
              <a:rPr lang="tr-TR" sz="2400" dirty="0"/>
              <a:t> derleyicisi üzerinde çalışmıştı. </a:t>
            </a:r>
            <a:endParaRPr lang="tr-TR" sz="3200">
              <a:cs typeface="Calibri"/>
            </a:endParaRPr>
          </a:p>
          <a:p>
            <a:r>
              <a:rPr lang="tr-TR" sz="2400" dirty="0"/>
              <a:t>Daha sonrasında </a:t>
            </a:r>
            <a:r>
              <a:rPr lang="tr-TR" sz="2400" dirty="0" err="1"/>
              <a:t>Scala’yı</a:t>
            </a:r>
            <a:r>
              <a:rPr lang="tr-TR" sz="2400" dirty="0"/>
              <a:t> geliştirme fikri doğdu. 2001 yılında geliştirilmeye başlandı ve 2004 yılında Java platformunda halka açık bir şekilde yayınlandı.</a:t>
            </a:r>
            <a:endParaRPr lang="tr-TR" sz="2400">
              <a:cs typeface="Calibri"/>
            </a:endParaRPr>
          </a:p>
          <a:p>
            <a:r>
              <a:rPr lang="tr-TR" sz="2400" dirty="0"/>
              <a:t>2006 yılında ikinci sürümü yayınlandı. </a:t>
            </a:r>
            <a:endParaRPr lang="tr-TR" sz="2400" dirty="0">
              <a:cs typeface="Calibri"/>
            </a:endParaRPr>
          </a:p>
          <a:p>
            <a:r>
              <a:rPr lang="tr-TR" sz="2400" dirty="0"/>
              <a:t>2011 yılında </a:t>
            </a:r>
            <a:r>
              <a:rPr lang="tr-TR" sz="2400" dirty="0" err="1"/>
              <a:t>Scala</a:t>
            </a:r>
            <a:r>
              <a:rPr lang="tr-TR" sz="2400" dirty="0"/>
              <a:t> ekibi,  büyük bir araştırma hibesi aldı. Bu tarihten sonra dil daha hızlı gelişmeye devam etti.</a:t>
            </a:r>
            <a:endParaRPr lang="tr-TR" sz="2400" dirty="0">
              <a:cs typeface="Calibri"/>
            </a:endParaRPr>
          </a:p>
          <a:p>
            <a:endParaRPr lang="tr-TR" sz="2400" dirty="0">
              <a:cs typeface="Calibri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7" r="552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 err="1">
                <a:solidFill>
                  <a:srgbClr val="C00000"/>
                </a:solidFill>
                <a:effectLst/>
              </a:rPr>
              <a:t>Scala</a:t>
            </a:r>
            <a:r>
              <a:rPr lang="tr-TR" sz="4800" b="1" dirty="0">
                <a:solidFill>
                  <a:srgbClr val="C00000"/>
                </a:solidFill>
                <a:effectLst/>
              </a:rPr>
              <a:t> Dilinin Özellikleri</a:t>
            </a:r>
            <a:r>
              <a:rPr lang="tr-TR" sz="4800" b="1" dirty="0">
                <a:solidFill>
                  <a:srgbClr val="C00000"/>
                </a:solidFill>
              </a:rPr>
              <a:t> </a:t>
            </a:r>
            <a:endParaRPr lang="tr-TR" sz="4800" b="1" dirty="0">
              <a:solidFill>
                <a:srgbClr val="C00000"/>
              </a:solidFill>
              <a:cs typeface="Calibri Light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12376" y="861919"/>
            <a:ext cx="10515600" cy="48450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endParaRPr lang="tr-TR"/>
          </a:p>
          <a:p>
            <a:endParaRPr lang="tr-TR" dirty="0">
              <a:cs typeface="Calibri"/>
            </a:endParaRPr>
          </a:p>
          <a:p>
            <a:r>
              <a:rPr lang="tr-TR" dirty="0">
                <a:ea typeface="+mn-lt"/>
                <a:cs typeface="+mn-lt"/>
              </a:rPr>
              <a:t>Okuması ve yazması kolay olan , sade ve çok yönlü bir sözdizimine sahiptir.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Soyutlamaların tanımlanmasında esnektir. 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Test edilmesi ve yeniden kullanılması kolaydır.</a:t>
            </a:r>
            <a:endParaRPr lang="tr-TR" dirty="0">
              <a:cs typeface="Calibri"/>
            </a:endParaRPr>
          </a:p>
          <a:p>
            <a:r>
              <a:rPr lang="tr-TR" dirty="0">
                <a:ea typeface="+mn-lt"/>
                <a:cs typeface="+mn-lt"/>
              </a:rPr>
              <a:t>Verimli kodlamaya izin verir. Hata yakalama için tür çıkarımı özelliği vardır.</a:t>
            </a:r>
            <a:endParaRPr lang="tr-TR" dirty="0">
              <a:cs typeface="Calibri"/>
            </a:endParaRPr>
          </a:p>
          <a:p>
            <a:r>
              <a:rPr lang="tr-TR" sz="2600" b="1" dirty="0">
                <a:ea typeface="+mn-lt"/>
                <a:cs typeface="+mn-lt"/>
              </a:rPr>
              <a:t>Güçlü statik tiplemelidir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dirty="0">
                <a:ea typeface="+mn-lt"/>
                <a:cs typeface="+mn-lt"/>
              </a:rPr>
              <a:t>(Sanılanın aksine dinamik değildir). Bu bir değişkenin türünün , derleme zamanında bilinmesi gerektiği anlamına gelir. Daha verimli kod sağlar ve geliştirme sürecinde ilgili hataların yakalanmasına yardımcı olabilir.</a:t>
            </a:r>
            <a:endParaRPr lang="tr-TR" dirty="0">
              <a:cs typeface="Calibri"/>
            </a:endParaRPr>
          </a:p>
          <a:p>
            <a:endParaRPr lang="tr-TR" dirty="0">
              <a:cs typeface="Calibri"/>
            </a:endParaRPr>
          </a:p>
          <a:p>
            <a:endParaRPr lang="tr-TR">
              <a:cs typeface="Calibri"/>
            </a:endParaRPr>
          </a:p>
          <a:p>
            <a:endParaRPr lang="tr-TR"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22730" y="231406"/>
            <a:ext cx="11714628" cy="6245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tr-TR" dirty="0">
              <a:cs typeface="Calibri"/>
            </a:endParaRPr>
          </a:p>
          <a:p>
            <a:r>
              <a:rPr lang="tr-TR" dirty="0">
                <a:ea typeface="+mn-lt"/>
                <a:cs typeface="+mn-lt"/>
              </a:rPr>
              <a:t>Eşzamanlı programlama desteğine sahiptir. Yukarıdan aşağıya yaklaşımı izler. Programların her biri birden fazla parçaya bölünerek işlenebilir. Bu sayede çok </a:t>
            </a:r>
            <a:r>
              <a:rPr lang="tr-TR" dirty="0" err="1">
                <a:ea typeface="+mn-lt"/>
                <a:cs typeface="+mn-lt"/>
              </a:rPr>
              <a:t>thread’li</a:t>
            </a:r>
            <a:r>
              <a:rPr lang="tr-TR" dirty="0">
                <a:ea typeface="+mn-lt"/>
                <a:cs typeface="+mn-lt"/>
              </a:rPr>
              <a:t> paralel programlanmış programlar yazılabilir.</a:t>
            </a:r>
          </a:p>
          <a:p>
            <a:endParaRPr lang="tr-TR" dirty="0">
              <a:ea typeface="+mn-lt"/>
              <a:cs typeface="+mn-lt"/>
            </a:endParaRPr>
          </a:p>
          <a:p>
            <a:r>
              <a:rPr lang="tr-TR" dirty="0" err="1">
                <a:ea typeface="+mn-lt"/>
                <a:cs typeface="+mn-lt"/>
              </a:rPr>
              <a:t>Scala</a:t>
            </a:r>
            <a:r>
              <a:rPr lang="tr-TR" dirty="0">
                <a:ea typeface="+mn-lt"/>
                <a:cs typeface="+mn-lt"/>
              </a:rPr>
              <a:t> genel amaçlı kullanılan hibrit bir dildir. Yani hem fonksiyonel özellikleri barındıran , hem nesne yönelimli, hem de emir esaslı bir dildir. Bu özellikleri esnek bir şekilde bir araya getirir. </a:t>
            </a:r>
            <a:endParaRPr lang="tr-TR" dirty="0">
              <a:cs typeface="Calibri"/>
            </a:endParaRPr>
          </a:p>
          <a:p>
            <a:endParaRPr lang="tr-TR" dirty="0">
              <a:ea typeface="+mn-lt"/>
              <a:cs typeface="+mn-lt"/>
            </a:endParaRPr>
          </a:p>
          <a:p>
            <a:endParaRPr lang="tr-TR" dirty="0">
              <a:ea typeface="+mn-lt"/>
              <a:cs typeface="+mn-lt"/>
            </a:endParaRPr>
          </a:p>
          <a:p>
            <a:endParaRPr lang="tr-TR" dirty="0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76AE7531-6D41-1D0E-5D0B-F5777E62D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488" y="3738520"/>
            <a:ext cx="4468906" cy="3078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Geniş ekran</PresentationFormat>
  <Slides>63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63</vt:i4>
      </vt:variant>
    </vt:vector>
  </HeadingPairs>
  <TitlesOfParts>
    <vt:vector size="64" baseType="lpstr">
      <vt:lpstr>Office Theme</vt:lpstr>
      <vt:lpstr>BİL 423 PROGRAMLAMA DİLLERİ DERSİ DÖNEM SONU ÖDEVİ SUNUMU</vt:lpstr>
      <vt:lpstr>PowerPoint Sunusu</vt:lpstr>
      <vt:lpstr>Scala Programlama Dili</vt:lpstr>
      <vt:lpstr>PowerPoint Sunusu</vt:lpstr>
      <vt:lpstr>PowerPoint Sunusu</vt:lpstr>
      <vt:lpstr>PowerPoint Sunusu</vt:lpstr>
      <vt:lpstr>Dilin Tarihçesi</vt:lpstr>
      <vt:lpstr>Scala Dilinin Özellikleri </vt:lpstr>
      <vt:lpstr>PowerPoint Sunusu</vt:lpstr>
      <vt:lpstr>PowerPoint Sunusu</vt:lpstr>
      <vt:lpstr>PowerPoint Sunusu</vt:lpstr>
      <vt:lpstr>Hangi Alanlarda Kullanılır</vt:lpstr>
      <vt:lpstr>PowerPoint Sunusu</vt:lpstr>
      <vt:lpstr>PowerPoint Sunusu</vt:lpstr>
      <vt:lpstr>PowerPoint Sunusu</vt:lpstr>
      <vt:lpstr>Mobil Uygulama</vt:lpstr>
      <vt:lpstr>PowerPoint Sunusu</vt:lpstr>
      <vt:lpstr>Kütüphane ve Frameworkler </vt:lpstr>
      <vt:lpstr>Kütüphane ve Frameworkler </vt:lpstr>
      <vt:lpstr>PowerPoint Sunusu</vt:lpstr>
      <vt:lpstr>PowerPoint Sunusu</vt:lpstr>
      <vt:lpstr>Scala Dilinin Semantic Bilgileri </vt:lpstr>
      <vt:lpstr>Scala Dilinin Semantic Bilgileri</vt:lpstr>
      <vt:lpstr>Scala Dilinin Semantic Bilgileri </vt:lpstr>
      <vt:lpstr>Scala Parser</vt:lpstr>
      <vt:lpstr>                      Scala vs Java</vt:lpstr>
      <vt:lpstr>Scala Ve Java Arasındaki Temel Farklar</vt:lpstr>
      <vt:lpstr>Temel Syntax(Sözdizimi):</vt:lpstr>
      <vt:lpstr>Veri Tipleri Ağacı</vt:lpstr>
      <vt:lpstr>Alt Türler</vt:lpstr>
      <vt:lpstr>Alt Türler(Devam)</vt:lpstr>
      <vt:lpstr>Tip Dönüşüm Şablonu(Type-Casting)</vt:lpstr>
      <vt:lpstr>Tip Dönüşümleri(Devam)</vt:lpstr>
      <vt:lpstr>Statik ve Dinamik Tipleme</vt:lpstr>
      <vt:lpstr>Operatör Tipleri(Unary,Binary,Ternary)</vt:lpstr>
      <vt:lpstr>Değişken İsimlendirme Kuralları</vt:lpstr>
      <vt:lpstr>Kapsam</vt:lpstr>
      <vt:lpstr>Kapsam(Devam)</vt:lpstr>
      <vt:lpstr>Kapsam(Devam)</vt:lpstr>
      <vt:lpstr>Kapsam(Devam)</vt:lpstr>
      <vt:lpstr>Seçim İfadeleri</vt:lpstr>
      <vt:lpstr>Seçim İfadeleri(Devam)</vt:lpstr>
      <vt:lpstr>Seçim İfadeleri(Devam)</vt:lpstr>
      <vt:lpstr>Döngüler</vt:lpstr>
      <vt:lpstr>Döngüler(Devam)</vt:lpstr>
      <vt:lpstr>Metotlar ve Fonksiyonlar</vt:lpstr>
      <vt:lpstr>Metotlar ve Fonksiyonlar(Devam)</vt:lpstr>
      <vt:lpstr>Metotlar ve Fonksiyonlar(Devam)</vt:lpstr>
      <vt:lpstr>Metotlar ve Fonksiyonlar(Devam)</vt:lpstr>
      <vt:lpstr>Metotlar ve Fonksiyonlar(Devam)</vt:lpstr>
      <vt:lpstr>Scala Dilinin Nesne Yönelimli Özellikleri</vt:lpstr>
      <vt:lpstr>Scala Dilinde Sınıf Tanımlarının Java dili ile karşılaştırması</vt:lpstr>
      <vt:lpstr>Scala Dilinde Trait</vt:lpstr>
      <vt:lpstr>Mixin ve Miras Alma</vt:lpstr>
      <vt:lpstr>Scala Dilinde Fonksiyonel Programlama</vt:lpstr>
      <vt:lpstr>Scala Dilinde Higher-order functions (yüksek sıralı işlevler)</vt:lpstr>
      <vt:lpstr>Scala Dilinde Closures (Kapamalar)</vt:lpstr>
      <vt:lpstr>Scala Dilinde İşlevsel Değişkenler</vt:lpstr>
      <vt:lpstr>Scala Dili Collections</vt:lpstr>
      <vt:lpstr>Scala dilinde Collections Hiyerarşisi</vt:lpstr>
      <vt:lpstr>Sık Kullanılan Collections Türleri</vt:lpstr>
      <vt:lpstr>Scala Dilinde Hata Ayıklama</vt:lpstr>
      <vt:lpstr>Scala Dilinde Option Yapısı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BİL 423 PROGRAMLAMA DİLLERİ DERSİ DÖNEM SONU ÖDEVİ SUNUMU</dc:title>
  <dc:creator>sahin</dc:creator>
  <cp:revision>1648</cp:revision>
  <dcterms:created xsi:type="dcterms:W3CDTF">2022-12-11T15:33:00Z</dcterms:created>
  <dcterms:modified xsi:type="dcterms:W3CDTF">2022-12-24T19:59:58Z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A3F9A17484A44BF3A559F249A1145A80</vt:lpwstr>
  </property>
  <property fmtid="{D5CDD505-2E9C-101B-9397-08002B2CF9AE}" pid="3" name="KSOProductBuildVer">
    <vt:lpwstr>1033-11.2.0.11440</vt:lpwstr>
  </property>
</Properties>
</file>