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Lst>
  <p:sldIdLst>
    <p:sldId id="270" r:id="rId5"/>
    <p:sldId id="256" r:id="rId6"/>
    <p:sldId id="277" r:id="rId7"/>
    <p:sldId id="272" r:id="rId8"/>
    <p:sldId id="275" r:id="rId9"/>
    <p:sldId id="276" r:id="rId10"/>
    <p:sldId id="283" r:id="rId11"/>
    <p:sldId id="286" r:id="rId12"/>
    <p:sldId id="284" r:id="rId13"/>
    <p:sldId id="285" r:id="rId14"/>
    <p:sldId id="280" r:id="rId15"/>
    <p:sldId id="288" r:id="rId16"/>
    <p:sldId id="290" r:id="rId17"/>
    <p:sldId id="289"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22"/>
        <p:guide pos="28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4.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hyperlink" Target="https://www.kaggle.com/datasets/ankurzing/sentiment-analysis-for-financial-news/data" TargetMode="Externa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5.png"/><Relationship Id="rId1" Type="http://schemas.openxmlformats.org/officeDocument/2006/relationships/hyperlink" Target="https://huggingface.co/ozcangundes/mt5-small-turkish-summar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55600"/>
            <a:ext cx="8229600" cy="2682875"/>
          </a:xfrm>
        </p:spPr>
        <p:txBody>
          <a:bodyPr/>
          <a:p>
            <a:pPr algn="ctr"/>
            <a:br>
              <a:rPr lang="tr-TR" altLang="en-US">
                <a:sym typeface="+mn-ea"/>
              </a:rPr>
            </a:br>
            <a:r>
              <a:rPr lang="tr-TR" altLang="en-US">
                <a:sym typeface="+mn-ea"/>
              </a:rPr>
              <a:t>Metin Özetleme ve Finans Haber Sınıflandırma</a:t>
            </a:r>
            <a:br>
              <a:rPr lang="tr-TR" altLang="en-US">
                <a:sym typeface="+mn-ea"/>
              </a:rPr>
            </a:br>
            <a:br>
              <a:rPr lang="tr-TR" altLang="en-US">
                <a:sym typeface="+mn-ea"/>
              </a:rPr>
            </a:br>
            <a:r>
              <a:rPr lang="tr-TR" altLang="en-US">
                <a:sym typeface="+mn-ea"/>
              </a:rPr>
              <a:t>Derin Öğrenme Uygulamaları </a:t>
            </a:r>
            <a:br>
              <a:rPr lang="tr-TR" altLang="en-US">
                <a:sym typeface="+mn-ea"/>
              </a:rPr>
            </a:br>
            <a:endParaRPr lang="tr-TR" altLang="en-US">
              <a:sym typeface="+mn-ea"/>
            </a:endParaRPr>
          </a:p>
        </p:txBody>
      </p:sp>
      <p:sp>
        <p:nvSpPr>
          <p:cNvPr id="3" name="Content Placeholder 2"/>
          <p:cNvSpPr>
            <a:spLocks noGrp="1"/>
          </p:cNvSpPr>
          <p:nvPr>
            <p:ph idx="1"/>
          </p:nvPr>
        </p:nvSpPr>
        <p:spPr>
          <a:xfrm>
            <a:off x="457200" y="4077335"/>
            <a:ext cx="8229600" cy="2050415"/>
          </a:xfrm>
        </p:spPr>
        <p:txBody>
          <a:bodyPr/>
          <a:p>
            <a:pPr marL="0" indent="0" algn="ctr">
              <a:buNone/>
            </a:pPr>
            <a:r>
              <a:rPr lang="tr-TR" altLang="en-US"/>
              <a:t>Yasin Ünal </a:t>
            </a:r>
            <a:endParaRPr lang="tr-TR" altLang="en-US"/>
          </a:p>
          <a:p>
            <a:pPr marL="0" indent="0" algn="ctr">
              <a:buNone/>
            </a:pPr>
            <a:r>
              <a:rPr lang="tr-TR" altLang="en-US"/>
              <a:t>503020250009</a:t>
            </a:r>
            <a:endParaRPr lang="tr-TR" altLang="en-US"/>
          </a:p>
          <a:p>
            <a:pPr marL="0" indent="0" algn="ctr">
              <a:buNone/>
            </a:pPr>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sz="2800"/>
              <a:t>Kullanılan Modeller - 2</a:t>
            </a:r>
            <a:endParaRPr lang="tr-TR" altLang="en-US" sz="2800"/>
          </a:p>
        </p:txBody>
      </p:sp>
      <p:sp>
        <p:nvSpPr>
          <p:cNvPr id="3" name="Content Placeholder 2"/>
          <p:cNvSpPr>
            <a:spLocks noGrp="1"/>
          </p:cNvSpPr>
          <p:nvPr>
            <p:ph idx="1"/>
          </p:nvPr>
        </p:nvSpPr>
        <p:spPr>
          <a:xfrm>
            <a:off x="457200" y="1044575"/>
            <a:ext cx="8229600" cy="5040630"/>
          </a:xfrm>
        </p:spPr>
        <p:txBody>
          <a:bodyPr/>
          <a:p>
            <a:r>
              <a:rPr lang="tr-TR" altLang="en-US" sz="1600"/>
              <a:t>Modül 3’de ise çift LSTM(50) katmanı ile birlikte relu Dense(50) ve çıkış için softmax Dense(3) katmanı uygulandı. Kodları aşağıdaki gibidir. </a:t>
            </a:r>
            <a:endParaRPr lang="tr-TR" altLang="en-US" sz="1600"/>
          </a:p>
          <a:p>
            <a:endParaRPr lang="tr-TR" altLang="en-US" sz="1600"/>
          </a:p>
          <a:p>
            <a:endParaRPr lang="tr-TR" altLang="en-US" sz="1600"/>
          </a:p>
          <a:p>
            <a:endParaRPr lang="tr-TR" altLang="en-US" sz="1600"/>
          </a:p>
          <a:p>
            <a:endParaRPr lang="tr-TR" altLang="en-US" sz="1600"/>
          </a:p>
          <a:p>
            <a:endParaRPr lang="tr-TR" altLang="en-US" sz="1600"/>
          </a:p>
          <a:p>
            <a:endParaRPr lang="tr-TR" altLang="en-US" sz="1600"/>
          </a:p>
          <a:p>
            <a:endParaRPr lang="tr-TR" altLang="en-US" sz="1600"/>
          </a:p>
          <a:p>
            <a:r>
              <a:rPr lang="tr-TR" altLang="en-US" sz="1600"/>
              <a:t>Eğitim parametreleri ise aşağıdaki gibi seçilmiştir. Eğitim toplam 3m 4s sürmüştür. </a:t>
            </a:r>
            <a:endParaRPr lang="tr-TR" altLang="en-US" sz="1600"/>
          </a:p>
          <a:p>
            <a:pPr marL="0" indent="0">
              <a:buNone/>
            </a:pPr>
            <a:endParaRPr lang="tr-TR" altLang="en-US" sz="1600"/>
          </a:p>
          <a:p>
            <a:pPr marL="0" indent="0">
              <a:buNone/>
            </a:pPr>
            <a:endParaRPr lang="tr-TR" altLang="en-US" sz="1600"/>
          </a:p>
          <a:p>
            <a:pPr marL="0" indent="0">
              <a:buNone/>
            </a:pPr>
            <a:endParaRPr lang="tr-TR" altLang="en-US" sz="1600"/>
          </a:p>
          <a:p>
            <a:pPr marL="0" indent="0">
              <a:buNone/>
            </a:pPr>
            <a:endParaRPr lang="tr-TR" altLang="en-US" sz="1600"/>
          </a:p>
          <a:p>
            <a:pPr marL="0" indent="0">
              <a:buNone/>
            </a:pPr>
            <a:endParaRPr lang="tr-TR" altLang="en-US" sz="1600"/>
          </a:p>
          <a:p>
            <a:r>
              <a:rPr lang="tr-TR" altLang="en-US" sz="1600">
                <a:sym typeface="+mn-ea"/>
              </a:rPr>
              <a:t>Detaylar için model/model.ipynb dosyasını inceleyebilirsiniz.</a:t>
            </a:r>
            <a:endParaRPr lang="tr-TR" altLang="en-US" sz="1600"/>
          </a:p>
          <a:p>
            <a:endParaRPr lang="tr-TR" altLang="en-US" sz="1600"/>
          </a:p>
        </p:txBody>
      </p:sp>
      <p:pic>
        <p:nvPicPr>
          <p:cNvPr id="6" name="Picture 5"/>
          <p:cNvPicPr>
            <a:picLocks noChangeAspect="1"/>
          </p:cNvPicPr>
          <p:nvPr/>
        </p:nvPicPr>
        <p:blipFill>
          <a:blip r:embed="rId1"/>
          <a:srcRect r="11703"/>
          <a:stretch>
            <a:fillRect/>
          </a:stretch>
        </p:blipFill>
        <p:spPr>
          <a:xfrm>
            <a:off x="1623060" y="1798955"/>
            <a:ext cx="5897880" cy="1728470"/>
          </a:xfrm>
          <a:prstGeom prst="roundRect">
            <a:avLst/>
          </a:prstGeom>
          <a:ln>
            <a:solidFill>
              <a:schemeClr val="accent1"/>
            </a:solidFill>
          </a:ln>
        </p:spPr>
      </p:pic>
      <p:pic>
        <p:nvPicPr>
          <p:cNvPr id="7" name="Picture 6"/>
          <p:cNvPicPr>
            <a:picLocks noChangeAspect="1"/>
          </p:cNvPicPr>
          <p:nvPr/>
        </p:nvPicPr>
        <p:blipFill>
          <a:blip r:embed="rId2"/>
          <a:srcRect r="4326"/>
          <a:stretch>
            <a:fillRect/>
          </a:stretch>
        </p:blipFill>
        <p:spPr>
          <a:xfrm>
            <a:off x="1623060" y="4255135"/>
            <a:ext cx="5897880" cy="571500"/>
          </a:xfrm>
          <a:prstGeom prst="round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1192530"/>
          </a:xfrm>
        </p:spPr>
        <p:txBody>
          <a:bodyPr/>
          <a:p>
            <a:r>
              <a:rPr lang="tr-TR" sz="3200">
                <a:sym typeface="+mn-ea"/>
              </a:rPr>
              <a:t>Sonuçlar</a:t>
            </a:r>
            <a:endParaRPr lang="tr-TR" sz="3200">
              <a:sym typeface="+mn-ea"/>
            </a:endParaRPr>
          </a:p>
        </p:txBody>
      </p:sp>
      <p:sp>
        <p:nvSpPr>
          <p:cNvPr id="5" name="Content Placeholder 4"/>
          <p:cNvSpPr/>
          <p:nvPr>
            <p:ph idx="1"/>
          </p:nvPr>
        </p:nvSpPr>
        <p:spPr/>
        <p:txBody>
          <a:bodyPr/>
          <a:p>
            <a:r>
              <a:rPr lang="tr-TR" altLang="en-US" sz="1400"/>
              <a:t>Modül 1 ve 2 için train işlemi olmadığı için bu kısımda girilen metin özeti ve haber metninin özeti olarak yorumlanmıştır. Modelin küçük bir veriseti ile oluşturulması az parametreli bir model olması özet için bazı sorunlar oluşturduğu görülmüştür. Özellikle haber metinlerinin özetlenmesinde daha büyük bir model kullanılması doğru olacaktır.</a:t>
            </a:r>
            <a:endParaRPr lang="tr-TR" altLang="en-US" sz="1400"/>
          </a:p>
          <a:p>
            <a:r>
              <a:rPr lang="tr-TR" altLang="en-US" sz="1400"/>
              <a:t>Modül 3 için eğitilen LSTM modeli ise train ve test verisetlerinde aşağıdaki sonuçları göstermiştir. </a:t>
            </a:r>
            <a:endParaRPr lang="tr-TR" altLang="en-US" sz="1400"/>
          </a:p>
          <a:p>
            <a:pPr marL="0" indent="0">
              <a:buNone/>
            </a:pPr>
            <a:endParaRPr lang="tr-TR" altLang="en-US" sz="1400"/>
          </a:p>
          <a:p>
            <a:pPr marL="0" indent="0" algn="ctr">
              <a:buNone/>
            </a:pPr>
            <a:r>
              <a:rPr lang="en-US" altLang="en-US" sz="1000"/>
              <a:t>31/31 [==============================] - 0s 10ms/step - loss: 1.7332 - accuracy: 0.7103</a:t>
            </a:r>
            <a:endParaRPr lang="en-US" altLang="en-US" sz="1000"/>
          </a:p>
          <a:p>
            <a:pPr marL="0" indent="0" algn="ctr">
              <a:buNone/>
            </a:pPr>
            <a:endParaRPr lang="en-US" altLang="en-US" sz="1000"/>
          </a:p>
          <a:p>
            <a:pPr marL="0" indent="0" algn="ctr">
              <a:buNone/>
            </a:pPr>
            <a:endParaRPr lang="en-US" altLang="en-US" sz="1000"/>
          </a:p>
          <a:p>
            <a:pPr marL="0" indent="0" algn="ctr">
              <a:buNone/>
            </a:pPr>
            <a:endParaRPr lang="en-US" altLang="en-US" sz="1000"/>
          </a:p>
          <a:p>
            <a:pPr marL="0" indent="0" algn="ctr">
              <a:buNone/>
            </a:pPr>
            <a:endParaRPr lang="en-US" altLang="en-US" sz="1000"/>
          </a:p>
        </p:txBody>
      </p:sp>
      <p:pic>
        <p:nvPicPr>
          <p:cNvPr id="7" name="Picture 6"/>
          <p:cNvPicPr>
            <a:picLocks noChangeAspect="1"/>
          </p:cNvPicPr>
          <p:nvPr/>
        </p:nvPicPr>
        <p:blipFill>
          <a:blip r:embed="rId1"/>
          <a:srcRect l="6516" t="4074" r="5505"/>
          <a:stretch>
            <a:fillRect/>
          </a:stretch>
        </p:blipFill>
        <p:spPr>
          <a:xfrm>
            <a:off x="1184275" y="3068320"/>
            <a:ext cx="7176770" cy="3260725"/>
          </a:xfrm>
          <a:prstGeom prst="round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1192530"/>
          </a:xfrm>
        </p:spPr>
        <p:txBody>
          <a:bodyPr/>
          <a:p>
            <a:r>
              <a:rPr lang="tr-TR" sz="3200">
                <a:sym typeface="+mn-ea"/>
              </a:rPr>
              <a:t>Sonuçlar</a:t>
            </a:r>
            <a:endParaRPr lang="tr-TR" sz="3200">
              <a:sym typeface="+mn-ea"/>
            </a:endParaRPr>
          </a:p>
        </p:txBody>
      </p:sp>
      <p:sp>
        <p:nvSpPr>
          <p:cNvPr id="5" name="Content Placeholder 4"/>
          <p:cNvSpPr/>
          <p:nvPr>
            <p:ph idx="1"/>
          </p:nvPr>
        </p:nvSpPr>
        <p:spPr/>
        <p:txBody>
          <a:bodyPr/>
          <a:p>
            <a:r>
              <a:rPr lang="tr-TR" altLang="en-US" sz="1400"/>
              <a:t>Sonuçlar incelendiğinde eğitim verisetinde 15-20. iterasyon sonrasında modelin verisetini ezberlediği ve 0.90 üzeri doğruluğa ulaştığı görülmekte. Test verisetinde ise bu doğruluğun genellenemeyerek 0.6 - 0.7 civarında kaldığı görülmekte. Bu durum modelin eğitim verisetini overfit ettiğini göstermekte. Bu sorunu engellemek için Early Stopping uygulama, Dropout katmanı artırımı ve model karmaşıklığı azaltma gibi işlemler uygulanabileceği gibi daha çok veri bularak da denenmelidir.</a:t>
            </a:r>
            <a:endParaRPr lang="tr-TR" altLang="en-US" sz="1400"/>
          </a:p>
          <a:p>
            <a:endParaRPr lang="tr-TR" altLang="en-US" sz="1400"/>
          </a:p>
          <a:p>
            <a:pPr marL="0" indent="0" algn="ctr">
              <a:buNone/>
            </a:pPr>
            <a:r>
              <a:rPr lang="en-US" altLang="en-US" sz="1000"/>
              <a:t>31/31 [==============================] - 0s 10ms/step - loss: 1.7332 - accuracy: 0.7103</a:t>
            </a:r>
            <a:endParaRPr lang="en-US" altLang="en-US" sz="1000"/>
          </a:p>
          <a:p>
            <a:pPr marL="0" indent="0" algn="ctr">
              <a:buNone/>
            </a:pPr>
            <a:endParaRPr lang="en-US" altLang="en-US" sz="1000"/>
          </a:p>
          <a:p>
            <a:pPr marL="0" indent="0" algn="ctr">
              <a:buNone/>
            </a:pPr>
            <a:endParaRPr lang="en-US" altLang="en-US" sz="1000"/>
          </a:p>
          <a:p>
            <a:pPr marL="0" indent="0" algn="ctr">
              <a:buNone/>
            </a:pPr>
            <a:endParaRPr lang="en-US" altLang="en-US" sz="1000"/>
          </a:p>
          <a:p>
            <a:pPr marL="0" indent="0" algn="ctr">
              <a:buNone/>
            </a:pPr>
            <a:endParaRPr lang="en-US" altLang="en-US" sz="1000"/>
          </a:p>
        </p:txBody>
      </p:sp>
      <p:pic>
        <p:nvPicPr>
          <p:cNvPr id="7" name="Picture 6"/>
          <p:cNvPicPr>
            <a:picLocks noChangeAspect="1"/>
          </p:cNvPicPr>
          <p:nvPr/>
        </p:nvPicPr>
        <p:blipFill>
          <a:blip r:embed="rId1"/>
          <a:srcRect l="6516" t="4074" r="5505"/>
          <a:stretch>
            <a:fillRect/>
          </a:stretch>
        </p:blipFill>
        <p:spPr>
          <a:xfrm>
            <a:off x="1233170" y="3429000"/>
            <a:ext cx="7176770" cy="3260725"/>
          </a:xfrm>
          <a:prstGeom prst="roundRect">
            <a:avLst/>
          </a:prstGeom>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6141720" y="1951990"/>
            <a:ext cx="2879725" cy="2704465"/>
          </a:xfrm>
          <a:prstGeom prst="rect">
            <a:avLst/>
          </a:prstGeom>
        </p:spPr>
        <p:style>
          <a:lnRef idx="2">
            <a:schemeClr val="accent1"/>
          </a:lnRef>
          <a:fillRef idx="0">
            <a:srgbClr val="FFFFFF"/>
          </a:fillRef>
          <a:effectRef idx="0">
            <a:srgbClr val="FFFFFF"/>
          </a:effectRef>
          <a:fontRef idx="minor">
            <a:schemeClr val="tx1"/>
          </a:fontRef>
        </p:style>
        <p:txBody>
          <a:bodyPr wrap="square" rtlCol="0">
            <a:noAutofit/>
          </a:bodyPr>
          <a:p>
            <a:r>
              <a:rPr lang="zh-CN" altLang="en-US" sz="1400">
                <a:solidFill>
                  <a:srgbClr val="92D050"/>
                </a:solidFill>
                <a:sym typeface="+mn-ea"/>
              </a:rPr>
              <a:t>📈</a:t>
            </a:r>
            <a:r>
              <a:rPr lang="en-US" altLang="en-US" sz="1400">
                <a:sym typeface="+mn-ea"/>
              </a:rPr>
              <a:t> </a:t>
            </a:r>
            <a:r>
              <a:rPr lang="tr-TR" altLang="en-US" sz="1400">
                <a:sym typeface="+mn-ea"/>
              </a:rPr>
              <a:t> </a:t>
            </a:r>
            <a:r>
              <a:rPr lang="en-US" altLang="en-US" sz="1400">
                <a:sym typeface="+mn-ea"/>
              </a:rPr>
              <a:t>Positive (Olumlu)</a:t>
            </a:r>
            <a:r>
              <a:rPr lang="en-US" altLang="en-US" sz="1400"/>
              <a:t> Metinler:</a:t>
            </a:r>
            <a:endParaRPr lang="en-US" altLang="en-US" sz="1400"/>
          </a:p>
        </p:txBody>
      </p:sp>
      <p:sp>
        <p:nvSpPr>
          <p:cNvPr id="2" name="Title 1"/>
          <p:cNvSpPr>
            <a:spLocks noGrp="1"/>
          </p:cNvSpPr>
          <p:nvPr>
            <p:ph type="title"/>
          </p:nvPr>
        </p:nvSpPr>
        <p:spPr>
          <a:xfrm>
            <a:off x="457200" y="190500"/>
            <a:ext cx="8229600" cy="1192530"/>
          </a:xfrm>
        </p:spPr>
        <p:txBody>
          <a:bodyPr/>
          <a:p>
            <a:r>
              <a:rPr lang="tr-TR" sz="3200">
                <a:sym typeface="+mn-ea"/>
              </a:rPr>
              <a:t>Sonuçlar</a:t>
            </a:r>
            <a:endParaRPr lang="tr-TR" sz="3200">
              <a:sym typeface="+mn-ea"/>
            </a:endParaRPr>
          </a:p>
        </p:txBody>
      </p:sp>
      <p:sp>
        <p:nvSpPr>
          <p:cNvPr id="5" name="Content Placeholder 4"/>
          <p:cNvSpPr/>
          <p:nvPr>
            <p:ph idx="1"/>
          </p:nvPr>
        </p:nvSpPr>
        <p:spPr/>
        <p:txBody>
          <a:bodyPr/>
          <a:p>
            <a:r>
              <a:rPr lang="tr-TR" altLang="en-US" sz="1200"/>
              <a:t>LSTM modelini test edebilmek için verisetinde bulunmayan her sınıftan 5 tane olmak üzere toplam 15 adet örnek UI’da denenerek test edilmiştir. Bu test örnekleri </a:t>
            </a:r>
            <a:r>
              <a:rPr lang="tr-TR" altLang="en-US" sz="1200" i="1">
                <a:solidFill>
                  <a:srgbClr val="00B0F0"/>
                </a:solidFill>
              </a:rPr>
              <a:t>Readme.md</a:t>
            </a:r>
            <a:r>
              <a:rPr lang="tr-TR" altLang="en-US" sz="1200"/>
              <a:t> içerisinde bulunmaktadır. </a:t>
            </a:r>
            <a:endParaRPr lang="tr-TR" altLang="en-US" sz="1200"/>
          </a:p>
          <a:p>
            <a:r>
              <a:rPr lang="tr-TR" altLang="en-US" sz="1200"/>
              <a:t>Test sonuçları aşağıdaki gibi olmuştur : </a:t>
            </a:r>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endParaRPr lang="tr-TR" altLang="en-US" sz="1200"/>
          </a:p>
          <a:p>
            <a:pPr algn="just"/>
            <a:r>
              <a:rPr lang="tr-TR" altLang="en-US" sz="1200"/>
              <a:t>Elde edilen sonuçlar incelendiğinde modelin özellikle positive sınıfında çok kötü performans gösterdiği görülmekte. Bunun sebebi </a:t>
            </a:r>
            <a:r>
              <a:rPr lang="tr-TR" altLang="en-US" sz="1200">
                <a:sym typeface="+mn-ea"/>
              </a:rPr>
              <a:t>verisetinde olmayan gerçek ortamdan veri ile test yapılması sonucu yeni kelimelerin model tarafından bilinemiyor olması, eğitim verisi dağılımının homojen olmaması veya verileri iyi bir şekilde vektörel hale getirilmediği olabilir.</a:t>
            </a:r>
            <a:endParaRPr lang="tr-TR" altLang="en-US" sz="1200"/>
          </a:p>
          <a:p>
            <a:pPr marL="0" indent="0">
              <a:buNone/>
            </a:pPr>
            <a:endParaRPr lang="tr-TR" altLang="en-US" sz="1200"/>
          </a:p>
          <a:p>
            <a:pPr marL="0" indent="0">
              <a:buNone/>
            </a:pPr>
            <a:endParaRPr lang="en-US" altLang="en-US" sz="1200"/>
          </a:p>
          <a:p>
            <a:endParaRPr lang="en-US" altLang="en-US" sz="1200"/>
          </a:p>
          <a:p>
            <a:pPr marL="0" indent="0" algn="ctr">
              <a:buNone/>
            </a:pPr>
            <a:endParaRPr lang="en-US" altLang="en-US" sz="1200"/>
          </a:p>
          <a:p>
            <a:pPr marL="0" indent="0" algn="ctr">
              <a:buNone/>
            </a:pPr>
            <a:endParaRPr lang="en-US" altLang="en-US" sz="1200"/>
          </a:p>
          <a:p>
            <a:pPr marL="0" indent="0" algn="ctr">
              <a:buNone/>
            </a:pPr>
            <a:r>
              <a:rPr lang="tr-TR" altLang="en-US" sz="1200"/>
              <a:t> </a:t>
            </a:r>
            <a:endParaRPr lang="tr-TR" altLang="en-US" sz="1200"/>
          </a:p>
        </p:txBody>
      </p:sp>
      <p:graphicFrame>
        <p:nvGraphicFramePr>
          <p:cNvPr id="3" name="Table 2"/>
          <p:cNvGraphicFramePr/>
          <p:nvPr/>
        </p:nvGraphicFramePr>
        <p:xfrm>
          <a:off x="6325870" y="2515870"/>
          <a:ext cx="2511425" cy="1707515"/>
        </p:xfrm>
        <a:graphic>
          <a:graphicData uri="http://schemas.openxmlformats.org/drawingml/2006/table">
            <a:tbl>
              <a:tblPr firstRow="1" bandRow="1">
                <a:tableStyleId>{5940675A-B579-460E-94D1-54222C63F5DA}</a:tableStyleId>
              </a:tblPr>
              <a:tblGrid>
                <a:gridCol w="721360"/>
                <a:gridCol w="880745"/>
                <a:gridCol w="909320"/>
              </a:tblGrid>
              <a:tr h="267335">
                <a:tc>
                  <a:txBody>
                    <a:bodyPr/>
                    <a:p>
                      <a:pPr algn="ctr">
                        <a:buNone/>
                      </a:pPr>
                      <a:r>
                        <a:rPr lang="tr-TR" altLang="en-US" sz="1000"/>
                        <a:t>Örnek</a:t>
                      </a:r>
                      <a:endParaRPr lang="tr-TR" altLang="en-US" sz="1000"/>
                    </a:p>
                  </a:txBody>
                  <a:tcPr/>
                </a:tc>
                <a:tc>
                  <a:txBody>
                    <a:bodyPr/>
                    <a:p>
                      <a:pPr algn="ctr">
                        <a:buNone/>
                      </a:pPr>
                      <a:r>
                        <a:rPr lang="tr-TR" altLang="en-US" sz="1000"/>
                        <a:t>GERÇEK </a:t>
                      </a:r>
                      <a:endParaRPr lang="tr-TR" altLang="en-US" sz="1000"/>
                    </a:p>
                  </a:txBody>
                  <a:tcPr/>
                </a:tc>
                <a:tc>
                  <a:txBody>
                    <a:bodyPr/>
                    <a:p>
                      <a:pPr algn="ctr">
                        <a:buNone/>
                      </a:pPr>
                      <a:r>
                        <a:rPr lang="tr-TR" altLang="en-US" sz="1000"/>
                        <a:t>TAHMİN</a:t>
                      </a:r>
                      <a:endParaRPr lang="tr-TR" altLang="en-US" sz="1000"/>
                    </a:p>
                  </a:txBody>
                  <a:tcPr/>
                </a:tc>
              </a:tr>
              <a:tr h="288000">
                <a:tc>
                  <a:txBody>
                    <a:bodyPr/>
                    <a:p>
                      <a:pPr algn="ctr">
                        <a:buNone/>
                      </a:pPr>
                      <a:r>
                        <a:rPr lang="tr-TR" altLang="en-US" sz="1000"/>
                        <a:t>1</a:t>
                      </a:r>
                      <a:endParaRPr lang="tr-TR" altLang="en-US" sz="1000"/>
                    </a:p>
                  </a:txBody>
                  <a:tcPr/>
                </a:tc>
                <a:tc>
                  <a:txBody>
                    <a:bodyPr/>
                    <a:p>
                      <a:pPr algn="ctr">
                        <a:buNone/>
                      </a:pPr>
                      <a:r>
                        <a:rPr lang="en-US" altLang="en-US" sz="1000"/>
                        <a:t>Positive </a:t>
                      </a:r>
                      <a:endParaRPr lang="en-US" sz="1000"/>
                    </a:p>
                  </a:txBody>
                  <a:tcPr/>
                </a:tc>
                <a:tc>
                  <a:txBody>
                    <a:bodyPr/>
                    <a:p>
                      <a:pPr algn="ctr">
                        <a:buNone/>
                      </a:pPr>
                      <a:r>
                        <a:rPr lang="en-US" altLang="en-US" sz="1000">
                          <a:solidFill>
                            <a:srgbClr val="92D050"/>
                          </a:solidFill>
                          <a:sym typeface="+mn-ea"/>
                        </a:rPr>
                        <a:t>Positive </a:t>
                      </a:r>
                      <a:endParaRPr lang="en-US" altLang="en-US" sz="1000">
                        <a:solidFill>
                          <a:srgbClr val="92D050"/>
                        </a:solidFill>
                        <a:sym typeface="+mn-ea"/>
                      </a:endParaRPr>
                    </a:p>
                  </a:txBody>
                  <a:tcPr/>
                </a:tc>
              </a:tr>
              <a:tr h="288000">
                <a:tc>
                  <a:txBody>
                    <a:bodyPr/>
                    <a:p>
                      <a:pPr algn="ctr">
                        <a:buNone/>
                      </a:pPr>
                      <a:r>
                        <a:rPr lang="tr-TR" altLang="en-US" sz="1000"/>
                        <a:t>2</a:t>
                      </a:r>
                      <a:endParaRPr lang="tr-TR" altLang="en-US" sz="1000"/>
                    </a:p>
                  </a:txBody>
                  <a:tcPr/>
                </a:tc>
                <a:tc>
                  <a:txBody>
                    <a:bodyPr/>
                    <a:p>
                      <a:pPr algn="ctr">
                        <a:buNone/>
                      </a:pPr>
                      <a:r>
                        <a:rPr lang="en-US" altLang="en-US" sz="1000">
                          <a:sym typeface="+mn-ea"/>
                        </a:rPr>
                        <a:t>Positive </a:t>
                      </a:r>
                      <a:endParaRPr lang="en-US" sz="1000"/>
                    </a:p>
                  </a:txBody>
                  <a:tcPr/>
                </a:tc>
                <a:tc>
                  <a:txBody>
                    <a:bodyPr/>
                    <a:p>
                      <a:pPr algn="ctr">
                        <a:buNone/>
                      </a:pPr>
                      <a:r>
                        <a:rPr lang="en-US" altLang="en-US" sz="1000">
                          <a:solidFill>
                            <a:srgbClr val="FF0000"/>
                          </a:solidFill>
                          <a:sym typeface="+mn-ea"/>
                        </a:rPr>
                        <a:t>Neutral </a:t>
                      </a:r>
                      <a:endParaRPr lang="en-US" altLang="en-US" sz="1000">
                        <a:solidFill>
                          <a:srgbClr val="FF0000"/>
                        </a:solidFill>
                        <a:sym typeface="+mn-ea"/>
                      </a:endParaRPr>
                    </a:p>
                  </a:txBody>
                  <a:tcPr/>
                </a:tc>
              </a:tr>
              <a:tr h="288000">
                <a:tc>
                  <a:txBody>
                    <a:bodyPr/>
                    <a:p>
                      <a:pPr algn="ctr">
                        <a:buNone/>
                      </a:pPr>
                      <a:r>
                        <a:rPr lang="tr-TR" altLang="en-US" sz="1000"/>
                        <a:t>3</a:t>
                      </a:r>
                      <a:endParaRPr lang="tr-TR" altLang="en-US" sz="1000"/>
                    </a:p>
                  </a:txBody>
                  <a:tcPr/>
                </a:tc>
                <a:tc>
                  <a:txBody>
                    <a:bodyPr/>
                    <a:p>
                      <a:pPr algn="ctr">
                        <a:buNone/>
                      </a:pPr>
                      <a:r>
                        <a:rPr lang="en-US" altLang="en-US" sz="1000">
                          <a:sym typeface="+mn-ea"/>
                        </a:rPr>
                        <a:t>Positive </a:t>
                      </a:r>
                      <a:endParaRPr lang="en-US" sz="1000"/>
                    </a:p>
                  </a:txBody>
                  <a:tcPr/>
                </a:tc>
                <a:tc>
                  <a:txBody>
                    <a:bodyPr/>
                    <a:p>
                      <a:pPr algn="ctr">
                        <a:buNone/>
                      </a:pPr>
                      <a:r>
                        <a:rPr lang="en-US" altLang="en-US" sz="1000">
                          <a:solidFill>
                            <a:srgbClr val="FF0000"/>
                          </a:solidFill>
                          <a:sym typeface="+mn-ea"/>
                        </a:rPr>
                        <a:t>Neutral </a:t>
                      </a:r>
                      <a:endParaRPr lang="en-US" altLang="en-US" sz="1000">
                        <a:solidFill>
                          <a:srgbClr val="FF0000"/>
                        </a:solidFill>
                        <a:sym typeface="+mn-ea"/>
                      </a:endParaRPr>
                    </a:p>
                  </a:txBody>
                  <a:tcPr/>
                </a:tc>
              </a:tr>
              <a:tr h="288000">
                <a:tc>
                  <a:txBody>
                    <a:bodyPr/>
                    <a:p>
                      <a:pPr algn="ctr">
                        <a:buNone/>
                      </a:pPr>
                      <a:r>
                        <a:rPr lang="tr-TR" altLang="en-US" sz="1000"/>
                        <a:t>4</a:t>
                      </a:r>
                      <a:endParaRPr lang="tr-TR" altLang="en-US" sz="1000"/>
                    </a:p>
                  </a:txBody>
                  <a:tcPr/>
                </a:tc>
                <a:tc>
                  <a:txBody>
                    <a:bodyPr/>
                    <a:p>
                      <a:pPr algn="ctr">
                        <a:buNone/>
                      </a:pPr>
                      <a:r>
                        <a:rPr lang="en-US" altLang="en-US" sz="1000">
                          <a:sym typeface="+mn-ea"/>
                        </a:rPr>
                        <a:t>Positive </a:t>
                      </a:r>
                      <a:endParaRPr lang="en-US" sz="1000"/>
                    </a:p>
                  </a:txBody>
                  <a:tcPr/>
                </a:tc>
                <a:tc>
                  <a:txBody>
                    <a:bodyPr/>
                    <a:p>
                      <a:pPr algn="ctr">
                        <a:buNone/>
                      </a:pPr>
                      <a:r>
                        <a:rPr lang="en-US" altLang="en-US" sz="1000">
                          <a:solidFill>
                            <a:srgbClr val="FF0000"/>
                          </a:solidFill>
                          <a:sym typeface="+mn-ea"/>
                        </a:rPr>
                        <a:t>Negative </a:t>
                      </a:r>
                      <a:endParaRPr lang="en-US" altLang="en-US" sz="1000">
                        <a:solidFill>
                          <a:srgbClr val="FF0000"/>
                        </a:solidFill>
                        <a:sym typeface="+mn-ea"/>
                      </a:endParaRPr>
                    </a:p>
                  </a:txBody>
                  <a:tcPr/>
                </a:tc>
              </a:tr>
              <a:tr h="288000">
                <a:tc>
                  <a:txBody>
                    <a:bodyPr/>
                    <a:p>
                      <a:pPr algn="ctr">
                        <a:buNone/>
                      </a:pPr>
                      <a:r>
                        <a:rPr lang="tr-TR" altLang="en-US" sz="1000"/>
                        <a:t>5</a:t>
                      </a:r>
                      <a:endParaRPr lang="tr-TR" altLang="en-US" sz="1000"/>
                    </a:p>
                  </a:txBody>
                  <a:tcPr/>
                </a:tc>
                <a:tc>
                  <a:txBody>
                    <a:bodyPr/>
                    <a:p>
                      <a:pPr algn="ctr">
                        <a:buNone/>
                      </a:pPr>
                      <a:r>
                        <a:rPr lang="en-US" altLang="en-US" sz="1000"/>
                        <a:t>Positive </a:t>
                      </a:r>
                      <a:endParaRPr lang="en-US" sz="1000"/>
                    </a:p>
                  </a:txBody>
                  <a:tcPr/>
                </a:tc>
                <a:tc>
                  <a:txBody>
                    <a:bodyPr/>
                    <a:p>
                      <a:pPr algn="ctr">
                        <a:buNone/>
                      </a:pPr>
                      <a:r>
                        <a:rPr lang="en-US" altLang="en-US" sz="1000">
                          <a:solidFill>
                            <a:srgbClr val="FF0000"/>
                          </a:solidFill>
                          <a:sym typeface="+mn-ea"/>
                        </a:rPr>
                        <a:t>Negative </a:t>
                      </a:r>
                      <a:endParaRPr lang="en-US" altLang="en-US" sz="1000">
                        <a:solidFill>
                          <a:srgbClr val="FF0000"/>
                        </a:solidFill>
                        <a:sym typeface="+mn-ea"/>
                      </a:endParaRPr>
                    </a:p>
                  </a:txBody>
                  <a:tcPr/>
                </a:tc>
              </a:tr>
            </a:tbl>
          </a:graphicData>
        </a:graphic>
      </p:graphicFrame>
      <p:sp>
        <p:nvSpPr>
          <p:cNvPr id="9" name="Text Box 8"/>
          <p:cNvSpPr txBox="1"/>
          <p:nvPr/>
        </p:nvSpPr>
        <p:spPr>
          <a:xfrm>
            <a:off x="149860" y="1951990"/>
            <a:ext cx="2880000" cy="2697480"/>
          </a:xfrm>
          <a:prstGeom prst="rect">
            <a:avLst/>
          </a:prstGeom>
        </p:spPr>
        <p:style>
          <a:lnRef idx="2">
            <a:schemeClr val="accent1"/>
          </a:lnRef>
          <a:fillRef idx="0">
            <a:srgbClr val="FFFFFF"/>
          </a:fillRef>
          <a:effectRef idx="0">
            <a:srgbClr val="FFFFFF"/>
          </a:effectRef>
          <a:fontRef idx="minor">
            <a:schemeClr val="tx1"/>
          </a:fontRef>
        </p:style>
        <p:txBody>
          <a:bodyPr wrap="square" rtlCol="0">
            <a:noAutofit/>
          </a:bodyPr>
          <a:p>
            <a:r>
              <a:rPr lang="zh-CN" altLang="en-US" sz="1400">
                <a:solidFill>
                  <a:srgbClr val="FF0000"/>
                </a:solidFill>
              </a:rPr>
              <a:t>📉</a:t>
            </a:r>
            <a:r>
              <a:rPr lang="en-US" altLang="en-US" sz="1400"/>
              <a:t> Negative (Olumsuz) Metinler:</a:t>
            </a:r>
            <a:endParaRPr lang="en-US" altLang="en-US" sz="1400"/>
          </a:p>
        </p:txBody>
      </p:sp>
      <p:sp>
        <p:nvSpPr>
          <p:cNvPr id="10" name="Text Box 9"/>
          <p:cNvSpPr txBox="1"/>
          <p:nvPr/>
        </p:nvSpPr>
        <p:spPr>
          <a:xfrm>
            <a:off x="3145790" y="1951990"/>
            <a:ext cx="2879725" cy="2687955"/>
          </a:xfrm>
          <a:prstGeom prst="rect">
            <a:avLst/>
          </a:prstGeom>
        </p:spPr>
        <p:style>
          <a:lnRef idx="2">
            <a:schemeClr val="accent1"/>
          </a:lnRef>
          <a:fillRef idx="0">
            <a:srgbClr val="FFFFFF"/>
          </a:fillRef>
          <a:effectRef idx="0">
            <a:srgbClr val="FFFFFF"/>
          </a:effectRef>
          <a:fontRef idx="minor">
            <a:schemeClr val="tx1"/>
          </a:fontRef>
        </p:style>
        <p:txBody>
          <a:bodyPr wrap="square" rtlCol="0">
            <a:noAutofit/>
          </a:bodyPr>
          <a:p>
            <a:r>
              <a:rPr lang="zh-CN" altLang="en-US" sz="1400">
                <a:solidFill>
                  <a:srgbClr val="0070C0"/>
                </a:solidFill>
              </a:rPr>
              <a:t>⚖</a:t>
            </a:r>
            <a:r>
              <a:rPr lang="en-US" altLang="en-US" sz="1400"/>
              <a:t> Neutral (Tarafs</a:t>
            </a:r>
            <a:r>
              <a:rPr lang="" altLang="en-US" sz="1400"/>
              <a:t>ı</a:t>
            </a:r>
            <a:r>
              <a:rPr lang="en-US" altLang="en-US" sz="1400"/>
              <a:t>z) Metinler:</a:t>
            </a:r>
            <a:endParaRPr lang="en-US" altLang="en-US" sz="1400"/>
          </a:p>
          <a:p>
            <a:endParaRPr lang="en-US" altLang="en-US" sz="1400"/>
          </a:p>
          <a:p>
            <a:endParaRPr lang="en-US" altLang="en-US" sz="1400"/>
          </a:p>
          <a:p>
            <a:endParaRPr lang="tr-TR" altLang="en-US" sz="1400"/>
          </a:p>
        </p:txBody>
      </p:sp>
      <p:graphicFrame>
        <p:nvGraphicFramePr>
          <p:cNvPr id="13" name="Table 12"/>
          <p:cNvGraphicFramePr/>
          <p:nvPr/>
        </p:nvGraphicFramePr>
        <p:xfrm>
          <a:off x="377825" y="2515870"/>
          <a:ext cx="2511425" cy="1707515"/>
        </p:xfrm>
        <a:graphic>
          <a:graphicData uri="http://schemas.openxmlformats.org/drawingml/2006/table">
            <a:tbl>
              <a:tblPr firstRow="1" bandRow="1">
                <a:tableStyleId>{5940675A-B579-460E-94D1-54222C63F5DA}</a:tableStyleId>
              </a:tblPr>
              <a:tblGrid>
                <a:gridCol w="721360"/>
                <a:gridCol w="880745"/>
                <a:gridCol w="909320"/>
              </a:tblGrid>
              <a:tr h="267335">
                <a:tc>
                  <a:txBody>
                    <a:bodyPr/>
                    <a:p>
                      <a:pPr algn="ctr">
                        <a:buNone/>
                      </a:pPr>
                      <a:r>
                        <a:rPr lang="tr-TR" altLang="en-US" sz="1000"/>
                        <a:t>Örnek</a:t>
                      </a:r>
                      <a:endParaRPr lang="tr-TR" altLang="en-US" sz="1000"/>
                    </a:p>
                  </a:txBody>
                  <a:tcPr/>
                </a:tc>
                <a:tc>
                  <a:txBody>
                    <a:bodyPr/>
                    <a:p>
                      <a:pPr algn="ctr">
                        <a:buNone/>
                      </a:pPr>
                      <a:r>
                        <a:rPr lang="tr-TR" altLang="en-US" sz="1000"/>
                        <a:t>GERÇEK </a:t>
                      </a:r>
                      <a:endParaRPr lang="tr-TR" altLang="en-US" sz="1000"/>
                    </a:p>
                  </a:txBody>
                  <a:tcPr/>
                </a:tc>
                <a:tc>
                  <a:txBody>
                    <a:bodyPr/>
                    <a:p>
                      <a:pPr algn="ctr">
                        <a:buNone/>
                      </a:pPr>
                      <a:r>
                        <a:rPr lang="tr-TR" altLang="en-US" sz="1000"/>
                        <a:t>TAHMİN</a:t>
                      </a:r>
                      <a:endParaRPr lang="tr-TR" altLang="en-US" sz="1000"/>
                    </a:p>
                  </a:txBody>
                  <a:tcPr/>
                </a:tc>
              </a:tr>
              <a:tr h="288000">
                <a:tc>
                  <a:txBody>
                    <a:bodyPr/>
                    <a:p>
                      <a:pPr algn="ctr">
                        <a:buNone/>
                      </a:pPr>
                      <a:r>
                        <a:rPr lang="tr-TR" altLang="en-US" sz="1000"/>
                        <a:t>1</a:t>
                      </a:r>
                      <a:endParaRPr lang="tr-TR" altLang="en-US" sz="1000"/>
                    </a:p>
                  </a:txBody>
                  <a:tcPr/>
                </a:tc>
                <a:tc>
                  <a:txBody>
                    <a:bodyPr/>
                    <a:p>
                      <a:pPr algn="ctr">
                        <a:buNone/>
                      </a:pPr>
                      <a:r>
                        <a:rPr lang="en-US" altLang="en-US" sz="1000"/>
                        <a:t>Negative </a:t>
                      </a:r>
                      <a:endParaRPr lang="en-US" sz="1000"/>
                    </a:p>
                  </a:txBody>
                  <a:tcPr/>
                </a:tc>
                <a:tc>
                  <a:txBody>
                    <a:bodyPr/>
                    <a:p>
                      <a:pPr algn="ctr">
                        <a:buNone/>
                      </a:pPr>
                      <a:r>
                        <a:rPr lang="en-US" altLang="en-US" sz="1000">
                          <a:solidFill>
                            <a:srgbClr val="92D050"/>
                          </a:solidFill>
                          <a:sym typeface="+mn-ea"/>
                        </a:rPr>
                        <a:t>Negative </a:t>
                      </a:r>
                      <a:endParaRPr lang="en-US" altLang="en-US" sz="1000">
                        <a:solidFill>
                          <a:srgbClr val="92D050"/>
                        </a:solidFill>
                        <a:sym typeface="+mn-ea"/>
                      </a:endParaRPr>
                    </a:p>
                  </a:txBody>
                  <a:tcPr/>
                </a:tc>
              </a:tr>
              <a:tr h="288000">
                <a:tc>
                  <a:txBody>
                    <a:bodyPr/>
                    <a:p>
                      <a:pPr algn="ctr">
                        <a:buNone/>
                      </a:pPr>
                      <a:r>
                        <a:rPr lang="tr-TR" altLang="en-US" sz="1000"/>
                        <a:t>2</a:t>
                      </a:r>
                      <a:endParaRPr lang="tr-TR" altLang="en-US" sz="1000"/>
                    </a:p>
                  </a:txBody>
                  <a:tcPr/>
                </a:tc>
                <a:tc>
                  <a:txBody>
                    <a:bodyPr/>
                    <a:p>
                      <a:pPr algn="ctr">
                        <a:buNone/>
                      </a:pPr>
                      <a:r>
                        <a:rPr lang="en-US" altLang="en-US" sz="1000"/>
                        <a:t>Negative </a:t>
                      </a:r>
                      <a:endParaRPr lang="en-US" sz="1000"/>
                    </a:p>
                  </a:txBody>
                  <a:tcPr/>
                </a:tc>
                <a:tc>
                  <a:txBody>
                    <a:bodyPr/>
                    <a:p>
                      <a:pPr algn="ctr">
                        <a:buNone/>
                      </a:pPr>
                      <a:r>
                        <a:rPr lang="en-US" altLang="en-US" sz="1000">
                          <a:solidFill>
                            <a:srgbClr val="FF0000"/>
                          </a:solidFill>
                          <a:sym typeface="+mn-ea"/>
                        </a:rPr>
                        <a:t>Positive </a:t>
                      </a:r>
                      <a:endParaRPr lang="en-US" altLang="en-US" sz="1000">
                        <a:solidFill>
                          <a:srgbClr val="FF0000"/>
                        </a:solidFill>
                        <a:sym typeface="+mn-ea"/>
                      </a:endParaRPr>
                    </a:p>
                  </a:txBody>
                  <a:tcPr/>
                </a:tc>
              </a:tr>
              <a:tr h="288000">
                <a:tc>
                  <a:txBody>
                    <a:bodyPr/>
                    <a:p>
                      <a:pPr algn="ctr">
                        <a:buNone/>
                      </a:pPr>
                      <a:r>
                        <a:rPr lang="tr-TR" altLang="en-US" sz="1000"/>
                        <a:t>3</a:t>
                      </a:r>
                      <a:endParaRPr lang="tr-TR" altLang="en-US" sz="1000"/>
                    </a:p>
                  </a:txBody>
                  <a:tcPr/>
                </a:tc>
                <a:tc>
                  <a:txBody>
                    <a:bodyPr/>
                    <a:p>
                      <a:pPr algn="ctr">
                        <a:buNone/>
                      </a:pPr>
                      <a:r>
                        <a:rPr lang="en-US" altLang="en-US" sz="1000"/>
                        <a:t>Negative </a:t>
                      </a:r>
                      <a:endParaRPr lang="en-US" sz="1000"/>
                    </a:p>
                  </a:txBody>
                  <a:tcPr/>
                </a:tc>
                <a:tc>
                  <a:txBody>
                    <a:bodyPr/>
                    <a:p>
                      <a:pPr algn="ctr">
                        <a:buNone/>
                      </a:pPr>
                      <a:r>
                        <a:rPr lang="en-US" altLang="en-US" sz="1000">
                          <a:solidFill>
                            <a:srgbClr val="92D050"/>
                          </a:solidFill>
                          <a:sym typeface="+mn-ea"/>
                        </a:rPr>
                        <a:t>Negative </a:t>
                      </a:r>
                      <a:endParaRPr lang="en-US" altLang="en-US" sz="1000">
                        <a:solidFill>
                          <a:srgbClr val="92D050"/>
                        </a:solidFill>
                        <a:sym typeface="+mn-ea"/>
                      </a:endParaRPr>
                    </a:p>
                  </a:txBody>
                  <a:tcPr/>
                </a:tc>
              </a:tr>
              <a:tr h="288000">
                <a:tc>
                  <a:txBody>
                    <a:bodyPr/>
                    <a:p>
                      <a:pPr algn="ctr">
                        <a:buNone/>
                      </a:pPr>
                      <a:r>
                        <a:rPr lang="tr-TR" altLang="en-US" sz="1000"/>
                        <a:t>4</a:t>
                      </a:r>
                      <a:endParaRPr lang="tr-TR" altLang="en-US" sz="1000"/>
                    </a:p>
                  </a:txBody>
                  <a:tcPr/>
                </a:tc>
                <a:tc>
                  <a:txBody>
                    <a:bodyPr/>
                    <a:p>
                      <a:pPr algn="ctr">
                        <a:buNone/>
                      </a:pPr>
                      <a:r>
                        <a:rPr lang="en-US" altLang="en-US" sz="1000"/>
                        <a:t>Negative </a:t>
                      </a:r>
                      <a:endParaRPr lang="en-US" sz="1000"/>
                    </a:p>
                  </a:txBody>
                  <a:tcPr/>
                </a:tc>
                <a:tc>
                  <a:txBody>
                    <a:bodyPr/>
                    <a:p>
                      <a:pPr algn="ctr">
                        <a:buNone/>
                      </a:pPr>
                      <a:r>
                        <a:rPr lang="en-US" altLang="en-US" sz="1000">
                          <a:solidFill>
                            <a:srgbClr val="92D050"/>
                          </a:solidFill>
                          <a:sym typeface="+mn-ea"/>
                        </a:rPr>
                        <a:t>Negative </a:t>
                      </a:r>
                      <a:endParaRPr lang="en-US" altLang="en-US" sz="1000">
                        <a:solidFill>
                          <a:srgbClr val="92D050"/>
                        </a:solidFill>
                        <a:sym typeface="+mn-ea"/>
                      </a:endParaRPr>
                    </a:p>
                  </a:txBody>
                  <a:tcPr/>
                </a:tc>
              </a:tr>
              <a:tr h="288000">
                <a:tc>
                  <a:txBody>
                    <a:bodyPr/>
                    <a:p>
                      <a:pPr algn="ctr">
                        <a:buNone/>
                      </a:pPr>
                      <a:r>
                        <a:rPr lang="tr-TR" altLang="en-US" sz="1000"/>
                        <a:t>5</a:t>
                      </a:r>
                      <a:endParaRPr lang="tr-TR" altLang="en-US" sz="1000"/>
                    </a:p>
                  </a:txBody>
                  <a:tcPr/>
                </a:tc>
                <a:tc>
                  <a:txBody>
                    <a:bodyPr/>
                    <a:p>
                      <a:pPr algn="ctr">
                        <a:buNone/>
                      </a:pPr>
                      <a:r>
                        <a:rPr lang="en-US" altLang="en-US" sz="1000"/>
                        <a:t>Negative </a:t>
                      </a:r>
                      <a:endParaRPr lang="en-US" sz="1000"/>
                    </a:p>
                  </a:txBody>
                  <a:tcPr/>
                </a:tc>
                <a:tc>
                  <a:txBody>
                    <a:bodyPr/>
                    <a:p>
                      <a:pPr algn="ctr">
                        <a:buNone/>
                      </a:pPr>
                      <a:r>
                        <a:rPr lang="en-US" altLang="en-US" sz="1000">
                          <a:solidFill>
                            <a:srgbClr val="92D050"/>
                          </a:solidFill>
                          <a:sym typeface="+mn-ea"/>
                        </a:rPr>
                        <a:t>Negative </a:t>
                      </a:r>
                      <a:endParaRPr lang="en-US" altLang="en-US" sz="1000">
                        <a:solidFill>
                          <a:srgbClr val="92D050"/>
                        </a:solidFill>
                        <a:sym typeface="+mn-ea"/>
                      </a:endParaRPr>
                    </a:p>
                  </a:txBody>
                  <a:tcPr/>
                </a:tc>
              </a:tr>
            </a:tbl>
          </a:graphicData>
        </a:graphic>
      </p:graphicFrame>
      <p:graphicFrame>
        <p:nvGraphicFramePr>
          <p:cNvPr id="14" name="Table 13"/>
          <p:cNvGraphicFramePr/>
          <p:nvPr/>
        </p:nvGraphicFramePr>
        <p:xfrm>
          <a:off x="3315970" y="2515870"/>
          <a:ext cx="2511425" cy="1707515"/>
        </p:xfrm>
        <a:graphic>
          <a:graphicData uri="http://schemas.openxmlformats.org/drawingml/2006/table">
            <a:tbl>
              <a:tblPr firstRow="1" bandRow="1">
                <a:tableStyleId>{5940675A-B579-460E-94D1-54222C63F5DA}</a:tableStyleId>
              </a:tblPr>
              <a:tblGrid>
                <a:gridCol w="721360"/>
                <a:gridCol w="880745"/>
                <a:gridCol w="909320"/>
              </a:tblGrid>
              <a:tr h="267335">
                <a:tc>
                  <a:txBody>
                    <a:bodyPr/>
                    <a:p>
                      <a:pPr algn="ctr">
                        <a:buNone/>
                      </a:pPr>
                      <a:r>
                        <a:rPr lang="tr-TR" altLang="en-US" sz="1000"/>
                        <a:t>Örnek</a:t>
                      </a:r>
                      <a:endParaRPr lang="tr-TR" altLang="en-US" sz="1000"/>
                    </a:p>
                  </a:txBody>
                  <a:tcPr/>
                </a:tc>
                <a:tc>
                  <a:txBody>
                    <a:bodyPr/>
                    <a:p>
                      <a:pPr algn="ctr">
                        <a:buNone/>
                      </a:pPr>
                      <a:r>
                        <a:rPr lang="tr-TR" altLang="en-US" sz="1000"/>
                        <a:t>GERÇEK </a:t>
                      </a:r>
                      <a:endParaRPr lang="tr-TR" altLang="en-US" sz="1000"/>
                    </a:p>
                  </a:txBody>
                  <a:tcPr/>
                </a:tc>
                <a:tc>
                  <a:txBody>
                    <a:bodyPr/>
                    <a:p>
                      <a:pPr algn="ctr">
                        <a:buNone/>
                      </a:pPr>
                      <a:r>
                        <a:rPr lang="tr-TR" altLang="en-US" sz="1000"/>
                        <a:t>TAHMİN</a:t>
                      </a:r>
                      <a:endParaRPr lang="tr-TR" altLang="en-US" sz="1000"/>
                    </a:p>
                  </a:txBody>
                  <a:tcPr/>
                </a:tc>
              </a:tr>
              <a:tr h="288000">
                <a:tc>
                  <a:txBody>
                    <a:bodyPr/>
                    <a:p>
                      <a:pPr algn="ctr">
                        <a:buNone/>
                      </a:pPr>
                      <a:r>
                        <a:rPr lang="tr-TR" altLang="en-US" sz="1000"/>
                        <a:t>1</a:t>
                      </a:r>
                      <a:endParaRPr lang="tr-TR" altLang="en-US" sz="1000"/>
                    </a:p>
                  </a:txBody>
                  <a:tcPr/>
                </a:tc>
                <a:tc>
                  <a:txBody>
                    <a:bodyPr/>
                    <a:p>
                      <a:pPr algn="ctr">
                        <a:buNone/>
                      </a:pPr>
                      <a:r>
                        <a:rPr lang="en-US" altLang="en-US" sz="1000">
                          <a:sym typeface="+mn-ea"/>
                        </a:rPr>
                        <a:t>Neutral </a:t>
                      </a:r>
                      <a:endParaRPr lang="en-US" sz="1000"/>
                    </a:p>
                  </a:txBody>
                  <a:tcPr/>
                </a:tc>
                <a:tc>
                  <a:txBody>
                    <a:bodyPr/>
                    <a:p>
                      <a:pPr algn="ctr">
                        <a:buNone/>
                      </a:pPr>
                      <a:r>
                        <a:rPr lang="en-US" altLang="en-US" sz="1000">
                          <a:solidFill>
                            <a:srgbClr val="92D050"/>
                          </a:solidFill>
                        </a:rPr>
                        <a:t>Neutral </a:t>
                      </a:r>
                      <a:endParaRPr lang="en-US" altLang="en-US" sz="1000">
                        <a:solidFill>
                          <a:srgbClr val="92D050"/>
                        </a:solidFill>
                      </a:endParaRPr>
                    </a:p>
                  </a:txBody>
                  <a:tcPr/>
                </a:tc>
              </a:tr>
              <a:tr h="288000">
                <a:tc>
                  <a:txBody>
                    <a:bodyPr/>
                    <a:p>
                      <a:pPr algn="ctr">
                        <a:buNone/>
                      </a:pPr>
                      <a:r>
                        <a:rPr lang="tr-TR" altLang="en-US" sz="1000"/>
                        <a:t>2</a:t>
                      </a:r>
                      <a:endParaRPr lang="tr-TR" altLang="en-US" sz="1000"/>
                    </a:p>
                  </a:txBody>
                  <a:tcPr/>
                </a:tc>
                <a:tc>
                  <a:txBody>
                    <a:bodyPr/>
                    <a:p>
                      <a:pPr algn="ctr">
                        <a:buNone/>
                      </a:pPr>
                      <a:r>
                        <a:rPr lang="en-US" altLang="en-US" sz="1000"/>
                        <a:t>Neutral </a:t>
                      </a:r>
                      <a:endParaRPr lang="en-US" sz="1000"/>
                    </a:p>
                  </a:txBody>
                  <a:tcPr/>
                </a:tc>
                <a:tc>
                  <a:txBody>
                    <a:bodyPr/>
                    <a:p>
                      <a:pPr algn="ctr">
                        <a:buNone/>
                      </a:pPr>
                      <a:r>
                        <a:rPr lang="en-US" altLang="en-US" sz="1000">
                          <a:solidFill>
                            <a:srgbClr val="92D050"/>
                          </a:solidFill>
                          <a:sym typeface="+mn-ea"/>
                        </a:rPr>
                        <a:t>Neutral </a:t>
                      </a:r>
                      <a:endParaRPr lang="en-US" altLang="en-US" sz="1000">
                        <a:solidFill>
                          <a:srgbClr val="92D050"/>
                        </a:solidFill>
                        <a:sym typeface="+mn-ea"/>
                      </a:endParaRPr>
                    </a:p>
                  </a:txBody>
                  <a:tcPr/>
                </a:tc>
              </a:tr>
              <a:tr h="288000">
                <a:tc>
                  <a:txBody>
                    <a:bodyPr/>
                    <a:p>
                      <a:pPr algn="ctr">
                        <a:buNone/>
                      </a:pPr>
                      <a:r>
                        <a:rPr lang="tr-TR" altLang="en-US" sz="1000"/>
                        <a:t>3</a:t>
                      </a:r>
                      <a:endParaRPr lang="tr-TR" altLang="en-US" sz="1000"/>
                    </a:p>
                  </a:txBody>
                  <a:tcPr/>
                </a:tc>
                <a:tc>
                  <a:txBody>
                    <a:bodyPr/>
                    <a:p>
                      <a:pPr algn="ctr">
                        <a:buNone/>
                      </a:pPr>
                      <a:r>
                        <a:rPr lang="en-US" altLang="en-US" sz="1000"/>
                        <a:t>Neutral </a:t>
                      </a:r>
                      <a:endParaRPr lang="en-US" sz="1000"/>
                    </a:p>
                  </a:txBody>
                  <a:tcPr/>
                </a:tc>
                <a:tc>
                  <a:txBody>
                    <a:bodyPr/>
                    <a:p>
                      <a:pPr algn="ctr">
                        <a:buNone/>
                      </a:pPr>
                      <a:r>
                        <a:rPr lang="en-US" altLang="en-US" sz="1000">
                          <a:solidFill>
                            <a:srgbClr val="92D050"/>
                          </a:solidFill>
                        </a:rPr>
                        <a:t>Neutral </a:t>
                      </a:r>
                      <a:endParaRPr lang="en-US" altLang="en-US" sz="1000">
                        <a:solidFill>
                          <a:srgbClr val="92D050"/>
                        </a:solidFill>
                      </a:endParaRPr>
                    </a:p>
                  </a:txBody>
                  <a:tcPr/>
                </a:tc>
              </a:tr>
              <a:tr h="288000">
                <a:tc>
                  <a:txBody>
                    <a:bodyPr/>
                    <a:p>
                      <a:pPr algn="ctr">
                        <a:buNone/>
                      </a:pPr>
                      <a:r>
                        <a:rPr lang="tr-TR" altLang="en-US" sz="1000"/>
                        <a:t>4</a:t>
                      </a:r>
                      <a:endParaRPr lang="tr-TR" altLang="en-US" sz="1000"/>
                    </a:p>
                  </a:txBody>
                  <a:tcPr/>
                </a:tc>
                <a:tc>
                  <a:txBody>
                    <a:bodyPr/>
                    <a:p>
                      <a:pPr algn="ctr">
                        <a:buNone/>
                      </a:pPr>
                      <a:r>
                        <a:rPr lang="en-US" altLang="en-US" sz="1000"/>
                        <a:t>Neutral </a:t>
                      </a:r>
                      <a:endParaRPr lang="en-US" sz="1000"/>
                    </a:p>
                  </a:txBody>
                  <a:tcPr/>
                </a:tc>
                <a:tc>
                  <a:txBody>
                    <a:bodyPr/>
                    <a:p>
                      <a:pPr algn="ctr">
                        <a:buNone/>
                      </a:pPr>
                      <a:r>
                        <a:rPr lang="en-US" altLang="en-US" sz="1000">
                          <a:solidFill>
                            <a:srgbClr val="FF0000"/>
                          </a:solidFill>
                        </a:rPr>
                        <a:t>Positive </a:t>
                      </a:r>
                      <a:endParaRPr lang="en-US" altLang="en-US" sz="1000">
                        <a:solidFill>
                          <a:srgbClr val="FF0000"/>
                        </a:solidFill>
                      </a:endParaRPr>
                    </a:p>
                  </a:txBody>
                  <a:tcPr/>
                </a:tc>
              </a:tr>
              <a:tr h="288000">
                <a:tc>
                  <a:txBody>
                    <a:bodyPr/>
                    <a:p>
                      <a:pPr algn="ctr">
                        <a:buNone/>
                      </a:pPr>
                      <a:r>
                        <a:rPr lang="tr-TR" altLang="en-US" sz="1000"/>
                        <a:t>5</a:t>
                      </a:r>
                      <a:endParaRPr lang="tr-TR" altLang="en-US" sz="1000"/>
                    </a:p>
                  </a:txBody>
                  <a:tcPr/>
                </a:tc>
                <a:tc>
                  <a:txBody>
                    <a:bodyPr/>
                    <a:p>
                      <a:pPr algn="ctr">
                        <a:buNone/>
                      </a:pPr>
                      <a:r>
                        <a:rPr lang="en-US" altLang="en-US" sz="1000"/>
                        <a:t>Neutral </a:t>
                      </a:r>
                      <a:endParaRPr lang="en-US" sz="1000"/>
                    </a:p>
                  </a:txBody>
                  <a:tcPr/>
                </a:tc>
                <a:tc>
                  <a:txBody>
                    <a:bodyPr/>
                    <a:p>
                      <a:pPr algn="ctr">
                        <a:buNone/>
                      </a:pPr>
                      <a:r>
                        <a:rPr lang="en-US" altLang="en-US" sz="1000">
                          <a:solidFill>
                            <a:srgbClr val="92D050"/>
                          </a:solidFill>
                        </a:rPr>
                        <a:t>Neutral </a:t>
                      </a:r>
                      <a:endParaRPr lang="en-US" altLang="en-US" sz="1000">
                        <a:solidFill>
                          <a:srgbClr val="92D050"/>
                        </a:solidFill>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Teknolojiler</a:t>
            </a:r>
            <a:endParaRPr lang="tr-TR" altLang="en-US"/>
          </a:p>
        </p:txBody>
      </p:sp>
      <p:sp>
        <p:nvSpPr>
          <p:cNvPr id="3" name="Content Placeholder 2"/>
          <p:cNvSpPr>
            <a:spLocks noGrp="1"/>
          </p:cNvSpPr>
          <p:nvPr>
            <p:ph idx="1"/>
          </p:nvPr>
        </p:nvSpPr>
        <p:spPr>
          <a:xfrm>
            <a:off x="1959610" y="888365"/>
            <a:ext cx="6727190" cy="3305810"/>
          </a:xfrm>
        </p:spPr>
        <p:txBody>
          <a:bodyPr/>
          <a:p>
            <a:r>
              <a:rPr sz="1800">
                <a:sym typeface="+mn-ea"/>
              </a:rPr>
              <a:t>Streamlit: Web arayüzü için</a:t>
            </a:r>
            <a:r>
              <a:rPr lang="tr-TR" sz="1800">
                <a:sym typeface="+mn-ea"/>
              </a:rPr>
              <a:t> kullanılmıştır. Veri bilimi ve makine öğrenimi projelerinde UI kodları ile uğraşmadan hızlıca modellerin uygulanmasına ve veri görselleştirmelerinin yapılmasına olanak tanır. </a:t>
            </a:r>
            <a:endParaRPr sz="1800">
              <a:sym typeface="+mn-ea"/>
            </a:endParaRPr>
          </a:p>
          <a:p>
            <a:r>
              <a:rPr sz="1800">
                <a:sym typeface="+mn-ea"/>
              </a:rPr>
              <a:t>HuggingFace Transformers: </a:t>
            </a:r>
            <a:r>
              <a:rPr lang="tr-TR" sz="1800">
                <a:sym typeface="+mn-ea"/>
              </a:rPr>
              <a:t>Hazır modellerin ve verilerin bulunduğu platform</a:t>
            </a:r>
            <a:endParaRPr lang="tr-TR" sz="1800">
              <a:sym typeface="+mn-ea"/>
            </a:endParaRPr>
          </a:p>
          <a:p>
            <a:r>
              <a:rPr lang="tr-TR" sz="1800">
                <a:sym typeface="+mn-ea"/>
              </a:rPr>
              <a:t>Kaggle : Hazır verisetlerinin bulunduğu platform.</a:t>
            </a:r>
            <a:endParaRPr sz="1800">
              <a:sym typeface="+mn-ea"/>
            </a:endParaRPr>
          </a:p>
          <a:p>
            <a:r>
              <a:rPr sz="1800">
                <a:sym typeface="+mn-ea"/>
              </a:rPr>
              <a:t>BeautifulSoup &amp; Requests: Web scraping</a:t>
            </a:r>
            <a:r>
              <a:rPr lang="tr-TR" sz="1800">
                <a:sym typeface="+mn-ea"/>
              </a:rPr>
              <a:t> işlemleri.</a:t>
            </a:r>
            <a:endParaRPr sz="1800">
              <a:sym typeface="+mn-ea"/>
            </a:endParaRPr>
          </a:p>
          <a:p>
            <a:r>
              <a:rPr sz="1800">
                <a:sym typeface="+mn-ea"/>
              </a:rPr>
              <a:t>mT5-small: Derin öğrenme dil modeli</a:t>
            </a:r>
            <a:r>
              <a:rPr lang="tr-TR" sz="1800">
                <a:sym typeface="+mn-ea"/>
              </a:rPr>
              <a:t>.</a:t>
            </a:r>
            <a:endParaRPr lang="tr-TR" sz="1800">
              <a:sym typeface="+mn-ea"/>
            </a:endParaRPr>
          </a:p>
          <a:p>
            <a:r>
              <a:rPr lang="tr-TR" sz="1800">
                <a:sym typeface="+mn-ea"/>
              </a:rPr>
              <a:t>LSTM : </a:t>
            </a:r>
            <a:r>
              <a:rPr sz="1800">
                <a:sym typeface="+mn-ea"/>
              </a:rPr>
              <a:t>Derin öğrenme</a:t>
            </a:r>
            <a:r>
              <a:rPr lang="tr-TR" sz="1800">
                <a:sym typeface="+mn-ea"/>
              </a:rPr>
              <a:t> mimarisi </a:t>
            </a:r>
            <a:endParaRPr lang="tr-TR" sz="1800">
              <a:sym typeface="+mn-ea"/>
            </a:endParaRPr>
          </a:p>
          <a:p>
            <a:pPr marL="0" indent="0">
              <a:buNone/>
            </a:pPr>
            <a:endParaRPr sz="1800">
              <a:sym typeface="+mn-ea"/>
            </a:endParaRPr>
          </a:p>
          <a:p>
            <a:endParaRPr lang="en-US" sz="1800"/>
          </a:p>
        </p:txBody>
      </p:sp>
      <p:sp>
        <p:nvSpPr>
          <p:cNvPr id="4" name="Title 1"/>
          <p:cNvSpPr>
            <a:spLocks noGrp="1"/>
          </p:cNvSpPr>
          <p:nvPr/>
        </p:nvSpPr>
        <p:spPr>
          <a:xfrm>
            <a:off x="457200" y="3919855"/>
            <a:ext cx="82296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tr-TR" altLang="en-US"/>
              <a:t>Ek</a:t>
            </a:r>
            <a:endParaRPr lang="tr-TR" altLang="en-US"/>
          </a:p>
        </p:txBody>
      </p:sp>
      <p:sp>
        <p:nvSpPr>
          <p:cNvPr id="6" name="Content Placeholder 2"/>
          <p:cNvSpPr>
            <a:spLocks noGrp="1"/>
          </p:cNvSpPr>
          <p:nvPr/>
        </p:nvSpPr>
        <p:spPr>
          <a:xfrm>
            <a:off x="1959610" y="4676775"/>
            <a:ext cx="6727190" cy="14668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a:t>https://github.com/Pilestin/DeepLearningApplications</a:t>
            </a:r>
            <a:endParaRPr lang="en-US" altLang="en-US" sz="1800"/>
          </a:p>
          <a:p>
            <a:pPr marL="0" indent="0">
              <a:buNone/>
            </a:pPr>
            <a:endParaRPr lang="en-US" altLang="en-US" sz="1800"/>
          </a:p>
          <a:p>
            <a:r>
              <a:rPr lang="en-US" altLang="en-US" sz="1800"/>
              <a:t>https://www.youtube.com/watch?v=VkxETjJUd7w</a:t>
            </a:r>
            <a:endParaRPr lang="en-US" altLang="en-US" sz="1800"/>
          </a:p>
        </p:txBody>
      </p:sp>
      <p:sp>
        <p:nvSpPr>
          <p:cNvPr id="8" name="Content Placeholder 2"/>
          <p:cNvSpPr>
            <a:spLocks noGrp="1"/>
          </p:cNvSpPr>
          <p:nvPr/>
        </p:nvSpPr>
        <p:spPr>
          <a:xfrm>
            <a:off x="457200" y="3562985"/>
            <a:ext cx="8229600" cy="272669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tLang="en-US" sz="1800"/>
          </a:p>
        </p:txBody>
      </p:sp>
      <p:pic>
        <p:nvPicPr>
          <p:cNvPr id="9" name="Picture 8"/>
          <p:cNvPicPr>
            <a:picLocks noChangeAspect="1"/>
          </p:cNvPicPr>
          <p:nvPr/>
        </p:nvPicPr>
        <p:blipFill>
          <a:blip r:embed="rId1"/>
          <a:stretch>
            <a:fillRect/>
          </a:stretch>
        </p:blipFill>
        <p:spPr>
          <a:xfrm>
            <a:off x="356235" y="1076960"/>
            <a:ext cx="1372870" cy="631190"/>
          </a:xfrm>
          <a:prstGeom prst="roundRect">
            <a:avLst/>
          </a:prstGeom>
          <a:ln>
            <a:solidFill>
              <a:schemeClr val="accent1"/>
            </a:solidFill>
          </a:ln>
        </p:spPr>
      </p:pic>
      <p:pic>
        <p:nvPicPr>
          <p:cNvPr id="10" name="Picture 9"/>
          <p:cNvPicPr>
            <a:picLocks noChangeAspect="1"/>
          </p:cNvPicPr>
          <p:nvPr/>
        </p:nvPicPr>
        <p:blipFill>
          <a:blip r:embed="rId2"/>
          <a:stretch>
            <a:fillRect/>
          </a:stretch>
        </p:blipFill>
        <p:spPr>
          <a:xfrm>
            <a:off x="287655" y="2186305"/>
            <a:ext cx="1603375" cy="365760"/>
          </a:xfrm>
          <a:prstGeom prst="roundRect">
            <a:avLst/>
          </a:prstGeom>
          <a:ln>
            <a:solidFill>
              <a:schemeClr val="accent1"/>
            </a:solidFill>
          </a:ln>
        </p:spPr>
      </p:pic>
      <p:pic>
        <p:nvPicPr>
          <p:cNvPr id="11" name="Picture 10"/>
          <p:cNvPicPr>
            <a:picLocks noChangeAspect="1"/>
          </p:cNvPicPr>
          <p:nvPr/>
        </p:nvPicPr>
        <p:blipFill>
          <a:blip r:embed="rId3"/>
          <a:stretch>
            <a:fillRect/>
          </a:stretch>
        </p:blipFill>
        <p:spPr>
          <a:xfrm>
            <a:off x="457200" y="4676775"/>
            <a:ext cx="1092200" cy="367030"/>
          </a:xfrm>
          <a:prstGeom prst="roundRect">
            <a:avLst/>
          </a:prstGeom>
          <a:ln>
            <a:solidFill>
              <a:schemeClr val="accent1"/>
            </a:solidFill>
          </a:ln>
        </p:spPr>
      </p:pic>
      <p:pic>
        <p:nvPicPr>
          <p:cNvPr id="12" name="Picture 11"/>
          <p:cNvPicPr>
            <a:picLocks noChangeAspect="1"/>
          </p:cNvPicPr>
          <p:nvPr/>
        </p:nvPicPr>
        <p:blipFill>
          <a:blip r:embed="rId4"/>
          <a:stretch>
            <a:fillRect/>
          </a:stretch>
        </p:blipFill>
        <p:spPr>
          <a:xfrm>
            <a:off x="333375" y="2825115"/>
            <a:ext cx="1511300" cy="561340"/>
          </a:xfrm>
          <a:prstGeom prst="roundRect">
            <a:avLst/>
          </a:prstGeom>
          <a:ln>
            <a:solidFill>
              <a:schemeClr val="accent1"/>
            </a:solidFill>
          </a:ln>
        </p:spPr>
      </p:pic>
      <p:pic>
        <p:nvPicPr>
          <p:cNvPr id="13" name="Picture 12"/>
          <p:cNvPicPr>
            <a:picLocks noChangeAspect="1"/>
          </p:cNvPicPr>
          <p:nvPr/>
        </p:nvPicPr>
        <p:blipFill>
          <a:blip r:embed="rId5"/>
          <a:stretch>
            <a:fillRect/>
          </a:stretch>
        </p:blipFill>
        <p:spPr>
          <a:xfrm>
            <a:off x="744855" y="5315585"/>
            <a:ext cx="516890" cy="408305"/>
          </a:xfrm>
          <a:prstGeom prst="roundRect">
            <a:avLst/>
          </a:prstGeom>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tr-TR"/>
              <a:t>Kaynaklar</a:t>
            </a:r>
            <a:endParaRPr lang="tr-TR"/>
          </a:p>
        </p:txBody>
      </p:sp>
      <p:sp>
        <p:nvSpPr>
          <p:cNvPr id="3" name="Content Placeholder 2"/>
          <p:cNvSpPr>
            <a:spLocks noGrp="1"/>
          </p:cNvSpPr>
          <p:nvPr>
            <p:ph idx="1"/>
          </p:nvPr>
        </p:nvSpPr>
        <p:spPr/>
        <p:txBody>
          <a:bodyPr/>
          <a:lstStyle/>
          <a:p>
            <a:endParaRPr lang="tr-TR" sz="2000"/>
          </a:p>
          <a:p>
            <a:r>
              <a:rPr lang="en-US" altLang="en-US" sz="2000"/>
              <a:t>https://streamlit.io/</a:t>
            </a:r>
            <a:endParaRPr lang="en-US" altLang="en-US" sz="2000"/>
          </a:p>
          <a:p>
            <a:r>
              <a:rPr lang="en-US" altLang="en-US" sz="2000"/>
              <a:t>https://www.w3schools.com/python/module_requests.asp</a:t>
            </a:r>
            <a:endParaRPr lang="en-US" altLang="en-US" sz="2000"/>
          </a:p>
          <a:p>
            <a:r>
              <a:rPr lang="en-US" altLang="en-US" sz="2000"/>
              <a:t>https://www.geeksforgeeks.org/implementing-web-scraping-python-beautiful-soup/</a:t>
            </a:r>
            <a:endParaRPr lang="en-US" altLang="en-US" sz="2000"/>
          </a:p>
          <a:p>
            <a:r>
              <a:rPr lang="en-US" altLang="en-US" sz="2000"/>
              <a:t>https://www.kaggle.com/datasets/ankurzing/sentiment-analysis-for-financial-news/data</a:t>
            </a:r>
            <a:endParaRPr lang="en-US" altLang="en-US" sz="2000"/>
          </a:p>
          <a:p>
            <a:r>
              <a:rPr lang="en-US" altLang="en-US" sz="2000"/>
              <a:t>https://huggingface.co/ozcangundes/mt5-small-turkish-summarization</a:t>
            </a:r>
            <a:endParaRPr lang="en-US" altLang="en-US" sz="2000"/>
          </a:p>
          <a:p>
            <a:pPr marL="0" indent="0">
              <a:buNone/>
            </a:pPr>
            <a:endParaRPr lang="tr-TR" sz="2000"/>
          </a:p>
          <a:p>
            <a:pPr marL="0" indent="0">
              <a:buNone/>
            </a:pPr>
            <a:r>
              <a:rPr lang="tr-TR" sz="2000"/>
              <a:t>Haber kaynağı olarak aşağıdakiler kullanılmıştır.</a:t>
            </a:r>
            <a:endParaRPr lang="tr-TR" sz="2000"/>
          </a:p>
          <a:p>
            <a:r>
              <a:rPr sz="2000">
                <a:sym typeface="+mn-ea"/>
              </a:rPr>
              <a:t>https://www.doviz.com</a:t>
            </a:r>
            <a:endParaRPr sz="2000">
              <a:sym typeface="+mn-ea"/>
            </a:endParaRPr>
          </a:p>
          <a:p>
            <a:r>
              <a:rPr lang="en-US" altLang="en-US" sz="2000"/>
              <a:t>https://shiftdelete.net/</a:t>
            </a:r>
            <a:endParaRPr lang="en-US" altLang="en-US" sz="2000"/>
          </a:p>
          <a:p>
            <a:pPr marL="0" indent="0">
              <a:buNone/>
            </a:pPr>
            <a:endParaRPr lang="tr-TR" sz="2000"/>
          </a:p>
          <a:p>
            <a:pPr marL="0" indent="0">
              <a:buNone/>
            </a:pPr>
            <a:endParaRPr lang="tr-T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457200" y="190500"/>
            <a:ext cx="8229600" cy="1082675"/>
          </a:xfrm>
        </p:spPr>
        <p:txBody>
          <a:bodyPr/>
          <a:lstStyle/>
          <a:p>
            <a:br>
              <a:rPr lang="tr-TR" altLang="en-US" sz="3200">
                <a:sym typeface="+mn-ea"/>
              </a:rPr>
            </a:br>
            <a:r>
              <a:rPr lang="tr-TR" altLang="en-US" sz="3200">
                <a:sym typeface="+mn-ea"/>
              </a:rPr>
              <a:t>Metin Özetleme ve Finans Haber Sınıflandırma</a:t>
            </a:r>
            <a:endParaRPr lang="tr-TR" altLang="en-US" sz="3200">
              <a:sym typeface="+mn-ea"/>
            </a:endParaRPr>
          </a:p>
        </p:txBody>
      </p:sp>
      <p:sp>
        <p:nvSpPr>
          <p:cNvPr id="3" name="Content Placeholder 2"/>
          <p:cNvSpPr>
            <a:spLocks noGrp="1"/>
          </p:cNvSpPr>
          <p:nvPr>
            <p:ph idx="1"/>
          </p:nvPr>
        </p:nvSpPr>
        <p:spPr>
          <a:xfrm>
            <a:off x="457200" y="1906905"/>
            <a:ext cx="8229600" cy="4220845"/>
          </a:xfrm>
        </p:spPr>
        <p:txBody>
          <a:bodyPr/>
          <a:lstStyle/>
          <a:p>
            <a:pPr algn="just"/>
            <a:r>
              <a:rPr lang="tr-TR" sz="2000"/>
              <a:t>Üç farklı modülden oluşan ve uygulama tarafının Streamlit ile yapıldığı bir projedir.</a:t>
            </a:r>
            <a:endParaRPr lang="tr-TR" sz="2000"/>
          </a:p>
          <a:p>
            <a:pPr algn="just"/>
            <a:r>
              <a:rPr lang="tr-TR" sz="2000"/>
              <a:t>Modüller : </a:t>
            </a:r>
            <a:endParaRPr lang="tr-TR" sz="2000"/>
          </a:p>
          <a:p>
            <a:pPr lvl="1" algn="just"/>
            <a:r>
              <a:rPr lang="tr-TR" sz="2000"/>
              <a:t>1. Modül : Girilen bir metnin özetlenmesi </a:t>
            </a:r>
            <a:endParaRPr lang="tr-TR" sz="2000"/>
          </a:p>
          <a:p>
            <a:pPr lvl="1" algn="just"/>
            <a:r>
              <a:rPr lang="tr-TR" sz="2000"/>
              <a:t>2. Modül : Güncel haberlerin özetlenmesi </a:t>
            </a:r>
            <a:endParaRPr lang="tr-TR" sz="2000"/>
          </a:p>
          <a:p>
            <a:pPr lvl="1" algn="l"/>
            <a:r>
              <a:rPr lang="tr-TR" sz="2000"/>
              <a:t>3. Modül : Finans haberlerinin sınıflandırılması (sentiment analysis)</a:t>
            </a:r>
            <a:endParaRPr lang="tr-TR" sz="2000"/>
          </a:p>
          <a:p>
            <a:pPr lvl="0" algn="just"/>
            <a:r>
              <a:rPr lang="tr-TR" sz="2000"/>
              <a:t>İlk iki modül için hazır bir HuggingFace modeli kullanılırken üçüncü modül’de LSTM mimarisi kullanılarak model eğitilmiştir.</a:t>
            </a:r>
            <a:endParaRPr lang="tr-TR" sz="2000"/>
          </a:p>
          <a:p>
            <a:pPr lvl="0" algn="just"/>
            <a:r>
              <a:rPr sz="2000">
                <a:sym typeface="+mn-ea"/>
              </a:rPr>
              <a:t>Arayüz: Streamlit ile geliştirilen çok </a:t>
            </a:r>
            <a:r>
              <a:rPr lang="tr-TR" sz="2000">
                <a:sym typeface="+mn-ea"/>
              </a:rPr>
              <a:t>sayfalı/modüllü </a:t>
            </a:r>
            <a:r>
              <a:rPr sz="2000">
                <a:sym typeface="+mn-ea"/>
              </a:rPr>
              <a:t>web uygulaması</a:t>
            </a:r>
            <a:r>
              <a:rPr lang="tr-TR" sz="2000">
                <a:sym typeface="+mn-ea"/>
              </a:rPr>
              <a:t>.</a:t>
            </a:r>
            <a:endParaRPr sz="2000"/>
          </a:p>
          <a:p>
            <a:pPr marL="0" lvl="0" indent="0" algn="just">
              <a:buNone/>
            </a:pPr>
            <a:endParaRPr lang="tr-T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250" y="2040890"/>
            <a:ext cx="8953500" cy="4572000"/>
          </a:xfrm>
          <a:prstGeom prst="roundRect">
            <a:avLst/>
          </a:prstGeom>
          <a:ln>
            <a:solidFill>
              <a:schemeClr val="accent1"/>
            </a:solidFill>
          </a:ln>
          <a:effectLst>
            <a:glow rad="101600">
              <a:schemeClr val="accent6">
                <a:satMod val="175000"/>
                <a:alpha val="40000"/>
              </a:schemeClr>
            </a:glow>
          </a:effectLst>
        </p:spPr>
      </p:pic>
      <p:sp>
        <p:nvSpPr>
          <p:cNvPr id="6" name="Title 5"/>
          <p:cNvSpPr>
            <a:spLocks noGrp="1"/>
          </p:cNvSpPr>
          <p:nvPr>
            <p:ph type="title"/>
          </p:nvPr>
        </p:nvSpPr>
        <p:spPr>
          <a:xfrm>
            <a:off x="457200" y="147955"/>
            <a:ext cx="8229600" cy="900430"/>
          </a:xfrm>
        </p:spPr>
        <p:txBody>
          <a:bodyPr/>
          <a:lstStyle/>
          <a:p>
            <a:r>
              <a:rPr lang="tr-TR" altLang="en-US" sz="3200">
                <a:sym typeface="+mn-ea"/>
              </a:rPr>
              <a:t>Ana sayfa</a:t>
            </a:r>
            <a:endParaRPr lang="tr-TR" altLang="en-US" sz="3200">
              <a:sym typeface="+mn-ea"/>
            </a:endParaRPr>
          </a:p>
        </p:txBody>
      </p:sp>
      <p:sp>
        <p:nvSpPr>
          <p:cNvPr id="2" name="Text Box 1"/>
          <p:cNvSpPr txBox="1"/>
          <p:nvPr/>
        </p:nvSpPr>
        <p:spPr>
          <a:xfrm>
            <a:off x="258445" y="1191260"/>
            <a:ext cx="7850505" cy="706755"/>
          </a:xfrm>
          <a:prstGeom prst="rect">
            <a:avLst/>
          </a:prstGeom>
          <a:noFill/>
        </p:spPr>
        <p:txBody>
          <a:bodyPr wrap="square" rtlCol="0" anchor="t">
            <a:spAutoFit/>
          </a:bodyPr>
          <a:p>
            <a:pPr marL="457200" indent="-457200" algn="just">
              <a:buFont typeface="Arial" panose="020B0604020202020204" pitchFamily="34" charset="0"/>
              <a:buChar char="•"/>
            </a:pPr>
            <a:r>
              <a:rPr lang="tr-TR" sz="2000">
                <a:sym typeface="+mn-ea"/>
              </a:rPr>
              <a:t>Uygulama başlatıldığında ana sayfa resimdeki gibi gözükmektedir</a:t>
            </a:r>
            <a:endParaRPr lang="tr-TR" sz="2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67030"/>
            <a:ext cx="8229600" cy="582613"/>
          </a:xfrm>
        </p:spPr>
        <p:txBody>
          <a:bodyPr/>
          <a:lstStyle/>
          <a:p>
            <a:r>
              <a:rPr lang="tr-TR" sz="2800"/>
              <a:t>Modül 1 : </a:t>
            </a:r>
            <a:r>
              <a:rPr sz="2800"/>
              <a:t>Metin </a:t>
            </a:r>
            <a:r>
              <a:rPr lang="tr-TR" sz="2800"/>
              <a:t>Özetleme </a:t>
            </a:r>
            <a:r>
              <a:rPr sz="2800"/>
              <a:t>Asistanı</a:t>
            </a:r>
            <a:endParaRPr sz="2800"/>
          </a:p>
        </p:txBody>
      </p:sp>
      <p:sp>
        <p:nvSpPr>
          <p:cNvPr id="3" name="Content Placeholder 2"/>
          <p:cNvSpPr>
            <a:spLocks noGrp="1"/>
          </p:cNvSpPr>
          <p:nvPr>
            <p:ph idx="1"/>
          </p:nvPr>
        </p:nvSpPr>
        <p:spPr>
          <a:xfrm>
            <a:off x="196215" y="1174750"/>
            <a:ext cx="8684895" cy="5111115"/>
          </a:xfrm>
        </p:spPr>
        <p:txBody>
          <a:bodyPr/>
          <a:lstStyle/>
          <a:p>
            <a:pPr algn="just"/>
            <a:r>
              <a:rPr sz="1600"/>
              <a:t>Türkçe metinler üzerinde özetleme yapan yapay zeka </a:t>
            </a:r>
            <a:r>
              <a:rPr lang="tr-TR" sz="1600"/>
              <a:t>modeli. </a:t>
            </a:r>
            <a:endParaRPr lang="tr-TR" sz="1600"/>
          </a:p>
          <a:p>
            <a:pPr marL="0" indent="0" algn="just">
              <a:buNone/>
            </a:pPr>
            <a:r>
              <a:rPr lang="tr-TR" sz="1600"/>
              <a:t>       Amaç k</a:t>
            </a:r>
            <a:r>
              <a:rPr lang="en-US" altLang="en-US" sz="1600"/>
              <a:t>ullanıcıların uzun Türkçe metinleri kolayca özetlemesini sağlamak</a:t>
            </a:r>
            <a:r>
              <a:rPr lang="tr-TR" altLang="en-US" sz="1600"/>
              <a:t>tır.</a:t>
            </a:r>
            <a:endParaRPr lang="en-US" altLang="en-US" sz="1600"/>
          </a:p>
          <a:p>
            <a:pPr algn="just"/>
            <a:endParaRPr lang="en-US" altLang="en-US" sz="2000"/>
          </a:p>
          <a:p>
            <a:pPr algn="just"/>
            <a:endParaRPr lang="en-US" altLang="en-US" sz="2000"/>
          </a:p>
          <a:p>
            <a:pPr marL="0" indent="0" algn="just">
              <a:buNone/>
            </a:pPr>
            <a:endParaRPr lang="en-US" altLang="en-US" sz="2000"/>
          </a:p>
          <a:p>
            <a:pPr marL="0" indent="0" algn="just">
              <a:buNone/>
            </a:pPr>
            <a:endParaRPr lang="en-US" altLang="en-US" sz="2000"/>
          </a:p>
          <a:p>
            <a:pPr marL="0" indent="0" algn="just">
              <a:buNone/>
            </a:pPr>
            <a:endParaRPr lang="en-US" altLang="en-US" sz="2000"/>
          </a:p>
          <a:p>
            <a:pPr algn="just"/>
            <a:r>
              <a:rPr sz="1600"/>
              <a:t>Yöntem: mT5-small modeliyle fine-tune edilmiş Transformer mimarisi</a:t>
            </a:r>
            <a:r>
              <a:rPr lang="tr-TR" sz="1600"/>
              <a:t>. </a:t>
            </a:r>
            <a:endParaRPr sz="1600"/>
          </a:p>
          <a:p>
            <a:pPr marL="0" indent="0" algn="just">
              <a:buNone/>
            </a:pPr>
            <a:endParaRPr sz="2000"/>
          </a:p>
          <a:p>
            <a:pPr marL="0" indent="0" algn="just">
              <a:buNone/>
            </a:pPr>
            <a:endParaRPr sz="2000"/>
          </a:p>
        </p:txBody>
      </p:sp>
      <p:pic>
        <p:nvPicPr>
          <p:cNvPr id="5" name="Picture 4"/>
          <p:cNvPicPr>
            <a:picLocks noChangeAspect="1"/>
          </p:cNvPicPr>
          <p:nvPr/>
        </p:nvPicPr>
        <p:blipFill>
          <a:blip r:embed="rId1"/>
          <a:srcRect l="2964" t="19108" r="2279" b="11925"/>
          <a:stretch>
            <a:fillRect/>
          </a:stretch>
        </p:blipFill>
        <p:spPr>
          <a:xfrm>
            <a:off x="2023110" y="1852930"/>
            <a:ext cx="4462780" cy="1518920"/>
          </a:xfrm>
          <a:prstGeom prst="roundRect">
            <a:avLst/>
          </a:prstGeom>
          <a:ln>
            <a:solidFill>
              <a:schemeClr val="accent1"/>
            </a:solidFill>
          </a:ln>
          <a:effectLst>
            <a:glow rad="101600">
              <a:schemeClr val="accent6">
                <a:satMod val="175000"/>
                <a:alpha val="40000"/>
              </a:schemeClr>
            </a:glow>
          </a:effectLst>
        </p:spPr>
      </p:pic>
      <p:pic>
        <p:nvPicPr>
          <p:cNvPr id="4" name="Picture 16"/>
          <p:cNvPicPr>
            <a:picLocks noChangeAspect="1"/>
          </p:cNvPicPr>
          <p:nvPr/>
        </p:nvPicPr>
        <p:blipFill>
          <a:blip r:embed="rId2"/>
          <a:srcRect l="-532" t="11360" r="12340"/>
          <a:stretch>
            <a:fillRect/>
          </a:stretch>
        </p:blipFill>
        <p:spPr>
          <a:xfrm>
            <a:off x="1415415" y="4088765"/>
            <a:ext cx="5889625" cy="2519680"/>
          </a:xfrm>
          <a:prstGeom prst="roundRect">
            <a:avLst/>
          </a:prstGeom>
          <a:noFill/>
          <a:ln w="9525">
            <a:solidFill>
              <a:schemeClr val="accent1"/>
            </a:solidFill>
          </a:ln>
          <a:effectLst>
            <a:glow rad="101600">
              <a:schemeClr val="accent6">
                <a:satMod val="175000"/>
                <a:alpha val="40000"/>
              </a:schemeClr>
            </a:glo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66370"/>
            <a:ext cx="8229600" cy="582613"/>
          </a:xfrm>
        </p:spPr>
        <p:txBody>
          <a:bodyPr/>
          <a:lstStyle/>
          <a:p>
            <a:r>
              <a:rPr lang="tr-TR" sz="2800"/>
              <a:t>Modül 2 : Haber Özetleme </a:t>
            </a:r>
            <a:r>
              <a:rPr sz="2800"/>
              <a:t>Asistanı</a:t>
            </a:r>
            <a:endParaRPr sz="2800"/>
          </a:p>
        </p:txBody>
      </p:sp>
      <p:sp>
        <p:nvSpPr>
          <p:cNvPr id="3" name="Content Placeholder 2"/>
          <p:cNvSpPr>
            <a:spLocks noGrp="1"/>
          </p:cNvSpPr>
          <p:nvPr>
            <p:ph idx="1"/>
          </p:nvPr>
        </p:nvSpPr>
        <p:spPr>
          <a:xfrm>
            <a:off x="457200" y="833755"/>
            <a:ext cx="8229600" cy="4953000"/>
          </a:xfrm>
        </p:spPr>
        <p:txBody>
          <a:bodyPr/>
          <a:lstStyle/>
          <a:p>
            <a:pPr algn="just"/>
            <a:r>
              <a:rPr sz="1400"/>
              <a:t>Türkçe haberler üzerinde özetleme yapan yapay zeka </a:t>
            </a:r>
            <a:r>
              <a:rPr lang="tr-TR" sz="1400"/>
              <a:t>modeli. </a:t>
            </a:r>
            <a:endParaRPr lang="tr-TR" sz="1400"/>
          </a:p>
          <a:p>
            <a:pPr algn="just"/>
            <a:r>
              <a:rPr lang="tr-TR" sz="1400"/>
              <a:t>Amaç f</a:t>
            </a:r>
            <a:r>
              <a:rPr lang="en-US" altLang="en-US" sz="1400"/>
              <a:t>arklı kategorilerdeki haberleri otomatik şekilde çekip özetlemek</a:t>
            </a:r>
            <a:r>
              <a:rPr lang="tr-TR" altLang="en-US" sz="1400"/>
              <a:t>.</a:t>
            </a:r>
            <a:endParaRPr lang="tr-TR" altLang="en-US" sz="1400"/>
          </a:p>
          <a:p>
            <a:pPr algn="just"/>
            <a:r>
              <a:rPr lang="tr-TR" altLang="en-US" sz="1400"/>
              <a:t>Haberler için belirli kaynaklardan son 10 adet haber içeriği web-scrapping ile alınmıştır. Bunun için requests ve BeautifulSoup kütüphaneleri kullanılmıştır. </a:t>
            </a:r>
            <a:endParaRPr lang="en-US" altLang="en-US" sz="1400"/>
          </a:p>
          <a:p>
            <a:pPr algn="just"/>
            <a:r>
              <a:rPr lang="tr-TR" sz="1400"/>
              <a:t>Yine Modül 1 ile aynı model kullanılmıştır. </a:t>
            </a:r>
            <a:endParaRPr lang="tr-TR" sz="1400"/>
          </a:p>
          <a:p>
            <a:pPr algn="just"/>
            <a:r>
              <a:rPr lang="tr-TR" sz="1400">
                <a:sym typeface="+mn-ea"/>
              </a:rPr>
              <a:t>Özetlenmek istenen habere tıklandığında model çalışarak haber içeriğini özetlemektedir. </a:t>
            </a:r>
            <a:endParaRPr lang="tr-TR" sz="1400">
              <a:sym typeface="+mn-ea"/>
            </a:endParaRPr>
          </a:p>
          <a:p>
            <a:pPr algn="just"/>
            <a:endParaRPr sz="1600"/>
          </a:p>
          <a:p>
            <a:pPr marL="0" indent="0" algn="just">
              <a:buNone/>
            </a:pPr>
            <a:endParaRPr sz="1600"/>
          </a:p>
        </p:txBody>
      </p:sp>
      <p:pic>
        <p:nvPicPr>
          <p:cNvPr id="4" name="Picture 3" descr="Screenshot_2"/>
          <p:cNvPicPr>
            <a:picLocks noChangeAspect="1"/>
          </p:cNvPicPr>
          <p:nvPr/>
        </p:nvPicPr>
        <p:blipFill>
          <a:blip r:embed="rId1"/>
          <a:stretch>
            <a:fillRect/>
          </a:stretch>
        </p:blipFill>
        <p:spPr>
          <a:xfrm>
            <a:off x="824230" y="2586990"/>
            <a:ext cx="7291070" cy="3674745"/>
          </a:xfrm>
          <a:prstGeom prst="roundRect">
            <a:avLst/>
          </a:prstGeom>
          <a:ln>
            <a:solidFill>
              <a:schemeClr val="accent1"/>
            </a:solidFill>
          </a:ln>
          <a:effectLst>
            <a:glow rad="101600">
              <a:schemeClr val="accent6">
                <a:satMod val="175000"/>
                <a:alpha val="40000"/>
              </a:schemeClr>
            </a:glo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Screenshot_1"/>
          <p:cNvPicPr>
            <a:picLocks noChangeAspect="1"/>
          </p:cNvPicPr>
          <p:nvPr>
            <p:ph sz="half" idx="1"/>
          </p:nvPr>
        </p:nvPicPr>
        <p:blipFill>
          <a:blip r:embed="rId1"/>
          <a:srcRect l="2519" r="2164" b="41380"/>
          <a:stretch>
            <a:fillRect/>
          </a:stretch>
        </p:blipFill>
        <p:spPr>
          <a:xfrm>
            <a:off x="1582420" y="1635125"/>
            <a:ext cx="5411470" cy="1865630"/>
          </a:xfrm>
          <a:prstGeom prst="roundRect">
            <a:avLst/>
          </a:prstGeom>
          <a:ln>
            <a:solidFill>
              <a:schemeClr val="accent1"/>
            </a:solidFill>
          </a:ln>
          <a:effectLst>
            <a:glow rad="101600">
              <a:schemeClr val="accent6">
                <a:satMod val="175000"/>
                <a:alpha val="40000"/>
              </a:schemeClr>
            </a:glow>
          </a:effectLst>
        </p:spPr>
      </p:pic>
      <p:pic>
        <p:nvPicPr>
          <p:cNvPr id="10" name="Content Placeholder 9" descr="Screenshot_3"/>
          <p:cNvPicPr>
            <a:picLocks noChangeAspect="1"/>
          </p:cNvPicPr>
          <p:nvPr>
            <p:ph sz="half" idx="2"/>
          </p:nvPr>
        </p:nvPicPr>
        <p:blipFill>
          <a:blip r:embed="rId2"/>
          <a:stretch>
            <a:fillRect/>
          </a:stretch>
        </p:blipFill>
        <p:spPr>
          <a:xfrm>
            <a:off x="1365250" y="3724910"/>
            <a:ext cx="5751195" cy="3014345"/>
          </a:xfrm>
          <a:prstGeom prst="roundRect">
            <a:avLst/>
          </a:prstGeom>
          <a:ln>
            <a:solidFill>
              <a:schemeClr val="accent1"/>
            </a:solidFill>
          </a:ln>
          <a:effectLst>
            <a:glow rad="101600">
              <a:schemeClr val="accent6">
                <a:satMod val="175000"/>
                <a:alpha val="40000"/>
              </a:schemeClr>
            </a:glow>
          </a:effectLst>
        </p:spPr>
      </p:pic>
      <p:sp>
        <p:nvSpPr>
          <p:cNvPr id="11" name="Text Box 10"/>
          <p:cNvSpPr txBox="1"/>
          <p:nvPr/>
        </p:nvSpPr>
        <p:spPr>
          <a:xfrm>
            <a:off x="457200" y="1043305"/>
            <a:ext cx="8230235" cy="368300"/>
          </a:xfrm>
          <a:prstGeom prst="rect">
            <a:avLst/>
          </a:prstGeom>
          <a:noFill/>
        </p:spPr>
        <p:txBody>
          <a:bodyPr wrap="square" rtlCol="0" anchor="t">
            <a:spAutoFit/>
          </a:bodyPr>
          <a:p>
            <a:pPr marL="285750" indent="-285750">
              <a:buFont typeface="Arial" panose="020B0604020202020204" pitchFamily="34" charset="0"/>
              <a:buChar char="•"/>
            </a:pPr>
            <a:r>
              <a:rPr lang="tr-TR">
                <a:sym typeface="+mn-ea"/>
              </a:rPr>
              <a:t>Sayfadaki tüm haberler de aynı şekilde özetlenebilmektedir. </a:t>
            </a:r>
            <a:endParaRPr lang="tr-TR">
              <a:sym typeface="+mn-ea"/>
            </a:endParaRPr>
          </a:p>
        </p:txBody>
      </p:sp>
      <p:sp>
        <p:nvSpPr>
          <p:cNvPr id="13" name="Text Box 12"/>
          <p:cNvSpPr txBox="1"/>
          <p:nvPr/>
        </p:nvSpPr>
        <p:spPr>
          <a:xfrm>
            <a:off x="3437255" y="99695"/>
            <a:ext cx="3048000" cy="368300"/>
          </a:xfrm>
          <a:prstGeom prst="rect">
            <a:avLst/>
          </a:prstGeom>
          <a:noFill/>
        </p:spPr>
        <p:txBody>
          <a:bodyPr wrap="square" rtlCol="0">
            <a:spAutoFit/>
          </a:bodyPr>
          <a:p>
            <a:endParaRPr lang="en-US"/>
          </a:p>
        </p:txBody>
      </p:sp>
      <p:sp>
        <p:nvSpPr>
          <p:cNvPr id="14" name="Title 13"/>
          <p:cNvSpPr>
            <a:spLocks noGrp="1"/>
          </p:cNvSpPr>
          <p:nvPr>
            <p:ph type="title"/>
          </p:nvPr>
        </p:nvSpPr>
        <p:spPr>
          <a:xfrm>
            <a:off x="457200" y="166370"/>
            <a:ext cx="8229600" cy="582613"/>
          </a:xfrm>
        </p:spPr>
        <p:txBody>
          <a:bodyPr/>
          <a:p>
            <a:r>
              <a:rPr lang="tr-TR" sz="2800"/>
              <a:t>Modül 2 : Haber Özetleme </a:t>
            </a:r>
            <a:r>
              <a:rPr sz="2800"/>
              <a:t>Asistanı</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 Box 12"/>
          <p:cNvSpPr txBox="1"/>
          <p:nvPr/>
        </p:nvSpPr>
        <p:spPr>
          <a:xfrm>
            <a:off x="3437255" y="99695"/>
            <a:ext cx="3048000" cy="368300"/>
          </a:xfrm>
          <a:prstGeom prst="rect">
            <a:avLst/>
          </a:prstGeom>
          <a:noFill/>
        </p:spPr>
        <p:txBody>
          <a:bodyPr wrap="square" rtlCol="0">
            <a:spAutoFit/>
          </a:bodyPr>
          <a:p>
            <a:endParaRPr lang="en-US"/>
          </a:p>
        </p:txBody>
      </p:sp>
      <p:sp>
        <p:nvSpPr>
          <p:cNvPr id="4" name="Content Placeholder 3"/>
          <p:cNvSpPr>
            <a:spLocks noGrp="1"/>
          </p:cNvSpPr>
          <p:nvPr>
            <p:ph idx="1"/>
          </p:nvPr>
        </p:nvSpPr>
        <p:spPr>
          <a:xfrm>
            <a:off x="457200" y="1174750"/>
            <a:ext cx="8229600" cy="2177415"/>
          </a:xfrm>
        </p:spPr>
        <p:txBody>
          <a:bodyPr/>
          <a:p>
            <a:pPr algn="just"/>
            <a:r>
              <a:rPr lang="tr-TR" sz="1600">
                <a:sym typeface="+mn-ea"/>
              </a:rPr>
              <a:t>Diğer iki modülden farklı olarak, ödev istenirinin hazır veri bulunarak kendi modelimizin oluşturulması olduğu düşünülerek Modül 3 oluşturuldu. </a:t>
            </a:r>
            <a:endParaRPr lang="tr-TR" sz="1600">
              <a:sym typeface="+mn-ea"/>
            </a:endParaRPr>
          </a:p>
          <a:p>
            <a:pPr algn="just"/>
            <a:r>
              <a:rPr lang="tr-TR" altLang="en-US" sz="1600"/>
              <a:t>Bu kısımda LSTM ile bir üç etiketli (neutral - positive - negative) sınıflandırma modeli oluşturuldu. </a:t>
            </a:r>
            <a:endParaRPr lang="tr-TR" altLang="en-US" sz="1600"/>
          </a:p>
          <a:p>
            <a:pPr algn="just"/>
            <a:r>
              <a:rPr lang="tr-TR" altLang="en-US" sz="1600"/>
              <a:t>Veriler kaggle’dan elde edildi. (</a:t>
            </a:r>
            <a:r>
              <a:rPr lang="tr-TR" altLang="en-US" sz="1600" i="1">
                <a:solidFill>
                  <a:schemeClr val="accent1">
                    <a:lumMod val="60000"/>
                    <a:lumOff val="40000"/>
                  </a:schemeClr>
                </a:solidFill>
                <a:hlinkClick r:id="rId1" tooltip="" action="ppaction://hlinkfile"/>
              </a:rPr>
              <a:t>sentiment-analysis-for-financial-news</a:t>
            </a:r>
            <a:r>
              <a:rPr lang="tr-TR" altLang="en-US" sz="1600"/>
              <a:t>)  </a:t>
            </a:r>
            <a:endParaRPr lang="tr-TR" altLang="en-US" sz="1600"/>
          </a:p>
          <a:p>
            <a:pPr algn="just"/>
            <a:r>
              <a:rPr lang="tr-TR" altLang="en-US" sz="1600"/>
              <a:t>Eğitilen ve kaydedilen model uygulama içerisinde finans haberlerinin olumlu-olumsuz etkisi tahmin edilmeye çalışıldı. </a:t>
            </a:r>
            <a:endParaRPr lang="tr-TR" altLang="en-US" sz="1600"/>
          </a:p>
          <a:p>
            <a:pPr algn="just"/>
            <a:endParaRPr lang="tr-TR" altLang="en-US" sz="1600"/>
          </a:p>
        </p:txBody>
      </p:sp>
      <p:sp>
        <p:nvSpPr>
          <p:cNvPr id="14" name="Title 13"/>
          <p:cNvSpPr>
            <a:spLocks noGrp="1"/>
          </p:cNvSpPr>
          <p:nvPr>
            <p:ph type="title"/>
          </p:nvPr>
        </p:nvSpPr>
        <p:spPr/>
        <p:txBody>
          <a:bodyPr/>
          <a:p>
            <a:pPr algn="l"/>
            <a:r>
              <a:rPr lang="tr-TR" sz="2800"/>
              <a:t>Modül 3 : </a:t>
            </a:r>
            <a:r>
              <a:rPr lang="tr-TR" sz="2800">
                <a:sym typeface="+mn-ea"/>
              </a:rPr>
              <a:t>Finans Haberi Sınıflandırması </a:t>
            </a:r>
            <a:endParaRPr lang="tr-TR" sz="2000">
              <a:sym typeface="+mn-ea"/>
            </a:endParaRPr>
          </a:p>
        </p:txBody>
      </p:sp>
      <p:sp>
        <p:nvSpPr>
          <p:cNvPr id="5" name="Text Box 4"/>
          <p:cNvSpPr txBox="1"/>
          <p:nvPr/>
        </p:nvSpPr>
        <p:spPr>
          <a:xfrm>
            <a:off x="1593215" y="655955"/>
            <a:ext cx="5823585" cy="518795"/>
          </a:xfrm>
          <a:prstGeom prst="rect">
            <a:avLst/>
          </a:prstGeom>
          <a:noFill/>
        </p:spPr>
        <p:txBody>
          <a:bodyPr wrap="square" rtlCol="0">
            <a:noAutofit/>
          </a:bodyPr>
          <a:p>
            <a:pPr algn="ctr"/>
            <a:r>
              <a:rPr lang="tr-TR" sz="2000">
                <a:latin typeface="+mj-lt"/>
                <a:ea typeface="+mj-ea"/>
                <a:cs typeface="+mj-cs"/>
                <a:sym typeface="+mn-ea"/>
              </a:rPr>
              <a:t>Financial Sentiment Analysis</a:t>
            </a:r>
            <a:endParaRPr lang="tr-TR" sz="2000">
              <a:latin typeface="+mj-lt"/>
              <a:ea typeface="+mj-ea"/>
              <a:cs typeface="+mj-cs"/>
              <a:sym typeface="+mn-ea"/>
            </a:endParaRPr>
          </a:p>
          <a:p>
            <a:pPr algn="ctr"/>
            <a:endParaRPr lang="tr-TR" sz="2000">
              <a:latin typeface="+mj-lt"/>
              <a:ea typeface="+mj-ea"/>
              <a:cs typeface="+mj-cs"/>
              <a:sym typeface="+mn-ea"/>
            </a:endParaRPr>
          </a:p>
        </p:txBody>
      </p:sp>
      <p:pic>
        <p:nvPicPr>
          <p:cNvPr id="6" name="Picture 5"/>
          <p:cNvPicPr>
            <a:picLocks noChangeAspect="1"/>
          </p:cNvPicPr>
          <p:nvPr/>
        </p:nvPicPr>
        <p:blipFill>
          <a:blip r:embed="rId2"/>
          <a:stretch>
            <a:fillRect/>
          </a:stretch>
        </p:blipFill>
        <p:spPr>
          <a:xfrm>
            <a:off x="366395" y="3695065"/>
            <a:ext cx="8470265" cy="2724785"/>
          </a:xfrm>
          <a:prstGeom prst="roundRect">
            <a:avLst/>
          </a:prstGeom>
          <a:ln>
            <a:solidFill>
              <a:schemeClr val="accent1"/>
            </a:solidFill>
          </a:ln>
          <a:effectLst>
            <a:glow rad="63500">
              <a:schemeClr val="accent6">
                <a:satMod val="175000"/>
                <a:alpha val="40000"/>
              </a:schemeClr>
            </a:glo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tr-TR" altLang="en-US"/>
              <a:t>Veri - Verilerin İşlenmesi</a:t>
            </a:r>
            <a:endParaRPr lang="tr-TR" altLang="en-US"/>
          </a:p>
        </p:txBody>
      </p:sp>
      <p:sp>
        <p:nvSpPr>
          <p:cNvPr id="3" name="Content Placeholder 2"/>
          <p:cNvSpPr>
            <a:spLocks noGrp="1"/>
          </p:cNvSpPr>
          <p:nvPr>
            <p:ph idx="1"/>
          </p:nvPr>
        </p:nvSpPr>
        <p:spPr>
          <a:xfrm>
            <a:off x="401320" y="1174750"/>
            <a:ext cx="8229600" cy="5469255"/>
          </a:xfrm>
        </p:spPr>
        <p:txBody>
          <a:bodyPr/>
          <a:p>
            <a:r>
              <a:rPr lang="tr-TR" altLang="en-US" sz="1400"/>
              <a:t>Modül 3 için kullanılan verisetinde (all-data.csv) iki sütun bulunmakta ve bu sütunlardan biri finans haberini içeren “text”, diğeri ise bu haberin piyasaya etkisini içeren “label”’dır. Örnek bir kaç satır ve t</a:t>
            </a:r>
            <a:r>
              <a:rPr lang="tr-TR" altLang="en-US" sz="1400">
                <a:sym typeface="+mn-ea"/>
              </a:rPr>
              <a:t>oplam 4846 adet verinin dağılımı aşağıdaki resimdeki gibidir. </a:t>
            </a:r>
            <a:endParaRPr lang="tr-TR" altLang="en-US" sz="1400"/>
          </a:p>
          <a:p>
            <a:endParaRPr lang="tr-TR" altLang="en-US" sz="1400"/>
          </a:p>
          <a:p>
            <a:endParaRPr lang="tr-TR" altLang="en-US" sz="1400"/>
          </a:p>
          <a:p>
            <a:endParaRPr lang="tr-TR" altLang="en-US" sz="1400"/>
          </a:p>
          <a:p>
            <a:endParaRPr lang="tr-TR" altLang="en-US" sz="1400"/>
          </a:p>
          <a:p>
            <a:endParaRPr lang="tr-TR" altLang="en-US" sz="1400"/>
          </a:p>
          <a:p>
            <a:endParaRPr lang="tr-TR" altLang="en-US" sz="1400"/>
          </a:p>
          <a:p>
            <a:endParaRPr lang="tr-TR" altLang="en-US" sz="1400"/>
          </a:p>
          <a:p>
            <a:endParaRPr lang="tr-TR" altLang="en-US" sz="1400"/>
          </a:p>
          <a:p>
            <a:endParaRPr lang="tr-TR" altLang="en-US" sz="1400">
              <a:sym typeface="+mn-ea"/>
            </a:endParaRPr>
          </a:p>
          <a:p>
            <a:endParaRPr lang="tr-TR" altLang="en-US" sz="1400">
              <a:sym typeface="+mn-ea"/>
            </a:endParaRPr>
          </a:p>
          <a:p>
            <a:r>
              <a:rPr lang="tr-TR" altLang="en-US" sz="1400">
                <a:sym typeface="+mn-ea"/>
              </a:rPr>
              <a:t>Text verileri sayısal vektörlere çevrilerek modelin anlayabileceği hale getirilmiştir. Bunun için Tokenizer kullanılmıştır. Label değerleri de label-encoding ile vektör hale getirilmiştir. %80 train seçilerek modelde kullanılmıştır. </a:t>
            </a:r>
            <a:endParaRPr lang="tr-TR" altLang="en-US" sz="1400"/>
          </a:p>
          <a:p>
            <a:endParaRPr lang="tr-TR" altLang="en-US" sz="1400"/>
          </a:p>
          <a:p>
            <a:pPr marL="0" indent="0">
              <a:buNone/>
            </a:pPr>
            <a:endParaRPr lang="tr-TR" altLang="en-US" sz="1400"/>
          </a:p>
        </p:txBody>
      </p:sp>
      <p:pic>
        <p:nvPicPr>
          <p:cNvPr id="4" name="Picture 3"/>
          <p:cNvPicPr>
            <a:picLocks noChangeAspect="1"/>
          </p:cNvPicPr>
          <p:nvPr/>
        </p:nvPicPr>
        <p:blipFill>
          <a:blip r:embed="rId2"/>
          <a:stretch>
            <a:fillRect/>
          </a:stretch>
        </p:blipFill>
        <p:spPr>
          <a:xfrm>
            <a:off x="928370" y="2410460"/>
            <a:ext cx="3305810" cy="1326515"/>
          </a:xfrm>
          <a:prstGeom prst="roundRect">
            <a:avLst/>
          </a:prstGeom>
          <a:ln>
            <a:solidFill>
              <a:schemeClr val="accent1"/>
            </a:solidFill>
          </a:ln>
        </p:spPr>
      </p:pic>
      <p:pic>
        <p:nvPicPr>
          <p:cNvPr id="5" name="Picture 4"/>
          <p:cNvPicPr>
            <a:picLocks noChangeAspect="1"/>
          </p:cNvPicPr>
          <p:nvPr/>
        </p:nvPicPr>
        <p:blipFill>
          <a:blip r:embed="rId1"/>
          <a:stretch>
            <a:fillRect/>
          </a:stretch>
        </p:blipFill>
        <p:spPr>
          <a:xfrm>
            <a:off x="5821680" y="1954530"/>
            <a:ext cx="2600960" cy="223837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3235325" y="5374005"/>
            <a:ext cx="2407920" cy="769620"/>
          </a:xfrm>
          <a:prstGeom prst="rect">
            <a:avLst/>
          </a:prstGeom>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sz="2800"/>
              <a:t>Kullanılan Modeller - 1</a:t>
            </a:r>
            <a:endParaRPr lang="tr-TR" altLang="en-US" sz="2800"/>
          </a:p>
        </p:txBody>
      </p:sp>
      <p:sp>
        <p:nvSpPr>
          <p:cNvPr id="3" name="Content Placeholder 2"/>
          <p:cNvSpPr>
            <a:spLocks noGrp="1"/>
          </p:cNvSpPr>
          <p:nvPr>
            <p:ph idx="1"/>
          </p:nvPr>
        </p:nvSpPr>
        <p:spPr>
          <a:xfrm>
            <a:off x="457200" y="981075"/>
            <a:ext cx="8229600" cy="5146675"/>
          </a:xfrm>
        </p:spPr>
        <p:txBody>
          <a:bodyPr/>
          <a:p>
            <a:r>
              <a:rPr lang="tr-TR" altLang="en-US" sz="1600"/>
              <a:t>Modül 1 ve Modül 2 için kullanılan model HuggingFace platformunda Türkçe içerik özetlemek için oluşturulmuş bir Transformer modelidir (</a:t>
            </a:r>
            <a:r>
              <a:rPr lang="tr-TR" altLang="en-US" sz="1600">
                <a:hlinkClick r:id="rId1" tooltip="" action="ppaction://hlinkfile"/>
              </a:rPr>
              <a:t>ozcangundes/mt5-small-turkish-summarization</a:t>
            </a:r>
            <a:r>
              <a:rPr lang="tr-TR" altLang="en-US" sz="1600"/>
              <a:t>). Bu modelin seçilme amacı küçük bir model olması ve Türkçe haberler üzerinde eğitilmiş olmasıydı. Modelin teknik detayları ise uygulama içerisinde Model Detail sayfasında resimdeki gibi eklendi. </a:t>
            </a:r>
            <a:endParaRPr lang="tr-TR" altLang="en-US" sz="1600"/>
          </a:p>
          <a:p>
            <a:pPr marL="0" indent="0">
              <a:buNone/>
            </a:pPr>
            <a:endParaRPr lang="tr-TR" altLang="en-US" sz="1600"/>
          </a:p>
        </p:txBody>
      </p:sp>
      <p:pic>
        <p:nvPicPr>
          <p:cNvPr id="4" name="Picture 3"/>
          <p:cNvPicPr>
            <a:picLocks noChangeAspect="1"/>
          </p:cNvPicPr>
          <p:nvPr/>
        </p:nvPicPr>
        <p:blipFill>
          <a:blip r:embed="rId2"/>
          <a:stretch>
            <a:fillRect/>
          </a:stretch>
        </p:blipFill>
        <p:spPr>
          <a:xfrm>
            <a:off x="2420620" y="2425065"/>
            <a:ext cx="4566920" cy="4242435"/>
          </a:xfrm>
          <a:prstGeom prst="roundRect">
            <a:avLst/>
          </a:prstGeom>
          <a:ln>
            <a:solidFill>
              <a:schemeClr val="accent1"/>
            </a:solid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6289</Words>
  <Application>WPS Presentation</Application>
  <PresentationFormat>On-screen Show (4:3)</PresentationFormat>
  <Paragraphs>295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15</vt:i4>
      </vt:variant>
    </vt:vector>
  </HeadingPairs>
  <TitlesOfParts>
    <vt:vector size="24" baseType="lpstr">
      <vt:lpstr>Arial</vt:lpstr>
      <vt:lpstr>SimSun</vt:lpstr>
      <vt:lpstr>Wingdings</vt:lpstr>
      <vt:lpstr>Microsoft YaHei</vt:lpstr>
      <vt:lpstr>Arial Unicode MS</vt:lpstr>
      <vt:lpstr>Calibri</vt:lpstr>
      <vt:lpstr>Orange Waves</vt:lpstr>
      <vt:lpstr>Gear Drives</vt:lpstr>
      <vt:lpstr>1_Gear Drives</vt:lpstr>
      <vt:lpstr> Metin Özetleme ve Finans Haber Sınıflandırma  Derin Öğrenme Uygulamaları  </vt:lpstr>
      <vt:lpstr> Metin Özetleme ve Finans Haber Sınıflandırma</vt:lpstr>
      <vt:lpstr> Metin Özetleme ve Finans Haber Sınıflandırma</vt:lpstr>
      <vt:lpstr>Modül 1 : Metin Özetleme Asistanı</vt:lpstr>
      <vt:lpstr>Modül 2 : Haber Özetleme Asistanı</vt:lpstr>
      <vt:lpstr>Modül 2 : Haber Özetleme Asistanı</vt:lpstr>
      <vt:lpstr>Modül 2 : Haber Özetleme Asistanı</vt:lpstr>
      <vt:lpstr>PowerPoint 演示文稿</vt:lpstr>
      <vt:lpstr>PowerPoint 演示文稿</vt:lpstr>
      <vt:lpstr>Kullanılan Modeller</vt:lpstr>
      <vt:lpstr>Modül 2 : Haber Özetleme Asistanı</vt:lpstr>
      <vt:lpstr>Sonuçlar</vt:lpstr>
      <vt:lpstr>Sonuçlar</vt:lpstr>
      <vt:lpstr>Teknolojiler</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YASİN ÜNAL</cp:lastModifiedBy>
  <cp:revision>25</cp:revision>
  <dcterms:created xsi:type="dcterms:W3CDTF">2013-01-27T09:14:00Z</dcterms:created>
  <dcterms:modified xsi:type="dcterms:W3CDTF">2025-05-22T15:10:45Z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9C6C7EE307024EA2AAAE38083D65CE98_12</vt:lpwstr>
  </property>
  <property fmtid="{D5CDD505-2E9C-101B-9397-08002B2CF9AE}" pid="3" name="KSOProductBuildVer">
    <vt:lpwstr>1033-12.2.0.21179</vt:lpwstr>
  </property>
</Properties>
</file>