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452" r:id="rId4"/>
    <p:sldId id="544" r:id="rId5"/>
    <p:sldId id="632" r:id="rId6"/>
    <p:sldId id="588" r:id="rId7"/>
    <p:sldId id="593" r:id="rId8"/>
    <p:sldId id="594" r:id="rId9"/>
    <p:sldId id="595" r:id="rId10"/>
    <p:sldId id="596" r:id="rId11"/>
    <p:sldId id="597" r:id="rId12"/>
    <p:sldId id="599" r:id="rId13"/>
    <p:sldId id="603" r:id="rId14"/>
    <p:sldId id="626" r:id="rId15"/>
    <p:sldId id="604" r:id="rId16"/>
    <p:sldId id="605" r:id="rId17"/>
    <p:sldId id="628" r:id="rId18"/>
    <p:sldId id="633" r:id="rId19"/>
    <p:sldId id="607" r:id="rId20"/>
    <p:sldId id="634" r:id="rId21"/>
    <p:sldId id="635" r:id="rId22"/>
    <p:sldId id="636" r:id="rId23"/>
    <p:sldId id="637" r:id="rId24"/>
    <p:sldId id="638" r:id="rId25"/>
    <p:sldId id="639" r:id="rId26"/>
    <p:sldId id="608" r:id="rId27"/>
    <p:sldId id="609" r:id="rId28"/>
    <p:sldId id="631" r:id="rId29"/>
    <p:sldId id="576" r:id="rId30"/>
    <p:sldId id="486" r:id="rId31"/>
    <p:sldId id="640" r:id="rId32"/>
    <p:sldId id="641" r:id="rId33"/>
    <p:sldId id="642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2414F7-842A-44DB-A4ED-43F5AC693444}">
          <p14:sldIdLst>
            <p14:sldId id="394"/>
            <p14:sldId id="452"/>
            <p14:sldId id="544"/>
          </p14:sldIdLst>
        </p14:section>
        <p14:section name="Generics" id="{56B9AE69-62A1-44ED-B86B-7515453211EF}">
          <p14:sldIdLst>
            <p14:sldId id="632"/>
            <p14:sldId id="588"/>
            <p14:sldId id="593"/>
            <p14:sldId id="594"/>
            <p14:sldId id="595"/>
            <p14:sldId id="596"/>
            <p14:sldId id="597"/>
            <p14:sldId id="599"/>
            <p14:sldId id="603"/>
            <p14:sldId id="626"/>
            <p14:sldId id="604"/>
            <p14:sldId id="605"/>
            <p14:sldId id="628"/>
          </p14:sldIdLst>
        </p14:section>
        <p14:section name="Generic Constraints" id="{33D99DF2-5911-467B-B3F2-AA7E7D973A4B}">
          <p14:sldIdLst>
            <p14:sldId id="633"/>
            <p14:sldId id="607"/>
            <p14:sldId id="634"/>
            <p14:sldId id="635"/>
            <p14:sldId id="636"/>
            <p14:sldId id="637"/>
            <p14:sldId id="638"/>
            <p14:sldId id="639"/>
            <p14:sldId id="608"/>
            <p14:sldId id="609"/>
            <p14:sldId id="631"/>
            <p14:sldId id="576"/>
          </p14:sldIdLst>
        </p14:section>
        <p14:section name="Conclusion" id="{1CC5E849-F220-481C-A692-C7E0418223B0}">
          <p14:sldIdLst>
            <p14:sldId id="486"/>
            <p14:sldId id="640"/>
            <p14:sldId id="641"/>
            <p14:sldId id="6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88" d="100"/>
          <a:sy n="88" d="100"/>
        </p:scale>
        <p:origin x="2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8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6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87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7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9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56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85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19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6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2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1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0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s://softuni.bg/courses/advanced-csharp" TargetMode="External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hyperlink" Target="http://www.infragistic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Generics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Adding Type Safety and Code Reusability 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 OOP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0231" y="4572000"/>
            <a:ext cx="2926080" cy="164791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 smtClean="0"/>
              <a:t>Box </a:t>
            </a:r>
            <a:r>
              <a:rPr lang="en-GB" dirty="0"/>
              <a:t>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55612" y="918488"/>
            <a:ext cx="10840496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Box&lt;T&gt;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Add fields and Constructor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=&gt; this.data.Count;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this.data.Add(item);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 = this.data.Last();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this.data.RemoveAt(this.data.Count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</a:t>
            </a:r>
            <a:r>
              <a:rPr lang="en-GB" dirty="0"/>
              <a:t> extend to a concrete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Subclassing 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 : 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&lt;Pickle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148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JarOfPickles jar = new JarOfPickles();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Pickle()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18288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Similar to 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574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525884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62368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take generic input and return generic output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24167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createList(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item, int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count;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list.Add(item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 smtClean="0">
                <a:latin typeface="+mj-lt"/>
              </a:rPr>
              <a:t>It </a:t>
            </a:r>
            <a:r>
              <a:rPr lang="en-US" dirty="0">
                <a:latin typeface="+mj-lt"/>
              </a:rPr>
              <a:t>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return an array</a:t>
            </a:r>
          </a:p>
          <a:p>
            <a:pPr lvl="1"/>
            <a:r>
              <a:rPr lang="en-US" dirty="0">
                <a:latin typeface="+mj-lt"/>
              </a:rPr>
              <a:t>with the given length</a:t>
            </a:r>
          </a:p>
          <a:p>
            <a:pPr lvl="1"/>
            <a:r>
              <a:rPr lang="en-US" dirty="0">
                <a:latin typeface="+mj-lt"/>
              </a:rPr>
              <a:t>every element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to the given default item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002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ArrayCreator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&gt;(int lenght,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T[lenght]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 smtClean="0"/>
              <a:t>Generic </a:t>
            </a:r>
            <a:r>
              <a:rPr lang="en-US" dirty="0"/>
              <a:t>Constraints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688897"/>
          </a:xfrm>
        </p:spPr>
        <p:txBody>
          <a:bodyPr/>
          <a:lstStyle/>
          <a:p>
            <a:r>
              <a:rPr lang="en-US" dirty="0" smtClean="0"/>
              <a:t>Apply Restrictions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92" y="1600200"/>
            <a:ext cx="4282440" cy="2854960"/>
          </a:xfrm>
          <a:prstGeom prst="roundRect">
            <a:avLst>
              <a:gd name="adj" fmla="val 1720"/>
            </a:avLst>
          </a:prstGeom>
        </p:spPr>
      </p:pic>
    </p:spTree>
    <p:extLst>
      <p:ext uri="{BB962C8B-B14F-4D97-AF65-F5344CB8AC3E}">
        <p14:creationId xmlns:p14="http://schemas.microsoft.com/office/powerpoint/2010/main" val="31142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IL </a:t>
            </a:r>
            <a:r>
              <a:rPr lang="en-US" dirty="0"/>
              <a:t>generated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Equals&lt;string&gt;</a:t>
            </a:r>
            <a:r>
              <a:rPr lang="en-US" dirty="0"/>
              <a:t> would be different to that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case may be even different if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dirty="0"/>
              <a:t> being compared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definition of == operator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7432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Equals&lt;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t1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Constraints are represented in C#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</a:t>
            </a:r>
            <a:r>
              <a:rPr lang="en-US" dirty="0" smtClean="0"/>
              <a:t>keyword</a:t>
            </a:r>
          </a:p>
          <a:p>
            <a:r>
              <a:rPr lang="en-US" dirty="0"/>
              <a:t>Specifying the type to be a reference type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is the keyword here and should be used in the same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659025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Generics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Generic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Constraints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3612" y="990600"/>
            <a:ext cx="3810001" cy="49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the type to be a value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/>
              <a:t> </a:t>
            </a:r>
            <a:r>
              <a:rPr lang="en-US" dirty="0"/>
              <a:t>is the keyword here and should be used in the same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(2)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0574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Specifying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dirty="0" smtClean="0"/>
              <a:t> as a constrain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constructor </a:t>
            </a:r>
            <a:r>
              <a:rPr lang="en-US" dirty="0"/>
              <a:t>can be used in the </a:t>
            </a:r>
            <a:r>
              <a:rPr lang="en-US" dirty="0" smtClean="0"/>
              <a:t>constraints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Parameterized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 </a:t>
            </a:r>
            <a:r>
              <a:rPr lang="en-US" dirty="0"/>
              <a:t>will 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compilation error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(3)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()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base class </a:t>
            </a:r>
            <a:r>
              <a:rPr lang="en-US" dirty="0"/>
              <a:t>as a </a:t>
            </a:r>
            <a:r>
              <a:rPr lang="en-US" dirty="0" smtClean="0"/>
              <a:t>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must be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derive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specified</a:t>
            </a:r>
            <a:r>
              <a:rPr lang="en-US" dirty="0"/>
              <a:t> base class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(4)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BaseClass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generic base class </a:t>
            </a:r>
            <a:r>
              <a:rPr lang="en-US" dirty="0"/>
              <a:t>as a </a:t>
            </a:r>
            <a:r>
              <a:rPr lang="en-US" dirty="0" smtClean="0"/>
              <a:t>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 must be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derive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(5)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T, U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U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generic base class </a:t>
            </a:r>
            <a:r>
              <a:rPr lang="en-US" dirty="0"/>
              <a:t>as a </a:t>
            </a:r>
            <a:r>
              <a:rPr lang="en-US" dirty="0" smtClean="0"/>
              <a:t>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Invalid </a:t>
            </a:r>
            <a:r>
              <a:rPr lang="en-US" dirty="0"/>
              <a:t>combination of </a:t>
            </a:r>
            <a:r>
              <a:rPr lang="en-US" dirty="0" smtClean="0"/>
              <a:t>constraints: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 Generic Constraints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IComparable, MyBaseClass, new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left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Scale(T left, T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GetHeavier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if elements are equal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Scale&lt;T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where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IComparable&lt;T&gt;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Scale(T left, T right)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this.left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this.right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//TODO: Continue on next slide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GetHavier()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(left.CompareTo(right) &gt;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(left.CompareTo(right) &lt;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default(T)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 Bounds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8494800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Generics add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type safety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Generic code is more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reusable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 can be generic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Generic Constraints </a:t>
            </a:r>
            <a:r>
              <a:rPr lang="en-US" sz="3200" dirty="0"/>
              <a:t>can specified parameter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8100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CSharp</a:t>
            </a:r>
            <a:r>
              <a:rPr lang="en-US" sz="9600" b="1" dirty="0" smtClean="0"/>
              <a:t>-OOP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8370" y="2609875"/>
            <a:ext cx="2438400" cy="111892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9730" y="5421095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812" y="1304499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6D18E"/>
                </a:solidFill>
                <a:ea typeface="Calibri"/>
                <a:cs typeface="Calibri"/>
                <a:sym typeface="Calibri"/>
              </a:rPr>
              <a:t>Interfaces and Abstraction</a:t>
            </a:r>
            <a:endParaRPr lang="en-US" dirty="0"/>
          </a:p>
        </p:txBody>
      </p:sp>
      <p:pic>
        <p:nvPicPr>
          <p:cNvPr id="13" name="Picture 12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8012" y="1292902"/>
            <a:ext cx="2620615" cy="808530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3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7239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31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62" y="1600200"/>
            <a:ext cx="4229100" cy="2819400"/>
          </a:xfrm>
          <a:prstGeom prst="roundRect">
            <a:avLst>
              <a:gd name="adj" fmla="val 2245"/>
            </a:avLst>
          </a:prstGeom>
        </p:spPr>
      </p:pic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 = 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Ok?!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e1 =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(string) strings.Get(0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e2 =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strings.Get(2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e3 = (String)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strings.Get(3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Type Safety for the client</a:t>
            </a:r>
          </a:p>
          <a:p>
            <a:r>
              <a:rPr lang="en-US" dirty="0"/>
              <a:t>Provide powerful way for Code Reuse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409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Defined with &lt;Type Parameter 1, Type Parameter 2 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Type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050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7244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&lt;TKey, TValue&gt;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6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use it anywhere inside the 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Box&lt;&gt;</a:t>
            </a:r>
            <a:r>
              <a:rPr lang="en-US" dirty="0" smtClean="0"/>
              <a:t> </a:t>
            </a:r>
            <a:r>
              <a:rPr lang="en-US" dirty="0"/>
              <a:t>that can store anything</a:t>
            </a:r>
          </a:p>
          <a:p>
            <a:r>
              <a:rPr lang="en-US" dirty="0"/>
              <a:t>Adding should add on top of its contents</a:t>
            </a:r>
          </a:p>
          <a:p>
            <a:r>
              <a:rPr lang="en-US" dirty="0"/>
              <a:t>Remove should get the topmost element</a:t>
            </a:r>
          </a:p>
          <a:p>
            <a:r>
              <a:rPr lang="en-US" dirty="0"/>
              <a:t>It should have two public methods: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Add(element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element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 smtClean="0"/>
              <a:t>Box </a:t>
            </a:r>
            <a:r>
              <a:rPr lang="en-GB" dirty="0"/>
              <a:t>of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1562</Words>
  <Application>Microsoft Office PowerPoint</Application>
  <PresentationFormat>Custom</PresentationFormat>
  <Paragraphs>353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Generics</vt:lpstr>
      <vt:lpstr>Table of Contents</vt:lpstr>
      <vt:lpstr>Questions</vt:lpstr>
      <vt:lpstr>Generics</vt:lpstr>
      <vt:lpstr>The Problem</vt:lpstr>
      <vt:lpstr>Generics – Type Safety</vt:lpstr>
      <vt:lpstr>Generics Classes</vt:lpstr>
      <vt:lpstr>Type Parameter Scope</vt:lpstr>
      <vt:lpstr>Problem: Box of T</vt:lpstr>
      <vt:lpstr>Solution: Box of T</vt:lpstr>
      <vt:lpstr>Subclassing Generic Classes</vt:lpstr>
      <vt:lpstr>Generic Interfaces</vt:lpstr>
      <vt:lpstr>Generic Methods</vt:lpstr>
      <vt:lpstr>Problem: Generic Array Creator</vt:lpstr>
      <vt:lpstr>Solution: Generic Array Creator</vt:lpstr>
      <vt:lpstr>Working with Generics</vt:lpstr>
      <vt:lpstr>Generic Constraints </vt:lpstr>
      <vt:lpstr>The Problem</vt:lpstr>
      <vt:lpstr>Generic Constraints</vt:lpstr>
      <vt:lpstr>Generic Constraints (2)</vt:lpstr>
      <vt:lpstr>Generic Constraints (3)</vt:lpstr>
      <vt:lpstr>Generic Constraints (4)</vt:lpstr>
      <vt:lpstr>Generic Constraints (5)</vt:lpstr>
      <vt:lpstr>Combine Generic Constraints</vt:lpstr>
      <vt:lpstr>Problem: Generic Scale</vt:lpstr>
      <vt:lpstr>Solution: Generic Scale</vt:lpstr>
      <vt:lpstr>Solution: Generic Scale (2)</vt:lpstr>
      <vt:lpstr>Working with Generic Bounds</vt:lpstr>
      <vt:lpstr>Summary</vt:lpstr>
      <vt:lpstr>Interfaces and Abstraction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Generics, Type Parameters, Type Inference, Erasure, Wildcards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2017-07-20T10:32:51Z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