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b0b91ee2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b0b91ee2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4b0b91ee20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b0b91ee20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b0b91ee2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b0b91ee2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b0b91ee2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b0b91ee2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b0b91ee2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b0b91ee2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4b0b91ee2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4b0b91ee2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7dd5ca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7dd5ca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b0b91ee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b0b91ee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b0b91ee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b0b91ee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b0b91ee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b0b91ee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b0b91ee2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b0b91ee2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b0b91ee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b0b91ee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b0b91ee2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b0b91ee2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b0b91ee2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b0b91ee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bitcoin.org/en/full-node#minimum-requirements" TargetMode="External"/><Relationship Id="rId4" Type="http://schemas.openxmlformats.org/officeDocument/2006/relationships/hyperlink" Target="https://github.com/PierreRochard/node-launcher/releas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hyperlink" Target="https://www.reddit.com/r/litecoin/comments/7q1fnp/lightning_network_megathread/" TargetMode="External"/><Relationship Id="rId5" Type="http://schemas.openxmlformats.org/officeDocument/2006/relationships/hyperlink" Target="https://www.reddit.com/r/litecoin/comments/7q1fnp/lightning_network_megathread/" TargetMode="External"/><Relationship Id="rId6" Type="http://schemas.openxmlformats.org/officeDocument/2006/relationships/hyperlink" Target="https://medium.com/lightning-power-users/windows-macos-lightning-network-284bd5034340" TargetMode="External"/><Relationship Id="rId7" Type="http://schemas.openxmlformats.org/officeDocument/2006/relationships/hyperlink" Target="https://store.casa/lightning-no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blockchain.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egwitaddress.org/"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What can you do?</a:t>
            </a:r>
            <a:endParaRPr>
              <a:latin typeface="Consolas"/>
              <a:ea typeface="Consolas"/>
              <a:cs typeface="Consolas"/>
              <a:sym typeface="Consolas"/>
            </a:endParaRPr>
          </a:p>
        </p:txBody>
      </p:sp>
      <p:sp>
        <p:nvSpPr>
          <p:cNvPr id="55" name="Google Shape;55;p13"/>
          <p:cNvSpPr txBox="1"/>
          <p:nvPr>
            <p:ph idx="1" type="subTitle"/>
          </p:nvPr>
        </p:nvSpPr>
        <p:spPr>
          <a:xfrm>
            <a:off x="2323975" y="2711425"/>
            <a:ext cx="7893000" cy="12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Hint: A Lot</a:t>
            </a:r>
            <a:endParaRPr>
              <a:latin typeface="Consolas"/>
              <a:ea typeface="Consolas"/>
              <a:cs typeface="Consolas"/>
              <a:sym typeface="Consola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a Full Node</a:t>
            </a:r>
            <a:endParaRPr/>
          </a:p>
        </p:txBody>
      </p:sp>
      <p:sp>
        <p:nvSpPr>
          <p:cNvPr id="113" name="Google Shape;113;p22"/>
          <p:cNvSpPr txBox="1"/>
          <p:nvPr>
            <p:ph idx="1" type="body"/>
          </p:nvPr>
        </p:nvSpPr>
        <p:spPr>
          <a:xfrm>
            <a:off x="311700" y="1152475"/>
            <a:ext cx="8520600" cy="38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a Full Node is the easiest thing you can do to participate and be a real citizen in the network. A Full node does not mine! </a:t>
            </a:r>
            <a:r>
              <a:rPr lang="en" sz="1500"/>
              <a:t>It only mathematically and cryptographically </a:t>
            </a:r>
            <a:r>
              <a:rPr lang="en" sz="1500"/>
              <a:t>verifies</a:t>
            </a:r>
            <a:r>
              <a:rPr lang="en" sz="1500"/>
              <a:t> blocks. </a:t>
            </a:r>
            <a:endParaRPr sz="1500"/>
          </a:p>
          <a:p>
            <a:pPr indent="0" lvl="0" marL="0" rtl="0" algn="l">
              <a:spcBef>
                <a:spcPts val="0"/>
              </a:spcBef>
              <a:spcAft>
                <a:spcPts val="0"/>
              </a:spcAft>
              <a:buNone/>
            </a:pPr>
            <a:r>
              <a:t/>
            </a:r>
            <a:endParaRPr/>
          </a:p>
          <a:p>
            <a:pPr indent="0" lvl="0" marL="0" rtl="0" algn="l">
              <a:spcBef>
                <a:spcPts val="0"/>
              </a:spcBef>
              <a:spcAft>
                <a:spcPts val="0"/>
              </a:spcAft>
              <a:buNone/>
            </a:pPr>
            <a:r>
              <a:rPr lang="en"/>
              <a:t>About 200GB of space and 2GB of RAM is required*. To avoid costs later, buy a 1TB (~$50) Hard Drive (SSD preferable). Go to </a:t>
            </a:r>
            <a:r>
              <a:rPr lang="en" u="sng">
                <a:solidFill>
                  <a:schemeClr val="hlink"/>
                </a:solidFill>
                <a:hlinkClick r:id="rId3"/>
              </a:rPr>
              <a:t>bitcoin.org</a:t>
            </a:r>
            <a:r>
              <a:rPr lang="en"/>
              <a:t> or </a:t>
            </a:r>
            <a:r>
              <a:rPr lang="en" u="sng">
                <a:solidFill>
                  <a:schemeClr val="hlink"/>
                </a:solidFill>
                <a:hlinkClick r:id="rId4"/>
              </a:rPr>
              <a:t>GitHub</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Pruning, you can significantly reduce space requirements, but you’re not fully validating the blockchain. It comes down to how paranoid/authentic you are. </a:t>
            </a:r>
            <a:endParaRPr/>
          </a:p>
          <a:p>
            <a:pPr indent="0" lvl="0" marL="0" rtl="0" algn="l">
              <a:spcBef>
                <a:spcPts val="0"/>
              </a:spcBef>
              <a:spcAft>
                <a:spcPts val="0"/>
              </a:spcAft>
              <a:buNone/>
            </a:pPr>
            <a:r>
              <a:rPr lang="en" sz="1400"/>
              <a:t>The full blockchain is almost at 570GB. (+6MB/hr)</a:t>
            </a:r>
            <a:endParaRPr sz="14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pic>
        <p:nvPicPr>
          <p:cNvPr id="118" name="Google Shape;118;p23"/>
          <p:cNvPicPr preferRelativeResize="0"/>
          <p:nvPr/>
        </p:nvPicPr>
        <p:blipFill rotWithShape="1">
          <a:blip r:embed="rId3">
            <a:alphaModFix/>
          </a:blip>
          <a:srcRect b="0" l="-2960" r="2960" t="0"/>
          <a:stretch/>
        </p:blipFill>
        <p:spPr>
          <a:xfrm>
            <a:off x="4106225" y="37899"/>
            <a:ext cx="1362482" cy="1114500"/>
          </a:xfrm>
          <a:prstGeom prst="rect">
            <a:avLst/>
          </a:prstGeom>
          <a:noFill/>
          <a:ln cap="flat" cmpd="sng" w="28575">
            <a:solidFill>
              <a:srgbClr val="9900FF"/>
            </a:solidFill>
            <a:prstDash val="solid"/>
            <a:round/>
            <a:headEnd len="sm" w="sm" type="none"/>
            <a:tailEnd len="sm" w="sm" type="none"/>
          </a:ln>
        </p:spPr>
      </p:pic>
      <p:sp>
        <p:nvSpPr>
          <p:cNvPr id="119" name="Google Shape;119;p23"/>
          <p:cNvSpPr txBox="1"/>
          <p:nvPr>
            <p:ph type="title"/>
          </p:nvPr>
        </p:nvSpPr>
        <p:spPr>
          <a:xfrm>
            <a:off x="129000" y="224650"/>
            <a:ext cx="385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1A0DAB"/>
                </a:solidFill>
                <a:uFill>
                  <a:noFill/>
                </a:uFill>
                <a:latin typeface="Consolas"/>
                <a:ea typeface="Consolas"/>
                <a:cs typeface="Consolas"/>
                <a:sym typeface="Consolas"/>
                <a:hlinkClick r:id="rId4"/>
              </a:rPr>
              <a:t>⚡</a:t>
            </a:r>
            <a:r>
              <a:rPr lang="en"/>
              <a:t> </a:t>
            </a:r>
            <a:r>
              <a:rPr lang="en" sz="2600"/>
              <a:t>Running Lightning</a:t>
            </a:r>
            <a:r>
              <a:rPr lang="en"/>
              <a:t> </a:t>
            </a:r>
            <a:r>
              <a:rPr b="1" lang="en" sz="2000">
                <a:solidFill>
                  <a:srgbClr val="1A0DAB"/>
                </a:solidFill>
                <a:uFill>
                  <a:noFill/>
                </a:uFill>
                <a:latin typeface="Consolas"/>
                <a:ea typeface="Consolas"/>
                <a:cs typeface="Consolas"/>
                <a:sym typeface="Consolas"/>
                <a:hlinkClick r:id="rId5"/>
              </a:rPr>
              <a:t>⚡</a:t>
            </a:r>
            <a:endParaRPr b="1" sz="2000"/>
          </a:p>
        </p:txBody>
      </p:sp>
      <p:sp>
        <p:nvSpPr>
          <p:cNvPr id="120" name="Google Shape;120;p23"/>
          <p:cNvSpPr txBox="1"/>
          <p:nvPr>
            <p:ph idx="1" type="body"/>
          </p:nvPr>
        </p:nvSpPr>
        <p:spPr>
          <a:xfrm>
            <a:off x="270400" y="1100875"/>
            <a:ext cx="8520600" cy="38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easy*. The only hangup is that in order to prevent fraud and receive/send payments, you must be online, so ~100% uptime is very important. </a:t>
            </a:r>
            <a:endParaRPr/>
          </a:p>
          <a:p>
            <a:pPr indent="0" lvl="0" marL="0" rtl="0" algn="l">
              <a:spcBef>
                <a:spcPts val="1600"/>
              </a:spcBef>
              <a:spcAft>
                <a:spcPts val="0"/>
              </a:spcAft>
              <a:buNone/>
            </a:pPr>
            <a:r>
              <a:rPr lang="en"/>
              <a:t>Requirements: </a:t>
            </a:r>
            <a:endParaRPr/>
          </a:p>
          <a:p>
            <a:pPr indent="-342900" lvl="0" marL="457200" rtl="0" algn="l">
              <a:spcBef>
                <a:spcPts val="0"/>
              </a:spcBef>
              <a:spcAft>
                <a:spcPts val="0"/>
              </a:spcAft>
              <a:buSzPts val="1800"/>
              <a:buAutoNum type="arabicPeriod"/>
            </a:pPr>
            <a:r>
              <a:rPr lang="en"/>
              <a:t>A Full Node (as of now, this requirement will go away soon)</a:t>
            </a:r>
            <a:endParaRPr/>
          </a:p>
          <a:p>
            <a:pPr indent="-342900" lvl="0" marL="457200" rtl="0" algn="l">
              <a:spcBef>
                <a:spcPts val="0"/>
              </a:spcBef>
              <a:spcAft>
                <a:spcPts val="0"/>
              </a:spcAft>
              <a:buSzPts val="1800"/>
              <a:buAutoNum type="arabicPeriod"/>
            </a:pPr>
            <a:r>
              <a:rPr lang="en"/>
              <a:t>Computer you can keep online 24/7 (energy reqs far lower than mining)</a:t>
            </a:r>
            <a:endParaRPr/>
          </a:p>
          <a:p>
            <a:pPr indent="0" lvl="0" marL="0" rtl="0" algn="l">
              <a:spcBef>
                <a:spcPts val="1600"/>
              </a:spcBef>
              <a:spcAft>
                <a:spcPts val="0"/>
              </a:spcAft>
              <a:buNone/>
            </a:pPr>
            <a:r>
              <a:rPr lang="en"/>
              <a:t>Helpful: Very limited familiarity with Command Line</a:t>
            </a:r>
            <a:endParaRPr/>
          </a:p>
          <a:p>
            <a:pPr indent="0" lvl="0" marL="0" rtl="0" algn="l">
              <a:spcBef>
                <a:spcPts val="1600"/>
              </a:spcBef>
              <a:spcAft>
                <a:spcPts val="0"/>
              </a:spcAft>
              <a:buNone/>
            </a:pPr>
            <a:r>
              <a:rPr lang="en"/>
              <a:t>Pierre Rochard’s </a:t>
            </a:r>
            <a:r>
              <a:rPr lang="en" u="sng">
                <a:solidFill>
                  <a:schemeClr val="hlink"/>
                </a:solidFill>
                <a:hlinkClick r:id="rId6"/>
              </a:rPr>
              <a:t>guide</a:t>
            </a:r>
            <a:r>
              <a:rPr lang="en"/>
              <a:t>. </a:t>
            </a:r>
            <a:endParaRPr/>
          </a:p>
          <a:p>
            <a:pPr indent="0" lvl="0" marL="0" rtl="0" algn="l">
              <a:spcBef>
                <a:spcPts val="0"/>
              </a:spcBef>
              <a:spcAft>
                <a:spcPts val="0"/>
              </a:spcAft>
              <a:buNone/>
            </a:pPr>
            <a:r>
              <a:rPr lang="en" sz="1400"/>
              <a:t>Zap.</a:t>
            </a:r>
            <a:endParaRPr sz="1400"/>
          </a:p>
          <a:p>
            <a:pPr indent="0" lvl="0" marL="0" rtl="0" algn="l">
              <a:spcBef>
                <a:spcPts val="0"/>
              </a:spcBef>
              <a:spcAft>
                <a:spcPts val="0"/>
              </a:spcAft>
              <a:buNone/>
            </a:pPr>
            <a:r>
              <a:rPr lang="en" sz="1400"/>
              <a:t>Joule Chrome Extension. </a:t>
            </a:r>
            <a:endParaRPr sz="1400"/>
          </a:p>
          <a:p>
            <a:pPr indent="0" lvl="0" marL="0" rtl="0" algn="l">
              <a:spcBef>
                <a:spcPts val="0"/>
              </a:spcBef>
              <a:spcAft>
                <a:spcPts val="1600"/>
              </a:spcAft>
              <a:buNone/>
            </a:pPr>
            <a:r>
              <a:rPr lang="en"/>
              <a:t>If you don’t want/have a laptop to run 24/7, A Raspberry Pi 3 works, but is much less simple and requires more Command Line. </a:t>
            </a:r>
            <a:endParaRPr/>
          </a:p>
        </p:txBody>
      </p:sp>
      <p:sp>
        <p:nvSpPr>
          <p:cNvPr id="121" name="Google Shape;121;p23"/>
          <p:cNvSpPr txBox="1"/>
          <p:nvPr/>
        </p:nvSpPr>
        <p:spPr>
          <a:xfrm>
            <a:off x="5468700" y="37900"/>
            <a:ext cx="3675300" cy="1114500"/>
          </a:xfrm>
          <a:prstGeom prst="rect">
            <a:avLst/>
          </a:prstGeom>
          <a:solidFill>
            <a:srgbClr val="FFFFFF"/>
          </a:solidFill>
          <a:ln cap="flat" cmpd="sng" w="2857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00FF"/>
                </a:solidFill>
              </a:rPr>
              <a:t>If you’re extra lazy, a </a:t>
            </a:r>
            <a:r>
              <a:rPr lang="en" u="sng">
                <a:solidFill>
                  <a:srgbClr val="6FA8DC"/>
                </a:solidFill>
                <a:hlinkClick r:id="rId7"/>
              </a:rPr>
              <a:t>Casa</a:t>
            </a:r>
            <a:r>
              <a:rPr lang="en">
                <a:solidFill>
                  <a:srgbClr val="9900FF"/>
                </a:solidFill>
              </a:rPr>
              <a:t> by Jameson Lopp is plug-and-play and Controlled from a web browser. Zero Knowledge/ maintenance/setup required. </a:t>
            </a:r>
            <a:endParaRPr>
              <a:solidFill>
                <a:srgbClr val="99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Mining</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 investment, high energy cost, low margins. </a:t>
            </a:r>
            <a:endParaRPr/>
          </a:p>
          <a:p>
            <a:pPr indent="0" lvl="0" marL="0" rtl="0" algn="l">
              <a:spcBef>
                <a:spcPts val="1600"/>
              </a:spcBef>
              <a:spcAft>
                <a:spcPts val="0"/>
              </a:spcAft>
              <a:buNone/>
            </a:pPr>
            <a:r>
              <a:rPr lang="en"/>
              <a:t>And I don’t know anything about how to do it. </a:t>
            </a:r>
            <a:endParaRPr/>
          </a:p>
          <a:p>
            <a:pPr indent="0" lvl="0" marL="0" rtl="0" algn="l">
              <a:spcBef>
                <a:spcPts val="1600"/>
              </a:spcBef>
              <a:spcAft>
                <a:spcPts val="0"/>
              </a:spcAft>
              <a:buNone/>
            </a:pPr>
            <a:r>
              <a:rPr lang="en"/>
              <a:t>But, it’s not too complicated thanks to Bitmain. BTC Mining equipment is built solely to mine BTC (not BCH, ETH, etc.) These are called ASICs, and should be fairly easily to set up.</a:t>
            </a:r>
            <a:endParaRPr/>
          </a:p>
          <a:p>
            <a:pPr indent="0" lvl="0" marL="0" rtl="0" algn="l">
              <a:spcBef>
                <a:spcPts val="1600"/>
              </a:spcBef>
              <a:spcAft>
                <a:spcPts val="1600"/>
              </a:spcAft>
              <a:buNone/>
            </a:pPr>
            <a:r>
              <a:rPr lang="en"/>
              <a:t>While Nodes can decide what software to run (what forks to accept), Miners have significant leverage over the direction of the system.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Buying BitCoin</a:t>
            </a:r>
            <a:endParaRPr/>
          </a:p>
          <a:p>
            <a:pPr indent="-317500" lvl="1" marL="914400" rtl="0" algn="l">
              <a:spcBef>
                <a:spcPts val="0"/>
              </a:spcBef>
              <a:spcAft>
                <a:spcPts val="0"/>
              </a:spcAft>
              <a:buSzPts val="1400"/>
              <a:buAutoNum type="alphaLcPeriod"/>
            </a:pPr>
            <a:r>
              <a:rPr lang="en"/>
              <a:t>Buying, securing, and Hodling BTC  </a:t>
            </a:r>
            <a:endParaRPr/>
          </a:p>
          <a:p>
            <a:pPr indent="-317500" lvl="1" marL="914400" rtl="0" algn="l">
              <a:spcBef>
                <a:spcPts val="0"/>
              </a:spcBef>
              <a:spcAft>
                <a:spcPts val="0"/>
              </a:spcAft>
              <a:buSzPts val="1400"/>
              <a:buAutoNum type="alphaLcPeriod"/>
            </a:pPr>
            <a:r>
              <a:rPr lang="en"/>
              <a:t>Privacy</a:t>
            </a:r>
            <a:endParaRPr/>
          </a:p>
          <a:p>
            <a:pPr indent="-342900" lvl="0" marL="457200" rtl="0" algn="l">
              <a:spcBef>
                <a:spcPts val="0"/>
              </a:spcBef>
              <a:spcAft>
                <a:spcPts val="0"/>
              </a:spcAft>
              <a:buSzPts val="1800"/>
              <a:buAutoNum type="arabicPeriod"/>
            </a:pPr>
            <a:r>
              <a:rPr lang="en"/>
              <a:t>Running a Full Node</a:t>
            </a:r>
            <a:endParaRPr/>
          </a:p>
          <a:p>
            <a:pPr indent="-317500" lvl="1" marL="914400" rtl="0" algn="l">
              <a:spcBef>
                <a:spcPts val="0"/>
              </a:spcBef>
              <a:spcAft>
                <a:spcPts val="0"/>
              </a:spcAft>
              <a:buSzPts val="1400"/>
              <a:buAutoNum type="alphaLcPeriod"/>
            </a:pPr>
            <a:r>
              <a:rPr lang="en"/>
              <a:t>What is a Node?</a:t>
            </a:r>
            <a:endParaRPr/>
          </a:p>
          <a:p>
            <a:pPr indent="-317500" lvl="1" marL="914400" rtl="0" algn="l">
              <a:spcBef>
                <a:spcPts val="0"/>
              </a:spcBef>
              <a:spcAft>
                <a:spcPts val="0"/>
              </a:spcAft>
              <a:buSzPts val="1400"/>
              <a:buAutoNum type="alphaLcPeriod"/>
            </a:pPr>
            <a:r>
              <a:rPr lang="en"/>
              <a:t>Why run a Node?</a:t>
            </a:r>
            <a:endParaRPr/>
          </a:p>
          <a:p>
            <a:pPr indent="-342900" lvl="0" marL="457200" rtl="0" algn="l">
              <a:spcBef>
                <a:spcPts val="0"/>
              </a:spcBef>
              <a:spcAft>
                <a:spcPts val="0"/>
              </a:spcAft>
              <a:buSzPts val="1800"/>
              <a:buAutoNum type="arabicPeriod"/>
            </a:pPr>
            <a:r>
              <a:rPr lang="en"/>
              <a:t>Running a Lightning Node</a:t>
            </a:r>
            <a:endParaRPr/>
          </a:p>
          <a:p>
            <a:pPr indent="-317500" lvl="1" marL="914400" rtl="0" algn="l">
              <a:spcBef>
                <a:spcPts val="0"/>
              </a:spcBef>
              <a:spcAft>
                <a:spcPts val="0"/>
              </a:spcAft>
              <a:buSzPts val="1400"/>
              <a:buAutoNum type="alphaLcPeriod"/>
            </a:pPr>
            <a:r>
              <a:rPr lang="en"/>
              <a:t>What is Lightning?</a:t>
            </a:r>
            <a:endParaRPr/>
          </a:p>
          <a:p>
            <a:pPr indent="-317500" lvl="1" marL="914400" rtl="0" algn="l">
              <a:spcBef>
                <a:spcPts val="0"/>
              </a:spcBef>
              <a:spcAft>
                <a:spcPts val="0"/>
              </a:spcAft>
              <a:buSzPts val="1400"/>
              <a:buAutoNum type="alphaLcPeriod"/>
            </a:pPr>
            <a:r>
              <a:rPr lang="en"/>
              <a:t>Why run a Node?</a:t>
            </a:r>
            <a:endParaRPr/>
          </a:p>
          <a:p>
            <a:pPr indent="-342900" lvl="0" marL="457200" rtl="0" algn="l">
              <a:spcBef>
                <a:spcPts val="0"/>
              </a:spcBef>
              <a:spcAft>
                <a:spcPts val="0"/>
              </a:spcAft>
              <a:buSzPts val="1800"/>
              <a:buAutoNum type="arabicPeriod"/>
            </a:pPr>
            <a:r>
              <a:rPr lang="en"/>
              <a:t>Mining</a:t>
            </a:r>
            <a:endParaRPr/>
          </a:p>
          <a:p>
            <a:pPr indent="-317500" lvl="1" marL="914400" rtl="0" algn="l">
              <a:spcBef>
                <a:spcPts val="0"/>
              </a:spcBef>
              <a:spcAft>
                <a:spcPts val="0"/>
              </a:spcAft>
              <a:buSzPts val="1400"/>
              <a:buAutoNum type="alphaLcPeriod"/>
            </a:pPr>
            <a:r>
              <a:rPr lang="en"/>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Buying Bitcoin</a:t>
            </a:r>
            <a:endParaRPr/>
          </a:p>
        </p:txBody>
      </p:sp>
      <p:sp>
        <p:nvSpPr>
          <p:cNvPr id="67" name="Google Shape;67;p15"/>
          <p:cNvSpPr txBox="1"/>
          <p:nvPr>
            <p:ph idx="1" type="body"/>
          </p:nvPr>
        </p:nvSpPr>
        <p:spPr>
          <a:xfrm>
            <a:off x="311700" y="1152475"/>
            <a:ext cx="8520600" cy="36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UX is by far the weakest part of Bitcoin right now. However, there are many apps you can use to buy, based on your security, privacy, and price preferences. </a:t>
            </a:r>
            <a:endParaRPr/>
          </a:p>
          <a:p>
            <a:pPr indent="-330200" lvl="0" marL="457200" rtl="0" algn="l">
              <a:spcBef>
                <a:spcPts val="1600"/>
              </a:spcBef>
              <a:spcAft>
                <a:spcPts val="0"/>
              </a:spcAft>
              <a:buSzPts val="1600"/>
              <a:buChar char="●"/>
            </a:pPr>
            <a:r>
              <a:rPr lang="en" sz="1600">
                <a:solidFill>
                  <a:srgbClr val="00FF00"/>
                </a:solidFill>
              </a:rPr>
              <a:t>BP</a:t>
            </a:r>
            <a:r>
              <a:rPr lang="en" sz="1600"/>
              <a:t>: </a:t>
            </a:r>
            <a:r>
              <a:rPr lang="en" sz="1600"/>
              <a:t>Bisq and Hodl Hodl: Decentralized exchanges, direct TX with seller. </a:t>
            </a:r>
            <a:endParaRPr sz="1600"/>
          </a:p>
          <a:p>
            <a:pPr indent="-330200" lvl="0" marL="457200" rtl="0" algn="l">
              <a:spcBef>
                <a:spcPts val="1000"/>
              </a:spcBef>
              <a:spcAft>
                <a:spcPts val="0"/>
              </a:spcAft>
              <a:buSzPts val="1600"/>
              <a:buChar char="●"/>
            </a:pPr>
            <a:r>
              <a:rPr lang="en" sz="1600"/>
              <a:t>Coinbase, Gemini, Bitcoin.com**: Institutional, sell-out, KYC-AML. </a:t>
            </a:r>
            <a:endParaRPr sz="1600"/>
          </a:p>
          <a:p>
            <a:pPr indent="-330200" lvl="0" marL="457200" rtl="0" algn="l">
              <a:spcBef>
                <a:spcPts val="1000"/>
              </a:spcBef>
              <a:spcAft>
                <a:spcPts val="0"/>
              </a:spcAft>
              <a:buSzPts val="1600"/>
              <a:buChar char="●"/>
            </a:pPr>
            <a:r>
              <a:rPr lang="en" sz="1600"/>
              <a:t>ATMs, OTCXs, OpenDime: Physical transfers. </a:t>
            </a:r>
            <a:endParaRPr sz="1600"/>
          </a:p>
          <a:p>
            <a:pPr indent="-330200" lvl="0" marL="457200" rtl="0" algn="l">
              <a:spcBef>
                <a:spcPts val="1000"/>
              </a:spcBef>
              <a:spcAft>
                <a:spcPts val="0"/>
              </a:spcAft>
              <a:buSzPts val="1600"/>
              <a:buChar char="●"/>
            </a:pPr>
            <a:r>
              <a:rPr lang="en" sz="1600"/>
              <a:t>Robinhood, etc.: Some Exchanges only sell you claims to BTC, never use these. Always ensure you can withdraw your coins off-exchange and </a:t>
            </a:r>
            <a:r>
              <a:rPr b="1" lang="en" sz="1600"/>
              <a:t>control Private Keys</a:t>
            </a:r>
            <a:endParaRPr b="1" sz="1600"/>
          </a:p>
          <a:p>
            <a:pPr indent="0" lvl="0" marL="0" rtl="0" algn="l">
              <a:spcBef>
                <a:spcPts val="1000"/>
              </a:spcBef>
              <a:spcAft>
                <a:spcPts val="0"/>
              </a:spcAft>
              <a:buNone/>
            </a:pPr>
            <a:r>
              <a:rPr lang="en" sz="1400"/>
              <a:t>*Gemini is run by the Winkelvi.  </a:t>
            </a:r>
            <a:endParaRPr sz="1400"/>
          </a:p>
          <a:p>
            <a:pPr indent="0" lvl="0" marL="0" rtl="0" algn="l">
              <a:spcBef>
                <a:spcPts val="0"/>
              </a:spcBef>
              <a:spcAft>
                <a:spcPts val="0"/>
              </a:spcAft>
              <a:buNone/>
            </a:pPr>
            <a:r>
              <a:rPr lang="en" sz="1400"/>
              <a:t>**Bitcoin.com attempts to scam buyers into buying BCash instead of BTC. Know what you’re buying. </a:t>
            </a:r>
            <a:endParaRPr sz="1400"/>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Sidenote: KYC/AML</a:t>
            </a:r>
            <a:endParaRPr/>
          </a:p>
        </p:txBody>
      </p:sp>
      <p:sp>
        <p:nvSpPr>
          <p:cNvPr id="73" name="Google Shape;73;p16"/>
          <p:cNvSpPr txBox="1"/>
          <p:nvPr>
            <p:ph idx="1" type="body"/>
          </p:nvPr>
        </p:nvSpPr>
        <p:spPr>
          <a:xfrm>
            <a:off x="311700" y="1152475"/>
            <a:ext cx="85206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Know Your Customer / Anti-Money Laundering</a:t>
            </a:r>
            <a:endParaRPr>
              <a:latin typeface="Consolas"/>
              <a:ea typeface="Consolas"/>
              <a:cs typeface="Consolas"/>
              <a:sym typeface="Consolas"/>
            </a:endParaRPr>
          </a:p>
          <a:p>
            <a:pPr indent="0" lvl="0" marL="0" rtl="0" algn="l">
              <a:spcBef>
                <a:spcPts val="1600"/>
              </a:spcBef>
              <a:spcAft>
                <a:spcPts val="0"/>
              </a:spcAft>
              <a:buNone/>
            </a:pPr>
            <a:r>
              <a:rPr lang="en" sz="1500">
                <a:latin typeface="Consolas"/>
                <a:ea typeface="Consolas"/>
                <a:cs typeface="Consolas"/>
                <a:sym typeface="Consolas"/>
              </a:rPr>
              <a:t>A set of laws requiring financial institutions and exchanges to collect all traders’ data: SSN, Credit Card, Phone Number, Photo ID, Passport, etc. </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This is antithetical to Bitcoin’s decentralized, censorship-resistant ethos. It is also anti-competitive and difficult to comply with. </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Bitcoin and other cryptocurrencies are specifically targeted by these laws, while Wall Street and Institutional banks easily bypass laws, knowingly assist money launderers, and get by with small fines. See: Charlie Shrem. </a:t>
            </a:r>
            <a:endParaRPr sz="1500">
              <a:latin typeface="Consolas"/>
              <a:ea typeface="Consolas"/>
              <a:cs typeface="Consolas"/>
              <a:sym typeface="Consolas"/>
            </a:endParaRPr>
          </a:p>
          <a:p>
            <a:pPr indent="0" lvl="0" marL="0" rtl="0" algn="l">
              <a:spcBef>
                <a:spcPts val="0"/>
              </a:spcBef>
              <a:spcAft>
                <a:spcPts val="0"/>
              </a:spcAft>
              <a:buNone/>
            </a:pPr>
            <a:r>
              <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If you buy on a KYC/AML compliant exchange, anyone (gov’t, hacker, exchange) knows your addresses and can track wherever you send that bitcoin. Forever. </a:t>
            </a:r>
            <a:endParaRPr sz="15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66687"/>
            <a:ext cx="8991600" cy="5057786"/>
          </a:xfrm>
          <a:prstGeom prst="rect">
            <a:avLst/>
          </a:prstGeom>
          <a:noFill/>
          <a:ln>
            <a:noFill/>
          </a:ln>
        </p:spPr>
      </p:pic>
      <p:sp>
        <p:nvSpPr>
          <p:cNvPr id="79" name="Google Shape;79;p17"/>
          <p:cNvSpPr txBox="1"/>
          <p:nvPr>
            <p:ph type="title"/>
          </p:nvPr>
        </p:nvSpPr>
        <p:spPr>
          <a:xfrm>
            <a:off x="1916125" y="1470525"/>
            <a:ext cx="1577700" cy="989400"/>
          </a:xfrm>
          <a:prstGeom prst="rect">
            <a:avLst/>
          </a:prstGeom>
          <a:solidFill>
            <a:srgbClr val="FFF2CC"/>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600">
              <a:latin typeface="Consolas"/>
              <a:ea typeface="Consolas"/>
              <a:cs typeface="Consolas"/>
              <a:sym typeface="Consolas"/>
            </a:endParaRPr>
          </a:p>
          <a:p>
            <a:pPr indent="0" lvl="0" marL="0" rtl="0" algn="l">
              <a:spcBef>
                <a:spcPts val="0"/>
              </a:spcBef>
              <a:spcAft>
                <a:spcPts val="0"/>
              </a:spcAft>
              <a:buNone/>
            </a:pPr>
            <a:r>
              <a:rPr lang="en" sz="1600">
                <a:solidFill>
                  <a:srgbClr val="000000"/>
                </a:solidFill>
                <a:latin typeface="Consolas"/>
                <a:ea typeface="Consolas"/>
                <a:cs typeface="Consolas"/>
                <a:sym typeface="Consolas"/>
              </a:rPr>
              <a:t>Use CoinJoin</a:t>
            </a:r>
            <a:endParaRPr sz="1600">
              <a:solidFill>
                <a:srgbClr val="0000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Securing Keys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If you bought off Bisq, you’re good*. If you bought on Coinbase, you need to complete a few steps to ensure security, privacy, and untaxability. Here’s the Process:</a:t>
            </a:r>
            <a:endParaRPr sz="1700"/>
          </a:p>
          <a:p>
            <a:pPr indent="-336550" lvl="0" marL="457200" rtl="0" algn="l">
              <a:spcBef>
                <a:spcPts val="1600"/>
              </a:spcBef>
              <a:spcAft>
                <a:spcPts val="0"/>
              </a:spcAft>
              <a:buSzPts val="1700"/>
              <a:buAutoNum type="arabicPeriod"/>
            </a:pPr>
            <a:r>
              <a:rPr lang="en" sz="1700"/>
              <a:t>Buy on KYC/AML-compliant exchange</a:t>
            </a:r>
            <a:endParaRPr sz="1700"/>
          </a:p>
          <a:p>
            <a:pPr indent="-336550" lvl="0" marL="457200" rtl="0" algn="l">
              <a:spcBef>
                <a:spcPts val="0"/>
              </a:spcBef>
              <a:spcAft>
                <a:spcPts val="0"/>
              </a:spcAft>
              <a:buSzPts val="1700"/>
              <a:buAutoNum type="arabicPeriod"/>
            </a:pPr>
            <a:r>
              <a:rPr lang="en" sz="1700"/>
              <a:t>Withdraw off-exchange to a Wallet: Samourai, or Wasabi. (</a:t>
            </a:r>
            <a:r>
              <a:rPr lang="en" sz="1700">
                <a:solidFill>
                  <a:srgbClr val="00FF00"/>
                </a:solidFill>
              </a:rPr>
              <a:t>BP</a:t>
            </a:r>
            <a:r>
              <a:rPr lang="en" sz="1700"/>
              <a:t>: Segwit Addresses)</a:t>
            </a:r>
            <a:endParaRPr sz="1700"/>
          </a:p>
          <a:p>
            <a:pPr indent="-336550" lvl="0" marL="457200" rtl="0" algn="l">
              <a:spcBef>
                <a:spcPts val="0"/>
              </a:spcBef>
              <a:spcAft>
                <a:spcPts val="0"/>
              </a:spcAft>
              <a:buSzPts val="1700"/>
              <a:buAutoNum type="arabicPeriod"/>
            </a:pPr>
            <a:r>
              <a:rPr lang="en" sz="1700"/>
              <a:t>CoinJoin! (or Atomic Swap in the future)</a:t>
            </a:r>
            <a:endParaRPr sz="1700"/>
          </a:p>
          <a:p>
            <a:pPr indent="-336550" lvl="0" marL="457200" rtl="0" algn="l">
              <a:spcBef>
                <a:spcPts val="0"/>
              </a:spcBef>
              <a:spcAft>
                <a:spcPts val="0"/>
              </a:spcAft>
              <a:buSzPts val="1700"/>
              <a:buAutoNum type="arabicPeriod"/>
            </a:pPr>
            <a:r>
              <a:rPr lang="en" sz="1700"/>
              <a:t>Generate a Paper Wallet (See Process next slide)</a:t>
            </a:r>
            <a:endParaRPr sz="1700"/>
          </a:p>
          <a:p>
            <a:pPr indent="-336550" lvl="0" marL="457200" rtl="0" algn="l">
              <a:spcBef>
                <a:spcPts val="0"/>
              </a:spcBef>
              <a:spcAft>
                <a:spcPts val="0"/>
              </a:spcAft>
              <a:buSzPts val="1700"/>
              <a:buAutoNum type="arabicPeriod"/>
            </a:pPr>
            <a:r>
              <a:rPr lang="en" sz="1700"/>
              <a:t>Transfer UTXOs (BTC) to Paper Wallet. </a:t>
            </a:r>
            <a:endParaRPr sz="1700"/>
          </a:p>
          <a:p>
            <a:pPr indent="-336550" lvl="0" marL="457200" rtl="0" algn="l">
              <a:spcBef>
                <a:spcPts val="0"/>
              </a:spcBef>
              <a:spcAft>
                <a:spcPts val="0"/>
              </a:spcAft>
              <a:buSzPts val="1700"/>
              <a:buAutoNum type="arabicPeriod"/>
            </a:pPr>
            <a:r>
              <a:rPr lang="en" sz="1700"/>
              <a:t>Check </a:t>
            </a:r>
            <a:r>
              <a:rPr lang="en" sz="1700" u="sng">
                <a:solidFill>
                  <a:schemeClr val="hlink"/>
                </a:solidFill>
                <a:hlinkClick r:id="rId3"/>
              </a:rPr>
              <a:t>Blockchain.com</a:t>
            </a:r>
            <a:r>
              <a:rPr lang="en" sz="1700"/>
              <a:t> to confirm your BTC arrived. </a:t>
            </a:r>
            <a:endParaRPr sz="1700"/>
          </a:p>
          <a:p>
            <a:pPr indent="0" lvl="0" marL="0" rtl="0" algn="l">
              <a:spcBef>
                <a:spcPts val="1600"/>
              </a:spcBef>
              <a:spcAft>
                <a:spcPts val="0"/>
              </a:spcAft>
              <a:buNone/>
            </a:pPr>
            <a:r>
              <a:t/>
            </a:r>
            <a:endParaRPr sz="1700"/>
          </a:p>
          <a:p>
            <a:pPr indent="0" lvl="0" marL="0" rtl="0" algn="l">
              <a:spcBef>
                <a:spcPts val="1600"/>
              </a:spcBef>
              <a:spcAft>
                <a:spcPts val="1600"/>
              </a:spcAft>
              <a:buNone/>
            </a:pPr>
            <a:r>
              <a:rPr lang="en" sz="1700"/>
              <a:t>* There’s no harm in CoinJoin-ing anyway, it’s extremely cheap.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Safely Generating a Paper Wallet (SegWit)</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FF00"/>
                </a:solidFill>
              </a:rPr>
              <a:t>BP(IF)</a:t>
            </a:r>
            <a:r>
              <a:rPr lang="en" sz="1400"/>
              <a:t>: Do this all on a brand-new computer, use a brand new (or at least empty) USB, and do not use a printer (or at least offline). No JS. </a:t>
            </a:r>
            <a:endParaRPr sz="1400"/>
          </a:p>
          <a:p>
            <a:pPr indent="-317500" lvl="0" marL="457200" rtl="0" algn="l">
              <a:spcBef>
                <a:spcPts val="1600"/>
              </a:spcBef>
              <a:spcAft>
                <a:spcPts val="0"/>
              </a:spcAft>
              <a:buSzPts val="1400"/>
              <a:buAutoNum type="arabicPeriod"/>
            </a:pPr>
            <a:r>
              <a:rPr lang="en" sz="1400"/>
              <a:t>Go to </a:t>
            </a:r>
            <a:r>
              <a:rPr lang="en" sz="1400" u="sng">
                <a:solidFill>
                  <a:schemeClr val="hlink"/>
                </a:solidFill>
                <a:hlinkClick r:id="rId3"/>
              </a:rPr>
              <a:t>https://segwitaddress.org/</a:t>
            </a:r>
            <a:r>
              <a:rPr lang="en" sz="1400"/>
              <a:t>, hit Ctrl-S (Cmd-S on Mac) to save the page.</a:t>
            </a:r>
            <a:endParaRPr sz="1400"/>
          </a:p>
          <a:p>
            <a:pPr indent="-317500" lvl="1" marL="914400" rtl="0" algn="l">
              <a:spcBef>
                <a:spcPts val="0"/>
              </a:spcBef>
              <a:spcAft>
                <a:spcPts val="0"/>
              </a:spcAft>
              <a:buSzPts val="1400"/>
              <a:buAutoNum type="alphaLcPeriod"/>
            </a:pPr>
            <a:r>
              <a:rPr lang="en"/>
              <a:t>You’re saving the HTML file. </a:t>
            </a:r>
            <a:endParaRPr/>
          </a:p>
          <a:p>
            <a:pPr indent="-317500" lvl="0" marL="457200" rtl="0" algn="l">
              <a:spcBef>
                <a:spcPts val="0"/>
              </a:spcBef>
              <a:spcAft>
                <a:spcPts val="0"/>
              </a:spcAft>
              <a:buSzPts val="1400"/>
              <a:buAutoNum type="arabicPeriod"/>
            </a:pPr>
            <a:r>
              <a:rPr lang="en" sz="1400"/>
              <a:t>Airplane Mode: Turn off Internet, Bluetooth, Ethernet, and cellular.</a:t>
            </a:r>
            <a:endParaRPr sz="1400"/>
          </a:p>
          <a:p>
            <a:pPr indent="-317500" lvl="0" marL="457200" rtl="0" algn="l">
              <a:spcBef>
                <a:spcPts val="0"/>
              </a:spcBef>
              <a:spcAft>
                <a:spcPts val="0"/>
              </a:spcAft>
              <a:buSzPts val="1400"/>
              <a:buAutoNum type="arabicPeriod"/>
            </a:pPr>
            <a:r>
              <a:rPr lang="en" sz="1400"/>
              <a:t>Run (open) the HTML file. It will open exactly like a website. </a:t>
            </a:r>
            <a:endParaRPr sz="1400"/>
          </a:p>
        </p:txBody>
      </p:sp>
      <p:pic>
        <p:nvPicPr>
          <p:cNvPr id="92" name="Google Shape;92;p19"/>
          <p:cNvPicPr preferRelativeResize="0"/>
          <p:nvPr/>
        </p:nvPicPr>
        <p:blipFill rotWithShape="1">
          <a:blip r:embed="rId4">
            <a:alphaModFix/>
          </a:blip>
          <a:srcRect b="41286" l="0" r="0" t="0"/>
          <a:stretch/>
        </p:blipFill>
        <p:spPr>
          <a:xfrm>
            <a:off x="5703875" y="2822387"/>
            <a:ext cx="2902774" cy="1363474"/>
          </a:xfrm>
          <a:prstGeom prst="rect">
            <a:avLst/>
          </a:prstGeom>
          <a:noFill/>
          <a:ln>
            <a:noFill/>
          </a:ln>
        </p:spPr>
      </p:pic>
      <p:pic>
        <p:nvPicPr>
          <p:cNvPr id="93" name="Google Shape;93;p19"/>
          <p:cNvPicPr preferRelativeResize="0"/>
          <p:nvPr/>
        </p:nvPicPr>
        <p:blipFill rotWithShape="1">
          <a:blip r:embed="rId5">
            <a:alphaModFix/>
          </a:blip>
          <a:srcRect b="63648" l="0" r="0" t="0"/>
          <a:stretch/>
        </p:blipFill>
        <p:spPr>
          <a:xfrm>
            <a:off x="503750" y="2971000"/>
            <a:ext cx="3666496" cy="1066250"/>
          </a:xfrm>
          <a:prstGeom prst="rect">
            <a:avLst/>
          </a:prstGeom>
          <a:noFill/>
          <a:ln>
            <a:noFill/>
          </a:ln>
        </p:spPr>
      </p:pic>
      <p:sp>
        <p:nvSpPr>
          <p:cNvPr id="94" name="Google Shape;94;p19"/>
          <p:cNvSpPr txBox="1"/>
          <p:nvPr/>
        </p:nvSpPr>
        <p:spPr>
          <a:xfrm>
            <a:off x="561475" y="4224425"/>
            <a:ext cx="36666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This allows you to generate the entropy (randomness), reducing reliance on the computer. </a:t>
            </a:r>
            <a:endParaRPr sz="1200">
              <a:solidFill>
                <a:srgbClr val="FFFFFF"/>
              </a:solidFill>
              <a:latin typeface="Consolas"/>
              <a:ea typeface="Consolas"/>
              <a:cs typeface="Consolas"/>
              <a:sym typeface="Consolas"/>
            </a:endParaRPr>
          </a:p>
        </p:txBody>
      </p:sp>
      <p:sp>
        <p:nvSpPr>
          <p:cNvPr id="95" name="Google Shape;95;p19"/>
          <p:cNvSpPr txBox="1"/>
          <p:nvPr/>
        </p:nvSpPr>
        <p:spPr>
          <a:xfrm>
            <a:off x="5783950" y="4126325"/>
            <a:ext cx="2822700" cy="8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T</a:t>
            </a:r>
            <a:r>
              <a:rPr lang="en" sz="1200">
                <a:solidFill>
                  <a:srgbClr val="FFFFFF"/>
                </a:solidFill>
                <a:latin typeface="Consolas"/>
                <a:ea typeface="Consolas"/>
                <a:cs typeface="Consolas"/>
                <a:sym typeface="Consolas"/>
              </a:rPr>
              <a:t>he Result! The Public Key/Address (left, QR &amp; text format) and the Private Key on the right.  </a:t>
            </a:r>
            <a:endParaRPr sz="1200">
              <a:solidFill>
                <a:srgbClr val="FFFFFF"/>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a Paper Wallet cont. </a:t>
            </a:r>
            <a:endParaRPr/>
          </a:p>
        </p:txBody>
      </p:sp>
      <p:sp>
        <p:nvSpPr>
          <p:cNvPr id="101" name="Google Shape;101;p20"/>
          <p:cNvSpPr txBox="1"/>
          <p:nvPr>
            <p:ph idx="1" type="body"/>
          </p:nvPr>
        </p:nvSpPr>
        <p:spPr>
          <a:xfrm>
            <a:off x="311700" y="115247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Once you have the Key pair, write the Private Key down by hand on a piece of paper, or save the file straight to a USB (not to the computer’s drive), or print it. </a:t>
            </a:r>
            <a:endParaRPr sz="1400"/>
          </a:p>
          <a:p>
            <a:pPr indent="0" lvl="0" marL="0" rtl="0" algn="l">
              <a:spcBef>
                <a:spcPts val="1600"/>
              </a:spcBef>
              <a:spcAft>
                <a:spcPts val="0"/>
              </a:spcAft>
              <a:buNone/>
            </a:pPr>
            <a:r>
              <a:rPr lang="en" sz="1400"/>
              <a:t>These options are all okay, but in descending order. Printers save information and upload it to the internet but they also track where certain paper was printed and when. Screenshots, copy-and-paste, etc. all save data, so they are less secure. </a:t>
            </a:r>
            <a:endParaRPr sz="1400"/>
          </a:p>
          <a:p>
            <a:pPr indent="0" lvl="0" marL="0" rtl="0" algn="l">
              <a:spcBef>
                <a:spcPts val="1600"/>
              </a:spcBef>
              <a:spcAft>
                <a:spcPts val="0"/>
              </a:spcAft>
              <a:buNone/>
            </a:pPr>
            <a:r>
              <a:rPr lang="en" sz="1400"/>
              <a:t>A single typo in your private key will mean you have no access to the funds. Do not misspell anything. </a:t>
            </a:r>
            <a:endParaRPr sz="1400"/>
          </a:p>
          <a:p>
            <a:pPr indent="0" lvl="0" marL="0" rtl="0" algn="l">
              <a:spcBef>
                <a:spcPts val="1600"/>
              </a:spcBef>
              <a:spcAft>
                <a:spcPts val="0"/>
              </a:spcAft>
              <a:buNone/>
            </a:pPr>
            <a:r>
              <a:rPr lang="en" sz="1400"/>
              <a:t>Copy the Public Key (Ctrl-C/V is okay with Pubkey) into Blockchain.com to see your paper wallet’s full history and current funds. </a:t>
            </a:r>
            <a:br>
              <a:rPr lang="en" sz="1400"/>
            </a:br>
            <a:endParaRPr sz="1400"/>
          </a:p>
          <a:p>
            <a:pPr indent="0" lvl="0" marL="0" rtl="0" algn="l">
              <a:spcBef>
                <a:spcPts val="1600"/>
              </a:spcBef>
              <a:spcAft>
                <a:spcPts val="1600"/>
              </a:spcAft>
              <a:buNone/>
            </a:pPr>
            <a:r>
              <a:rPr lang="en" sz="1400">
                <a:solidFill>
                  <a:srgbClr val="00FF00"/>
                </a:solidFill>
              </a:rPr>
              <a:t>BP</a:t>
            </a:r>
            <a:r>
              <a:rPr lang="en" sz="1400"/>
              <a:t>: Never reuse Public Keys for multiple transactions. If you withdraw 10% of these funds later, you must move the other 90% to a new wallet (called sweeping). The vulnerability here is small but sweep anyways.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Never Pay Taxes. 	</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to CoinJoin and your transition to a paper wallet, you have plausible deniability that you even own the BTC. It is nearly impossible for the Gov’t (or anyone) to find your new address. This means never voluntarily report capital gains (profits from selling BTC) or any other info unless you support: </a:t>
            </a:r>
            <a:endParaRPr/>
          </a:p>
          <a:p>
            <a:pPr indent="-342900" lvl="0" marL="457200" rtl="0" algn="l">
              <a:spcBef>
                <a:spcPts val="1600"/>
              </a:spcBef>
              <a:spcAft>
                <a:spcPts val="0"/>
              </a:spcAft>
              <a:buSzPts val="1800"/>
              <a:buChar char="●"/>
            </a:pPr>
            <a:r>
              <a:rPr lang="en"/>
              <a:t>Mass Incarceration</a:t>
            </a:r>
            <a:endParaRPr/>
          </a:p>
          <a:p>
            <a:pPr indent="-342900" lvl="0" marL="457200" rtl="0" algn="l">
              <a:spcBef>
                <a:spcPts val="0"/>
              </a:spcBef>
              <a:spcAft>
                <a:spcPts val="0"/>
              </a:spcAft>
              <a:buSzPts val="1800"/>
              <a:buChar char="●"/>
            </a:pPr>
            <a:r>
              <a:rPr lang="en"/>
              <a:t>The War on Drugs</a:t>
            </a:r>
            <a:endParaRPr/>
          </a:p>
          <a:p>
            <a:pPr indent="-342900" lvl="0" marL="457200" rtl="0" algn="l">
              <a:spcBef>
                <a:spcPts val="0"/>
              </a:spcBef>
              <a:spcAft>
                <a:spcPts val="0"/>
              </a:spcAft>
              <a:buSzPts val="1800"/>
              <a:buChar char="●"/>
            </a:pPr>
            <a:r>
              <a:rPr lang="en"/>
              <a:t>Roads</a:t>
            </a:r>
            <a:endParaRPr/>
          </a:p>
          <a:p>
            <a:pPr indent="-342900" lvl="0" marL="457200" rtl="0" algn="l">
              <a:spcBef>
                <a:spcPts val="0"/>
              </a:spcBef>
              <a:spcAft>
                <a:spcPts val="0"/>
              </a:spcAft>
              <a:buSzPts val="1800"/>
              <a:buChar char="●"/>
            </a:pPr>
            <a:r>
              <a:rPr lang="en"/>
              <a:t>Endless Wars </a:t>
            </a:r>
            <a:endParaRPr/>
          </a:p>
          <a:p>
            <a:pPr indent="-342900" lvl="0" marL="457200" rtl="0" algn="l">
              <a:spcBef>
                <a:spcPts val="0"/>
              </a:spcBef>
              <a:spcAft>
                <a:spcPts val="0"/>
              </a:spcAft>
              <a:buSzPts val="1800"/>
              <a:buChar char="●"/>
            </a:pPr>
            <a:r>
              <a:rPr lang="en"/>
              <a:t>Everything else the government does.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