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font" Target="fonts/Ubuntu-boldItalic.fntdata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58ab3b3c7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58ab3b3c7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58ab3b3c7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58ab3b3c7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58ab3b3c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58ab3b3c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58ab3b3c7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58ab3b3c7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58ab3b3c7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58ab3b3c7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8ab3b3c7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8ab3b3c7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8ab3b3c7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8ab3b3c7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8ab3b3c7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58ab3b3c7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558ab3b3c7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558ab3b3c7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58ab3b3c7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558ab3b3c7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8ab3b3c7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8ab3b3c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58ab3b3c7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58ab3b3c7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58ab3b3c7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58ab3b3c7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58ab3b3c7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58ab3b3c7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58ab3b3c7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58ab3b3c7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8ab3b3c7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8ab3b3c7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58ab3b3c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58ab3b3c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8ab3b3c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8ab3b3c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8ab3b3c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8ab3b3c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58ab3b3c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58ab3b3c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58ab3b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58ab3b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58ab3b3c7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58ab3b3c7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blockchain.com/btc/block/00000000000000000024df5eebb9deb75a8862c4fddd175252e69e799cdd77d4" TargetMode="External"/><Relationship Id="rId4" Type="http://schemas.openxmlformats.org/officeDocument/2006/relationships/hyperlink" Target="https://www.blockchain.com/btc/block-height/570201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philzimmermann.com/EN/essays/WhyIWrotePG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Blockchain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Sachin Meier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E-Cash/Communications Problems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229875"/>
            <a:ext cx="8520600" cy="20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Bitcoin, many attempts were made at digital currency: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HashCash (Back)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BitGold (Szabo)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Digicash (Chaum)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...All failed.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311700" y="3345100"/>
            <a:ext cx="5253600" cy="20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PROBLEMS: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Byzantine Generals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Double Spend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Centralization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Spam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Generals Problem</a:t>
            </a:r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50" y="1217538"/>
            <a:ext cx="6022801" cy="270842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6556450" y="1076950"/>
            <a:ext cx="2515800" cy="2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Risks are not limited to Traitors/Bad Actors.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everyone attacks at different times, they fail.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If they “miss” the castle, they attack each other.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All these threats directly analogize to programming issues.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Byzantine Generals Problem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311700" y="1229875"/>
            <a:ext cx="4392900" cy="3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all parties in a network agree on the state of the Ledger without a central authority?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Solution: BLOCKCHAIN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P2P network:</a:t>
            </a:r>
            <a:r>
              <a:rPr lang="en"/>
              <a:t> All parties talk to all others and all maintain the full ledger. Distributed Ledger Tech (DLT).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Nakamoto Consensus:</a:t>
            </a:r>
            <a:r>
              <a:rPr lang="en"/>
              <a:t> Whichever chain is longest is legit (more on this later)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4575" y="1017800"/>
            <a:ext cx="4499726" cy="202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75" y="284325"/>
            <a:ext cx="4202874" cy="1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117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Double-Spend Problem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193825" y="902250"/>
            <a:ext cx="5656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Bob from sending Coin1 to Alice in Block 10 and to Craig in Block 11?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75" y="284325"/>
            <a:ext cx="4202874" cy="1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117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Double-Spend Problem</a:t>
            </a:r>
            <a:endParaRPr/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185200" y="902250"/>
            <a:ext cx="626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Bob from sending Alice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Craig the same coin?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Timestamping blocks: All blocks have the time they were first published.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5401975" y="482475"/>
            <a:ext cx="577200" cy="242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75" y="284325"/>
            <a:ext cx="4202874" cy="1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 txBox="1"/>
          <p:nvPr>
            <p:ph type="title"/>
          </p:nvPr>
        </p:nvSpPr>
        <p:spPr>
          <a:xfrm>
            <a:off x="311700" y="117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Double-Spend Problem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93825" y="902250"/>
            <a:ext cx="626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Bob from sending Alice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Craig the same coin with Copy and Paste?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Timestamping blocks: All blocks have the time they were first published.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Blocks include </a:t>
            </a:r>
            <a:r>
              <a:rPr b="1" lang="en"/>
              <a:t>hash</a:t>
            </a:r>
            <a:r>
              <a:rPr lang="en"/>
              <a:t> of previous block, so, if you change the Timestamp of Block 10, Block 11 will have the wrong “Prev_hash” and the chain is broken. </a:t>
            </a:r>
            <a:r>
              <a:rPr lang="en" sz="1400"/>
              <a:t>(Block 12 will have the same problem, etc.)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4774575" y="284325"/>
            <a:ext cx="1256400" cy="74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6305475" y="465250"/>
            <a:ext cx="569700" cy="2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7"/>
          <p:cNvCxnSpPr>
            <a:stCxn id="215" idx="3"/>
            <a:endCxn id="216" idx="1"/>
          </p:cNvCxnSpPr>
          <p:nvPr/>
        </p:nvCxnSpPr>
        <p:spPr>
          <a:xfrm flipH="1" rot="10800000">
            <a:off x="6030975" y="595125"/>
            <a:ext cx="274500" cy="5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7"/>
          <p:cNvSpPr/>
          <p:nvPr/>
        </p:nvSpPr>
        <p:spPr>
          <a:xfrm>
            <a:off x="6272900" y="254475"/>
            <a:ext cx="1256400" cy="741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/>
          <p:nvPr/>
        </p:nvSpPr>
        <p:spPr>
          <a:xfrm>
            <a:off x="7771250" y="465250"/>
            <a:ext cx="569700" cy="259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7"/>
          <p:cNvCxnSpPr>
            <a:stCxn id="218" idx="3"/>
            <a:endCxn id="219" idx="1"/>
          </p:cNvCxnSpPr>
          <p:nvPr/>
        </p:nvCxnSpPr>
        <p:spPr>
          <a:xfrm flipH="1" rot="10800000">
            <a:off x="7529300" y="594975"/>
            <a:ext cx="242100" cy="30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7"/>
          <p:cNvSpPr/>
          <p:nvPr/>
        </p:nvSpPr>
        <p:spPr>
          <a:xfrm>
            <a:off x="5401975" y="482475"/>
            <a:ext cx="577200" cy="2424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575" y="284325"/>
            <a:ext cx="4202874" cy="16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>
            <p:ph type="title"/>
          </p:nvPr>
        </p:nvSpPr>
        <p:spPr>
          <a:xfrm>
            <a:off x="311700" y="1170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Double-Spend Problem</a:t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93825" y="902250"/>
            <a:ext cx="6267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prevent Bob from sending Alice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Craig the same coin with Copy and Paste?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Timestamping blocks: All blocks have the time they were first published.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Blocks include </a:t>
            </a:r>
            <a:r>
              <a:rPr b="1" lang="en"/>
              <a:t>hash</a:t>
            </a:r>
            <a:r>
              <a:rPr lang="en"/>
              <a:t> of previous block, so, if you change the Timestamp of Block 10, Block 11 will have the wrong “Prev_hash” and the chain is broken.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Alice, who keeps all Blocks, can easily see which spend happened first. </a:t>
            </a: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4774575" y="284325"/>
            <a:ext cx="1256400" cy="74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6305475" y="465250"/>
            <a:ext cx="569700" cy="25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28"/>
          <p:cNvCxnSpPr>
            <a:stCxn id="229" idx="3"/>
            <a:endCxn id="230" idx="1"/>
          </p:cNvCxnSpPr>
          <p:nvPr/>
        </p:nvCxnSpPr>
        <p:spPr>
          <a:xfrm flipH="1" rot="10800000">
            <a:off x="6030975" y="595125"/>
            <a:ext cx="274500" cy="59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8"/>
          <p:cNvSpPr/>
          <p:nvPr/>
        </p:nvSpPr>
        <p:spPr>
          <a:xfrm>
            <a:off x="6272900" y="254475"/>
            <a:ext cx="1256400" cy="7410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7771250" y="465250"/>
            <a:ext cx="569700" cy="259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4" name="Google Shape;234;p28"/>
          <p:cNvCxnSpPr>
            <a:stCxn id="232" idx="3"/>
            <a:endCxn id="233" idx="1"/>
          </p:cNvCxnSpPr>
          <p:nvPr/>
        </p:nvCxnSpPr>
        <p:spPr>
          <a:xfrm flipH="1" rot="10800000">
            <a:off x="7529300" y="594975"/>
            <a:ext cx="242100" cy="30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Centralization?</a:t>
            </a:r>
            <a:endParaRPr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311700" y="1093550"/>
            <a:ext cx="8520600" cy="35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Back’s HashCash used a central mint to solve Double-Spending as did E-Gold (digital Gold Standard). Both collapsed because of corruption, uncertain monetary policy, and high trust costs (Mints/banks have to mediate disputes)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currency is run by a single entity, it has incentives to print to infinity (Cantillon Effects), and can be shut down or regulated with a single warrant.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Peer-to-peer network allows you to trust no one and verify all TXs yourself. Ironically, this reduces costs by taking out all middlemen.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All nodes request/broadcast blocks from/for other nodes. 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No central node to attack: Too big too fail.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SPAM</a:t>
            </a:r>
            <a:endParaRPr/>
          </a:p>
        </p:txBody>
      </p:sp>
      <p:sp>
        <p:nvSpPr>
          <p:cNvPr id="246" name="Google Shape;246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prevent spam? (Very important if everyone has to store entire chain)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Proof of Work: In order to publish a block that other nodes will consider valid, you must find a hash:  </a:t>
            </a:r>
            <a:r>
              <a:rPr i="1" lang="en"/>
              <a:t>sha256( str(Current Block)+str(Prev_Hash)+int(</a:t>
            </a:r>
            <a:r>
              <a:rPr i="1" lang="en"/>
              <a:t>nonce))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That starts with “n” number of zeroes.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0ADE4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00000000000000000024df5eebb9deb75a8862c4fddd175252e69e799cdd77d4</a:t>
            </a:r>
            <a:r>
              <a:rPr lang="en" sz="1200"/>
              <a:t> = PoW for Block </a:t>
            </a:r>
            <a:r>
              <a:rPr lang="en" sz="1050">
                <a:solidFill>
                  <a:srgbClr val="10ADE4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570201</a:t>
            </a:r>
            <a:r>
              <a:rPr lang="en" sz="1050">
                <a:solidFill>
                  <a:srgbClr val="5F5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7" name="Google Shape;247;p30"/>
          <p:cNvSpPr txBox="1"/>
          <p:nvPr/>
        </p:nvSpPr>
        <p:spPr>
          <a:xfrm>
            <a:off x="7591800" y="2571750"/>
            <a:ext cx="1333800" cy="1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Nonce is an incrementing number used to measure difficulty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Result: A Blockchain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224000" y="1229875"/>
            <a:ext cx="86082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immutable chain of timestamped blocks, which are stored by all nodes on the network.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blocks may contain any data: TXs, Identities, Supply Chain stuff, Health records...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change block 500, you must change all 499 blocks before as well (VERY secure)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Depending on how often new blocks are created, and how block creators (miners) are incentivized, new blocks can come instantly and “freely”.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2800"/>
            <a:ext cx="4202874" cy="16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350" y="772375"/>
            <a:ext cx="3867225" cy="29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11638" y="3153275"/>
            <a:ext cx="4203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need to understand this, but notice that each Block has: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Previous Hash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Proof of 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1: Bitcoin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Bitcoin is a monetary system, the main concerns are stability, security, and stock-flow ratio.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Every block mined rewards the miner newly created bitcoin. To prevent miners from spamming blocks for the reward, the more miners, the harder mining 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Blocks come </a:t>
            </a:r>
            <a:r>
              <a:rPr lang="en" sz="1300"/>
              <a:t>(Probabilistically) </a:t>
            </a:r>
            <a:r>
              <a:rPr lang="en"/>
              <a:t>every 10 minutes and are limited to 1MB*. This means there will be a fee market and wait times. Much to unpack here.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</a:t>
            </a:r>
            <a:r>
              <a:rPr lang="en" sz="1300"/>
              <a:t>More on this way later, take for granted for now</a:t>
            </a:r>
            <a:endParaRPr sz="1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2: Other Industries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lot of suits, VCs, nocoiners, etc. believe Blockchain will “revolutionize” other industries or be co-opted by banks.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Blockchain can certainly reduce TX costs of industries, they are slow, data-heavy, and don’t solve problems for traditional, corporate industries.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Can it be done with an Excel Doc?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there central/trusted authority(s)?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Does your data require immutability?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level of privacy is required?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311700" y="418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3: Platforms such as Ethereum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200250" y="1073700"/>
            <a:ext cx="85206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Building Apps on a decentralized network offers great benefits: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More secure apps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Less censorship/regulation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Easier interoperability between APIs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Smart contracts, P2P marketplaces =&gt; fewer middlemen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 it also has many problems: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Putting everything on one network is extremely data-heavy.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Dozens of “standards”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Putting all apps on one platform requires expansive lang (Solidity)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LOTS of free-rider, externality things (my app slows your platform)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Monetization is difficult to maintain. 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277" name="Google Shape;277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Governments and Blockchains?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Voting (Liquid Democracy)? Healthcare? Identity (Blockstack)?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Nakamoto Consensus?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consensus </a:t>
            </a:r>
            <a:r>
              <a:rPr lang="en"/>
              <a:t>achieved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2800"/>
            <a:ext cx="4202874" cy="16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350" y="772375"/>
            <a:ext cx="3867225" cy="29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311638" y="3153275"/>
            <a:ext cx="4203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need to understand this, but notice that each Block has: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Previous Hash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Proof of 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422175" y="3635775"/>
            <a:ext cx="8529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5"/>
          <p:cNvCxnSpPr>
            <a:stCxn id="103" idx="3"/>
            <a:endCxn id="105" idx="1"/>
          </p:cNvCxnSpPr>
          <p:nvPr/>
        </p:nvCxnSpPr>
        <p:spPr>
          <a:xfrm flipH="1" rot="10800000">
            <a:off x="1275075" y="2270175"/>
            <a:ext cx="3534000" cy="1494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103" idx="0"/>
          </p:cNvCxnSpPr>
          <p:nvPr/>
        </p:nvCxnSpPr>
        <p:spPr>
          <a:xfrm rot="10800000">
            <a:off x="672225" y="1878375"/>
            <a:ext cx="176400" cy="1757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103" idx="0"/>
            <a:endCxn id="108" idx="2"/>
          </p:cNvCxnSpPr>
          <p:nvPr/>
        </p:nvCxnSpPr>
        <p:spPr>
          <a:xfrm flipH="1" rot="10800000">
            <a:off x="848625" y="2868975"/>
            <a:ext cx="1275300" cy="7668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5"/>
          <p:cNvSpPr/>
          <p:nvPr/>
        </p:nvSpPr>
        <p:spPr>
          <a:xfrm>
            <a:off x="4809050" y="1766200"/>
            <a:ext cx="3668700" cy="10080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1275075" y="1956275"/>
            <a:ext cx="1697400" cy="912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>
            <a:off x="311638" y="1619650"/>
            <a:ext cx="6273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2800"/>
            <a:ext cx="4202874" cy="16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350" y="772375"/>
            <a:ext cx="3867225" cy="29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311638" y="3153275"/>
            <a:ext cx="4203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need to understand this, but notice that each Block has: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Previous Hash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Proof of 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404925" y="3842550"/>
            <a:ext cx="14559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6"/>
          <p:cNvCxnSpPr>
            <a:stCxn id="118" idx="0"/>
            <a:endCxn id="120" idx="2"/>
          </p:cNvCxnSpPr>
          <p:nvPr/>
        </p:nvCxnSpPr>
        <p:spPr>
          <a:xfrm flipH="1" rot="10800000">
            <a:off x="1132875" y="1611150"/>
            <a:ext cx="95700" cy="2231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6"/>
          <p:cNvCxnSpPr>
            <a:stCxn id="118" idx="0"/>
            <a:endCxn id="122" idx="2"/>
          </p:cNvCxnSpPr>
          <p:nvPr/>
        </p:nvCxnSpPr>
        <p:spPr>
          <a:xfrm flipH="1" rot="10800000">
            <a:off x="1132875" y="1611150"/>
            <a:ext cx="3068100" cy="2231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>
            <a:stCxn id="118" idx="0"/>
            <a:endCxn id="124" idx="2"/>
          </p:cNvCxnSpPr>
          <p:nvPr/>
        </p:nvCxnSpPr>
        <p:spPr>
          <a:xfrm flipH="1" rot="10800000">
            <a:off x="1132875" y="1611150"/>
            <a:ext cx="1567500" cy="22314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6"/>
          <p:cNvSpPr/>
          <p:nvPr/>
        </p:nvSpPr>
        <p:spPr>
          <a:xfrm>
            <a:off x="914800" y="1352650"/>
            <a:ext cx="6273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2386600" y="1352650"/>
            <a:ext cx="6273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887338" y="1352650"/>
            <a:ext cx="6273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2800"/>
            <a:ext cx="4202874" cy="16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350" y="772375"/>
            <a:ext cx="3867225" cy="29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311638" y="3153275"/>
            <a:ext cx="4203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need to understand this, but notice that each Block has: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Previous Hash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Proof of 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39425" y="4066550"/>
            <a:ext cx="16284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7"/>
          <p:cNvCxnSpPr/>
          <p:nvPr/>
        </p:nvCxnSpPr>
        <p:spPr>
          <a:xfrm rot="10800000">
            <a:off x="646100" y="1576550"/>
            <a:ext cx="1292400" cy="2490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7"/>
          <p:cNvCxnSpPr>
            <a:stCxn id="133" idx="3"/>
          </p:cNvCxnSpPr>
          <p:nvPr/>
        </p:nvCxnSpPr>
        <p:spPr>
          <a:xfrm flipH="1" rot="10800000">
            <a:off x="2067825" y="1585250"/>
            <a:ext cx="60000" cy="2610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7"/>
          <p:cNvCxnSpPr>
            <a:stCxn id="133" idx="3"/>
          </p:cNvCxnSpPr>
          <p:nvPr/>
        </p:nvCxnSpPr>
        <p:spPr>
          <a:xfrm flipH="1" rot="10800000">
            <a:off x="2067825" y="1524950"/>
            <a:ext cx="1257900" cy="26709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7"/>
          <p:cNvSpPr txBox="1"/>
          <p:nvPr/>
        </p:nvSpPr>
        <p:spPr>
          <a:xfrm>
            <a:off x="284325" y="2619125"/>
            <a:ext cx="49626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11700" y="1369875"/>
            <a:ext cx="6273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833975" y="1369875"/>
            <a:ext cx="6273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3325713" y="1369875"/>
            <a:ext cx="6273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146" name="Google Shape;14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2800"/>
            <a:ext cx="4202874" cy="16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1350" y="772375"/>
            <a:ext cx="3867225" cy="29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11638" y="3153275"/>
            <a:ext cx="42030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need to understand this, but notice that each Block has: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TXs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Timestamp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Previous Hash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Proof of 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404925" y="4290550"/>
            <a:ext cx="1611000" cy="2586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876425" y="1180325"/>
            <a:ext cx="3532500" cy="2757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18"/>
          <p:cNvCxnSpPr>
            <a:endCxn id="150" idx="1"/>
          </p:cNvCxnSpPr>
          <p:nvPr/>
        </p:nvCxnSpPr>
        <p:spPr>
          <a:xfrm flipH="1" rot="10800000">
            <a:off x="2033325" y="1318175"/>
            <a:ext cx="2843100" cy="30843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problems exist in telecommunication?</a:t>
            </a:r>
            <a:endParaRPr/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311700" y="1229875"/>
            <a:ext cx="3168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Security: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Fourth Grade Problem (“Tell me the answer”)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Identity vs. Privacy tradeoffs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E-Cash/Communications: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Double-Spend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Byzantine Generals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Central Mint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Spam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19"/>
          <p:cNvSpPr txBox="1"/>
          <p:nvPr/>
        </p:nvSpPr>
        <p:spPr>
          <a:xfrm>
            <a:off x="3842550" y="1326800"/>
            <a:ext cx="3437700" cy="22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Applications: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Bitcoin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Other Industries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Platform for...stuff (ETH)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311700" y="1793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solves the 4th grade problem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125700" y="841925"/>
            <a:ext cx="8706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is the use of very complex math to encrypt and decrypt data in such a way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 (always) =&gt; </a:t>
            </a:r>
            <a:r>
              <a:rPr lang="en">
                <a:solidFill>
                  <a:srgbClr val="0000FF"/>
                </a:solidFill>
              </a:rPr>
              <a:t>Y </a:t>
            </a:r>
            <a:r>
              <a:rPr lang="en"/>
              <a:t>   BUT    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 =/=&gt;</a:t>
            </a:r>
            <a:r>
              <a:rPr lang="en">
                <a:solidFill>
                  <a:srgbClr val="FF0000"/>
                </a:solidFill>
              </a:rPr>
              <a:t> 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how Alice can prove to Bob that she knows a secret (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) without revealing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. This is critical to secure, repeatable communication.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call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 a</a:t>
            </a:r>
            <a:r>
              <a:rPr lang="en">
                <a:solidFill>
                  <a:srgbClr val="FF0000"/>
                </a:solidFill>
              </a:rPr>
              <a:t> Private Key</a:t>
            </a:r>
            <a:r>
              <a:rPr lang="en"/>
              <a:t> (SK) and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 the </a:t>
            </a:r>
            <a:r>
              <a:rPr lang="en">
                <a:solidFill>
                  <a:srgbClr val="0000FF"/>
                </a:solidFill>
              </a:rPr>
              <a:t>Public Key</a:t>
            </a:r>
            <a:r>
              <a:rPr lang="en"/>
              <a:t> (PK).  </a:t>
            </a:r>
            <a:r>
              <a:rPr lang="en" sz="1200"/>
              <a:t>(Public Key-Private Key Cryptography)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CCCCCC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204925" y="3765825"/>
            <a:ext cx="58068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FF00"/>
                </a:solidFill>
                <a:highlight>
                  <a:srgbClr val="000000"/>
                </a:highlight>
                <a:latin typeface="Ubuntu"/>
                <a:ea typeface="Ubuntu"/>
                <a:cs typeface="Ubuntu"/>
                <a:sym typeface="Ubuntu"/>
              </a:rPr>
              <a:t>$ echo -n "*</a:t>
            </a:r>
            <a:r>
              <a:rPr i="1" lang="en" sz="1100">
                <a:solidFill>
                  <a:srgbClr val="00FF00"/>
                </a:solidFill>
                <a:highlight>
                  <a:srgbClr val="000000"/>
                </a:highlight>
                <a:latin typeface="Ubuntu"/>
                <a:ea typeface="Ubuntu"/>
                <a:cs typeface="Ubuntu"/>
                <a:sym typeface="Ubuntu"/>
              </a:rPr>
              <a:t>text or file</a:t>
            </a:r>
            <a:r>
              <a:rPr lang="en" sz="1100">
                <a:solidFill>
                  <a:srgbClr val="00FF00"/>
                </a:solidFill>
                <a:highlight>
                  <a:srgbClr val="000000"/>
                </a:highlight>
                <a:latin typeface="Ubuntu"/>
                <a:ea typeface="Ubuntu"/>
                <a:cs typeface="Ubuntu"/>
                <a:sym typeface="Ubuntu"/>
              </a:rPr>
              <a:t>*" |shasum -a 256   ie. Bitcoin:</a:t>
            </a:r>
            <a:endParaRPr sz="1100">
              <a:solidFill>
                <a:srgbClr val="00FF00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>
                <a:solidFill>
                  <a:srgbClr val="00FF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b4056df6691f8dc72e56302ddad345d65fead3ead9299609a826e2344eb63aa4</a:t>
            </a:r>
            <a:endParaRPr sz="1100">
              <a:solidFill>
                <a:srgbClr val="00FF00"/>
              </a:solidFill>
              <a:highlight>
                <a:srgbClr val="000000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solves the Identity/Privacy tradeoff</a:t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229875"/>
            <a:ext cx="8520600" cy="35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Alice can now prove to Bob that she owns secret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, Bob can write a script (using 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) around his message that ensures that the message can only be read by reproving ownership of </a:t>
            </a:r>
            <a:r>
              <a:rPr lang="en">
                <a:solidFill>
                  <a:srgbClr val="FF0000"/>
                </a:solidFill>
              </a:rPr>
              <a:t>X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Bob can now send a message to the whole world, knowing only Alice can read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With another set of keys, Bob can also prove that the message Alice is reading can only be from him by the same process.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Bob and Alice can now securely communicate without 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info other than their Public Keys (</a:t>
            </a:r>
            <a:r>
              <a:rPr lang="en">
                <a:solidFill>
                  <a:srgbClr val="0000FF"/>
                </a:solidFill>
              </a:rPr>
              <a:t>Y</a:t>
            </a:r>
            <a:r>
              <a:rPr lang="en"/>
              <a:t>). </a:t>
            </a:r>
            <a:r>
              <a:rPr b="1" lang="en"/>
              <a:t>Privacy + Identity!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See more on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PGP Cryptography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