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Proxima Nova"/>
      <p:regular r:id="rId16"/>
      <p:bold r:id="rId17"/>
      <p:italic r:id="rId18"/>
      <p:boldItalic r:id="rId19"/>
    </p:embeddedFont>
    <p:embeddedFont>
      <p:font typeface="Alfa Slab One"/>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AlfaSlabOne-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slide" Target="slides/slide1.xml"/><Relationship Id="rId19" Type="http://schemas.openxmlformats.org/officeDocument/2006/relationships/font" Target="fonts/ProximaNova-boldItalic.fntdata"/><Relationship Id="rId6" Type="http://schemas.openxmlformats.org/officeDocument/2006/relationships/slide" Target="slides/slide2.xml"/><Relationship Id="rId18" Type="http://schemas.openxmlformats.org/officeDocument/2006/relationships/font" Target="fonts/ProximaNova-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dbe95d0f3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dbe95d0f3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dbe95d0f3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dbe95d0f3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c7de7c5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c7de7c5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dbe95d0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dbe95d0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dbe95d0f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dbe95d0f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dbe95d0f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dbe95d0f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dbe95d0f3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dbe95d0f3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dbe95d0f3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dbe95d0f3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dbe95d0f3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dbe95d0f3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dbe95d0f3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dbe95d0f3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How Bitcoin Works</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More In-Depth Explanation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Bitcoin has Evolved</a:t>
            </a:r>
            <a:endParaRPr/>
          </a:p>
        </p:txBody>
      </p:sp>
      <p:sp>
        <p:nvSpPr>
          <p:cNvPr id="134" name="Google Shape;13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BIPs</a:t>
            </a:r>
            <a:endParaRPr/>
          </a:p>
          <a:p>
            <a:pPr indent="0" lvl="0" marL="0" rtl="0" algn="l">
              <a:spcBef>
                <a:spcPts val="1600"/>
              </a:spcBef>
              <a:spcAft>
                <a:spcPts val="0"/>
              </a:spcAft>
              <a:buNone/>
            </a:pPr>
            <a:r>
              <a:rPr lang="en"/>
              <a:t>Layers</a:t>
            </a:r>
            <a:endParaRPr/>
          </a:p>
          <a:p>
            <a:pPr indent="0" lvl="0" marL="0" rtl="0" algn="l">
              <a:spcBef>
                <a:spcPts val="1600"/>
              </a:spcBef>
              <a:spcAft>
                <a:spcPts val="0"/>
              </a:spcAft>
              <a:buNone/>
            </a:pPr>
            <a:r>
              <a:rPr lang="en"/>
              <a:t>Blocksize Debate</a:t>
            </a:r>
            <a:endParaRPr/>
          </a:p>
          <a:p>
            <a:pPr indent="0" lvl="0" marL="0" rtl="0" algn="l">
              <a:spcBef>
                <a:spcPts val="1600"/>
              </a:spcBef>
              <a:spcAft>
                <a:spcPts val="0"/>
              </a:spcAft>
              <a:buNone/>
            </a:pPr>
            <a:r>
              <a:rPr lang="en"/>
              <a:t>Segwit</a:t>
            </a:r>
            <a:endParaRPr/>
          </a:p>
          <a:p>
            <a:pPr indent="0" lvl="0" marL="0" rtl="0" algn="l">
              <a:spcBef>
                <a:spcPts val="1600"/>
              </a:spcBef>
              <a:spcAft>
                <a:spcPts val="0"/>
              </a:spcAft>
              <a:buNone/>
            </a:pPr>
            <a:r>
              <a:rPr lang="en"/>
              <a:t>Schnorr Signatures</a:t>
            </a:r>
            <a:endParaRPr/>
          </a:p>
          <a:p>
            <a:pPr indent="0" lvl="0" marL="0" rtl="0" algn="l">
              <a:spcBef>
                <a:spcPts val="1600"/>
              </a:spcBef>
              <a:spcAft>
                <a:spcPts val="0"/>
              </a:spcAft>
              <a:buNone/>
            </a:pPr>
            <a:r>
              <a:rPr lang="en"/>
              <a:t>zk-SNARKs</a:t>
            </a:r>
            <a:endParaRPr/>
          </a:p>
          <a:p>
            <a:pPr indent="0" lvl="0" marL="0" rtl="0" algn="l">
              <a:spcBef>
                <a:spcPts val="1600"/>
              </a:spcBef>
              <a:spcAft>
                <a:spcPts val="1600"/>
              </a:spcAft>
              <a:buNone/>
            </a:pPr>
            <a:r>
              <a:rPr lang="en"/>
              <a:t>Testnet vs. Mainnet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Components of Bitcoin</a:t>
            </a:r>
            <a:endParaRPr/>
          </a:p>
        </p:txBody>
      </p:sp>
      <p:sp>
        <p:nvSpPr>
          <p:cNvPr id="63" name="Google Shape;63;p14"/>
          <p:cNvSpPr txBox="1"/>
          <p:nvPr>
            <p:ph idx="1" type="body"/>
          </p:nvPr>
        </p:nvSpPr>
        <p:spPr>
          <a:xfrm>
            <a:off x="311700" y="1152475"/>
            <a:ext cx="8520600" cy="389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D9EEB"/>
              </a:buClr>
              <a:buSzPts val="1800"/>
              <a:buAutoNum type="arabicParenR"/>
            </a:pPr>
            <a:r>
              <a:rPr lang="en">
                <a:solidFill>
                  <a:srgbClr val="6D9EEB"/>
                </a:solidFill>
              </a:rPr>
              <a:t>Blockchain</a:t>
            </a:r>
            <a:endParaRPr>
              <a:solidFill>
                <a:srgbClr val="6D9EEB"/>
              </a:solidFill>
            </a:endParaRPr>
          </a:p>
          <a:p>
            <a:pPr indent="-317500" lvl="1" marL="914400" rtl="0" algn="l">
              <a:spcBef>
                <a:spcPts val="0"/>
              </a:spcBef>
              <a:spcAft>
                <a:spcPts val="0"/>
              </a:spcAft>
              <a:buClr>
                <a:srgbClr val="6D9EEB"/>
              </a:buClr>
              <a:buSzPts val="1400"/>
              <a:buAutoNum type="alphaLcParenR"/>
            </a:pPr>
            <a:r>
              <a:rPr lang="en">
                <a:solidFill>
                  <a:srgbClr val="6D9EEB"/>
                </a:solidFill>
              </a:rPr>
              <a:t>Blocks</a:t>
            </a:r>
            <a:endParaRPr>
              <a:solidFill>
                <a:srgbClr val="6D9EEB"/>
              </a:solidFill>
            </a:endParaRPr>
          </a:p>
          <a:p>
            <a:pPr indent="-317500" lvl="1" marL="914400" rtl="0" algn="l">
              <a:spcBef>
                <a:spcPts val="0"/>
              </a:spcBef>
              <a:spcAft>
                <a:spcPts val="0"/>
              </a:spcAft>
              <a:buClr>
                <a:srgbClr val="6D9EEB"/>
              </a:buClr>
              <a:buSzPts val="1400"/>
              <a:buAutoNum type="alphaLcParenR"/>
            </a:pPr>
            <a:r>
              <a:rPr lang="en">
                <a:solidFill>
                  <a:srgbClr val="6D9EEB"/>
                </a:solidFill>
              </a:rPr>
              <a:t>Encryption + Hashes</a:t>
            </a:r>
            <a:endParaRPr>
              <a:solidFill>
                <a:srgbClr val="6D9EEB"/>
              </a:solidFill>
            </a:endParaRPr>
          </a:p>
          <a:p>
            <a:pPr indent="-342900" lvl="0" marL="457200" rtl="0" algn="l">
              <a:spcBef>
                <a:spcPts val="0"/>
              </a:spcBef>
              <a:spcAft>
                <a:spcPts val="0"/>
              </a:spcAft>
              <a:buClr>
                <a:srgbClr val="6D9EEB"/>
              </a:buClr>
              <a:buSzPts val="1800"/>
              <a:buAutoNum type="arabicParenR"/>
            </a:pPr>
            <a:r>
              <a:rPr lang="en">
                <a:solidFill>
                  <a:srgbClr val="6D9EEB"/>
                </a:solidFill>
              </a:rPr>
              <a:t>Transactions</a:t>
            </a:r>
            <a:endParaRPr>
              <a:solidFill>
                <a:srgbClr val="6D9EEB"/>
              </a:solidFill>
            </a:endParaRPr>
          </a:p>
          <a:p>
            <a:pPr indent="-317500" lvl="1" marL="914400" rtl="0" algn="l">
              <a:spcBef>
                <a:spcPts val="0"/>
              </a:spcBef>
              <a:spcAft>
                <a:spcPts val="0"/>
              </a:spcAft>
              <a:buClr>
                <a:srgbClr val="6D9EEB"/>
              </a:buClr>
              <a:buSzPts val="1400"/>
              <a:buAutoNum type="alphaLcParenR"/>
            </a:pPr>
            <a:r>
              <a:rPr lang="en">
                <a:solidFill>
                  <a:srgbClr val="6D9EEB"/>
                </a:solidFill>
              </a:rPr>
              <a:t>UTXOs</a:t>
            </a:r>
            <a:endParaRPr>
              <a:solidFill>
                <a:srgbClr val="6D9EEB"/>
              </a:solidFill>
            </a:endParaRPr>
          </a:p>
          <a:p>
            <a:pPr indent="-317500" lvl="1" marL="914400" rtl="0" algn="l">
              <a:spcBef>
                <a:spcPts val="0"/>
              </a:spcBef>
              <a:spcAft>
                <a:spcPts val="0"/>
              </a:spcAft>
              <a:buClr>
                <a:srgbClr val="6D9EEB"/>
              </a:buClr>
              <a:buSzPts val="1400"/>
              <a:buAutoNum type="alphaLcParenR"/>
            </a:pPr>
            <a:r>
              <a:rPr lang="en">
                <a:solidFill>
                  <a:srgbClr val="6D9EEB"/>
                </a:solidFill>
              </a:rPr>
              <a:t>Keys + Signatures</a:t>
            </a:r>
            <a:endParaRPr>
              <a:solidFill>
                <a:srgbClr val="6D9EEB"/>
              </a:solidFill>
            </a:endParaRPr>
          </a:p>
          <a:p>
            <a:pPr indent="-342900" lvl="0" marL="457200" rtl="0" algn="l">
              <a:spcBef>
                <a:spcPts val="0"/>
              </a:spcBef>
              <a:spcAft>
                <a:spcPts val="0"/>
              </a:spcAft>
              <a:buClr>
                <a:srgbClr val="6D9EEB"/>
              </a:buClr>
              <a:buSzPts val="1800"/>
              <a:buAutoNum type="arabicParenR"/>
            </a:pPr>
            <a:r>
              <a:rPr lang="en">
                <a:solidFill>
                  <a:srgbClr val="6D9EEB"/>
                </a:solidFill>
              </a:rPr>
              <a:t>Wallets and Addresses</a:t>
            </a:r>
            <a:endParaRPr>
              <a:solidFill>
                <a:srgbClr val="6D9EEB"/>
              </a:solidFill>
            </a:endParaRPr>
          </a:p>
          <a:p>
            <a:pPr indent="-317500" lvl="1" marL="914400" rtl="0" algn="l">
              <a:spcBef>
                <a:spcPts val="0"/>
              </a:spcBef>
              <a:spcAft>
                <a:spcPts val="0"/>
              </a:spcAft>
              <a:buClr>
                <a:srgbClr val="6D9EEB"/>
              </a:buClr>
              <a:buSzPts val="1400"/>
              <a:buAutoNum type="alphaLcParenR"/>
            </a:pPr>
            <a:r>
              <a:rPr lang="en">
                <a:solidFill>
                  <a:srgbClr val="6D9EEB"/>
                </a:solidFill>
              </a:rPr>
              <a:t>Public Keys (Addresses) + Private (Secret Keys)</a:t>
            </a:r>
            <a:endParaRPr>
              <a:solidFill>
                <a:srgbClr val="6D9EEB"/>
              </a:solidFill>
            </a:endParaRPr>
          </a:p>
          <a:p>
            <a:pPr indent="-317500" lvl="1" marL="914400" rtl="0" algn="l">
              <a:spcBef>
                <a:spcPts val="0"/>
              </a:spcBef>
              <a:spcAft>
                <a:spcPts val="0"/>
              </a:spcAft>
              <a:buClr>
                <a:srgbClr val="6D9EEB"/>
              </a:buClr>
              <a:buSzPts val="1400"/>
              <a:buAutoNum type="alphaLcParenR"/>
            </a:pPr>
            <a:r>
              <a:rPr lang="en">
                <a:solidFill>
                  <a:srgbClr val="6D9EEB"/>
                </a:solidFill>
              </a:rPr>
              <a:t>Segwit </a:t>
            </a:r>
            <a:endParaRPr>
              <a:solidFill>
                <a:srgbClr val="6D9EEB"/>
              </a:solidFill>
            </a:endParaRPr>
          </a:p>
          <a:p>
            <a:pPr indent="-342900" lvl="0" marL="457200" rtl="0" algn="l">
              <a:spcBef>
                <a:spcPts val="0"/>
              </a:spcBef>
              <a:spcAft>
                <a:spcPts val="0"/>
              </a:spcAft>
              <a:buClr>
                <a:srgbClr val="6D9EEB"/>
              </a:buClr>
              <a:buSzPts val="1800"/>
              <a:buAutoNum type="arabicParenR"/>
            </a:pPr>
            <a:r>
              <a:rPr lang="en">
                <a:solidFill>
                  <a:srgbClr val="6D9EEB"/>
                </a:solidFill>
              </a:rPr>
              <a:t>Additional Layers</a:t>
            </a:r>
            <a:endParaRPr>
              <a:solidFill>
                <a:srgbClr val="6D9EEB"/>
              </a:solidFill>
            </a:endParaRPr>
          </a:p>
          <a:p>
            <a:pPr indent="-317500" lvl="1" marL="914400" rtl="0" algn="l">
              <a:spcBef>
                <a:spcPts val="0"/>
              </a:spcBef>
              <a:spcAft>
                <a:spcPts val="0"/>
              </a:spcAft>
              <a:buClr>
                <a:srgbClr val="6D9EEB"/>
              </a:buClr>
              <a:buSzPts val="1400"/>
              <a:buAutoNum type="alphaLcParenR"/>
            </a:pPr>
            <a:r>
              <a:rPr lang="en">
                <a:solidFill>
                  <a:srgbClr val="6D9EEB"/>
                </a:solidFill>
              </a:rPr>
              <a:t>Lightning</a:t>
            </a:r>
            <a:endParaRPr>
              <a:solidFill>
                <a:srgbClr val="6D9EEB"/>
              </a:solidFill>
            </a:endParaRPr>
          </a:p>
          <a:p>
            <a:pPr indent="-317500" lvl="1" marL="914400" rtl="0" algn="l">
              <a:spcBef>
                <a:spcPts val="0"/>
              </a:spcBef>
              <a:spcAft>
                <a:spcPts val="0"/>
              </a:spcAft>
              <a:buClr>
                <a:srgbClr val="6D9EEB"/>
              </a:buClr>
              <a:buSzPts val="1400"/>
              <a:buAutoNum type="alphaLcParenR"/>
            </a:pPr>
            <a:r>
              <a:rPr lang="en">
                <a:solidFill>
                  <a:srgbClr val="6D9EEB"/>
                </a:solidFill>
              </a:rPr>
              <a:t>Other Layers?</a:t>
            </a:r>
            <a:endParaRPr>
              <a:solidFill>
                <a:srgbClr val="6D9EEB"/>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Blockchain</a:t>
            </a:r>
            <a:endParaRPr/>
          </a:p>
        </p:txBody>
      </p:sp>
      <p:sp>
        <p:nvSpPr>
          <p:cNvPr id="69" name="Google Shape;69;p15"/>
          <p:cNvSpPr txBox="1"/>
          <p:nvPr>
            <p:ph idx="1" type="body"/>
          </p:nvPr>
        </p:nvSpPr>
        <p:spPr>
          <a:xfrm>
            <a:off x="311700" y="1152475"/>
            <a:ext cx="6010200" cy="37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 chain of timestamped blocks, linked by hashes.</a:t>
            </a:r>
            <a:endParaRPr sz="1500"/>
          </a:p>
          <a:p>
            <a:pPr indent="0" lvl="0" marL="0" rtl="0" algn="l">
              <a:spcBef>
                <a:spcPts val="1600"/>
              </a:spcBef>
              <a:spcAft>
                <a:spcPts val="0"/>
              </a:spcAft>
              <a:buNone/>
            </a:pPr>
            <a:r>
              <a:rPr lang="en" sz="1500"/>
              <a:t>A blockchain can hold any kind information. For BTC, it holds UTXOs.</a:t>
            </a:r>
            <a:endParaRPr sz="1500"/>
          </a:p>
          <a:p>
            <a:pPr indent="0" lvl="0" marL="0" rtl="0" algn="l">
              <a:spcBef>
                <a:spcPts val="1600"/>
              </a:spcBef>
              <a:spcAft>
                <a:spcPts val="0"/>
              </a:spcAft>
              <a:buNone/>
            </a:pPr>
            <a:r>
              <a:rPr lang="en" sz="1500"/>
              <a:t>A block is added to the chain by a “miner” who must perform useless computations to prove the legitimacy of the block (Think: Captcha)</a:t>
            </a:r>
            <a:endParaRPr sz="1500"/>
          </a:p>
          <a:p>
            <a:pPr indent="0" lvl="0" marL="0" rtl="0" algn="l">
              <a:spcBef>
                <a:spcPts val="1600"/>
              </a:spcBef>
              <a:spcAft>
                <a:spcPts val="0"/>
              </a:spcAft>
              <a:buNone/>
            </a:pPr>
            <a:r>
              <a:rPr lang="en" sz="1500"/>
              <a:t>Blocks are headed with a Hash of the previous block. </a:t>
            </a:r>
            <a:endParaRPr sz="1500"/>
          </a:p>
          <a:p>
            <a:pPr indent="0" lvl="0" marL="0" rtl="0" algn="l">
              <a:spcBef>
                <a:spcPts val="0"/>
              </a:spcBef>
              <a:spcAft>
                <a:spcPts val="0"/>
              </a:spcAft>
              <a:buNone/>
            </a:pPr>
            <a:r>
              <a:rPr lang="en" sz="1500"/>
              <a:t>This allows each block to validate its predecessor without redoing all the work.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After a block is published and validated by Nodes, it is immutable. Each block after further locks it in and confirms its validity. </a:t>
            </a:r>
            <a:endParaRPr sz="1500"/>
          </a:p>
        </p:txBody>
      </p:sp>
      <p:pic>
        <p:nvPicPr>
          <p:cNvPr id="70" name="Google Shape;70;p15"/>
          <p:cNvPicPr preferRelativeResize="0"/>
          <p:nvPr/>
        </p:nvPicPr>
        <p:blipFill>
          <a:blip r:embed="rId3">
            <a:alphaModFix/>
          </a:blip>
          <a:stretch>
            <a:fillRect/>
          </a:stretch>
        </p:blipFill>
        <p:spPr>
          <a:xfrm>
            <a:off x="6859325" y="2845300"/>
            <a:ext cx="2023700" cy="538775"/>
          </a:xfrm>
          <a:prstGeom prst="rect">
            <a:avLst/>
          </a:prstGeom>
          <a:noFill/>
          <a:ln>
            <a:noFill/>
          </a:ln>
        </p:spPr>
      </p:pic>
      <p:pic>
        <p:nvPicPr>
          <p:cNvPr id="71" name="Google Shape;71;p15"/>
          <p:cNvPicPr preferRelativeResize="0"/>
          <p:nvPr/>
        </p:nvPicPr>
        <p:blipFill>
          <a:blip r:embed="rId4">
            <a:alphaModFix/>
          </a:blip>
          <a:stretch>
            <a:fillRect/>
          </a:stretch>
        </p:blipFill>
        <p:spPr>
          <a:xfrm>
            <a:off x="5460450" y="202025"/>
            <a:ext cx="3594150" cy="1395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549075" y="281275"/>
            <a:ext cx="3137225" cy="2374750"/>
          </a:xfrm>
          <a:prstGeom prst="rect">
            <a:avLst/>
          </a:prstGeom>
          <a:noFill/>
          <a:ln>
            <a:noFill/>
          </a:ln>
        </p:spPr>
      </p:pic>
      <p:pic>
        <p:nvPicPr>
          <p:cNvPr id="77" name="Google Shape;77;p16"/>
          <p:cNvPicPr preferRelativeResize="0"/>
          <p:nvPr/>
        </p:nvPicPr>
        <p:blipFill>
          <a:blip r:embed="rId4">
            <a:alphaModFix/>
          </a:blip>
          <a:stretch>
            <a:fillRect/>
          </a:stretch>
        </p:blipFill>
        <p:spPr>
          <a:xfrm>
            <a:off x="549075" y="3131675"/>
            <a:ext cx="4037451" cy="1657600"/>
          </a:xfrm>
          <a:prstGeom prst="rect">
            <a:avLst/>
          </a:prstGeom>
          <a:noFill/>
          <a:ln>
            <a:noFill/>
          </a:ln>
        </p:spPr>
      </p:pic>
      <p:pic>
        <p:nvPicPr>
          <p:cNvPr id="78" name="Google Shape;78;p16"/>
          <p:cNvPicPr preferRelativeResize="0"/>
          <p:nvPr/>
        </p:nvPicPr>
        <p:blipFill>
          <a:blip r:embed="rId5">
            <a:alphaModFix/>
          </a:blip>
          <a:stretch>
            <a:fillRect/>
          </a:stretch>
        </p:blipFill>
        <p:spPr>
          <a:xfrm>
            <a:off x="4828626" y="204825"/>
            <a:ext cx="3456828" cy="2174326"/>
          </a:xfrm>
          <a:prstGeom prst="rect">
            <a:avLst/>
          </a:prstGeom>
          <a:noFill/>
          <a:ln>
            <a:noFill/>
          </a:ln>
        </p:spPr>
      </p:pic>
      <p:cxnSp>
        <p:nvCxnSpPr>
          <p:cNvPr id="79" name="Google Shape;79;p16"/>
          <p:cNvCxnSpPr/>
          <p:nvPr/>
        </p:nvCxnSpPr>
        <p:spPr>
          <a:xfrm flipH="1" rot="10800000">
            <a:off x="5957225" y="693125"/>
            <a:ext cx="20100" cy="823800"/>
          </a:xfrm>
          <a:prstGeom prst="straightConnector1">
            <a:avLst/>
          </a:prstGeom>
          <a:noFill/>
          <a:ln cap="flat" cmpd="sng" w="28575">
            <a:solidFill>
              <a:srgbClr val="6AA84F"/>
            </a:solidFill>
            <a:prstDash val="solid"/>
            <a:round/>
            <a:headEnd len="med" w="med" type="none"/>
            <a:tailEnd len="med" w="med" type="triangle"/>
          </a:ln>
        </p:spPr>
      </p:cxnSp>
      <p:cxnSp>
        <p:nvCxnSpPr>
          <p:cNvPr id="80" name="Google Shape;80;p16"/>
          <p:cNvCxnSpPr/>
          <p:nvPr/>
        </p:nvCxnSpPr>
        <p:spPr>
          <a:xfrm flipH="1" rot="10800000">
            <a:off x="7114225" y="693125"/>
            <a:ext cx="20100" cy="823800"/>
          </a:xfrm>
          <a:prstGeom prst="straightConnector1">
            <a:avLst/>
          </a:prstGeom>
          <a:noFill/>
          <a:ln cap="flat" cmpd="sng" w="28575">
            <a:solidFill>
              <a:srgbClr val="6AA84F"/>
            </a:solidFill>
            <a:prstDash val="solid"/>
            <a:round/>
            <a:headEnd len="med" w="med" type="none"/>
            <a:tailEnd len="med" w="med" type="triangle"/>
          </a:ln>
        </p:spPr>
      </p:cxnSp>
      <p:cxnSp>
        <p:nvCxnSpPr>
          <p:cNvPr id="81" name="Google Shape;81;p16"/>
          <p:cNvCxnSpPr/>
          <p:nvPr/>
        </p:nvCxnSpPr>
        <p:spPr>
          <a:xfrm rot="10800000">
            <a:off x="8291300" y="636225"/>
            <a:ext cx="6600" cy="1011300"/>
          </a:xfrm>
          <a:prstGeom prst="straightConnector1">
            <a:avLst/>
          </a:prstGeom>
          <a:noFill/>
          <a:ln cap="flat" cmpd="sng" w="28575">
            <a:solidFill>
              <a:srgbClr val="6AA84F"/>
            </a:solidFill>
            <a:prstDash val="solid"/>
            <a:round/>
            <a:headEnd len="med" w="med" type="none"/>
            <a:tailEnd len="med" w="med" type="triangle"/>
          </a:ln>
        </p:spPr>
      </p:cxnSp>
      <p:cxnSp>
        <p:nvCxnSpPr>
          <p:cNvPr id="82" name="Google Shape;82;p16"/>
          <p:cNvCxnSpPr/>
          <p:nvPr/>
        </p:nvCxnSpPr>
        <p:spPr>
          <a:xfrm>
            <a:off x="5565450" y="158175"/>
            <a:ext cx="2200200" cy="0"/>
          </a:xfrm>
          <a:prstGeom prst="straightConnector1">
            <a:avLst/>
          </a:prstGeom>
          <a:noFill/>
          <a:ln cap="flat" cmpd="sng" w="28575">
            <a:solidFill>
              <a:srgbClr val="6AA84F"/>
            </a:solidFill>
            <a:prstDash val="solid"/>
            <a:round/>
            <a:headEnd len="med" w="med" type="none"/>
            <a:tailEnd len="med" w="med" type="triangle"/>
          </a:ln>
        </p:spPr>
      </p:cxnSp>
      <p:cxnSp>
        <p:nvCxnSpPr>
          <p:cNvPr id="83" name="Google Shape;83;p16"/>
          <p:cNvCxnSpPr/>
          <p:nvPr/>
        </p:nvCxnSpPr>
        <p:spPr>
          <a:xfrm>
            <a:off x="4882275" y="2656025"/>
            <a:ext cx="472200" cy="0"/>
          </a:xfrm>
          <a:prstGeom prst="straightConnector1">
            <a:avLst/>
          </a:prstGeom>
          <a:noFill/>
          <a:ln cap="flat" cmpd="sng" w="28575">
            <a:solidFill>
              <a:srgbClr val="6AA84F"/>
            </a:solidFill>
            <a:prstDash val="solid"/>
            <a:round/>
            <a:headEnd len="med" w="med" type="none"/>
            <a:tailEnd len="med" w="med" type="triangle"/>
          </a:ln>
        </p:spPr>
      </p:cxnSp>
      <p:sp>
        <p:nvSpPr>
          <p:cNvPr id="84" name="Google Shape;84;p16"/>
          <p:cNvSpPr txBox="1"/>
          <p:nvPr/>
        </p:nvSpPr>
        <p:spPr>
          <a:xfrm>
            <a:off x="5354475" y="2425800"/>
            <a:ext cx="2200200" cy="2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Flow of UTXOs (BTC)</a:t>
            </a:r>
            <a:endParaRPr>
              <a:latin typeface="Consolas"/>
              <a:ea typeface="Consolas"/>
              <a:cs typeface="Consolas"/>
              <a:sym typeface="Consolas"/>
            </a:endParaRPr>
          </a:p>
        </p:txBody>
      </p:sp>
      <p:sp>
        <p:nvSpPr>
          <p:cNvPr id="85" name="Google Shape;85;p16"/>
          <p:cNvSpPr txBox="1"/>
          <p:nvPr/>
        </p:nvSpPr>
        <p:spPr>
          <a:xfrm>
            <a:off x="552525" y="2652125"/>
            <a:ext cx="31371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What’s in a Block?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274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Words</a:t>
            </a:r>
            <a:endParaRPr/>
          </a:p>
        </p:txBody>
      </p:sp>
      <p:sp>
        <p:nvSpPr>
          <p:cNvPr id="91" name="Google Shape;9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Hash: A 32-bit (32 character) encryption of text, files, imgs, etc. Bitcoin uses SHA-256 (Demo)</a:t>
            </a:r>
            <a:endParaRPr sz="1600"/>
          </a:p>
          <a:p>
            <a:pPr indent="0" lvl="0" marL="0" rtl="0" algn="l">
              <a:spcBef>
                <a:spcPts val="1600"/>
              </a:spcBef>
              <a:spcAft>
                <a:spcPts val="0"/>
              </a:spcAft>
              <a:buNone/>
            </a:pPr>
            <a:r>
              <a:rPr lang="en" sz="1600"/>
              <a:t>UTXO: Unspent Transaction Output. If Bitcoin was physical, this would be a a receipt. It is proof that someone paid you. There are no real Bitcoins, just UTXOs. </a:t>
            </a:r>
            <a:endParaRPr sz="1600"/>
          </a:p>
          <a:p>
            <a:pPr indent="0" lvl="0" marL="0" rtl="0" algn="l">
              <a:spcBef>
                <a:spcPts val="1600"/>
              </a:spcBef>
              <a:spcAft>
                <a:spcPts val="0"/>
              </a:spcAft>
              <a:buNone/>
            </a:pPr>
            <a:r>
              <a:rPr lang="en" sz="1600"/>
              <a:t>Cryptography: Computer people have found ways of </a:t>
            </a:r>
            <a:r>
              <a:rPr lang="en" sz="1600"/>
              <a:t>inputting</a:t>
            </a:r>
            <a:r>
              <a:rPr lang="en" sz="1600"/>
              <a:t> X and getting Y, but Y does not reveal what X is. Also no two Xs can be found that give the same Y, so Y can validate X without revealing it.  </a:t>
            </a:r>
            <a:r>
              <a:rPr lang="en" sz="1400"/>
              <a:t>(SHA-256 is a cryptographic function.)</a:t>
            </a:r>
            <a:endParaRPr sz="1400"/>
          </a:p>
          <a:p>
            <a:pPr indent="0" lvl="0" marL="0" rtl="0" algn="l">
              <a:spcBef>
                <a:spcPts val="1600"/>
              </a:spcBef>
              <a:spcAft>
                <a:spcPts val="0"/>
              </a:spcAft>
              <a:buNone/>
            </a:pPr>
            <a:r>
              <a:rPr lang="en" sz="1600"/>
              <a:t>Proof of Work: Since cryptography makes it impossible to get a specific Y, miners must guess (run millions of hashes). A guess is called a Nonce. A correct guess is called a Golden Nonce. Once a miner finds a Golden Nonce, they can broadcast their block to the world. </a:t>
            </a:r>
            <a:endParaRPr sz="1600"/>
          </a:p>
          <a:p>
            <a:pPr indent="0" lvl="0" marL="0" rtl="0" algn="l">
              <a:spcBef>
                <a:spcPts val="1600"/>
              </a:spcBef>
              <a:spcAft>
                <a:spcPts val="16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143650"/>
            <a:ext cx="3765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PoW?</a:t>
            </a:r>
            <a:endParaRPr/>
          </a:p>
        </p:txBody>
      </p:sp>
      <p:sp>
        <p:nvSpPr>
          <p:cNvPr id="97" name="Google Shape;97;p18"/>
          <p:cNvSpPr txBox="1"/>
          <p:nvPr>
            <p:ph idx="1" type="body"/>
          </p:nvPr>
        </p:nvSpPr>
        <p:spPr>
          <a:xfrm>
            <a:off x="311700" y="802800"/>
            <a:ext cx="8520600" cy="9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 of Work draws criticism from ETHheads, non-believers, and environmentalists. Miners are doing intentionally useless, energy-consuming computation. So Why?</a:t>
            </a:r>
            <a:endParaRPr/>
          </a:p>
          <a:p>
            <a:pPr indent="0" lvl="0" marL="0" rtl="0" algn="l">
              <a:spcBef>
                <a:spcPts val="1600"/>
              </a:spcBef>
              <a:spcAft>
                <a:spcPts val="0"/>
              </a:spcAft>
              <a:buNone/>
            </a:pPr>
            <a:r>
              <a:t/>
            </a:r>
            <a:endParaRPr/>
          </a:p>
        </p:txBody>
      </p:sp>
      <p:pic>
        <p:nvPicPr>
          <p:cNvPr id="98" name="Google Shape;98;p18"/>
          <p:cNvPicPr preferRelativeResize="0"/>
          <p:nvPr/>
        </p:nvPicPr>
        <p:blipFill>
          <a:blip r:embed="rId3">
            <a:alphaModFix/>
          </a:blip>
          <a:stretch>
            <a:fillRect/>
          </a:stretch>
        </p:blipFill>
        <p:spPr>
          <a:xfrm>
            <a:off x="4641225" y="1542600"/>
            <a:ext cx="3859851" cy="2058299"/>
          </a:xfrm>
          <a:prstGeom prst="rect">
            <a:avLst/>
          </a:prstGeom>
          <a:noFill/>
          <a:ln>
            <a:noFill/>
          </a:ln>
        </p:spPr>
      </p:pic>
      <p:sp>
        <p:nvSpPr>
          <p:cNvPr id="99" name="Google Shape;99;p18"/>
          <p:cNvSpPr txBox="1"/>
          <p:nvPr/>
        </p:nvSpPr>
        <p:spPr>
          <a:xfrm>
            <a:off x="271250" y="1868525"/>
            <a:ext cx="3958200" cy="30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dk2"/>
                </a:solidFill>
              </a:rPr>
              <a:t>Spam:</a:t>
            </a:r>
            <a:endParaRPr sz="16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2"/>
                </a:solidFill>
              </a:rPr>
              <a:t>When email was invented, most people wanted a PoW system or fees for email. PoW was rejected and Google destroyed the payment system, which is why billions of spam emails clog up your inbox. </a:t>
            </a:r>
            <a:endParaRPr>
              <a:solidFill>
                <a:schemeClr val="dk2"/>
              </a:solidFill>
            </a:endParaRPr>
          </a:p>
          <a:p>
            <a:pPr indent="0" lvl="0" marL="0" rtl="0" algn="l">
              <a:lnSpc>
                <a:spcPct val="115000"/>
              </a:lnSpc>
              <a:spcBef>
                <a:spcPts val="1000"/>
              </a:spcBef>
              <a:spcAft>
                <a:spcPts val="0"/>
              </a:spcAft>
              <a:buNone/>
            </a:pPr>
            <a:r>
              <a:rPr lang="en" sz="1600">
                <a:solidFill>
                  <a:schemeClr val="dk2"/>
                </a:solidFill>
              </a:rPr>
              <a:t>Security</a:t>
            </a:r>
            <a:r>
              <a:rPr lang="en" sz="1800">
                <a:solidFill>
                  <a:schemeClr val="dk2"/>
                </a:solidFill>
              </a:rPr>
              <a:t>:</a:t>
            </a:r>
            <a:endParaRPr sz="18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2"/>
                </a:solidFill>
              </a:rPr>
              <a:t>Without PoW, miners could publish blocks instantly* and the blockchain would grow way too large or DDoS attacks would destroy the network, or both. </a:t>
            </a:r>
            <a:endParaRPr>
              <a:solidFill>
                <a:schemeClr val="dk2"/>
              </a:solidFill>
            </a:endParaRPr>
          </a:p>
          <a:p>
            <a:pPr indent="0" lvl="0" marL="0" rtl="0" algn="l">
              <a:spcBef>
                <a:spcPts val="0"/>
              </a:spcBef>
              <a:spcAft>
                <a:spcPts val="0"/>
              </a:spcAft>
              <a:buNone/>
            </a:pPr>
            <a:r>
              <a:t/>
            </a:r>
            <a:endParaRPr/>
          </a:p>
        </p:txBody>
      </p:sp>
      <p:sp>
        <p:nvSpPr>
          <p:cNvPr id="100" name="Google Shape;100;p18"/>
          <p:cNvSpPr txBox="1"/>
          <p:nvPr/>
        </p:nvSpPr>
        <p:spPr>
          <a:xfrm>
            <a:off x="4500575" y="3827475"/>
            <a:ext cx="4289700" cy="11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txBox="1"/>
          <p:nvPr/>
        </p:nvSpPr>
        <p:spPr>
          <a:xfrm>
            <a:off x="4536100" y="3701025"/>
            <a:ext cx="4070100" cy="137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Skin in the Game: Miners who spend lots of money on PoW have incentives to mine at max efficiency: full blocks, asap, etc. and keep the chain healthy and safe. </a:t>
            </a:r>
            <a:endParaRPr sz="1600">
              <a:solidFill>
                <a:schemeClr val="dk2"/>
              </a:solidFill>
            </a:endParaRPr>
          </a:p>
          <a:p>
            <a:pPr indent="0" lvl="0" marL="0" rtl="0" algn="l">
              <a:spcBef>
                <a:spcPts val="0"/>
              </a:spcBef>
              <a:spcAft>
                <a:spcPts val="0"/>
              </a:spcAft>
              <a:buNone/>
            </a:pPr>
            <a:r>
              <a:rPr b="1" lang="en">
                <a:solidFill>
                  <a:schemeClr val="dk2"/>
                </a:solidFill>
              </a:rPr>
              <a:t>See Proof of Stake or Proof of Authority</a:t>
            </a:r>
            <a:endParaRPr b="1">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id="106" name="Google Shape;106;p19"/>
          <p:cNvPicPr preferRelativeResize="0"/>
          <p:nvPr/>
        </p:nvPicPr>
        <p:blipFill>
          <a:blip r:embed="rId3">
            <a:alphaModFix/>
          </a:blip>
          <a:stretch>
            <a:fillRect/>
          </a:stretch>
        </p:blipFill>
        <p:spPr>
          <a:xfrm>
            <a:off x="4560850" y="2520825"/>
            <a:ext cx="3895375" cy="2450175"/>
          </a:xfrm>
          <a:prstGeom prst="rect">
            <a:avLst/>
          </a:prstGeom>
          <a:noFill/>
          <a:ln>
            <a:noFill/>
          </a:ln>
        </p:spPr>
      </p:pic>
      <p:cxnSp>
        <p:nvCxnSpPr>
          <p:cNvPr id="107" name="Google Shape;107;p19"/>
          <p:cNvCxnSpPr/>
          <p:nvPr/>
        </p:nvCxnSpPr>
        <p:spPr>
          <a:xfrm rot="10800000">
            <a:off x="5873400" y="3194125"/>
            <a:ext cx="6900" cy="814200"/>
          </a:xfrm>
          <a:prstGeom prst="straightConnector1">
            <a:avLst/>
          </a:prstGeom>
          <a:noFill/>
          <a:ln cap="flat" cmpd="sng" w="28575">
            <a:solidFill>
              <a:srgbClr val="6AA84F"/>
            </a:solidFill>
            <a:prstDash val="solid"/>
            <a:round/>
            <a:headEnd len="med" w="med" type="none"/>
            <a:tailEnd len="med" w="med" type="triangle"/>
          </a:ln>
        </p:spPr>
      </p:cxnSp>
      <p:cxnSp>
        <p:nvCxnSpPr>
          <p:cNvPr id="108" name="Google Shape;108;p19"/>
          <p:cNvCxnSpPr/>
          <p:nvPr/>
        </p:nvCxnSpPr>
        <p:spPr>
          <a:xfrm flipH="1" rot="10800000">
            <a:off x="7142625" y="2923275"/>
            <a:ext cx="8400" cy="964500"/>
          </a:xfrm>
          <a:prstGeom prst="straightConnector1">
            <a:avLst/>
          </a:prstGeom>
          <a:noFill/>
          <a:ln cap="flat" cmpd="sng" w="28575">
            <a:solidFill>
              <a:srgbClr val="6AA84F"/>
            </a:solidFill>
            <a:prstDash val="solid"/>
            <a:round/>
            <a:headEnd len="med" w="med" type="none"/>
            <a:tailEnd len="med" w="med" type="triangle"/>
          </a:ln>
        </p:spPr>
      </p:cxnSp>
      <p:cxnSp>
        <p:nvCxnSpPr>
          <p:cNvPr id="109" name="Google Shape;109;p19"/>
          <p:cNvCxnSpPr/>
          <p:nvPr/>
        </p:nvCxnSpPr>
        <p:spPr>
          <a:xfrm rot="10800000">
            <a:off x="8432000" y="2786075"/>
            <a:ext cx="6600" cy="1011300"/>
          </a:xfrm>
          <a:prstGeom prst="straightConnector1">
            <a:avLst/>
          </a:prstGeom>
          <a:noFill/>
          <a:ln cap="flat" cmpd="sng" w="28575">
            <a:solidFill>
              <a:srgbClr val="6AA84F"/>
            </a:solidFill>
            <a:prstDash val="solid"/>
            <a:round/>
            <a:headEnd len="med" w="med" type="none"/>
            <a:tailEnd len="med" w="med" type="triangle"/>
          </a:ln>
        </p:spPr>
      </p:cxnSp>
      <p:cxnSp>
        <p:nvCxnSpPr>
          <p:cNvPr id="110" name="Google Shape;110;p19"/>
          <p:cNvCxnSpPr/>
          <p:nvPr/>
        </p:nvCxnSpPr>
        <p:spPr>
          <a:xfrm>
            <a:off x="5605550" y="2520825"/>
            <a:ext cx="2200200" cy="0"/>
          </a:xfrm>
          <a:prstGeom prst="straightConnector1">
            <a:avLst/>
          </a:prstGeom>
          <a:noFill/>
          <a:ln cap="flat" cmpd="sng" w="28575">
            <a:solidFill>
              <a:srgbClr val="6AA84F"/>
            </a:solidFill>
            <a:prstDash val="solid"/>
            <a:round/>
            <a:headEnd len="med" w="med" type="none"/>
            <a:tailEnd len="med" w="med" type="triangle"/>
          </a:ln>
        </p:spPr>
      </p:cxnSp>
      <p:cxnSp>
        <p:nvCxnSpPr>
          <p:cNvPr id="111" name="Google Shape;111;p19"/>
          <p:cNvCxnSpPr/>
          <p:nvPr/>
        </p:nvCxnSpPr>
        <p:spPr>
          <a:xfrm>
            <a:off x="5083125" y="2289750"/>
            <a:ext cx="472200" cy="0"/>
          </a:xfrm>
          <a:prstGeom prst="straightConnector1">
            <a:avLst/>
          </a:prstGeom>
          <a:noFill/>
          <a:ln cap="flat" cmpd="sng" w="28575">
            <a:solidFill>
              <a:srgbClr val="6AA84F"/>
            </a:solidFill>
            <a:prstDash val="solid"/>
            <a:round/>
            <a:headEnd len="med" w="med" type="none"/>
            <a:tailEnd len="med" w="med" type="triangle"/>
          </a:ln>
        </p:spPr>
      </p:cxnSp>
      <p:sp>
        <p:nvSpPr>
          <p:cNvPr id="112" name="Google Shape;112;p19"/>
          <p:cNvSpPr txBox="1"/>
          <p:nvPr/>
        </p:nvSpPr>
        <p:spPr>
          <a:xfrm>
            <a:off x="5605550" y="2091738"/>
            <a:ext cx="2200200" cy="2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Flow of UTXOs (BTC)</a:t>
            </a:r>
            <a:endParaRPr>
              <a:latin typeface="Consolas"/>
              <a:ea typeface="Consolas"/>
              <a:cs typeface="Consolas"/>
              <a:sym typeface="Consolas"/>
            </a:endParaRPr>
          </a:p>
        </p:txBody>
      </p:sp>
      <p:sp>
        <p:nvSpPr>
          <p:cNvPr id="113" name="Google Shape;113;p19"/>
          <p:cNvSpPr txBox="1"/>
          <p:nvPr/>
        </p:nvSpPr>
        <p:spPr>
          <a:xfrm>
            <a:off x="391875" y="241125"/>
            <a:ext cx="4962600" cy="7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3000">
                <a:solidFill>
                  <a:schemeClr val="accent3"/>
                </a:solidFill>
                <a:latin typeface="Alfa Slab One"/>
                <a:ea typeface="Alfa Slab One"/>
                <a:cs typeface="Alfa Slab One"/>
                <a:sym typeface="Alfa Slab One"/>
              </a:rPr>
              <a:t>What is in a TX</a:t>
            </a:r>
            <a:endParaRPr sz="3000">
              <a:solidFill>
                <a:schemeClr val="accent3"/>
              </a:solidFill>
              <a:latin typeface="Alfa Slab One"/>
              <a:ea typeface="Alfa Slab One"/>
              <a:cs typeface="Alfa Slab One"/>
              <a:sym typeface="Alfa Slab One"/>
            </a:endParaRPr>
          </a:p>
          <a:p>
            <a:pPr indent="0" lvl="0" marL="0" rtl="0" algn="l">
              <a:spcBef>
                <a:spcPts val="0"/>
              </a:spcBef>
              <a:spcAft>
                <a:spcPts val="0"/>
              </a:spcAft>
              <a:buNone/>
            </a:pPr>
            <a:r>
              <a:t/>
            </a:r>
            <a:endParaRPr sz="2000">
              <a:latin typeface="Consolas"/>
              <a:ea typeface="Consolas"/>
              <a:cs typeface="Consolas"/>
              <a:sym typeface="Consolas"/>
            </a:endParaRPr>
          </a:p>
        </p:txBody>
      </p:sp>
      <p:sp>
        <p:nvSpPr>
          <p:cNvPr id="114" name="Google Shape;114;p19"/>
          <p:cNvSpPr txBox="1"/>
          <p:nvPr/>
        </p:nvSpPr>
        <p:spPr>
          <a:xfrm>
            <a:off x="502300" y="934275"/>
            <a:ext cx="4108800" cy="26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Transaction only involves 2 people and a miner to publish 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Alice gives 5 BTC to Bob</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Alice writes the transaction, selecting UTXOs to spend.</a:t>
            </a:r>
            <a:endParaRPr/>
          </a:p>
          <a:p>
            <a:pPr indent="-317500" lvl="0" marL="457200" rtl="0" algn="l">
              <a:spcBef>
                <a:spcPts val="0"/>
              </a:spcBef>
              <a:spcAft>
                <a:spcPts val="0"/>
              </a:spcAft>
              <a:buSzPts val="1400"/>
              <a:buAutoNum type="arabicPeriod"/>
            </a:pPr>
            <a:r>
              <a:rPr lang="en"/>
              <a:t>Designates Bob’s PubKey as destination</a:t>
            </a:r>
            <a:endParaRPr/>
          </a:p>
          <a:p>
            <a:pPr indent="-317500" lvl="0" marL="457200" rtl="0" algn="l">
              <a:spcBef>
                <a:spcPts val="0"/>
              </a:spcBef>
              <a:spcAft>
                <a:spcPts val="0"/>
              </a:spcAft>
              <a:buSzPts val="1400"/>
              <a:buAutoNum type="arabicPeriod"/>
            </a:pPr>
            <a:r>
              <a:rPr lang="en"/>
              <a:t>Uses her Private key to create a signature.</a:t>
            </a:r>
            <a:endParaRPr/>
          </a:p>
          <a:p>
            <a:pPr indent="-317500" lvl="0" marL="457200" rtl="0" algn="l">
              <a:spcBef>
                <a:spcPts val="0"/>
              </a:spcBef>
              <a:spcAft>
                <a:spcPts val="0"/>
              </a:spcAft>
              <a:buSzPts val="1400"/>
              <a:buAutoNum type="arabicPeriod"/>
            </a:pPr>
            <a:r>
              <a:rPr lang="en"/>
              <a:t> The transaction sits in the Mempool (RAM) until it is added to a block and mined.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5" name="Google Shape;115;p19"/>
          <p:cNvSpPr txBox="1"/>
          <p:nvPr/>
        </p:nvSpPr>
        <p:spPr>
          <a:xfrm>
            <a:off x="4921025" y="503125"/>
            <a:ext cx="3837600" cy="1205400"/>
          </a:xfrm>
          <a:prstGeom prst="rect">
            <a:avLst/>
          </a:prstGeom>
          <a:solidFill>
            <a:srgbClr val="B7B7B7"/>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This is a technical explanation of what happens. Wallets and apps hide all of this away to make it look like you just enter a password and send the exact amount. </a:t>
            </a:r>
            <a:endParaRPr>
              <a:solidFill>
                <a:srgbClr val="FFFFFF"/>
              </a:solidFill>
              <a:latin typeface="Consolas"/>
              <a:ea typeface="Consolas"/>
              <a:cs typeface="Consolas"/>
              <a:sym typeface="Consolas"/>
            </a:endParaRPr>
          </a:p>
        </p:txBody>
      </p:sp>
      <p:sp>
        <p:nvSpPr>
          <p:cNvPr id="116" name="Google Shape;116;p19"/>
          <p:cNvSpPr txBox="1"/>
          <p:nvPr/>
        </p:nvSpPr>
        <p:spPr>
          <a:xfrm>
            <a:off x="701800" y="3736025"/>
            <a:ext cx="3498600" cy="1011300"/>
          </a:xfrm>
          <a:prstGeom prst="rect">
            <a:avLst/>
          </a:prstGeom>
          <a:solidFill>
            <a:srgbClr val="F6B26B"/>
          </a:solidFill>
          <a:ln cap="flat" cmpd="sng" w="19050">
            <a:solidFill>
              <a:srgbClr val="3C78D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solidFill>
                  <a:srgbClr val="3C78D8"/>
                </a:solidFill>
              </a:rPr>
              <a:t>NB: if Alice has 2 UTXOs of 4 BTC, she must submit them both. They will be broken up, and a 3 BTC UTXO (or multiple) will be returned to her. </a:t>
            </a:r>
            <a:endParaRPr b="1">
              <a:solidFill>
                <a:srgbClr val="3C78D8"/>
              </a:solidFill>
            </a:endParaRPr>
          </a:p>
          <a:p>
            <a:pPr indent="0" lvl="0" marL="0" rtl="0" algn="l">
              <a:spcBef>
                <a:spcPts val="0"/>
              </a:spcBef>
              <a:spcAft>
                <a:spcPts val="0"/>
              </a:spcAft>
              <a:buClr>
                <a:srgbClr val="000000"/>
              </a:buClr>
              <a:buSzPts val="1100"/>
              <a:buFont typeface="Arial"/>
              <a:buNone/>
            </a:pPr>
            <a:r>
              <a:t/>
            </a:r>
            <a:endParaRPr>
              <a:solidFill>
                <a:srgbClr val="6D9EEB"/>
              </a:solidFill>
            </a:endParaRPr>
          </a:p>
          <a:p>
            <a:pPr indent="0" lvl="0" marL="0" rtl="0" algn="l">
              <a:spcBef>
                <a:spcPts val="0"/>
              </a:spcBef>
              <a:spcAft>
                <a:spcPts val="0"/>
              </a:spcAft>
              <a:buNone/>
            </a:pPr>
            <a:r>
              <a:t/>
            </a:r>
            <a:endParaRPr>
              <a:solidFill>
                <a:srgbClr val="6D9EEB"/>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Wallets, Addresses, Seeds, and Private Keys</a:t>
            </a:r>
            <a:endParaRPr sz="2700"/>
          </a:p>
        </p:txBody>
      </p:sp>
      <p:sp>
        <p:nvSpPr>
          <p:cNvPr id="122" name="Google Shape;122;p20"/>
          <p:cNvSpPr txBox="1"/>
          <p:nvPr>
            <p:ph idx="1" type="body"/>
          </p:nvPr>
        </p:nvSpPr>
        <p:spPr>
          <a:xfrm>
            <a:off x="311700" y="1152475"/>
            <a:ext cx="8769900" cy="380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confusing, and lots of words are redundant or used interchangeably. </a:t>
            </a:r>
            <a:endParaRPr/>
          </a:p>
          <a:p>
            <a:pPr indent="0" lvl="0" marL="0" rtl="0" algn="l">
              <a:spcBef>
                <a:spcPts val="1600"/>
              </a:spcBef>
              <a:spcAft>
                <a:spcPts val="0"/>
              </a:spcAft>
              <a:buNone/>
            </a:pPr>
            <a:r>
              <a:rPr lang="en"/>
              <a:t>A wallet is a program/app (desktop, phone, hardware). They can store many Private Keys and generate PubKeys from Private Keys. </a:t>
            </a:r>
            <a:endParaRPr/>
          </a:p>
          <a:p>
            <a:pPr indent="0" lvl="0" marL="0" rtl="0" algn="l">
              <a:spcBef>
                <a:spcPts val="0"/>
              </a:spcBef>
              <a:spcAft>
                <a:spcPts val="0"/>
              </a:spcAft>
              <a:buNone/>
            </a:pPr>
            <a:r>
              <a:rPr lang="en" sz="1400"/>
              <a:t>Paper wallets &amp; Brain Wallets aren’t really wallets (I think).</a:t>
            </a:r>
            <a:r>
              <a:rPr lang="en"/>
              <a:t> </a:t>
            </a:r>
            <a:endParaRPr/>
          </a:p>
          <a:p>
            <a:pPr indent="0" lvl="0" marL="0" rtl="0" algn="l">
              <a:spcBef>
                <a:spcPts val="1600"/>
              </a:spcBef>
              <a:spcAft>
                <a:spcPts val="0"/>
              </a:spcAft>
              <a:buNone/>
            </a:pPr>
            <a:r>
              <a:rPr lang="en"/>
              <a:t>An address/PubKey is where people send BTC to you. Share these, but don’t reuse them (Best Practices).</a:t>
            </a:r>
            <a:endParaRPr/>
          </a:p>
          <a:p>
            <a:pPr indent="0" lvl="0" marL="0" rtl="0" algn="l">
              <a:spcBef>
                <a:spcPts val="1600"/>
              </a:spcBef>
              <a:spcAft>
                <a:spcPts val="0"/>
              </a:spcAft>
              <a:buNone/>
            </a:pPr>
            <a:r>
              <a:rPr lang="en"/>
              <a:t>A Private key allows you to sign transactions. </a:t>
            </a:r>
            <a:r>
              <a:rPr b="1" lang="en"/>
              <a:t>Own the Private Key = Own the BTC.</a:t>
            </a:r>
            <a:endParaRPr b="1"/>
          </a:p>
          <a:p>
            <a:pPr indent="0" lvl="0" marL="0" rtl="0" algn="l">
              <a:spcBef>
                <a:spcPts val="1600"/>
              </a:spcBef>
              <a:spcAft>
                <a:spcPts val="0"/>
              </a:spcAft>
              <a:buNone/>
            </a:pPr>
            <a:r>
              <a:rPr lang="en"/>
              <a:t>A Seed is a list of random words that encrypt/decrypt your Private Keys. You must control these as if they were Private Keys.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Layers</a:t>
            </a:r>
            <a:endParaRPr/>
          </a:p>
        </p:txBody>
      </p:sp>
      <p:sp>
        <p:nvSpPr>
          <p:cNvPr id="128" name="Google Shape;128;p21"/>
          <p:cNvSpPr txBox="1"/>
          <p:nvPr>
            <p:ph idx="1" type="body"/>
          </p:nvPr>
        </p:nvSpPr>
        <p:spPr>
          <a:xfrm>
            <a:off x="210975" y="1152475"/>
            <a:ext cx="8840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Blockchain is extremely inefficient (7-10 TPS, PoW, 10 minutes per block, etc.)</a:t>
            </a:r>
            <a:endParaRPr/>
          </a:p>
          <a:p>
            <a:pPr indent="0" lvl="0" marL="0" rtl="0" algn="l">
              <a:spcBef>
                <a:spcPts val="1600"/>
              </a:spcBef>
              <a:spcAft>
                <a:spcPts val="0"/>
              </a:spcAft>
              <a:buNone/>
            </a:pPr>
            <a:r>
              <a:rPr lang="en"/>
              <a:t>However, programs can be built on top of bitcoin that allow far greater scalability, speed, lower fees, atomic swaps or anything you want. All at the cost of Security and absolute ownership: The blockchain is the most secure database (from a software perspective) invented. </a:t>
            </a:r>
            <a:endParaRPr/>
          </a:p>
          <a:p>
            <a:pPr indent="0" lvl="0" marL="0" rtl="0" algn="l">
              <a:spcBef>
                <a:spcPts val="1600"/>
              </a:spcBef>
              <a:spcAft>
                <a:spcPts val="0"/>
              </a:spcAft>
              <a:buNone/>
            </a:pPr>
            <a:r>
              <a:rPr lang="en"/>
              <a:t>Lightning Network is the only functioning second layer on mainnet. (mainnet v. testnet)</a:t>
            </a:r>
            <a:endParaRPr/>
          </a:p>
          <a:p>
            <a:pPr indent="0" lvl="0" marL="0" rtl="0" algn="l">
              <a:spcBef>
                <a:spcPts val="1600"/>
              </a:spcBef>
              <a:spcAft>
                <a:spcPts val="1600"/>
              </a:spcAft>
              <a:buNone/>
            </a:pPr>
            <a:r>
              <a:rPr lang="en"/>
              <a:t>Drive-chains are side-chains (you lock up your BTC to allow them to be spent off-chain). These are suspicious and </a:t>
            </a:r>
            <a:r>
              <a:rPr lang="en"/>
              <a:t>insecure</a:t>
            </a:r>
            <a:r>
              <a:rPr lang="en"/>
              <a:t> for now.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