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 Target="slides/slide1.xml"/><Relationship Id="rId19" Type="http://schemas.openxmlformats.org/officeDocument/2006/relationships/font" Target="fonts/Lato-bold.fntdata"/><Relationship Id="rId6" Type="http://schemas.openxmlformats.org/officeDocument/2006/relationships/slide" Target="slides/slide2.xml"/><Relationship Id="rId18"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e37da14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e37da14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e37da14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e37da14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e37da14f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e37da14f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e37da14f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e37da14f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e37da14f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e37da14f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e37da14f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e37da14f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ETC suffered a 51% attack in early january 2019. A whitehat hacker rented or controlled roughly 50% of the hashpower and, through an exchange, sold ETC before reorganizing the blockchain to recover it. Around $200k worth of ETC was stolen, but all was voluntarily returned. Through all of this, ETC saw an increase in price.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e37da14f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e37da14f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e37da14f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e37da14f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coingecko.com/buzz/peter-todd-explains-how-he-double-spent-coinbase?locale=en" TargetMode="External"/><Relationship Id="rId4" Type="http://schemas.openxmlformats.org/officeDocument/2006/relationships/hyperlink" Target="https://github.com/petertodd/replace-by-fee-tool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gives BTC security?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40" name="Google Shape;140;p14"/>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What is Financial Security?</a:t>
            </a:r>
            <a:endParaRPr sz="1400"/>
          </a:p>
          <a:p>
            <a:pPr indent="-317500" lvl="1" marL="914400" rtl="0" algn="l">
              <a:spcBef>
                <a:spcPts val="0"/>
              </a:spcBef>
              <a:spcAft>
                <a:spcPts val="0"/>
              </a:spcAft>
              <a:buSzPts val="1400"/>
              <a:buAutoNum type="alphaLcPeriod"/>
            </a:pPr>
            <a:r>
              <a:rPr lang="en" sz="1400"/>
              <a:t>Immutability </a:t>
            </a:r>
            <a:endParaRPr sz="1400"/>
          </a:p>
          <a:p>
            <a:pPr indent="-317500" lvl="1" marL="914400" rtl="0" algn="l">
              <a:spcBef>
                <a:spcPts val="0"/>
              </a:spcBef>
              <a:spcAft>
                <a:spcPts val="0"/>
              </a:spcAft>
              <a:buSzPts val="1400"/>
              <a:buAutoNum type="alphaLcPeriod"/>
            </a:pPr>
            <a:r>
              <a:rPr lang="en" sz="1400"/>
              <a:t>Censorship Resistance</a:t>
            </a:r>
            <a:endParaRPr sz="1400"/>
          </a:p>
          <a:p>
            <a:pPr indent="-317500" lvl="1" marL="914400" rtl="0" algn="l">
              <a:spcBef>
                <a:spcPts val="0"/>
              </a:spcBef>
              <a:spcAft>
                <a:spcPts val="0"/>
              </a:spcAft>
              <a:buSzPts val="1400"/>
              <a:buAutoNum type="alphaLcPeriod"/>
            </a:pPr>
            <a:r>
              <a:rPr lang="en" sz="1400"/>
              <a:t>Decentralization</a:t>
            </a:r>
            <a:endParaRPr sz="1400"/>
          </a:p>
          <a:p>
            <a:pPr indent="-317500" lvl="0" marL="457200" rtl="0" algn="l">
              <a:spcBef>
                <a:spcPts val="0"/>
              </a:spcBef>
              <a:spcAft>
                <a:spcPts val="0"/>
              </a:spcAft>
              <a:buSzPts val="1400"/>
              <a:buAutoNum type="arabicPeriod"/>
            </a:pPr>
            <a:r>
              <a:rPr lang="en" sz="1400"/>
              <a:t>What makes a Transaction Legitimate?</a:t>
            </a:r>
            <a:endParaRPr sz="1400"/>
          </a:p>
          <a:p>
            <a:pPr indent="-317500" lvl="1" marL="914400" rtl="0" algn="l">
              <a:spcBef>
                <a:spcPts val="0"/>
              </a:spcBef>
              <a:spcAft>
                <a:spcPts val="0"/>
              </a:spcAft>
              <a:buSzPts val="1400"/>
              <a:buAutoNum type="alphaLcPeriod"/>
            </a:pPr>
            <a:r>
              <a:rPr lang="en" sz="1400"/>
              <a:t>The Double Spend Problem</a:t>
            </a:r>
            <a:endParaRPr sz="1400"/>
          </a:p>
          <a:p>
            <a:pPr indent="-317500" lvl="2" marL="1371600" rtl="0" algn="l">
              <a:spcBef>
                <a:spcPts val="0"/>
              </a:spcBef>
              <a:spcAft>
                <a:spcPts val="0"/>
              </a:spcAft>
              <a:buSzPts val="1400"/>
              <a:buAutoNum type="romanLcPeriod"/>
            </a:pPr>
            <a:r>
              <a:rPr lang="en" sz="1400"/>
              <a:t>UTXO Model (BTC) vs. Account Model (ETH)</a:t>
            </a:r>
            <a:endParaRPr sz="1400"/>
          </a:p>
          <a:p>
            <a:pPr indent="-317500" lvl="1" marL="914400" rtl="0" algn="l">
              <a:spcBef>
                <a:spcPts val="0"/>
              </a:spcBef>
              <a:spcAft>
                <a:spcPts val="0"/>
              </a:spcAft>
              <a:buSzPts val="1400"/>
              <a:buAutoNum type="alphaLcPeriod"/>
            </a:pPr>
            <a:r>
              <a:rPr lang="en" sz="1400"/>
              <a:t>Proof of Work, Proof of Stake, Proof of Authority</a:t>
            </a:r>
            <a:endParaRPr sz="1400"/>
          </a:p>
          <a:p>
            <a:pPr indent="-317500" lvl="0" marL="457200" rtl="0" algn="l">
              <a:spcBef>
                <a:spcPts val="0"/>
              </a:spcBef>
              <a:spcAft>
                <a:spcPts val="0"/>
              </a:spcAft>
              <a:buSzPts val="1400"/>
              <a:buAutoNum type="arabicPeriod"/>
            </a:pPr>
            <a:r>
              <a:rPr lang="en" sz="1400"/>
              <a:t>Weaknesses</a:t>
            </a:r>
            <a:endParaRPr sz="1400"/>
          </a:p>
          <a:p>
            <a:pPr indent="-317500" lvl="1" marL="914400" rtl="0" algn="l">
              <a:spcBef>
                <a:spcPts val="0"/>
              </a:spcBef>
              <a:spcAft>
                <a:spcPts val="0"/>
              </a:spcAft>
              <a:buSzPts val="1400"/>
              <a:buAutoNum type="alphaLcPeriod"/>
            </a:pPr>
            <a:r>
              <a:rPr lang="en" sz="1400"/>
              <a:t>Exchanges</a:t>
            </a:r>
            <a:endParaRPr sz="1400"/>
          </a:p>
          <a:p>
            <a:pPr indent="-317500" lvl="2" marL="1371600" rtl="0" algn="l">
              <a:spcBef>
                <a:spcPts val="0"/>
              </a:spcBef>
              <a:spcAft>
                <a:spcPts val="0"/>
              </a:spcAft>
              <a:buSzPts val="1400"/>
              <a:buAutoNum type="romanLcPeriod"/>
            </a:pPr>
            <a:r>
              <a:rPr lang="en" sz="1400"/>
              <a:t>Mt. Gox</a:t>
            </a:r>
            <a:endParaRPr sz="1400"/>
          </a:p>
          <a:p>
            <a:pPr indent="0" lvl="0" marL="0" rtl="0" algn="l">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4187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Financial Security</a:t>
            </a:r>
            <a:endParaRPr/>
          </a:p>
        </p:txBody>
      </p:sp>
      <p:sp>
        <p:nvSpPr>
          <p:cNvPr id="146" name="Google Shape;146;p15"/>
          <p:cNvSpPr txBox="1"/>
          <p:nvPr>
            <p:ph idx="1" type="body"/>
          </p:nvPr>
        </p:nvSpPr>
        <p:spPr>
          <a:xfrm>
            <a:off x="1109975" y="1125725"/>
            <a:ext cx="3627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Immutability of the Ledger:</a:t>
            </a: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1600"/>
              </a:spcBef>
              <a:spcAft>
                <a:spcPts val="1600"/>
              </a:spcAft>
              <a:buNone/>
            </a:pPr>
            <a:r>
              <a:rPr lang="en">
                <a:latin typeface="Consolas"/>
                <a:ea typeface="Consolas"/>
                <a:cs typeface="Consolas"/>
                <a:sym typeface="Consolas"/>
              </a:rPr>
              <a:t>Once a transaction is placed in a block and broadcast to the entire network (mined), other nodes will validate it and add it to their own ledger. Once this happens, the transaction cannot be reversed. </a:t>
            </a:r>
            <a:endParaRPr>
              <a:latin typeface="Consolas"/>
              <a:ea typeface="Consolas"/>
              <a:cs typeface="Consolas"/>
              <a:sym typeface="Consolas"/>
            </a:endParaRPr>
          </a:p>
        </p:txBody>
      </p:sp>
      <p:sp>
        <p:nvSpPr>
          <p:cNvPr id="147" name="Google Shape;147;p15"/>
          <p:cNvSpPr txBox="1"/>
          <p:nvPr/>
        </p:nvSpPr>
        <p:spPr>
          <a:xfrm>
            <a:off x="4660450" y="638700"/>
            <a:ext cx="4215900" cy="30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Consolas"/>
                <a:ea typeface="Consolas"/>
                <a:cs typeface="Consolas"/>
                <a:sym typeface="Consolas"/>
              </a:rPr>
              <a:t>Why is this Important?</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Under the current system, VISA, your bank, and even your employer can unilaterally reverse any payment you’ve ever made or withdraw funds from your accounts. </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300">
              <a:solidFill>
                <a:srgbClr val="FFFFFF"/>
              </a:solidFill>
              <a:latin typeface="Consolas"/>
              <a:ea typeface="Consolas"/>
              <a:cs typeface="Consolas"/>
              <a:sym typeface="Consolas"/>
            </a:endParaRPr>
          </a:p>
          <a:p>
            <a:pPr indent="0" lvl="0" marL="0" rtl="0" algn="l">
              <a:spcBef>
                <a:spcPts val="0"/>
              </a:spcBef>
              <a:spcAft>
                <a:spcPts val="0"/>
              </a:spcAft>
              <a:buNone/>
            </a:pPr>
            <a:r>
              <a:rPr lang="en" sz="1300">
                <a:solidFill>
                  <a:srgbClr val="FFFFFF"/>
                </a:solidFill>
                <a:latin typeface="Consolas"/>
                <a:ea typeface="Consolas"/>
                <a:cs typeface="Consolas"/>
                <a:sym typeface="Consolas"/>
              </a:rPr>
              <a:t>Since these are all centralized, physical institutions, anyone with force or power (governments, cartels, etc.) can coerce these companies to withdraw your funds or reverse payments.</a:t>
            </a:r>
            <a:endParaRPr sz="1300">
              <a:solidFill>
                <a:srgbClr val="FFFFFF"/>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is Bitcoin Censorship Resistant?	</a:t>
            </a:r>
            <a:endParaRPr/>
          </a:p>
        </p:txBody>
      </p:sp>
      <p:sp>
        <p:nvSpPr>
          <p:cNvPr id="153" name="Google Shape;153;p16"/>
          <p:cNvSpPr txBox="1"/>
          <p:nvPr>
            <p:ph idx="1" type="body"/>
          </p:nvPr>
        </p:nvSpPr>
        <p:spPr>
          <a:xfrm>
            <a:off x="212525" y="1516025"/>
            <a:ext cx="8520600" cy="38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few factors make BTC Censorship Resistant:</a:t>
            </a:r>
            <a:endParaRPr sz="1400"/>
          </a:p>
          <a:p>
            <a:pPr indent="0" lvl="0" marL="0" rtl="0" algn="l">
              <a:spcBef>
                <a:spcPts val="1600"/>
              </a:spcBef>
              <a:spcAft>
                <a:spcPts val="0"/>
              </a:spcAft>
              <a:buNone/>
            </a:pPr>
            <a:r>
              <a:rPr lang="en" sz="1400"/>
              <a:t>Everyone running a Mining Node can decide which transactions (from the Mempool) to include in their block. A vast majority of nodes simply auto-select TXs with the highest fees. </a:t>
            </a:r>
            <a:endParaRPr sz="1400"/>
          </a:p>
          <a:p>
            <a:pPr indent="0" lvl="0" marL="0" rtl="0" algn="l">
              <a:spcBef>
                <a:spcPts val="1600"/>
              </a:spcBef>
              <a:spcAft>
                <a:spcPts val="0"/>
              </a:spcAft>
              <a:buNone/>
            </a:pPr>
            <a:r>
              <a:rPr lang="en" sz="1400"/>
              <a:t>Miners don’t know who is signing inputs. The typical block (1MB) contains ~2500 TXs. Exhaustive chain analysis would be required to blacklist specific people. </a:t>
            </a:r>
            <a:endParaRPr sz="1400"/>
          </a:p>
          <a:p>
            <a:pPr indent="0" lvl="0" marL="0" rtl="0" algn="l">
              <a:spcBef>
                <a:spcPts val="1600"/>
              </a:spcBef>
              <a:spcAft>
                <a:spcPts val="0"/>
              </a:spcAft>
              <a:buNone/>
            </a:pPr>
            <a:r>
              <a:rPr lang="en" sz="1400"/>
              <a:t>If one miner decides to blacklist an address or a </a:t>
            </a:r>
            <a:r>
              <a:rPr lang="en" sz="1400"/>
              <a:t>person, another miner can easily add it to their block. </a:t>
            </a:r>
            <a:endParaRPr sz="1400"/>
          </a:p>
          <a:p>
            <a:pPr indent="0" lvl="0" marL="0" rtl="0" algn="l">
              <a:spcBef>
                <a:spcPts val="1600"/>
              </a:spcBef>
              <a:spcAft>
                <a:spcPts val="0"/>
              </a:spcAft>
              <a:buNone/>
            </a:pPr>
            <a:r>
              <a:rPr lang="en" sz="1400"/>
              <a:t>If another miner mines a block and includes the TX you would like to censor, there is no way to broadcast its invalidity to other nodes, so all other nodes would accept the block (and the TX)</a:t>
            </a:r>
            <a:endParaRPr sz="14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Censorship Resistance	</a:t>
            </a:r>
            <a:endParaRPr>
              <a:latin typeface="Consolas"/>
              <a:ea typeface="Consolas"/>
              <a:cs typeface="Consolas"/>
              <a:sym typeface="Consolas"/>
            </a:endParaRPr>
          </a:p>
        </p:txBody>
      </p:sp>
      <p:sp>
        <p:nvSpPr>
          <p:cNvPr id="159" name="Google Shape;159;p17"/>
          <p:cNvSpPr txBox="1"/>
          <p:nvPr>
            <p:ph idx="1" type="body"/>
          </p:nvPr>
        </p:nvSpPr>
        <p:spPr>
          <a:xfrm>
            <a:off x="311700" y="1152475"/>
            <a:ext cx="4233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onsolas"/>
                <a:ea typeface="Consolas"/>
                <a:cs typeface="Consolas"/>
                <a:sym typeface="Consolas"/>
              </a:rPr>
              <a:t>This is probably the scariest aspect of Bitcoin to most governments and non-believers. </a:t>
            </a:r>
            <a:endParaRPr sz="1400">
              <a:latin typeface="Consolas"/>
              <a:ea typeface="Consolas"/>
              <a:cs typeface="Consolas"/>
              <a:sym typeface="Consolas"/>
            </a:endParaRPr>
          </a:p>
          <a:p>
            <a:pPr indent="0" lvl="0" marL="0" rtl="0" algn="l">
              <a:spcBef>
                <a:spcPts val="1600"/>
              </a:spcBef>
              <a:spcAft>
                <a:spcPts val="0"/>
              </a:spcAft>
              <a:buNone/>
            </a:pPr>
            <a:r>
              <a:rPr lang="en" sz="1400">
                <a:latin typeface="Consolas"/>
                <a:ea typeface="Consolas"/>
                <a:cs typeface="Consolas"/>
                <a:sym typeface="Consolas"/>
              </a:rPr>
              <a:t>This allows criminals to transact across borders (Silk Road)</a:t>
            </a:r>
            <a:endParaRPr sz="1400">
              <a:latin typeface="Consolas"/>
              <a:ea typeface="Consolas"/>
              <a:cs typeface="Consolas"/>
              <a:sym typeface="Consolas"/>
            </a:endParaRPr>
          </a:p>
          <a:p>
            <a:pPr indent="0" lvl="0" marL="0" rtl="0" algn="l">
              <a:spcBef>
                <a:spcPts val="1600"/>
              </a:spcBef>
              <a:spcAft>
                <a:spcPts val="1600"/>
              </a:spcAft>
              <a:buNone/>
            </a:pPr>
            <a:r>
              <a:rPr lang="en" sz="1400">
                <a:latin typeface="Consolas"/>
                <a:ea typeface="Consolas"/>
                <a:cs typeface="Consolas"/>
                <a:sym typeface="Consolas"/>
              </a:rPr>
              <a:t>However, Bitcoin is only pseudonymous, not anonymous, so cash (mostly untraceable) remains by far the superior currency for illicit activities. </a:t>
            </a:r>
            <a:endParaRPr/>
          </a:p>
        </p:txBody>
      </p:sp>
      <p:sp>
        <p:nvSpPr>
          <p:cNvPr id="160" name="Google Shape;160;p17"/>
          <p:cNvSpPr txBox="1"/>
          <p:nvPr>
            <p:ph idx="1" type="body"/>
          </p:nvPr>
        </p:nvSpPr>
        <p:spPr>
          <a:xfrm>
            <a:off x="5020575" y="1075050"/>
            <a:ext cx="4233600" cy="45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Anyone Anywhere can Pay Anyone Anywhere. </a:t>
            </a:r>
            <a:endParaRPr/>
          </a:p>
        </p:txBody>
      </p:sp>
      <p:sp>
        <p:nvSpPr>
          <p:cNvPr id="161" name="Google Shape;161;p17"/>
          <p:cNvSpPr txBox="1"/>
          <p:nvPr/>
        </p:nvSpPr>
        <p:spPr>
          <a:xfrm>
            <a:off x="5195850" y="1921300"/>
            <a:ext cx="3502500" cy="29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Note: </a:t>
            </a:r>
            <a:endParaRPr>
              <a:solidFill>
                <a:srgbClr val="FFFFFF"/>
              </a:solidFill>
            </a:endParaRPr>
          </a:p>
          <a:p>
            <a:pPr indent="0" lvl="0" marL="0" rtl="0" algn="l">
              <a:spcBef>
                <a:spcPts val="0"/>
              </a:spcBef>
              <a:spcAft>
                <a:spcPts val="0"/>
              </a:spcAft>
              <a:buNone/>
            </a:pPr>
            <a:r>
              <a:rPr lang="en">
                <a:solidFill>
                  <a:srgbClr val="FFFFFF"/>
                </a:solidFill>
              </a:rPr>
              <a:t>	BTC does not uniquely assist in money laundering. Nearly every bank in the world has been fined for funding criminals, terrorists, etc. and the Big Banks pay yearly fines to avoid being prosecuted for this.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More importantly, since BTC’s ledger is 100% public, it is far more transparent than any bank. </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311700" y="445025"/>
            <a:ext cx="37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Decentralization</a:t>
            </a:r>
            <a:endParaRPr>
              <a:latin typeface="Consolas"/>
              <a:ea typeface="Consolas"/>
              <a:cs typeface="Consolas"/>
              <a:sym typeface="Consolas"/>
            </a:endParaRPr>
          </a:p>
        </p:txBody>
      </p:sp>
      <p:sp>
        <p:nvSpPr>
          <p:cNvPr id="167" name="Google Shape;167;p18"/>
          <p:cNvSpPr txBox="1"/>
          <p:nvPr>
            <p:ph idx="1" type="body"/>
          </p:nvPr>
        </p:nvSpPr>
        <p:spPr>
          <a:xfrm>
            <a:off x="311700" y="1152475"/>
            <a:ext cx="3582900" cy="146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solidFill>
                  <a:srgbClr val="FFFFFF"/>
                </a:solidFill>
                <a:latin typeface="Consolas"/>
                <a:ea typeface="Consolas"/>
                <a:cs typeface="Consolas"/>
                <a:sym typeface="Consolas"/>
              </a:rPr>
              <a:t>A foundational pillar of Bitcoin is the decentralized nature of the system. However, due to the slim profit margins, regulation, high energy costs, and a steep learning curve, a few Mining Pools have become very large. </a:t>
            </a:r>
            <a:endParaRPr b="1" sz="1200">
              <a:solidFill>
                <a:srgbClr val="FFFFFF"/>
              </a:solidFill>
              <a:latin typeface="Consolas"/>
              <a:ea typeface="Consolas"/>
              <a:cs typeface="Consolas"/>
              <a:sym typeface="Consolas"/>
            </a:endParaRPr>
          </a:p>
        </p:txBody>
      </p:sp>
      <p:pic>
        <p:nvPicPr>
          <p:cNvPr id="168" name="Google Shape;168;p18"/>
          <p:cNvPicPr preferRelativeResize="0"/>
          <p:nvPr/>
        </p:nvPicPr>
        <p:blipFill>
          <a:blip r:embed="rId3">
            <a:alphaModFix/>
          </a:blip>
          <a:stretch>
            <a:fillRect/>
          </a:stretch>
        </p:blipFill>
        <p:spPr>
          <a:xfrm>
            <a:off x="4482875" y="195550"/>
            <a:ext cx="4154974" cy="2723575"/>
          </a:xfrm>
          <a:prstGeom prst="rect">
            <a:avLst/>
          </a:prstGeom>
          <a:noFill/>
          <a:ln>
            <a:noFill/>
          </a:ln>
        </p:spPr>
      </p:pic>
      <p:pic>
        <p:nvPicPr>
          <p:cNvPr id="169" name="Google Shape;169;p18"/>
          <p:cNvPicPr preferRelativeResize="0"/>
          <p:nvPr/>
        </p:nvPicPr>
        <p:blipFill>
          <a:blip r:embed="rId4">
            <a:alphaModFix/>
          </a:blip>
          <a:stretch>
            <a:fillRect/>
          </a:stretch>
        </p:blipFill>
        <p:spPr>
          <a:xfrm>
            <a:off x="170225" y="2754815"/>
            <a:ext cx="3404701" cy="1877910"/>
          </a:xfrm>
          <a:prstGeom prst="rect">
            <a:avLst/>
          </a:prstGeom>
          <a:noFill/>
          <a:ln>
            <a:noFill/>
          </a:ln>
        </p:spPr>
      </p:pic>
      <p:sp>
        <p:nvSpPr>
          <p:cNvPr id="170" name="Google Shape;170;p18"/>
          <p:cNvSpPr txBox="1"/>
          <p:nvPr/>
        </p:nvSpPr>
        <p:spPr>
          <a:xfrm>
            <a:off x="170225" y="4570800"/>
            <a:ext cx="3333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A Mining Farm run by Bitmain’s Jihan Wu.</a:t>
            </a:r>
            <a:r>
              <a:rPr lang="en"/>
              <a:t> </a:t>
            </a:r>
            <a:endParaRPr/>
          </a:p>
          <a:p>
            <a:pPr indent="0" lvl="0" marL="0" rtl="0" algn="l">
              <a:spcBef>
                <a:spcPts val="0"/>
              </a:spcBef>
              <a:spcAft>
                <a:spcPts val="0"/>
              </a:spcAft>
              <a:buNone/>
            </a:pPr>
            <a:r>
              <a:t/>
            </a:r>
            <a:endParaRPr/>
          </a:p>
        </p:txBody>
      </p:sp>
      <p:sp>
        <p:nvSpPr>
          <p:cNvPr id="171" name="Google Shape;171;p18"/>
          <p:cNvSpPr txBox="1"/>
          <p:nvPr/>
        </p:nvSpPr>
        <p:spPr>
          <a:xfrm>
            <a:off x="3894675" y="2919125"/>
            <a:ext cx="4698600" cy="21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Bitmain was one of the first Mining pools to accumulate a large share of hashpower. This was due to their far superior tech (ASICs) and China’s cheap excess energy.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Razor thin margins and fluctuating energy prices cost Bitmain a fortune, and in late 2018-2019 the company signaled insolvency.</a:t>
            </a:r>
            <a:endParaRPr>
              <a:solidFill>
                <a:srgbClr val="FFFFFF"/>
              </a:solidFill>
            </a:endParaRPr>
          </a:p>
          <a:p>
            <a:pPr indent="0" lvl="0" marL="0" rtl="0" algn="l">
              <a:spcBef>
                <a:spcPts val="0"/>
              </a:spcBef>
              <a:spcAft>
                <a:spcPts val="0"/>
              </a:spcAft>
              <a:buNone/>
            </a:pPr>
            <a:r>
              <a:rPr lang="en">
                <a:solidFill>
                  <a:srgbClr val="FFFFFF"/>
                </a:solidFill>
              </a:rPr>
              <a:t>Bankruptcy and dissolution will likely follow.  </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06725" y="2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Centralization Visualized</a:t>
            </a:r>
            <a:endParaRPr/>
          </a:p>
        </p:txBody>
      </p:sp>
      <p:pic>
        <p:nvPicPr>
          <p:cNvPr id="177" name="Google Shape;177;p19"/>
          <p:cNvPicPr preferRelativeResize="0"/>
          <p:nvPr/>
        </p:nvPicPr>
        <p:blipFill>
          <a:blip r:embed="rId3">
            <a:alphaModFix/>
          </a:blip>
          <a:stretch>
            <a:fillRect/>
          </a:stretch>
        </p:blipFill>
        <p:spPr>
          <a:xfrm>
            <a:off x="6409575" y="1204875"/>
            <a:ext cx="2644999" cy="2238075"/>
          </a:xfrm>
          <a:prstGeom prst="rect">
            <a:avLst/>
          </a:prstGeom>
          <a:noFill/>
          <a:ln>
            <a:noFill/>
          </a:ln>
        </p:spPr>
      </p:pic>
      <p:pic>
        <p:nvPicPr>
          <p:cNvPr id="178" name="Google Shape;178;p19"/>
          <p:cNvPicPr preferRelativeResize="0"/>
          <p:nvPr/>
        </p:nvPicPr>
        <p:blipFill>
          <a:blip r:embed="rId4">
            <a:alphaModFix/>
          </a:blip>
          <a:stretch>
            <a:fillRect/>
          </a:stretch>
        </p:blipFill>
        <p:spPr>
          <a:xfrm>
            <a:off x="374325" y="1147825"/>
            <a:ext cx="2337576" cy="1682500"/>
          </a:xfrm>
          <a:prstGeom prst="rect">
            <a:avLst/>
          </a:prstGeom>
          <a:noFill/>
          <a:ln>
            <a:noFill/>
          </a:ln>
        </p:spPr>
      </p:pic>
      <p:sp>
        <p:nvSpPr>
          <p:cNvPr id="179" name="Google Shape;179;p19"/>
          <p:cNvSpPr txBox="1"/>
          <p:nvPr/>
        </p:nvSpPr>
        <p:spPr>
          <a:xfrm>
            <a:off x="6477575" y="3442950"/>
            <a:ext cx="2577000" cy="8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rPr>
              <a:t>The three red clusters are large hubs on the Lightning Network. More on LN centralization later. </a:t>
            </a:r>
            <a:br>
              <a:rPr lang="en" sz="1300">
                <a:solidFill>
                  <a:srgbClr val="FFFFFF"/>
                </a:solidFill>
              </a:rPr>
            </a:br>
            <a:endParaRPr sz="1300">
              <a:solidFill>
                <a:srgbClr val="FFFFFF"/>
              </a:solidFill>
            </a:endParaRPr>
          </a:p>
          <a:p>
            <a:pPr indent="0" lvl="0" marL="0" rtl="0" algn="l">
              <a:spcBef>
                <a:spcPts val="0"/>
              </a:spcBef>
              <a:spcAft>
                <a:spcPts val="0"/>
              </a:spcAft>
              <a:buNone/>
            </a:pPr>
            <a:r>
              <a:rPr lang="en" sz="1300">
                <a:solidFill>
                  <a:srgbClr val="FFFFFF"/>
                </a:solidFill>
              </a:rPr>
              <a:t>2018</a:t>
            </a:r>
            <a:endParaRPr sz="1300">
              <a:solidFill>
                <a:srgbClr val="FFFFFF"/>
              </a:solidFill>
            </a:endParaRPr>
          </a:p>
        </p:txBody>
      </p:sp>
      <p:pic>
        <p:nvPicPr>
          <p:cNvPr id="180" name="Google Shape;180;p19"/>
          <p:cNvPicPr preferRelativeResize="0"/>
          <p:nvPr/>
        </p:nvPicPr>
        <p:blipFill rotWithShape="1">
          <a:blip r:embed="rId5">
            <a:alphaModFix/>
          </a:blip>
          <a:srcRect b="0" l="20042" r="19093" t="0"/>
          <a:stretch/>
        </p:blipFill>
        <p:spPr>
          <a:xfrm>
            <a:off x="3468162" y="1147825"/>
            <a:ext cx="2219152" cy="1868875"/>
          </a:xfrm>
          <a:prstGeom prst="rect">
            <a:avLst/>
          </a:prstGeom>
          <a:noFill/>
          <a:ln>
            <a:noFill/>
          </a:ln>
        </p:spPr>
      </p:pic>
      <p:sp>
        <p:nvSpPr>
          <p:cNvPr id="181" name="Google Shape;181;p19"/>
          <p:cNvSpPr txBox="1"/>
          <p:nvPr/>
        </p:nvSpPr>
        <p:spPr>
          <a:xfrm>
            <a:off x="445625" y="3208425"/>
            <a:ext cx="5320500" cy="15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These two charts are from 2017 and 2018 respectively. Decentralization is being achieved slowly but remains an issue. For altcoins with lower hashpower, this is a far more dangerous problem, </a:t>
            </a:r>
            <a:r>
              <a:rPr lang="en">
                <a:solidFill>
                  <a:srgbClr val="FFFFFF"/>
                </a:solidFill>
              </a:rPr>
              <a:t>i</a:t>
            </a:r>
            <a:r>
              <a:rPr lang="en">
                <a:solidFill>
                  <a:srgbClr val="FFFFFF"/>
                </a:solidFill>
              </a:rPr>
              <a:t>e. ETC example!</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sz="1000">
                <a:solidFill>
                  <a:srgbClr val="FFFFFF"/>
                </a:solidFill>
              </a:rPr>
              <a:t>The gray portion of the Graph on the left is “Other”</a:t>
            </a:r>
            <a:endParaRPr sz="1000">
              <a:solidFill>
                <a:srgbClr val="FFFFFF"/>
              </a:solidFill>
            </a:endParaRPr>
          </a:p>
        </p:txBody>
      </p:sp>
      <p:sp>
        <p:nvSpPr>
          <p:cNvPr id="182" name="Google Shape;182;p19"/>
          <p:cNvSpPr txBox="1"/>
          <p:nvPr/>
        </p:nvSpPr>
        <p:spPr>
          <a:xfrm>
            <a:off x="1203150" y="686250"/>
            <a:ext cx="41886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2017                 </a:t>
            </a:r>
            <a:r>
              <a:rPr b="1" lang="en"/>
              <a:t>Mining Pools</a:t>
            </a:r>
            <a:r>
              <a:rPr lang="en"/>
              <a:t>               2018</a:t>
            </a:r>
            <a:endParaRPr/>
          </a:p>
        </p:txBody>
      </p:sp>
      <p:sp>
        <p:nvSpPr>
          <p:cNvPr id="183" name="Google Shape;183;p19"/>
          <p:cNvSpPr txBox="1"/>
          <p:nvPr/>
        </p:nvSpPr>
        <p:spPr>
          <a:xfrm>
            <a:off x="6409575" y="723600"/>
            <a:ext cx="25770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Lightning Network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Double-Spend Problem	</a:t>
            </a:r>
            <a:endParaRPr/>
          </a:p>
        </p:txBody>
      </p:sp>
      <p:sp>
        <p:nvSpPr>
          <p:cNvPr id="189" name="Google Shape;189;p20"/>
          <p:cNvSpPr txBox="1"/>
          <p:nvPr>
            <p:ph idx="1" type="body"/>
          </p:nvPr>
        </p:nvSpPr>
        <p:spPr>
          <a:xfrm>
            <a:off x="1435425" y="1130450"/>
            <a:ext cx="4269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onsolas"/>
                <a:ea typeface="Consolas"/>
                <a:cs typeface="Consolas"/>
                <a:sym typeface="Consolas"/>
              </a:rPr>
              <a:t>When the Internet was first invented by Al Gore, the developers envisioned a digital cash fully integrated with the internet. </a:t>
            </a:r>
            <a:endParaRPr sz="1400">
              <a:latin typeface="Consolas"/>
              <a:ea typeface="Consolas"/>
              <a:cs typeface="Consolas"/>
              <a:sym typeface="Consolas"/>
            </a:endParaRPr>
          </a:p>
          <a:p>
            <a:pPr indent="0" lvl="0" marL="0" rtl="0" algn="l">
              <a:spcBef>
                <a:spcPts val="1600"/>
              </a:spcBef>
              <a:spcAft>
                <a:spcPts val="0"/>
              </a:spcAft>
              <a:buNone/>
            </a:pPr>
            <a:r>
              <a:rPr lang="en" sz="1400">
                <a:latin typeface="Consolas"/>
                <a:ea typeface="Consolas"/>
                <a:cs typeface="Consolas"/>
                <a:sym typeface="Consolas"/>
              </a:rPr>
              <a:t>We’ve all seen Error 404 Not Found, which indicates a failed website load, but Error 402 was meant to signal a failed payment.</a:t>
            </a:r>
            <a:endParaRPr sz="1400">
              <a:latin typeface="Consolas"/>
              <a:ea typeface="Consolas"/>
              <a:cs typeface="Consolas"/>
              <a:sym typeface="Consolas"/>
            </a:endParaRPr>
          </a:p>
          <a:p>
            <a:pPr indent="0" lvl="0" marL="0" rtl="0" algn="l">
              <a:spcBef>
                <a:spcPts val="1600"/>
              </a:spcBef>
              <a:spcAft>
                <a:spcPts val="1600"/>
              </a:spcAft>
              <a:buNone/>
            </a:pPr>
            <a:r>
              <a:rPr lang="en" sz="1400">
                <a:latin typeface="Consolas"/>
                <a:ea typeface="Consolas"/>
                <a:cs typeface="Consolas"/>
                <a:sym typeface="Consolas"/>
              </a:rPr>
              <a:t>Along with other problems, the Developers were never able to integrate a native payment system because of the Double Spend Problem. </a:t>
            </a:r>
            <a:endParaRPr sz="1400">
              <a:latin typeface="Consolas"/>
              <a:ea typeface="Consolas"/>
              <a:cs typeface="Consolas"/>
              <a:sym typeface="Consolas"/>
            </a:endParaRPr>
          </a:p>
        </p:txBody>
      </p:sp>
      <p:pic>
        <p:nvPicPr>
          <p:cNvPr id="190" name="Google Shape;190;p20"/>
          <p:cNvPicPr preferRelativeResize="0"/>
          <p:nvPr/>
        </p:nvPicPr>
        <p:blipFill>
          <a:blip r:embed="rId3">
            <a:alphaModFix/>
          </a:blip>
          <a:stretch>
            <a:fillRect/>
          </a:stretch>
        </p:blipFill>
        <p:spPr>
          <a:xfrm>
            <a:off x="7445146" y="120775"/>
            <a:ext cx="1472377" cy="23263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Bitcoin Solves the Double-Spend Problem*</a:t>
            </a:r>
            <a:endParaRPr/>
          </a:p>
        </p:txBody>
      </p:sp>
      <p:sp>
        <p:nvSpPr>
          <p:cNvPr id="196" name="Google Shape;196;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1: It doesn’t. In 2016, Peter Todd, a BTC Core developer, </a:t>
            </a:r>
            <a:r>
              <a:rPr lang="en" sz="1500" u="sng">
                <a:solidFill>
                  <a:schemeClr val="hlink"/>
                </a:solidFill>
                <a:hlinkClick r:id="rId3"/>
              </a:rPr>
              <a:t>double spent</a:t>
            </a:r>
            <a:r>
              <a:rPr lang="en" sz="1500"/>
              <a:t> on Coinbase, the biggest exchange in the world. He posted the python script to do so on </a:t>
            </a:r>
            <a:r>
              <a:rPr lang="en" sz="1500" u="sng">
                <a:solidFill>
                  <a:schemeClr val="hlink"/>
                </a:solidFill>
                <a:hlinkClick r:id="rId4"/>
              </a:rPr>
              <a:t>GitHub</a:t>
            </a:r>
            <a:r>
              <a:rPr lang="en" sz="1500"/>
              <a:t>, where it’s still available. </a:t>
            </a:r>
            <a:endParaRPr sz="1500"/>
          </a:p>
          <a:p>
            <a:pPr indent="0" lvl="0" marL="0" rtl="0" algn="l">
              <a:spcBef>
                <a:spcPts val="1600"/>
              </a:spcBef>
              <a:spcAft>
                <a:spcPts val="1600"/>
              </a:spcAft>
              <a:buNone/>
            </a:pPr>
            <a:r>
              <a:rPr lang="en" sz="1500"/>
              <a:t>2: It mostly does. Most developers, including Todd, have dismissed this as a major problem, because it only tricks exchanges/people who don’t wait for (6+) confirmations or run their own node.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