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8"/>
  </p:notesMasterIdLst>
  <p:sldIdLst>
    <p:sldId id="256" r:id="rId3"/>
    <p:sldId id="328" r:id="rId4"/>
    <p:sldId id="329" r:id="rId5"/>
    <p:sldId id="330" r:id="rId6"/>
    <p:sldId id="331" r:id="rId7"/>
  </p:sldIdLst>
  <p:sldSz cx="9144000" cy="6858000" type="screen4x3"/>
  <p:notesSz cx="7099300" cy="10234613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2D59900-D500-4893-A8C5-4649D8C8D8E2}">
          <p14:sldIdLst>
            <p14:sldId id="256"/>
            <p14:sldId id="328"/>
            <p14:sldId id="329"/>
            <p14:sldId id="330"/>
            <p14:sldId id="331"/>
          </p14:sldIdLst>
        </p14:section>
        <p14:section name="Backup" id="{A533E407-D97D-4005-813B-6D76D759669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F"/>
    <a:srgbClr val="4D4D4D"/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9" autoAdjust="0"/>
    <p:restoredTop sz="91898" autoAdjust="0"/>
  </p:normalViewPr>
  <p:slideViewPr>
    <p:cSldViewPr snapToGrid="0">
      <p:cViewPr varScale="1">
        <p:scale>
          <a:sx n="106" d="100"/>
          <a:sy n="106" d="100"/>
        </p:scale>
        <p:origin x="199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23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DB16539B-5AB1-4E55-A58A-F4A454CE2AEF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B7475558-AD0D-4B11-921C-06B3121EC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40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73842">
              <a:defRPr/>
            </a:pPr>
            <a:fld id="{B7475558-AD0D-4B11-921C-06B3121EC2E2}" type="slidenum">
              <a:rPr lang="de-DE" sz="1300">
                <a:solidFill>
                  <a:prstClr val="black"/>
                </a:solidFill>
                <a:latin typeface="Calibri" panose="020F0502020204030204"/>
              </a:rPr>
              <a:pPr defTabSz="473842">
                <a:defRPr/>
              </a:pPr>
              <a:t>1</a:t>
            </a:fld>
            <a:endParaRPr lang="de-DE" sz="13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436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73842">
              <a:defRPr/>
            </a:pPr>
            <a:fld id="{B7475558-AD0D-4B11-921C-06B3121EC2E2}" type="slidenum">
              <a:rPr lang="de-DE" sz="1300">
                <a:solidFill>
                  <a:prstClr val="black"/>
                </a:solidFill>
                <a:latin typeface="Calibri" panose="020F0502020204030204"/>
              </a:rPr>
              <a:pPr defTabSz="473842">
                <a:defRPr/>
              </a:pPr>
              <a:t>2</a:t>
            </a:fld>
            <a:endParaRPr lang="de-DE" sz="13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589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73842">
              <a:defRPr/>
            </a:pPr>
            <a:fld id="{B7475558-AD0D-4B11-921C-06B3121EC2E2}" type="slidenum">
              <a:rPr lang="de-DE" sz="1300">
                <a:solidFill>
                  <a:prstClr val="black"/>
                </a:solidFill>
                <a:latin typeface="Calibri" panose="020F0502020204030204"/>
              </a:rPr>
              <a:pPr defTabSz="473842">
                <a:defRPr/>
              </a:pPr>
              <a:t>3</a:t>
            </a:fld>
            <a:endParaRPr lang="de-DE" sz="13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254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rgbClr val="003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18" descr="unilogo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5"/>
          <a:stretch>
            <a:fillRect/>
          </a:stretch>
        </p:blipFill>
        <p:spPr bwMode="auto">
          <a:xfrm>
            <a:off x="0" y="43180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2602056" y="1502568"/>
            <a:ext cx="4521200" cy="51911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/>
              <a:t>Dies ist eine Headline 36 pt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CA6B006-871E-4B7B-9A4B-A746AE258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11.06.2018</a:t>
            </a:r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15CFEE9-AEC4-4717-A372-833A8DCA7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8B450FD-FCA8-42C3-8849-520F96E48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B8DC603-0756-4859-A329-8058A4C0B43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59236" y="2351491"/>
            <a:ext cx="7725641" cy="382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804A51BF-6C01-480C-A6C3-CA753B3161B1}"/>
              </a:ext>
            </a:extLst>
          </p:cNvPr>
          <p:cNvPicPr/>
          <p:nvPr userDrawn="1"/>
        </p:nvPicPr>
        <p:blipFill>
          <a:blip r:embed="rId3">
            <a:lum bright="-100000"/>
          </a:blip>
          <a:stretch/>
        </p:blipFill>
        <p:spPr>
          <a:xfrm>
            <a:off x="8126850" y="431800"/>
            <a:ext cx="1007537" cy="8985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8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11.06.2018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79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05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117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9355" y="71826"/>
            <a:ext cx="5619750" cy="6413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B4FF68-5FEE-42C4-87A5-A2FDD3712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11.06.2018</a:t>
            </a:r>
            <a:endParaRPr lang="de-DE" dirty="0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B0FB33AD-0E51-4DFF-AABE-D800CED0D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42C1-C0B6-4DC5-B17D-1B57F4E1ED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53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3916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8275" y="1600200"/>
            <a:ext cx="3565525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1600200"/>
            <a:ext cx="3565525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008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8912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8723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707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06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528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07350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28685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00863" y="833438"/>
            <a:ext cx="1820862" cy="52927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8275" y="833438"/>
            <a:ext cx="5310188" cy="52927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8804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71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5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11.06.2018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26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11.06.2018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90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11.06.2018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11.06.2018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8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11.06.2018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0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11.06.2018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F4FB-4B5D-439F-8E0E-25E00F2F6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08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8275" y="1600200"/>
            <a:ext cx="72834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5" name="Picture 18" descr="unilogo4c">
            <a:extLst>
              <a:ext uri="{FF2B5EF4-FFF2-40B4-BE49-F238E27FC236}">
                <a16:creationId xmlns:a16="http://schemas.microsoft.com/office/drawing/2014/main" id="{2F629E31-DC74-45D0-A5D2-1540E15132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5"/>
          <a:stretch>
            <a:fillRect/>
          </a:stretch>
        </p:blipFill>
        <p:spPr bwMode="auto">
          <a:xfrm>
            <a:off x="0" y="-43132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126097"/>
            <a:ext cx="51675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dirty="0"/>
              <a:t>Dies ist eine Headline 36pt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27A5FC-856D-4C18-BDDF-B72F466E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42C1-C0B6-4DC5-B17D-1B57F4E1ED03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0D6A7-E9DF-4056-9106-C1D8047B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11.06.2018</a:t>
            </a:r>
            <a:endParaRPr lang="de-DE" dirty="0"/>
          </a:p>
        </p:txBody>
      </p:sp>
      <p:pic>
        <p:nvPicPr>
          <p:cNvPr id="8" name="Grafik 3">
            <a:extLst>
              <a:ext uri="{FF2B5EF4-FFF2-40B4-BE49-F238E27FC236}">
                <a16:creationId xmlns:a16="http://schemas.microsoft.com/office/drawing/2014/main" id="{0AEF9675-26AA-47CB-AAB9-E0424D0DA3B2}"/>
              </a:ext>
            </a:extLst>
          </p:cNvPr>
          <p:cNvPicPr/>
          <p:nvPr userDrawn="1"/>
        </p:nvPicPr>
        <p:blipFill>
          <a:blip r:embed="rId13">
            <a:lum bright="-100000"/>
          </a:blip>
          <a:stretch/>
        </p:blipFill>
        <p:spPr>
          <a:xfrm>
            <a:off x="8126850" y="-44450"/>
            <a:ext cx="1007537" cy="8985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96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991274" y="1862216"/>
            <a:ext cx="8152726" cy="3203593"/>
          </a:xfrm>
        </p:spPr>
        <p:txBody>
          <a:bodyPr>
            <a:noAutofit/>
          </a:bodyPr>
          <a:lstStyle/>
          <a:p>
            <a:pPr algn="ctr"/>
            <a:r>
              <a:rPr lang="de-DE" sz="2900" dirty="0" err="1" smtClean="0">
                <a:solidFill>
                  <a:schemeClr val="bg1"/>
                </a:solidFill>
              </a:rPr>
              <a:t>PillaLab</a:t>
            </a:r>
            <a:r>
              <a:rPr lang="de-DE" sz="2900" dirty="0" smtClean="0">
                <a:solidFill>
                  <a:schemeClr val="bg1"/>
                </a:solidFill>
              </a:rPr>
              <a:t> v 1.3 – Python </a:t>
            </a:r>
            <a:r>
              <a:rPr lang="de-DE" sz="2900" dirty="0" err="1" smtClean="0">
                <a:solidFill>
                  <a:schemeClr val="bg1"/>
                </a:solidFill>
              </a:rPr>
              <a:t>version</a:t>
            </a:r>
            <a:r>
              <a:rPr lang="de-DE" sz="2900" dirty="0" smtClean="0">
                <a:solidFill>
                  <a:schemeClr val="bg1"/>
                </a:solidFill>
              </a:rPr>
              <a:t> - Dokumentation</a:t>
            </a: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sz="2600" u="sng" dirty="0">
                <a:solidFill>
                  <a:schemeClr val="bg1"/>
                </a:solidFill>
              </a:rPr>
              <a:t>Philipp </a:t>
            </a:r>
            <a:r>
              <a:rPr lang="de-DE" sz="2600" u="sng" dirty="0" smtClean="0">
                <a:solidFill>
                  <a:schemeClr val="bg1"/>
                </a:solidFill>
              </a:rPr>
              <a:t>Kagerer</a:t>
            </a: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sz="2000" dirty="0" smtClean="0">
                <a:solidFill>
                  <a:schemeClr val="bg1"/>
                </a:solidFill>
              </a:rPr>
              <a:t>Lab </a:t>
            </a:r>
            <a:r>
              <a:rPr lang="de-DE" sz="2000" dirty="0" err="1" smtClean="0">
                <a:solidFill>
                  <a:schemeClr val="bg1"/>
                </a:solidFill>
              </a:rPr>
              <a:t>control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developement</a:t>
            </a:r>
            <a:r>
              <a:rPr lang="de-DE" sz="2000" dirty="0">
                <a:solidFill>
                  <a:schemeClr val="bg1"/>
                </a:solidFill>
              </a:rPr>
              <a:t/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/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1800" dirty="0">
                <a:solidFill>
                  <a:schemeClr val="bg1"/>
                </a:solidFill>
              </a:rPr>
              <a:t>Experimentelle Physik VII</a:t>
            </a:r>
            <a:br>
              <a:rPr lang="de-DE" sz="1800" dirty="0">
                <a:solidFill>
                  <a:schemeClr val="bg1"/>
                </a:solidFill>
              </a:rPr>
            </a:br>
            <a:r>
              <a:rPr lang="de-DE" sz="1800" dirty="0">
                <a:solidFill>
                  <a:schemeClr val="bg1"/>
                </a:solidFill>
              </a:rPr>
              <a:t>Universität Würzburg</a:t>
            </a:r>
            <a:br>
              <a:rPr lang="de-DE" sz="1800" dirty="0">
                <a:solidFill>
                  <a:schemeClr val="bg1"/>
                </a:solidFill>
              </a:rPr>
            </a:b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r>
              <a:rPr lang="de-DE" sz="1800" dirty="0" smtClean="0">
                <a:solidFill>
                  <a:schemeClr val="bg1"/>
                </a:solidFill>
              </a:rPr>
              <a:t>19.07.2020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6" name="Shape 74">
            <a:extLst>
              <a:ext uri="{FF2B5EF4-FFF2-40B4-BE49-F238E27FC236}">
                <a16:creationId xmlns:a16="http://schemas.microsoft.com/office/drawing/2014/main" id="{AA93DC7C-2B56-4253-8263-34523F7C55E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8" t="32222" r="38287" b="55426"/>
          <a:stretch>
            <a:fillRect/>
          </a:stretch>
        </p:blipFill>
        <p:spPr bwMode="auto">
          <a:xfrm>
            <a:off x="12700" y="6003925"/>
            <a:ext cx="8874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Bildergebnis für ct qmat">
            <a:extLst>
              <a:ext uri="{FF2B5EF4-FFF2-40B4-BE49-F238E27FC236}">
                <a16:creationId xmlns:a16="http://schemas.microsoft.com/office/drawing/2014/main" id="{A7DF53D7-9F7C-4F42-BDB9-8A527DB66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0" y="4876068"/>
            <a:ext cx="887413" cy="11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022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A14465-6410-40A2-BEDB-E3D56DE3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55" y="69336"/>
            <a:ext cx="2068836" cy="646331"/>
          </a:xfrm>
        </p:spPr>
        <p:txBody>
          <a:bodyPr/>
          <a:lstStyle/>
          <a:p>
            <a:r>
              <a:rPr lang="de-DE" dirty="0" smtClean="0"/>
              <a:t>Templates</a:t>
            </a:r>
            <a:endParaRPr lang="de-DE" dirty="0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AAB11726-05E3-41FC-A34E-3061B20CB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440573" y="1086414"/>
            <a:ext cx="2664766" cy="439998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feld 3"/>
          <p:cNvSpPr txBox="1"/>
          <p:nvPr/>
        </p:nvSpPr>
        <p:spPr>
          <a:xfrm>
            <a:off x="642796" y="1294645"/>
            <a:ext cx="219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Class </a:t>
            </a:r>
            <a:r>
              <a:rPr lang="de-DE" dirty="0" err="1" smtClean="0"/>
              <a:t>name</a:t>
            </a:r>
            <a:endParaRPr lang="en-GB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564999" y="1865013"/>
            <a:ext cx="24316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42795" y="2643613"/>
            <a:ext cx="219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Attributes</a:t>
            </a:r>
            <a:endParaRPr lang="en-GB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564999" y="2623997"/>
            <a:ext cx="24316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26942" y="3972962"/>
            <a:ext cx="24316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72959" y="4146465"/>
            <a:ext cx="219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Methods</a:t>
            </a:r>
            <a:endParaRPr lang="en-GB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642794" y="1890231"/>
            <a:ext cx="219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Description</a:t>
            </a:r>
            <a:endParaRPr lang="en-GB" sz="14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083113" y="1421394"/>
            <a:ext cx="2154725" cy="1801640"/>
          </a:xfrm>
          <a:prstGeom prst="roundRect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4434689" y="1479311"/>
            <a:ext cx="16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Class </a:t>
            </a:r>
            <a:r>
              <a:rPr lang="de-DE" dirty="0" err="1" smtClean="0"/>
              <a:t>name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4434689" y="1952882"/>
            <a:ext cx="166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Description</a:t>
            </a:r>
            <a:endParaRPr lang="en-GB" sz="1200" dirty="0"/>
          </a:p>
        </p:txBody>
      </p:sp>
      <p:cxnSp>
        <p:nvCxnSpPr>
          <p:cNvPr id="18" name="Gerader Verbinder 17"/>
          <p:cNvCxnSpPr/>
          <p:nvPr/>
        </p:nvCxnSpPr>
        <p:spPr>
          <a:xfrm>
            <a:off x="4218191" y="1881610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589414" y="1421394"/>
            <a:ext cx="2100404" cy="1801640"/>
          </a:xfrm>
          <a:prstGeom prst="rect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feld 20"/>
          <p:cNvSpPr txBox="1"/>
          <p:nvPr/>
        </p:nvSpPr>
        <p:spPr>
          <a:xfrm>
            <a:off x="6931937" y="1455644"/>
            <a:ext cx="16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en-GB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6697693" y="1889154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805941" y="1952882"/>
            <a:ext cx="166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Description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8615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A14465-6410-40A2-BEDB-E3D56DE3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55" y="69336"/>
            <a:ext cx="3103607" cy="646331"/>
          </a:xfrm>
        </p:spPr>
        <p:txBody>
          <a:bodyPr/>
          <a:lstStyle/>
          <a:p>
            <a:r>
              <a:rPr lang="de-DE" dirty="0" smtClean="0"/>
              <a:t>Program Design</a:t>
            </a:r>
            <a:endParaRPr lang="de-DE" dirty="0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AAB11726-05E3-41FC-A34E-3061B20CB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4612772" y="3320519"/>
            <a:ext cx="2154725" cy="1801640"/>
          </a:xfrm>
          <a:prstGeom prst="roundRect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/>
          <p:cNvSpPr txBox="1"/>
          <p:nvPr/>
        </p:nvSpPr>
        <p:spPr>
          <a:xfrm>
            <a:off x="4964348" y="3378436"/>
            <a:ext cx="16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Controller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4674647" y="3852007"/>
            <a:ext cx="202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Main intermediate </a:t>
            </a:r>
            <a:r>
              <a:rPr lang="de-DE" sz="1200" dirty="0" err="1" smtClean="0"/>
              <a:t>unit</a:t>
            </a:r>
            <a:r>
              <a:rPr lang="de-DE" sz="1200" dirty="0" smtClean="0"/>
              <a:t>, </a:t>
            </a:r>
            <a:r>
              <a:rPr lang="de-DE" sz="1200" dirty="0" err="1" smtClean="0"/>
              <a:t>with</a:t>
            </a:r>
            <a:r>
              <a:rPr lang="de-DE" sz="1200" dirty="0" smtClean="0"/>
              <a:t> internal </a:t>
            </a:r>
            <a:r>
              <a:rPr lang="de-DE" sz="1200" dirty="0" err="1" smtClean="0"/>
              <a:t>state</a:t>
            </a:r>
            <a:r>
              <a:rPr lang="de-DE" sz="1200" dirty="0" smtClean="0"/>
              <a:t>, </a:t>
            </a:r>
            <a:r>
              <a:rPr lang="de-DE" sz="1200" dirty="0" err="1" smtClean="0"/>
              <a:t>passing</a:t>
            </a:r>
            <a:r>
              <a:rPr lang="de-DE" sz="1200" dirty="0" smtClean="0"/>
              <a:t> on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outputs</a:t>
            </a:r>
            <a:endParaRPr lang="en-GB" sz="1200" dirty="0"/>
          </a:p>
        </p:txBody>
      </p:sp>
      <p:cxnSp>
        <p:nvCxnSpPr>
          <p:cNvPr id="10" name="Gerader Verbinder 9"/>
          <p:cNvCxnSpPr/>
          <p:nvPr/>
        </p:nvCxnSpPr>
        <p:spPr>
          <a:xfrm>
            <a:off x="4747850" y="3780735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52673" y="1113576"/>
            <a:ext cx="211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Graphic</a:t>
            </a:r>
            <a:r>
              <a:rPr lang="de-DE" dirty="0" smtClean="0"/>
              <a:t> Interfaces</a:t>
            </a:r>
            <a:endParaRPr lang="en-GB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30119" y="1649963"/>
            <a:ext cx="2154725" cy="1076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feld 11"/>
          <p:cNvSpPr txBox="1"/>
          <p:nvPr/>
        </p:nvSpPr>
        <p:spPr>
          <a:xfrm>
            <a:off x="581695" y="1682952"/>
            <a:ext cx="16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Pressures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291994" y="2156523"/>
            <a:ext cx="20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Now</a:t>
            </a:r>
            <a:r>
              <a:rPr lang="de-DE" sz="1200" dirty="0" smtClean="0"/>
              <a:t> </a:t>
            </a:r>
            <a:r>
              <a:rPr lang="de-DE" sz="1200" dirty="0" err="1" smtClean="0"/>
              <a:t>Pressures_better</a:t>
            </a:r>
            <a:r>
              <a:rPr lang="de-DE" sz="1200" dirty="0" smtClean="0"/>
              <a:t>, </a:t>
            </a:r>
            <a:r>
              <a:rPr lang="de-DE" sz="1200" dirty="0" err="1" smtClean="0"/>
              <a:t>display</a:t>
            </a:r>
            <a:r>
              <a:rPr lang="de-DE" sz="1200" dirty="0" smtClean="0"/>
              <a:t> </a:t>
            </a:r>
            <a:r>
              <a:rPr lang="de-DE" sz="1200" dirty="0" err="1" smtClean="0"/>
              <a:t>pressures</a:t>
            </a:r>
            <a:endParaRPr lang="en-GB" sz="1200" dirty="0"/>
          </a:p>
        </p:txBody>
      </p:sp>
      <p:cxnSp>
        <p:nvCxnSpPr>
          <p:cNvPr id="14" name="Gerader Verbinder 13"/>
          <p:cNvCxnSpPr/>
          <p:nvPr/>
        </p:nvCxnSpPr>
        <p:spPr>
          <a:xfrm>
            <a:off x="365197" y="2085251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230119" y="2798100"/>
            <a:ext cx="2154725" cy="1076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341819" y="2826687"/>
            <a:ext cx="186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Position Control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291994" y="3304660"/>
            <a:ext cx="20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Control Steppers (</a:t>
            </a:r>
            <a:r>
              <a:rPr lang="de-DE" sz="1200" dirty="0" err="1" smtClean="0"/>
              <a:t>xyz</a:t>
            </a:r>
            <a:r>
              <a:rPr lang="de-DE" sz="1200" dirty="0" smtClean="0"/>
              <a:t>, </a:t>
            </a:r>
            <a:r>
              <a:rPr lang="de-DE" sz="1200" dirty="0" err="1" smtClean="0"/>
              <a:t>tilt</a:t>
            </a:r>
            <a:r>
              <a:rPr lang="de-DE" sz="1200" dirty="0" smtClean="0"/>
              <a:t>)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display</a:t>
            </a:r>
            <a:r>
              <a:rPr lang="de-DE" sz="1200" dirty="0" smtClean="0"/>
              <a:t> </a:t>
            </a:r>
            <a:r>
              <a:rPr lang="de-DE" sz="1200" dirty="0" err="1" smtClean="0"/>
              <a:t>positions</a:t>
            </a:r>
            <a:endParaRPr lang="en-GB" sz="1200" dirty="0"/>
          </a:p>
        </p:txBody>
      </p:sp>
      <p:cxnSp>
        <p:nvCxnSpPr>
          <p:cNvPr id="18" name="Gerader Verbinder 17"/>
          <p:cNvCxnSpPr/>
          <p:nvPr/>
        </p:nvCxnSpPr>
        <p:spPr>
          <a:xfrm>
            <a:off x="365197" y="3233388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227192" y="3946237"/>
            <a:ext cx="2154725" cy="1076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/>
          <p:cNvSpPr txBox="1"/>
          <p:nvPr/>
        </p:nvSpPr>
        <p:spPr>
          <a:xfrm>
            <a:off x="338892" y="3974824"/>
            <a:ext cx="186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Mapping 2</a:t>
            </a:r>
            <a:endParaRPr lang="en-GB" dirty="0"/>
          </a:p>
        </p:txBody>
      </p:sp>
      <p:sp>
        <p:nvSpPr>
          <p:cNvPr id="21" name="Textfeld 20"/>
          <p:cNvSpPr txBox="1"/>
          <p:nvPr/>
        </p:nvSpPr>
        <p:spPr>
          <a:xfrm>
            <a:off x="291994" y="4381525"/>
            <a:ext cx="202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Define</a:t>
            </a:r>
            <a:r>
              <a:rPr lang="de-DE" sz="1200" dirty="0" smtClean="0"/>
              <a:t> </a:t>
            </a:r>
            <a:r>
              <a:rPr lang="de-DE" sz="1200" dirty="0" err="1" smtClean="0"/>
              <a:t>map</a:t>
            </a:r>
            <a:r>
              <a:rPr lang="de-DE" sz="1200" dirty="0" smtClean="0"/>
              <a:t> in all </a:t>
            </a:r>
            <a:r>
              <a:rPr lang="de-DE" sz="1200" dirty="0" err="1" smtClean="0"/>
              <a:t>axis</a:t>
            </a:r>
            <a:r>
              <a:rPr lang="de-DE" sz="1200" dirty="0" smtClean="0"/>
              <a:t>, </a:t>
            </a:r>
            <a:r>
              <a:rPr lang="de-DE" sz="1200" dirty="0" err="1" smtClean="0"/>
              <a:t>select</a:t>
            </a:r>
            <a:r>
              <a:rPr lang="de-DE" sz="1200" dirty="0" smtClean="0"/>
              <a:t> </a:t>
            </a:r>
            <a:r>
              <a:rPr lang="de-DE" sz="1200" dirty="0" err="1" smtClean="0"/>
              <a:t>folder</a:t>
            </a:r>
            <a:r>
              <a:rPr lang="de-DE" sz="1200" dirty="0" smtClean="0"/>
              <a:t>, </a:t>
            </a:r>
            <a:r>
              <a:rPr lang="de-DE" sz="1200" dirty="0" err="1" smtClean="0"/>
              <a:t>start</a:t>
            </a:r>
            <a:r>
              <a:rPr lang="de-DE" sz="1200" dirty="0" smtClean="0"/>
              <a:t>, pause, </a:t>
            </a:r>
            <a:r>
              <a:rPr lang="de-DE" sz="1200" dirty="0" err="1" smtClean="0"/>
              <a:t>stop</a:t>
            </a:r>
            <a:r>
              <a:rPr lang="de-DE" sz="1200" dirty="0" smtClean="0"/>
              <a:t> </a:t>
            </a:r>
            <a:r>
              <a:rPr lang="de-DE" sz="1200" dirty="0" err="1" smtClean="0"/>
              <a:t>maps</a:t>
            </a:r>
            <a:endParaRPr lang="en-GB" sz="1200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362270" y="4381525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230119" y="5093572"/>
            <a:ext cx="2154725" cy="1076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/>
          <p:cNvSpPr txBox="1"/>
          <p:nvPr/>
        </p:nvSpPr>
        <p:spPr>
          <a:xfrm>
            <a:off x="341819" y="5122159"/>
            <a:ext cx="186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MBE Control</a:t>
            </a:r>
            <a:endParaRPr lang="en-GB" dirty="0"/>
          </a:p>
        </p:txBody>
      </p:sp>
      <p:sp>
        <p:nvSpPr>
          <p:cNvPr id="25" name="Textfeld 24"/>
          <p:cNvSpPr txBox="1"/>
          <p:nvPr/>
        </p:nvSpPr>
        <p:spPr>
          <a:xfrm>
            <a:off x="291994" y="5600132"/>
            <a:ext cx="20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Tbd</a:t>
            </a:r>
            <a:r>
              <a:rPr lang="de-DE" sz="1200" dirty="0" smtClean="0"/>
              <a:t>, </a:t>
            </a:r>
            <a:r>
              <a:rPr lang="de-DE" sz="1200" dirty="0" err="1" smtClean="0"/>
              <a:t>read</a:t>
            </a:r>
            <a:r>
              <a:rPr lang="de-DE" sz="1200" dirty="0" smtClean="0"/>
              <a:t> </a:t>
            </a:r>
            <a:r>
              <a:rPr lang="de-DE" sz="1200" dirty="0" err="1" smtClean="0"/>
              <a:t>beps</a:t>
            </a:r>
            <a:r>
              <a:rPr lang="de-DE" sz="1200" dirty="0" smtClean="0"/>
              <a:t>, </a:t>
            </a:r>
            <a:r>
              <a:rPr lang="de-DE" sz="1200" dirty="0" err="1" smtClean="0"/>
              <a:t>control</a:t>
            </a:r>
            <a:r>
              <a:rPr lang="de-DE" sz="1200" dirty="0" smtClean="0"/>
              <a:t> </a:t>
            </a:r>
            <a:r>
              <a:rPr lang="de-DE" sz="1200" dirty="0" err="1" smtClean="0"/>
              <a:t>eurotherms</a:t>
            </a:r>
            <a:endParaRPr lang="en-GB" sz="1200" dirty="0"/>
          </a:p>
        </p:txBody>
      </p:sp>
      <p:cxnSp>
        <p:nvCxnSpPr>
          <p:cNvPr id="26" name="Gerader Verbinder 25"/>
          <p:cNvCxnSpPr/>
          <p:nvPr/>
        </p:nvCxnSpPr>
        <p:spPr>
          <a:xfrm>
            <a:off x="365197" y="5528860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2458047" y="1649963"/>
            <a:ext cx="2154725" cy="1076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feld 27"/>
          <p:cNvSpPr txBox="1"/>
          <p:nvPr/>
        </p:nvSpPr>
        <p:spPr>
          <a:xfrm>
            <a:off x="2809623" y="1682952"/>
            <a:ext cx="16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Optics</a:t>
            </a:r>
            <a:r>
              <a:rPr lang="de-DE" dirty="0" smtClean="0"/>
              <a:t> Control</a:t>
            </a:r>
            <a:endParaRPr lang="en-GB" dirty="0"/>
          </a:p>
        </p:txBody>
      </p:sp>
      <p:sp>
        <p:nvSpPr>
          <p:cNvPr id="29" name="Textfeld 28"/>
          <p:cNvSpPr txBox="1"/>
          <p:nvPr/>
        </p:nvSpPr>
        <p:spPr>
          <a:xfrm>
            <a:off x="2519922" y="2156523"/>
            <a:ext cx="20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another</a:t>
            </a:r>
            <a:r>
              <a:rPr lang="de-DE" sz="1200" dirty="0" smtClean="0"/>
              <a:t> </a:t>
            </a:r>
            <a:r>
              <a:rPr lang="de-DE" sz="1200" dirty="0" err="1" smtClean="0"/>
              <a:t>set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steppers</a:t>
            </a:r>
            <a:r>
              <a:rPr lang="de-DE" sz="1200" dirty="0" smtClean="0"/>
              <a:t> (not </a:t>
            </a:r>
            <a:r>
              <a:rPr lang="de-DE" sz="1200" dirty="0" err="1" smtClean="0"/>
              <a:t>ready</a:t>
            </a:r>
            <a:r>
              <a:rPr lang="de-DE" sz="1200" dirty="0" smtClean="0"/>
              <a:t> </a:t>
            </a:r>
            <a:r>
              <a:rPr lang="de-DE" sz="1200" dirty="0" err="1" smtClean="0"/>
              <a:t>yet</a:t>
            </a:r>
            <a:r>
              <a:rPr lang="de-DE" sz="1200" dirty="0" smtClean="0"/>
              <a:t>)</a:t>
            </a:r>
            <a:endParaRPr lang="en-GB" sz="1200" dirty="0"/>
          </a:p>
        </p:txBody>
      </p:sp>
      <p:cxnSp>
        <p:nvCxnSpPr>
          <p:cNvPr id="30" name="Gerader Verbinder 29"/>
          <p:cNvCxnSpPr/>
          <p:nvPr/>
        </p:nvCxnSpPr>
        <p:spPr>
          <a:xfrm>
            <a:off x="2593125" y="2085251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7" idx="2"/>
            <a:endCxn id="6" idx="1"/>
          </p:cNvCxnSpPr>
          <p:nvPr/>
        </p:nvCxnSpPr>
        <p:spPr>
          <a:xfrm>
            <a:off x="3535410" y="2726829"/>
            <a:ext cx="1077362" cy="149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2392351" y="2664980"/>
            <a:ext cx="2209868" cy="1679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389424" y="3312994"/>
            <a:ext cx="2185224" cy="1101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2389424" y="4484670"/>
            <a:ext cx="2185224" cy="7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2402904" y="4556915"/>
            <a:ext cx="2199315" cy="1066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975726" y="869856"/>
            <a:ext cx="2154725" cy="1076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feld 41"/>
          <p:cNvSpPr txBox="1"/>
          <p:nvPr/>
        </p:nvSpPr>
        <p:spPr>
          <a:xfrm>
            <a:off x="7327302" y="902845"/>
            <a:ext cx="19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Stepper Drivers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7037601" y="1376416"/>
            <a:ext cx="20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Import </a:t>
            </a:r>
            <a:r>
              <a:rPr lang="de-DE" sz="1200" dirty="0" err="1" smtClean="0"/>
              <a:t>what</a:t>
            </a:r>
            <a:r>
              <a:rPr lang="de-DE" sz="1200" dirty="0" smtClean="0"/>
              <a:t> </a:t>
            </a:r>
            <a:r>
              <a:rPr lang="de-DE" sz="1200" dirty="0" err="1" smtClean="0"/>
              <a:t>needed</a:t>
            </a:r>
            <a:r>
              <a:rPr lang="de-DE" sz="1200" dirty="0" smtClean="0"/>
              <a:t>, n-</a:t>
            </a:r>
            <a:r>
              <a:rPr lang="de-DE" sz="1200" dirty="0" err="1" smtClean="0"/>
              <a:t>axis</a:t>
            </a:r>
            <a:r>
              <a:rPr lang="de-DE" sz="1200" dirty="0" smtClean="0"/>
              <a:t> </a:t>
            </a:r>
            <a:r>
              <a:rPr lang="de-DE" sz="1200" dirty="0" err="1" smtClean="0"/>
              <a:t>support</a:t>
            </a:r>
            <a:endParaRPr lang="en-GB" sz="1200" dirty="0"/>
          </a:p>
        </p:txBody>
      </p:sp>
      <p:cxnSp>
        <p:nvCxnSpPr>
          <p:cNvPr id="44" name="Gerader Verbinder 43"/>
          <p:cNvCxnSpPr/>
          <p:nvPr/>
        </p:nvCxnSpPr>
        <p:spPr>
          <a:xfrm>
            <a:off x="7110804" y="1305144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bgerundetes Rechteck 44"/>
          <p:cNvSpPr/>
          <p:nvPr/>
        </p:nvSpPr>
        <p:spPr>
          <a:xfrm>
            <a:off x="6989275" y="1979689"/>
            <a:ext cx="2154725" cy="1076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feld 45"/>
          <p:cNvSpPr txBox="1"/>
          <p:nvPr/>
        </p:nvSpPr>
        <p:spPr>
          <a:xfrm>
            <a:off x="7124353" y="2012657"/>
            <a:ext cx="19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Ion Gauge </a:t>
            </a:r>
            <a:r>
              <a:rPr lang="de-DE" dirty="0" err="1" smtClean="0"/>
              <a:t>Talker</a:t>
            </a:r>
            <a:endParaRPr lang="en-GB" dirty="0"/>
          </a:p>
        </p:txBody>
      </p:sp>
      <p:sp>
        <p:nvSpPr>
          <p:cNvPr id="47" name="Textfeld 46"/>
          <p:cNvSpPr txBox="1"/>
          <p:nvPr/>
        </p:nvSpPr>
        <p:spPr>
          <a:xfrm>
            <a:off x="7051150" y="2413825"/>
            <a:ext cx="202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Elegant, n </a:t>
            </a:r>
            <a:r>
              <a:rPr lang="de-DE" sz="1200" dirty="0" err="1" smtClean="0"/>
              <a:t>ion</a:t>
            </a:r>
            <a:r>
              <a:rPr lang="de-DE" sz="1200" dirty="0" smtClean="0"/>
              <a:t> </a:t>
            </a:r>
            <a:r>
              <a:rPr lang="de-DE" sz="1200" dirty="0" err="1" smtClean="0"/>
              <a:t>gauges</a:t>
            </a:r>
            <a:r>
              <a:rPr lang="de-DE" sz="1200" dirty="0" smtClean="0"/>
              <a:t> on m </a:t>
            </a:r>
            <a:r>
              <a:rPr lang="de-DE" sz="1200" dirty="0" err="1" smtClean="0"/>
              <a:t>controllers</a:t>
            </a:r>
            <a:r>
              <a:rPr lang="de-DE" sz="1200" dirty="0" smtClean="0"/>
              <a:t>, </a:t>
            </a:r>
            <a:r>
              <a:rPr lang="de-DE" sz="1200" dirty="0" err="1" smtClean="0"/>
              <a:t>read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channel</a:t>
            </a:r>
            <a:endParaRPr lang="en-GB" sz="12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7124353" y="2414977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bgerundetes Rechteck 48"/>
          <p:cNvSpPr/>
          <p:nvPr/>
        </p:nvSpPr>
        <p:spPr>
          <a:xfrm>
            <a:off x="6975726" y="3096615"/>
            <a:ext cx="2154725" cy="1076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feld 49"/>
          <p:cNvSpPr txBox="1"/>
          <p:nvPr/>
        </p:nvSpPr>
        <p:spPr>
          <a:xfrm>
            <a:off x="7327302" y="3129604"/>
            <a:ext cx="16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Eurotherms</a:t>
            </a:r>
            <a:endParaRPr lang="en-GB" dirty="0"/>
          </a:p>
        </p:txBody>
      </p:sp>
      <p:sp>
        <p:nvSpPr>
          <p:cNvPr id="51" name="Textfeld 50"/>
          <p:cNvSpPr txBox="1"/>
          <p:nvPr/>
        </p:nvSpPr>
        <p:spPr>
          <a:xfrm>
            <a:off x="7037601" y="3603175"/>
            <a:ext cx="20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Tbd</a:t>
            </a:r>
            <a:r>
              <a:rPr lang="de-DE" sz="1200" dirty="0" smtClean="0"/>
              <a:t>. Control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read</a:t>
            </a:r>
            <a:r>
              <a:rPr lang="de-DE" sz="1200" dirty="0" smtClean="0"/>
              <a:t> </a:t>
            </a:r>
            <a:r>
              <a:rPr lang="de-DE" sz="1200" dirty="0" err="1" smtClean="0"/>
              <a:t>Eurotherms</a:t>
            </a:r>
            <a:endParaRPr lang="en-GB" sz="1200" dirty="0"/>
          </a:p>
        </p:txBody>
      </p:sp>
      <p:cxnSp>
        <p:nvCxnSpPr>
          <p:cNvPr id="52" name="Gerader Verbinder 51"/>
          <p:cNvCxnSpPr/>
          <p:nvPr/>
        </p:nvCxnSpPr>
        <p:spPr>
          <a:xfrm>
            <a:off x="7110804" y="3531903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/>
          <p:cNvSpPr/>
          <p:nvPr/>
        </p:nvSpPr>
        <p:spPr>
          <a:xfrm>
            <a:off x="6989275" y="4206448"/>
            <a:ext cx="2154725" cy="1076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feld 53"/>
          <p:cNvSpPr txBox="1"/>
          <p:nvPr/>
        </p:nvSpPr>
        <p:spPr>
          <a:xfrm>
            <a:off x="7340851" y="4239437"/>
            <a:ext cx="16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Txt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logger</a:t>
            </a:r>
            <a:endParaRPr lang="en-GB" dirty="0"/>
          </a:p>
        </p:txBody>
      </p:sp>
      <p:sp>
        <p:nvSpPr>
          <p:cNvPr id="55" name="Textfeld 54"/>
          <p:cNvSpPr txBox="1"/>
          <p:nvPr/>
        </p:nvSpPr>
        <p:spPr>
          <a:xfrm>
            <a:off x="7051150" y="4713008"/>
            <a:ext cx="20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Create </a:t>
            </a:r>
            <a:r>
              <a:rPr lang="de-DE" sz="1200" dirty="0" err="1" smtClean="0"/>
              <a:t>txt</a:t>
            </a:r>
            <a:r>
              <a:rPr lang="de-DE" sz="1200" dirty="0" smtClean="0"/>
              <a:t> </a:t>
            </a:r>
            <a:r>
              <a:rPr lang="de-DE" sz="1200" dirty="0" err="1" smtClean="0"/>
              <a:t>file</a:t>
            </a:r>
            <a:r>
              <a:rPr lang="de-DE" sz="1200" dirty="0" smtClean="0"/>
              <a:t>, </a:t>
            </a:r>
            <a:r>
              <a:rPr lang="de-DE" sz="1200" dirty="0" err="1" smtClean="0"/>
              <a:t>write</a:t>
            </a:r>
            <a:r>
              <a:rPr lang="de-DE" sz="1200" dirty="0" smtClean="0"/>
              <a:t> </a:t>
            </a:r>
            <a:r>
              <a:rPr lang="de-DE" sz="1200" dirty="0" err="1" smtClean="0"/>
              <a:t>doku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it</a:t>
            </a:r>
            <a:endParaRPr lang="en-GB" sz="1200" dirty="0"/>
          </a:p>
        </p:txBody>
      </p:sp>
      <p:cxnSp>
        <p:nvCxnSpPr>
          <p:cNvPr id="56" name="Gerader Verbinder 55"/>
          <p:cNvCxnSpPr/>
          <p:nvPr/>
        </p:nvCxnSpPr>
        <p:spPr>
          <a:xfrm>
            <a:off x="7124353" y="4641736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endCxn id="41" idx="1"/>
          </p:cNvCxnSpPr>
          <p:nvPr/>
        </p:nvCxnSpPr>
        <p:spPr>
          <a:xfrm flipV="1">
            <a:off x="6631695" y="1408289"/>
            <a:ext cx="344031" cy="1787730"/>
          </a:xfrm>
          <a:prstGeom prst="straightConnector1">
            <a:avLst/>
          </a:prstGeom>
          <a:ln w="57150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endCxn id="45" idx="1"/>
          </p:cNvCxnSpPr>
          <p:nvPr/>
        </p:nvCxnSpPr>
        <p:spPr>
          <a:xfrm flipV="1">
            <a:off x="6784165" y="2518122"/>
            <a:ext cx="205110" cy="893865"/>
          </a:xfrm>
          <a:prstGeom prst="straightConnector1">
            <a:avLst/>
          </a:prstGeom>
          <a:ln w="57150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endCxn id="49" idx="1"/>
          </p:cNvCxnSpPr>
          <p:nvPr/>
        </p:nvCxnSpPr>
        <p:spPr>
          <a:xfrm flipV="1">
            <a:off x="6823256" y="3635048"/>
            <a:ext cx="152470" cy="455671"/>
          </a:xfrm>
          <a:prstGeom prst="straightConnector1">
            <a:avLst/>
          </a:prstGeom>
          <a:ln w="57150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53" idx="1"/>
          </p:cNvCxnSpPr>
          <p:nvPr/>
        </p:nvCxnSpPr>
        <p:spPr>
          <a:xfrm>
            <a:off x="6830147" y="4441964"/>
            <a:ext cx="159128" cy="302917"/>
          </a:xfrm>
          <a:prstGeom prst="straightConnector1">
            <a:avLst/>
          </a:prstGeom>
          <a:ln w="57150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4500349" y="5715849"/>
            <a:ext cx="2154725" cy="1076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feld 67"/>
          <p:cNvSpPr txBox="1"/>
          <p:nvPr/>
        </p:nvSpPr>
        <p:spPr>
          <a:xfrm>
            <a:off x="4602219" y="5740609"/>
            <a:ext cx="25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Ses</a:t>
            </a:r>
            <a:r>
              <a:rPr lang="de-DE" sz="1400" dirty="0" smtClean="0"/>
              <a:t>- Network </a:t>
            </a:r>
            <a:r>
              <a:rPr lang="de-DE" sz="1400" dirty="0" err="1" smtClean="0"/>
              <a:t>interface</a:t>
            </a:r>
            <a:endParaRPr lang="en-GB" sz="1400" dirty="0"/>
          </a:p>
        </p:txBody>
      </p:sp>
      <p:sp>
        <p:nvSpPr>
          <p:cNvPr id="69" name="Textfeld 68"/>
          <p:cNvSpPr txBox="1"/>
          <p:nvPr/>
        </p:nvSpPr>
        <p:spPr>
          <a:xfrm>
            <a:off x="4562224" y="6222409"/>
            <a:ext cx="20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Talk </a:t>
            </a:r>
            <a:r>
              <a:rPr lang="de-DE" sz="1200" dirty="0" err="1" smtClean="0"/>
              <a:t>to</a:t>
            </a:r>
            <a:r>
              <a:rPr lang="de-DE" sz="1200" dirty="0" smtClean="0"/>
              <a:t> SES, </a:t>
            </a:r>
            <a:r>
              <a:rPr lang="de-DE" sz="1200" dirty="0" err="1" smtClean="0"/>
              <a:t>get</a:t>
            </a:r>
            <a:r>
              <a:rPr lang="de-DE" sz="1200" dirty="0" smtClean="0"/>
              <a:t> </a:t>
            </a:r>
            <a:r>
              <a:rPr lang="de-DE" sz="1200" dirty="0" err="1" smtClean="0"/>
              <a:t>commands</a:t>
            </a:r>
            <a:endParaRPr lang="en-GB" sz="1200" dirty="0"/>
          </a:p>
        </p:txBody>
      </p:sp>
      <p:cxnSp>
        <p:nvCxnSpPr>
          <p:cNvPr id="70" name="Gerader Verbinder 69"/>
          <p:cNvCxnSpPr/>
          <p:nvPr/>
        </p:nvCxnSpPr>
        <p:spPr>
          <a:xfrm>
            <a:off x="4635427" y="6151137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6" idx="2"/>
          </p:cNvCxnSpPr>
          <p:nvPr/>
        </p:nvCxnSpPr>
        <p:spPr>
          <a:xfrm flipH="1">
            <a:off x="5685576" y="5122159"/>
            <a:ext cx="4559" cy="59369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6989275" y="5323374"/>
            <a:ext cx="2154725" cy="10768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feld 73"/>
          <p:cNvSpPr txBox="1"/>
          <p:nvPr/>
        </p:nvSpPr>
        <p:spPr>
          <a:xfrm>
            <a:off x="7134476" y="5347326"/>
            <a:ext cx="197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Logging</a:t>
            </a:r>
            <a:r>
              <a:rPr lang="de-DE" dirty="0" smtClean="0"/>
              <a:t> </a:t>
            </a:r>
            <a:r>
              <a:rPr lang="de-DE" dirty="0" err="1" smtClean="0"/>
              <a:t>mashine</a:t>
            </a:r>
            <a:endParaRPr lang="en-GB" dirty="0"/>
          </a:p>
        </p:txBody>
      </p:sp>
      <p:sp>
        <p:nvSpPr>
          <p:cNvPr id="75" name="Textfeld 74"/>
          <p:cNvSpPr txBox="1"/>
          <p:nvPr/>
        </p:nvSpPr>
        <p:spPr>
          <a:xfrm>
            <a:off x="7051150" y="5829934"/>
            <a:ext cx="20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Log </a:t>
            </a:r>
            <a:r>
              <a:rPr lang="de-DE" sz="1200" dirty="0" err="1" smtClean="0"/>
              <a:t>things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HDF5, </a:t>
            </a:r>
            <a:r>
              <a:rPr lang="de-DE" sz="1200" dirty="0" err="1" smtClean="0"/>
              <a:t>pressures</a:t>
            </a:r>
            <a:r>
              <a:rPr lang="de-DE" sz="1200" dirty="0" smtClean="0"/>
              <a:t>, </a:t>
            </a:r>
            <a:r>
              <a:rPr lang="de-DE" sz="1200" dirty="0" err="1" smtClean="0"/>
              <a:t>growth</a:t>
            </a:r>
            <a:r>
              <a:rPr lang="de-DE" sz="1200" dirty="0" smtClean="0"/>
              <a:t>, …</a:t>
            </a:r>
            <a:endParaRPr lang="en-GB" sz="1200" dirty="0"/>
          </a:p>
        </p:txBody>
      </p:sp>
      <p:cxnSp>
        <p:nvCxnSpPr>
          <p:cNvPr id="76" name="Gerader Verbinder 75"/>
          <p:cNvCxnSpPr/>
          <p:nvPr/>
        </p:nvCxnSpPr>
        <p:spPr>
          <a:xfrm>
            <a:off x="7124353" y="5758662"/>
            <a:ext cx="188384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endCxn id="73" idx="1"/>
          </p:cNvCxnSpPr>
          <p:nvPr/>
        </p:nvCxnSpPr>
        <p:spPr>
          <a:xfrm>
            <a:off x="6821032" y="4748035"/>
            <a:ext cx="168243" cy="1113772"/>
          </a:xfrm>
          <a:prstGeom prst="straightConnector1">
            <a:avLst/>
          </a:prstGeom>
          <a:ln w="57150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0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149355" y="69336"/>
            <a:ext cx="3860737" cy="646331"/>
          </a:xfrm>
        </p:spPr>
        <p:txBody>
          <a:bodyPr/>
          <a:lstStyle/>
          <a:p>
            <a:r>
              <a:rPr lang="de-DE" dirty="0" err="1" smtClean="0"/>
              <a:t>PyTango</a:t>
            </a:r>
            <a:r>
              <a:rPr lang="de-DE" dirty="0" smtClean="0"/>
              <a:t> Integration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97950" y="984564"/>
            <a:ext cx="7283450" cy="4525963"/>
          </a:xfrm>
        </p:spPr>
        <p:txBody>
          <a:bodyPr/>
          <a:lstStyle/>
          <a:p>
            <a:r>
              <a:rPr lang="de-DE" dirty="0" err="1" smtClean="0"/>
              <a:t>Specially</a:t>
            </a:r>
            <a:r>
              <a:rPr lang="de-DE" dirty="0" smtClean="0"/>
              <a:t>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driver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pytango</a:t>
            </a:r>
            <a:endParaRPr lang="de-DE" dirty="0" smtClean="0"/>
          </a:p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PyTango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Windows: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3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149355" y="69336"/>
            <a:ext cx="2231701" cy="646331"/>
          </a:xfrm>
        </p:spPr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T-sample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endParaRPr lang="de-DE" dirty="0" smtClean="0"/>
          </a:p>
          <a:p>
            <a:r>
              <a:rPr lang="de-DE" dirty="0" err="1" smtClean="0"/>
              <a:t>Redo</a:t>
            </a:r>
            <a:r>
              <a:rPr lang="de-DE" dirty="0" smtClean="0"/>
              <a:t> </a:t>
            </a:r>
            <a:r>
              <a:rPr lang="de-DE" dirty="0" err="1" smtClean="0"/>
              <a:t>ramping</a:t>
            </a:r>
            <a:r>
              <a:rPr lang="de-DE" dirty="0" smtClean="0"/>
              <a:t> </a:t>
            </a:r>
            <a:r>
              <a:rPr lang="de-DE" dirty="0" err="1" smtClean="0"/>
              <a:t>procedure</a:t>
            </a:r>
            <a:r>
              <a:rPr lang="de-DE" dirty="0" smtClean="0"/>
              <a:t>, original </a:t>
            </a:r>
            <a:r>
              <a:rPr lang="de-DE" dirty="0" err="1" smtClean="0"/>
              <a:t>ramp</a:t>
            </a:r>
            <a:r>
              <a:rPr lang="de-DE" dirty="0" smtClean="0"/>
              <a:t>-speed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implies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rampspeed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T, </a:t>
            </a:r>
            <a:r>
              <a:rPr lang="de-DE" dirty="0" err="1" smtClean="0"/>
              <a:t>ramping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rampspeed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andset</a:t>
            </a:r>
            <a:r>
              <a:rPr lang="de-DE" dirty="0" smtClean="0"/>
              <a:t> 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264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aesentation_mit_sublogo_blau">
  <a:themeElements>
    <a:clrScheme name="Praesentation_mit_sublogo_bla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mit_sublogo_bl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aesentation_mit_sublogo_bla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mit_sublogo_bla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mit_sublogo_bla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mit_sublogo_bla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mit_sublogo_bla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mit_sublogo_bla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mit_sublogo_bla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mit_sublogo_bla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mit_sublogo_bla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mit_sublogo_bla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mit_sublogo_bla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mit_sublogo_bla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</Words>
  <Application>Microsoft Office PowerPoint</Application>
  <PresentationFormat>Bildschirmpräsentation (4:3)</PresentationFormat>
  <Paragraphs>47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Praesentation_mit_sublogo_blau</vt:lpstr>
      <vt:lpstr>PillaLab v 1.3 – Python version - Dokumentation  Philipp Kagerer  Lab control developement  Experimentelle Physik VII Universität Würzburg  19.07.2020</vt:lpstr>
      <vt:lpstr>Templates</vt:lpstr>
      <vt:lpstr>Program Design</vt:lpstr>
      <vt:lpstr>PyTango Integration</vt:lpstr>
      <vt:lpstr>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Feynman Path Integrals Ch. 2  a relativistic particle in one dimension</dc:title>
  <dc:creator>Philipp Kagerer</dc:creator>
  <cp:lastModifiedBy>Philipp</cp:lastModifiedBy>
  <cp:revision>279</cp:revision>
  <cp:lastPrinted>2019-03-30T12:46:51Z</cp:lastPrinted>
  <dcterms:created xsi:type="dcterms:W3CDTF">2015-12-18T16:58:31Z</dcterms:created>
  <dcterms:modified xsi:type="dcterms:W3CDTF">2020-09-18T16:20:04Z</dcterms:modified>
</cp:coreProperties>
</file>