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316de353907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316de353907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31533da3a37_3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31533da3a37_3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31533da3a37_3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31533da3a37_3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316a62bd391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316a62bd391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31533da3a37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31533da3a37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speaking, do these three steps:</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AutoNum type="arabicPeriod"/>
            </a:pPr>
            <a:r>
              <a:rPr lang="en"/>
              <a:t>Say the policy number and name. Ex: “So here is Policy 1 - Anything made mostly by AI cannot be copyrighted.”</a:t>
            </a:r>
            <a:endParaRPr/>
          </a:p>
          <a:p>
            <a:pPr indent="-298450" lvl="0" marL="457200" rtl="0" algn="l">
              <a:spcBef>
                <a:spcPts val="0"/>
              </a:spcBef>
              <a:spcAft>
                <a:spcPts val="0"/>
              </a:spcAft>
              <a:buSzPts val="1100"/>
              <a:buAutoNum type="arabicPeriod"/>
            </a:pPr>
            <a:r>
              <a:rPr lang="en"/>
              <a:t>Tell everyone what actions break the policy and explain why. Ex: “If you try to copyright AI generated works, like art or an journal entry, you cannot do that because that breaks the policy. The reason why is because AI is using public data, thus it belongs to the public.”</a:t>
            </a:r>
            <a:endParaRPr/>
          </a:p>
          <a:p>
            <a:pPr indent="-298450" lvl="0" marL="457200" rtl="0" algn="l">
              <a:spcBef>
                <a:spcPts val="0"/>
              </a:spcBef>
              <a:spcAft>
                <a:spcPts val="0"/>
              </a:spcAft>
              <a:buSzPts val="1100"/>
              <a:buAutoNum type="arabicPeriod"/>
            </a:pPr>
            <a:r>
              <a:rPr lang="en"/>
              <a:t>Explain why this is a policy. Ex: “The reason why we have this as a policy is because we have notice…”</a:t>
            </a:r>
            <a:endParaRPr/>
          </a:p>
          <a:p>
            <a:pPr indent="-298450" lvl="0" marL="457200" rtl="0" algn="l">
              <a:spcBef>
                <a:spcPts val="0"/>
              </a:spcBef>
              <a:spcAft>
                <a:spcPts val="0"/>
              </a:spcAft>
              <a:buSzPts val="1100"/>
              <a:buAutoNum type="arabicPeriod"/>
            </a:pPr>
            <a:r>
              <a:rPr lang="en"/>
              <a:t>When your done explaining, conclude the policy and pass the next policy to the next person. Ex: “We all that said, I would like to pass the stage to [team member] for the next policy.”</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316a62bd391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316a62bd391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31533da3a37_3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31533da3a37_3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When speaking, do these three steps:</a:t>
            </a:r>
            <a:endParaRPr>
              <a:solidFill>
                <a:schemeClr val="dk1"/>
              </a:solidFill>
            </a:endParaRPr>
          </a:p>
          <a:p>
            <a:pPr indent="0" lvl="0" marL="0" rtl="0" algn="l">
              <a:spcBef>
                <a:spcPts val="0"/>
              </a:spcBef>
              <a:spcAft>
                <a:spcPts val="0"/>
              </a:spcAft>
              <a:buNone/>
            </a:pPr>
            <a:r>
              <a:t/>
            </a:r>
            <a:endParaRPr>
              <a:solidFill>
                <a:schemeClr val="dk1"/>
              </a:solidFill>
            </a:endParaRPr>
          </a:p>
          <a:p>
            <a:pPr indent="-298450" lvl="0" marL="457200" rtl="0" algn="l">
              <a:spcBef>
                <a:spcPts val="0"/>
              </a:spcBef>
              <a:spcAft>
                <a:spcPts val="0"/>
              </a:spcAft>
              <a:buClr>
                <a:schemeClr val="dk1"/>
              </a:buClr>
              <a:buSzPts val="1100"/>
              <a:buAutoNum type="arabicPeriod"/>
            </a:pPr>
            <a:r>
              <a:rPr lang="en">
                <a:solidFill>
                  <a:schemeClr val="dk1"/>
                </a:solidFill>
              </a:rPr>
              <a:t>Say the policy number and name. Ex: “So here is Policy 1 - Anything made mostly by AI cannot be copyrighted.”</a:t>
            </a:r>
            <a:endParaRPr>
              <a:solidFill>
                <a:schemeClr val="dk1"/>
              </a:solidFill>
            </a:endParaRPr>
          </a:p>
          <a:p>
            <a:pPr indent="-298450" lvl="0" marL="457200" rtl="0" algn="l">
              <a:spcBef>
                <a:spcPts val="0"/>
              </a:spcBef>
              <a:spcAft>
                <a:spcPts val="0"/>
              </a:spcAft>
              <a:buClr>
                <a:schemeClr val="dk1"/>
              </a:buClr>
              <a:buSzPts val="1100"/>
              <a:buAutoNum type="arabicPeriod"/>
            </a:pPr>
            <a:r>
              <a:rPr lang="en">
                <a:solidFill>
                  <a:schemeClr val="dk1"/>
                </a:solidFill>
              </a:rPr>
              <a:t>Tell everyone what actions break the policy and explain why. Ex: “If you try to copyright AI generated works, like art or an journal entry, you cannot do that because that breaks the policy. The reason why is because AI is using public data, thus it belongs to the public.”</a:t>
            </a:r>
            <a:endParaRPr>
              <a:solidFill>
                <a:schemeClr val="dk1"/>
              </a:solidFill>
            </a:endParaRPr>
          </a:p>
          <a:p>
            <a:pPr indent="-298450" lvl="0" marL="457200" rtl="0" algn="l">
              <a:spcBef>
                <a:spcPts val="0"/>
              </a:spcBef>
              <a:spcAft>
                <a:spcPts val="0"/>
              </a:spcAft>
              <a:buClr>
                <a:schemeClr val="dk1"/>
              </a:buClr>
              <a:buSzPts val="1100"/>
              <a:buAutoNum type="arabicPeriod"/>
            </a:pPr>
            <a:r>
              <a:rPr lang="en">
                <a:solidFill>
                  <a:schemeClr val="dk1"/>
                </a:solidFill>
              </a:rPr>
              <a:t>Explain why this is a policy. Ex: “The reason why we have this as a policy is because we have notice…”</a:t>
            </a:r>
            <a:endParaRPr>
              <a:solidFill>
                <a:schemeClr val="dk1"/>
              </a:solidFill>
            </a:endParaRPr>
          </a:p>
          <a:p>
            <a:pPr indent="-298450" lvl="0" marL="457200" rtl="0" algn="l">
              <a:spcBef>
                <a:spcPts val="0"/>
              </a:spcBef>
              <a:spcAft>
                <a:spcPts val="0"/>
              </a:spcAft>
              <a:buClr>
                <a:schemeClr val="dk1"/>
              </a:buClr>
              <a:buSzPts val="1100"/>
              <a:buAutoNum type="arabicPeriod"/>
            </a:pPr>
            <a:r>
              <a:rPr lang="en">
                <a:solidFill>
                  <a:schemeClr val="dk1"/>
                </a:solidFill>
              </a:rPr>
              <a:t>When your done explaining, conclude the policy and pass the next policy to the next person. Ex: “We all that said, I would like to pass the stage to [team member] for the next policy.”</a:t>
            </a:r>
            <a:endParaRPr sz="1300">
              <a:solidFill>
                <a:srgbClr val="666666"/>
              </a:solidFill>
              <a:latin typeface="Roboto"/>
              <a:ea typeface="Roboto"/>
              <a:cs typeface="Roboto"/>
              <a:sym typeface="Roboto"/>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316a62bd391_2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316a62bd391_2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Clr>
                <a:srgbClr val="666666"/>
              </a:buClr>
              <a:buSzPts val="1300"/>
              <a:buFont typeface="Roboto"/>
              <a:buChar char="●"/>
            </a:pPr>
            <a:r>
              <a:rPr lang="en" sz="1300">
                <a:solidFill>
                  <a:srgbClr val="666666"/>
                </a:solidFill>
                <a:latin typeface="Roboto"/>
                <a:ea typeface="Roboto"/>
                <a:cs typeface="Roboto"/>
                <a:sym typeface="Roboto"/>
              </a:rPr>
              <a:t>Job security</a:t>
            </a:r>
            <a:endParaRPr sz="1300">
              <a:solidFill>
                <a:srgbClr val="666666"/>
              </a:solidFill>
              <a:latin typeface="Roboto"/>
              <a:ea typeface="Roboto"/>
              <a:cs typeface="Roboto"/>
              <a:sym typeface="Roboto"/>
            </a:endParaRPr>
          </a:p>
          <a:p>
            <a:pPr indent="-298450" lvl="1" marL="914400" rtl="0" algn="l">
              <a:lnSpc>
                <a:spcPct val="115000"/>
              </a:lnSpc>
              <a:spcBef>
                <a:spcPts val="0"/>
              </a:spcBef>
              <a:spcAft>
                <a:spcPts val="0"/>
              </a:spcAft>
              <a:buClr>
                <a:srgbClr val="666666"/>
              </a:buClr>
              <a:buSzPts val="1100"/>
              <a:buFont typeface="Roboto"/>
              <a:buChar char="○"/>
            </a:pPr>
            <a:r>
              <a:rPr lang="en">
                <a:solidFill>
                  <a:srgbClr val="666666"/>
                </a:solidFill>
                <a:latin typeface="Roboto"/>
                <a:ea typeface="Roboto"/>
                <a:cs typeface="Roboto"/>
                <a:sym typeface="Roboto"/>
              </a:rPr>
              <a:t>AI has the potential to automate many jobs</a:t>
            </a:r>
            <a:endParaRPr>
              <a:solidFill>
                <a:srgbClr val="666666"/>
              </a:solidFill>
              <a:latin typeface="Roboto"/>
              <a:ea typeface="Roboto"/>
              <a:cs typeface="Roboto"/>
              <a:sym typeface="Roboto"/>
            </a:endParaRPr>
          </a:p>
          <a:p>
            <a:pPr indent="-298450" lvl="2" marL="1371600" rtl="0" algn="l">
              <a:lnSpc>
                <a:spcPct val="115000"/>
              </a:lnSpc>
              <a:spcBef>
                <a:spcPts val="0"/>
              </a:spcBef>
              <a:spcAft>
                <a:spcPts val="0"/>
              </a:spcAft>
              <a:buClr>
                <a:srgbClr val="666666"/>
              </a:buClr>
              <a:buSzPts val="1100"/>
              <a:buFont typeface="Roboto"/>
              <a:buChar char="■"/>
            </a:pPr>
            <a:r>
              <a:rPr lang="en">
                <a:solidFill>
                  <a:srgbClr val="666666"/>
                </a:solidFill>
                <a:latin typeface="Roboto"/>
                <a:ea typeface="Roboto"/>
                <a:cs typeface="Roboto"/>
                <a:sym typeface="Roboto"/>
              </a:rPr>
              <a:t>Artists / Graphics designers</a:t>
            </a:r>
            <a:endParaRPr>
              <a:solidFill>
                <a:srgbClr val="666666"/>
              </a:solidFill>
              <a:latin typeface="Roboto"/>
              <a:ea typeface="Roboto"/>
              <a:cs typeface="Roboto"/>
              <a:sym typeface="Roboto"/>
            </a:endParaRPr>
          </a:p>
          <a:p>
            <a:pPr indent="-298450" lvl="2" marL="1371600" rtl="0" algn="l">
              <a:lnSpc>
                <a:spcPct val="115000"/>
              </a:lnSpc>
              <a:spcBef>
                <a:spcPts val="0"/>
              </a:spcBef>
              <a:spcAft>
                <a:spcPts val="0"/>
              </a:spcAft>
              <a:buClr>
                <a:srgbClr val="666666"/>
              </a:buClr>
              <a:buSzPts val="1100"/>
              <a:buFont typeface="Roboto"/>
              <a:buChar char="■"/>
            </a:pPr>
            <a:r>
              <a:rPr lang="en">
                <a:solidFill>
                  <a:srgbClr val="666666"/>
                </a:solidFill>
                <a:latin typeface="Roboto"/>
                <a:ea typeface="Roboto"/>
                <a:cs typeface="Roboto"/>
                <a:sym typeface="Roboto"/>
              </a:rPr>
              <a:t>Office work</a:t>
            </a:r>
            <a:endParaRPr>
              <a:solidFill>
                <a:srgbClr val="666666"/>
              </a:solidFill>
              <a:latin typeface="Roboto"/>
              <a:ea typeface="Roboto"/>
              <a:cs typeface="Roboto"/>
              <a:sym typeface="Roboto"/>
            </a:endParaRPr>
          </a:p>
          <a:p>
            <a:pPr indent="-311150" lvl="0" marL="457200" rtl="0" algn="l">
              <a:lnSpc>
                <a:spcPct val="115000"/>
              </a:lnSpc>
              <a:spcBef>
                <a:spcPts val="0"/>
              </a:spcBef>
              <a:spcAft>
                <a:spcPts val="0"/>
              </a:spcAft>
              <a:buClr>
                <a:srgbClr val="666666"/>
              </a:buClr>
              <a:buSzPts val="1300"/>
              <a:buFont typeface="Roboto"/>
              <a:buChar char="●"/>
            </a:pPr>
            <a:r>
              <a:rPr lang="en" sz="1300">
                <a:solidFill>
                  <a:srgbClr val="666666"/>
                </a:solidFill>
                <a:latin typeface="Roboto"/>
                <a:ea typeface="Roboto"/>
                <a:cs typeface="Roboto"/>
                <a:sym typeface="Roboto"/>
              </a:rPr>
              <a:t>Introduce training programs</a:t>
            </a:r>
            <a:endParaRPr sz="1300">
              <a:solidFill>
                <a:srgbClr val="666666"/>
              </a:solidFill>
              <a:latin typeface="Roboto"/>
              <a:ea typeface="Roboto"/>
              <a:cs typeface="Roboto"/>
              <a:sym typeface="Roboto"/>
            </a:endParaRPr>
          </a:p>
          <a:p>
            <a:pPr indent="-298450" lvl="1" marL="914400" rtl="0" algn="l">
              <a:lnSpc>
                <a:spcPct val="115000"/>
              </a:lnSpc>
              <a:spcBef>
                <a:spcPts val="0"/>
              </a:spcBef>
              <a:spcAft>
                <a:spcPts val="0"/>
              </a:spcAft>
              <a:buClr>
                <a:srgbClr val="666666"/>
              </a:buClr>
              <a:buSzPts val="1100"/>
              <a:buFont typeface="Roboto"/>
              <a:buChar char="○"/>
            </a:pPr>
            <a:r>
              <a:rPr lang="en">
                <a:solidFill>
                  <a:srgbClr val="666666"/>
                </a:solidFill>
                <a:latin typeface="Roboto"/>
                <a:ea typeface="Roboto"/>
                <a:cs typeface="Roboto"/>
                <a:sym typeface="Roboto"/>
              </a:rPr>
              <a:t>Can teach people new skills</a:t>
            </a:r>
            <a:endParaRPr>
              <a:solidFill>
                <a:srgbClr val="666666"/>
              </a:solidFill>
              <a:latin typeface="Roboto"/>
              <a:ea typeface="Roboto"/>
              <a:cs typeface="Roboto"/>
              <a:sym typeface="Roboto"/>
            </a:endParaRPr>
          </a:p>
          <a:p>
            <a:pPr indent="-298450" lvl="1" marL="914400" rtl="0" algn="l">
              <a:lnSpc>
                <a:spcPct val="115000"/>
              </a:lnSpc>
              <a:spcBef>
                <a:spcPts val="0"/>
              </a:spcBef>
              <a:spcAft>
                <a:spcPts val="0"/>
              </a:spcAft>
              <a:buClr>
                <a:srgbClr val="666666"/>
              </a:buClr>
              <a:buSzPts val="1100"/>
              <a:buFont typeface="Roboto"/>
              <a:buChar char="○"/>
            </a:pPr>
            <a:r>
              <a:rPr lang="en">
                <a:solidFill>
                  <a:srgbClr val="666666"/>
                </a:solidFill>
                <a:latin typeface="Roboto"/>
                <a:ea typeface="Roboto"/>
                <a:cs typeface="Roboto"/>
                <a:sym typeface="Roboto"/>
              </a:rPr>
              <a:t>Helps people transition from one career to another.</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31533da3a37_3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31533da3a37_3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rPr lang="en" sz="1300">
                <a:solidFill>
                  <a:srgbClr val="666666"/>
                </a:solidFill>
                <a:latin typeface="Roboto"/>
                <a:ea typeface="Roboto"/>
                <a:cs typeface="Roboto"/>
                <a:sym typeface="Roboto"/>
              </a:rPr>
              <a:t>With </a:t>
            </a:r>
            <a:r>
              <a:rPr lang="en" sz="1300">
                <a:solidFill>
                  <a:srgbClr val="666666"/>
                </a:solidFill>
                <a:latin typeface="Roboto"/>
                <a:ea typeface="Roboto"/>
                <a:cs typeface="Roboto"/>
                <a:sym typeface="Roboto"/>
              </a:rPr>
              <a:t>disclosures you can build </a:t>
            </a:r>
            <a:endParaRPr sz="1300">
              <a:solidFill>
                <a:srgbClr val="666666"/>
              </a:solidFill>
              <a:latin typeface="Roboto"/>
              <a:ea typeface="Roboto"/>
              <a:cs typeface="Roboto"/>
              <a:sym typeface="Roboto"/>
            </a:endParaRPr>
          </a:p>
          <a:p>
            <a:pPr indent="0" lvl="0" marL="457200" rtl="0" algn="l">
              <a:lnSpc>
                <a:spcPct val="115000"/>
              </a:lnSpc>
              <a:spcBef>
                <a:spcPts val="1200"/>
              </a:spcBef>
              <a:spcAft>
                <a:spcPts val="0"/>
              </a:spcAft>
              <a:buNone/>
            </a:pPr>
            <a:r>
              <a:rPr lang="en" sz="1300">
                <a:solidFill>
                  <a:srgbClr val="666666"/>
                </a:solidFill>
                <a:latin typeface="Roboto"/>
                <a:ea typeface="Roboto"/>
                <a:cs typeface="Roboto"/>
                <a:sym typeface="Roboto"/>
              </a:rPr>
              <a:t>They are are important because AI made from our data and that has our own biases. </a:t>
            </a:r>
            <a:endParaRPr sz="1300">
              <a:solidFill>
                <a:srgbClr val="666666"/>
              </a:solidFill>
              <a:latin typeface="Roboto"/>
              <a:ea typeface="Roboto"/>
              <a:cs typeface="Roboto"/>
              <a:sym typeface="Roboto"/>
            </a:endParaRPr>
          </a:p>
          <a:p>
            <a:pPr indent="0" lvl="0" marL="457200" rtl="0" algn="l">
              <a:lnSpc>
                <a:spcPct val="115000"/>
              </a:lnSpc>
              <a:spcBef>
                <a:spcPts val="1200"/>
              </a:spcBef>
              <a:spcAft>
                <a:spcPts val="0"/>
              </a:spcAft>
              <a:buClr>
                <a:schemeClr val="dk1"/>
              </a:buClr>
              <a:buSzPts val="1100"/>
              <a:buFont typeface="Arial"/>
              <a:buNone/>
            </a:pPr>
            <a:r>
              <a:rPr lang="en" sz="1300">
                <a:solidFill>
                  <a:srgbClr val="666666"/>
                </a:solidFill>
                <a:latin typeface="Roboto"/>
                <a:ea typeface="Roboto"/>
                <a:cs typeface="Roboto"/>
                <a:sym typeface="Roboto"/>
              </a:rPr>
              <a:t>Not only does AI has bias but they also can make up false information known as hallucinations and repeat incorrect information</a:t>
            </a:r>
            <a:endParaRPr sz="1300">
              <a:solidFill>
                <a:srgbClr val="666666"/>
              </a:solidFill>
              <a:latin typeface="Roboto"/>
              <a:ea typeface="Roboto"/>
              <a:cs typeface="Roboto"/>
              <a:sym typeface="Roboto"/>
            </a:endParaRPr>
          </a:p>
          <a:p>
            <a:pPr indent="0" lvl="0" marL="457200" rtl="0" algn="l">
              <a:lnSpc>
                <a:spcPct val="115000"/>
              </a:lnSpc>
              <a:spcBef>
                <a:spcPts val="1200"/>
              </a:spcBef>
              <a:spcAft>
                <a:spcPts val="0"/>
              </a:spcAft>
              <a:buClr>
                <a:schemeClr val="dk1"/>
              </a:buClr>
              <a:buSzPts val="1100"/>
              <a:buFont typeface="Arial"/>
              <a:buNone/>
            </a:pPr>
            <a:r>
              <a:t/>
            </a:r>
            <a:endParaRPr sz="1300">
              <a:solidFill>
                <a:srgbClr val="666666"/>
              </a:solidFill>
              <a:latin typeface="Roboto"/>
              <a:ea typeface="Roboto"/>
              <a:cs typeface="Roboto"/>
              <a:sym typeface="Roboto"/>
            </a:endParaRPr>
          </a:p>
          <a:p>
            <a:pPr indent="0" lvl="0" marL="457200" rtl="0" algn="l">
              <a:lnSpc>
                <a:spcPct val="115000"/>
              </a:lnSpc>
              <a:spcBef>
                <a:spcPts val="1200"/>
              </a:spcBef>
              <a:spcAft>
                <a:spcPts val="1200"/>
              </a:spcAft>
              <a:buNone/>
            </a:pPr>
            <a:r>
              <a:t/>
            </a:r>
            <a:endParaRPr sz="1300">
              <a:solidFill>
                <a:srgbClr val="666666"/>
              </a:solidFill>
              <a:latin typeface="Roboto"/>
              <a:ea typeface="Roboto"/>
              <a:cs typeface="Roboto"/>
              <a:sym typeface="Roboto"/>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316e621c6af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316e621c6af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Clr>
                <a:srgbClr val="666666"/>
              </a:buClr>
              <a:buSzPts val="1300"/>
              <a:buFont typeface="Roboto"/>
              <a:buChar char="●"/>
            </a:pPr>
            <a:r>
              <a:rPr lang="en" sz="1300">
                <a:solidFill>
                  <a:srgbClr val="666666"/>
                </a:solidFill>
                <a:latin typeface="Roboto"/>
                <a:ea typeface="Roboto"/>
                <a:cs typeface="Roboto"/>
                <a:sym typeface="Roboto"/>
              </a:rPr>
              <a:t>It can be </a:t>
            </a:r>
            <a:r>
              <a:rPr lang="en" sz="1300">
                <a:solidFill>
                  <a:srgbClr val="666666"/>
                </a:solidFill>
                <a:latin typeface="Roboto"/>
                <a:ea typeface="Roboto"/>
                <a:cs typeface="Roboto"/>
                <a:sym typeface="Roboto"/>
              </a:rPr>
              <a:t>implemented</a:t>
            </a:r>
            <a:r>
              <a:rPr lang="en" sz="1300">
                <a:solidFill>
                  <a:srgbClr val="666666"/>
                </a:solidFill>
                <a:latin typeface="Roboto"/>
                <a:ea typeface="Roboto"/>
                <a:cs typeface="Roboto"/>
                <a:sym typeface="Roboto"/>
              </a:rPr>
              <a:t> by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www.ftc.gov/news-events/news/press-releases/2024/10/federal-trade-commission-announces-final-click-cancel-rule-making-it-easier-consumers-end-recurring" TargetMode="External"/><Relationship Id="rId4" Type="http://schemas.openxmlformats.org/officeDocument/2006/relationships/hyperlink" Target="https://legaljournal.princeton.edu/the-high-stakes-of-deepfakes-the-growing-necessity-of-federal-legislation-to-regulate-this-rapidly-evolving-technology/"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www.youtube.com/watch?v=59bMh59JQDo" TargetMode="External"/><Relationship Id="rId4" Type="http://schemas.openxmlformats.org/officeDocument/2006/relationships/image" Target="../media/image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Ai Policy </a:t>
            </a:r>
            <a:endParaRPr/>
          </a:p>
        </p:txBody>
      </p:sp>
      <p:sp>
        <p:nvSpPr>
          <p:cNvPr id="65" name="Google Shape;65;p13"/>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0"/>
              </a:spcAft>
              <a:buNone/>
            </a:pPr>
            <a:r>
              <a:rPr lang="en"/>
              <a:t>By: Yumey De la Cruz, Miguel Aldana Vidrio, Mark Kotys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2"/>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Summary</a:t>
            </a:r>
            <a:endParaRPr/>
          </a:p>
        </p:txBody>
      </p:sp>
      <p:sp>
        <p:nvSpPr>
          <p:cNvPr id="121" name="Google Shape;121;p22"/>
          <p:cNvSpPr txBox="1"/>
          <p:nvPr>
            <p:ph idx="1" type="body"/>
          </p:nvPr>
        </p:nvSpPr>
        <p:spPr>
          <a:xfrm>
            <a:off x="4644675" y="500925"/>
            <a:ext cx="4166400" cy="1172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Policy 1: Copyright</a:t>
            </a:r>
            <a:endParaRPr/>
          </a:p>
          <a:p>
            <a:pPr indent="0" lvl="0" marL="0" rtl="0" algn="l">
              <a:spcBef>
                <a:spcPts val="1200"/>
              </a:spcBef>
              <a:spcAft>
                <a:spcPts val="0"/>
              </a:spcAft>
              <a:buNone/>
            </a:pPr>
            <a:r>
              <a:rPr lang="en"/>
              <a:t>Anything made mostly by AI cannot be copyrighted.</a:t>
            </a:r>
            <a:endParaRPr/>
          </a:p>
          <a:p>
            <a:pPr indent="0" lvl="0" marL="0" rtl="0" algn="l">
              <a:spcBef>
                <a:spcPts val="1200"/>
              </a:spcBef>
              <a:spcAft>
                <a:spcPts val="1200"/>
              </a:spcAft>
              <a:buNone/>
            </a:pPr>
            <a:r>
              <a:t/>
            </a:r>
            <a:endParaRPr/>
          </a:p>
        </p:txBody>
      </p:sp>
      <p:sp>
        <p:nvSpPr>
          <p:cNvPr id="122" name="Google Shape;122;p22"/>
          <p:cNvSpPr txBox="1"/>
          <p:nvPr>
            <p:ph idx="1" type="body"/>
          </p:nvPr>
        </p:nvSpPr>
        <p:spPr>
          <a:xfrm>
            <a:off x="4644675" y="1837425"/>
            <a:ext cx="4166400" cy="1172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Policy 2: Misuse of AI</a:t>
            </a:r>
            <a:endParaRPr/>
          </a:p>
          <a:p>
            <a:pPr indent="0" lvl="0" marL="0" rtl="0" algn="l">
              <a:spcBef>
                <a:spcPts val="1200"/>
              </a:spcBef>
              <a:spcAft>
                <a:spcPts val="1200"/>
              </a:spcAft>
              <a:buNone/>
            </a:pPr>
            <a:r>
              <a:rPr lang="en"/>
              <a:t>AI cannot be used to harm others or self.</a:t>
            </a:r>
            <a:endParaRPr/>
          </a:p>
        </p:txBody>
      </p:sp>
      <p:sp>
        <p:nvSpPr>
          <p:cNvPr id="123" name="Google Shape;123;p22"/>
          <p:cNvSpPr txBox="1"/>
          <p:nvPr>
            <p:ph idx="1" type="body"/>
          </p:nvPr>
        </p:nvSpPr>
        <p:spPr>
          <a:xfrm>
            <a:off x="4644675" y="3081075"/>
            <a:ext cx="4166400" cy="1172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Policy 3: Disclosures</a:t>
            </a:r>
            <a:endParaRPr/>
          </a:p>
          <a:p>
            <a:pPr indent="0" lvl="0" marL="0" rtl="0" algn="l">
              <a:spcBef>
                <a:spcPts val="1200"/>
              </a:spcBef>
              <a:spcAft>
                <a:spcPts val="1200"/>
              </a:spcAft>
              <a:buNone/>
            </a:pPr>
            <a:r>
              <a:rPr lang="en"/>
              <a:t>AI needs to be transparent with data and biases.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3"/>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Citations</a:t>
            </a:r>
            <a:endParaRPr/>
          </a:p>
        </p:txBody>
      </p:sp>
      <p:sp>
        <p:nvSpPr>
          <p:cNvPr id="129" name="Google Shape;129;p23"/>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u="sng">
                <a:solidFill>
                  <a:schemeClr val="hlink"/>
                </a:solidFill>
                <a:hlinkClick r:id="rId3"/>
              </a:rPr>
              <a:t>https://www.ftc.gov/news-events/news/press-releases/2024/10/federal-trade-commission-announces-final-click-cancel-rule-making-it-easier-consumers-end-recurring</a:t>
            </a:r>
            <a:endParaRPr sz="1500"/>
          </a:p>
          <a:p>
            <a:pPr indent="0" lvl="0" marL="0" rtl="0" algn="l">
              <a:spcBef>
                <a:spcPts val="1200"/>
              </a:spcBef>
              <a:spcAft>
                <a:spcPts val="1200"/>
              </a:spcAft>
              <a:buNone/>
            </a:pPr>
            <a:r>
              <a:rPr lang="en" sz="1500" u="sng">
                <a:solidFill>
                  <a:schemeClr val="hlink"/>
                </a:solidFill>
                <a:hlinkClick r:id="rId4"/>
              </a:rPr>
              <a:t>https://legaljournal.princeton.edu/the-high-stakes-of-deepfakes-the-growing-necessity-of-federal-legislation-to-regulate-this-rapidly-evolving-technology/</a:t>
            </a:r>
            <a:endParaRPr sz="15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is artificial intelligence</a:t>
            </a:r>
            <a:endParaRPr/>
          </a:p>
        </p:txBody>
      </p:sp>
      <p:sp>
        <p:nvSpPr>
          <p:cNvPr id="71" name="Google Shape;71;p1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A specific subcategory of algorithms that involve </a:t>
            </a:r>
            <a:r>
              <a:rPr lang="en"/>
              <a:t>backpropagation</a:t>
            </a:r>
            <a:r>
              <a:rPr lang="en"/>
              <a:t> to facilitate learning.</a:t>
            </a:r>
            <a:endParaRPr/>
          </a:p>
          <a:p>
            <a:pPr indent="-311150" lvl="0" marL="457200" rtl="0" algn="l">
              <a:spcBef>
                <a:spcPts val="0"/>
              </a:spcBef>
              <a:spcAft>
                <a:spcPts val="0"/>
              </a:spcAft>
              <a:buSzPts val="1300"/>
              <a:buChar char="●"/>
            </a:pPr>
            <a:r>
              <a:rPr lang="en"/>
              <a:t>Is able to make predictions based on past data.</a:t>
            </a:r>
            <a:endParaRPr/>
          </a:p>
          <a:p>
            <a:pPr indent="-311150" lvl="0" marL="457200" rtl="0" algn="l">
              <a:spcBef>
                <a:spcPts val="0"/>
              </a:spcBef>
              <a:spcAft>
                <a:spcPts val="0"/>
              </a:spcAft>
              <a:buSzPts val="1300"/>
              <a:buChar char="●"/>
            </a:pPr>
            <a:r>
              <a:rPr lang="en"/>
              <a:t>Different types of AI:</a:t>
            </a:r>
            <a:endParaRPr/>
          </a:p>
          <a:p>
            <a:pPr indent="-298450" lvl="1" marL="914400" rtl="0" algn="l">
              <a:spcBef>
                <a:spcPts val="0"/>
              </a:spcBef>
              <a:spcAft>
                <a:spcPts val="0"/>
              </a:spcAft>
              <a:buSzPts val="1100"/>
              <a:buChar char="○"/>
            </a:pPr>
            <a:r>
              <a:rPr lang="en"/>
              <a:t>CNN (convolutional neural network)</a:t>
            </a:r>
            <a:endParaRPr/>
          </a:p>
          <a:p>
            <a:pPr indent="-298450" lvl="1" marL="914400" rtl="0" algn="l">
              <a:spcBef>
                <a:spcPts val="0"/>
              </a:spcBef>
              <a:spcAft>
                <a:spcPts val="0"/>
              </a:spcAft>
              <a:buSzPts val="1100"/>
              <a:buChar char="○"/>
            </a:pPr>
            <a:r>
              <a:rPr lang="en"/>
              <a:t>DNN (deep neural network)</a:t>
            </a:r>
            <a:endParaRPr/>
          </a:p>
          <a:p>
            <a:pPr indent="-298450" lvl="1" marL="914400" rtl="0" algn="l">
              <a:spcBef>
                <a:spcPts val="0"/>
              </a:spcBef>
              <a:spcAft>
                <a:spcPts val="0"/>
              </a:spcAft>
              <a:buSzPts val="1100"/>
              <a:buChar char="○"/>
            </a:pPr>
            <a:r>
              <a:rPr lang="en"/>
              <a:t>RNN (recurrent neural network)</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AI vs Algorithms</a:t>
            </a:r>
            <a:endParaRPr/>
          </a:p>
        </p:txBody>
      </p:sp>
      <p:sp>
        <p:nvSpPr>
          <p:cNvPr id="77" name="Google Shape;77;p15"/>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AI</a:t>
            </a:r>
            <a:endParaRPr/>
          </a:p>
          <a:p>
            <a:pPr indent="-298450" lvl="1" marL="914400" rtl="0" algn="l">
              <a:spcBef>
                <a:spcPts val="0"/>
              </a:spcBef>
              <a:spcAft>
                <a:spcPts val="0"/>
              </a:spcAft>
              <a:buSzPts val="1100"/>
              <a:buChar char="○"/>
            </a:pPr>
            <a:r>
              <a:rPr lang="en"/>
              <a:t>Dynamic</a:t>
            </a:r>
            <a:endParaRPr/>
          </a:p>
          <a:p>
            <a:pPr indent="-298450" lvl="1" marL="914400" rtl="0" algn="l">
              <a:spcBef>
                <a:spcPts val="0"/>
              </a:spcBef>
              <a:spcAft>
                <a:spcPts val="0"/>
              </a:spcAft>
              <a:buSzPts val="1100"/>
              <a:buChar char="○"/>
            </a:pPr>
            <a:r>
              <a:rPr lang="en"/>
              <a:t>Can solve complex tasks</a:t>
            </a:r>
            <a:endParaRPr/>
          </a:p>
          <a:p>
            <a:pPr indent="-298450" lvl="2" marL="1371600" rtl="0" algn="l">
              <a:spcBef>
                <a:spcPts val="0"/>
              </a:spcBef>
              <a:spcAft>
                <a:spcPts val="0"/>
              </a:spcAft>
              <a:buSzPts val="1100"/>
              <a:buChar char="■"/>
            </a:pPr>
            <a:r>
              <a:rPr lang="en"/>
              <a:t>Image Classification</a:t>
            </a:r>
            <a:endParaRPr/>
          </a:p>
          <a:p>
            <a:pPr indent="-298450" lvl="2" marL="1371600" rtl="0" algn="l">
              <a:spcBef>
                <a:spcPts val="0"/>
              </a:spcBef>
              <a:spcAft>
                <a:spcPts val="0"/>
              </a:spcAft>
              <a:buSzPts val="1100"/>
              <a:buChar char="■"/>
            </a:pPr>
            <a:r>
              <a:rPr lang="en"/>
              <a:t>Predicting Language (LLMs)</a:t>
            </a:r>
            <a:endParaRPr/>
          </a:p>
          <a:p>
            <a:pPr indent="-311150" lvl="0" marL="457200" rtl="0" algn="l">
              <a:spcBef>
                <a:spcPts val="0"/>
              </a:spcBef>
              <a:spcAft>
                <a:spcPts val="0"/>
              </a:spcAft>
              <a:buSzPts val="1300"/>
              <a:buChar char="●"/>
            </a:pPr>
            <a:r>
              <a:rPr lang="en"/>
              <a:t>Traditional Algorithms</a:t>
            </a:r>
            <a:endParaRPr/>
          </a:p>
          <a:p>
            <a:pPr indent="-298450" lvl="1" marL="914400" rtl="0" algn="l">
              <a:spcBef>
                <a:spcPts val="0"/>
              </a:spcBef>
              <a:spcAft>
                <a:spcPts val="0"/>
              </a:spcAft>
              <a:buSzPts val="1100"/>
              <a:buChar char="○"/>
            </a:pPr>
            <a:r>
              <a:rPr lang="en"/>
              <a:t>Deterministic</a:t>
            </a:r>
            <a:endParaRPr/>
          </a:p>
          <a:p>
            <a:pPr indent="-298450" lvl="1" marL="914400" rtl="0" algn="l">
              <a:spcBef>
                <a:spcPts val="0"/>
              </a:spcBef>
              <a:spcAft>
                <a:spcPts val="0"/>
              </a:spcAft>
              <a:buSzPts val="1100"/>
              <a:buChar char="○"/>
            </a:pPr>
            <a:r>
              <a:rPr lang="en"/>
              <a:t>Only designed to solve one type of problem</a:t>
            </a:r>
            <a:endParaRPr/>
          </a:p>
          <a:p>
            <a:pPr indent="-298450" lvl="1" marL="914400" rtl="0" algn="l">
              <a:spcBef>
                <a:spcPts val="0"/>
              </a:spcBef>
              <a:spcAft>
                <a:spcPts val="0"/>
              </a:spcAft>
              <a:buSzPts val="1100"/>
              <a:buChar char="○"/>
            </a:pPr>
            <a:r>
              <a:rPr lang="en"/>
              <a:t>Efficient - does not need a lot of data or computation to give adequate results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Policy 1- Copyright</a:t>
            </a:r>
            <a:endParaRPr/>
          </a:p>
        </p:txBody>
      </p:sp>
      <p:sp>
        <p:nvSpPr>
          <p:cNvPr id="83" name="Google Shape;83;p16"/>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AI-generated works based on public data must be publicly available</a:t>
            </a:r>
            <a:endParaRPr/>
          </a:p>
          <a:p>
            <a:pPr indent="-298450" lvl="1" marL="914400" rtl="0" algn="l">
              <a:spcBef>
                <a:spcPts val="0"/>
              </a:spcBef>
              <a:spcAft>
                <a:spcPts val="0"/>
              </a:spcAft>
              <a:buSzPts val="1100"/>
              <a:buChar char="○"/>
            </a:pPr>
            <a:r>
              <a:rPr lang="en"/>
              <a:t>A line must be drawn: the source must not be from AI </a:t>
            </a:r>
            <a:endParaRPr/>
          </a:p>
          <a:p>
            <a:pPr indent="-298450" lvl="1" marL="914400" rtl="0" algn="l">
              <a:spcBef>
                <a:spcPts val="0"/>
              </a:spcBef>
              <a:spcAft>
                <a:spcPts val="0"/>
              </a:spcAft>
              <a:buSzPts val="1100"/>
              <a:buChar char="○"/>
            </a:pPr>
            <a:r>
              <a:rPr lang="en"/>
              <a:t>AI can be used as a tool. </a:t>
            </a:r>
            <a:endParaRPr/>
          </a:p>
          <a:p>
            <a:pPr indent="-311150" lvl="0" marL="457200" rtl="0" algn="l">
              <a:spcBef>
                <a:spcPts val="0"/>
              </a:spcBef>
              <a:spcAft>
                <a:spcPts val="0"/>
              </a:spcAft>
              <a:buSzPts val="1300"/>
              <a:buChar char="●"/>
            </a:pPr>
            <a:r>
              <a:rPr lang="en"/>
              <a:t>AI generates output based on learned input.</a:t>
            </a:r>
            <a:endParaRPr/>
          </a:p>
          <a:p>
            <a:pPr indent="-298450" lvl="1" marL="914400" rtl="0" algn="l">
              <a:spcBef>
                <a:spcPts val="0"/>
              </a:spcBef>
              <a:spcAft>
                <a:spcPts val="0"/>
              </a:spcAft>
              <a:buSzPts val="1100"/>
              <a:buChar char="○"/>
            </a:pPr>
            <a:r>
              <a:rPr lang="en"/>
              <a:t>All input is created by humans.</a:t>
            </a:r>
            <a:endParaRPr/>
          </a:p>
          <a:p>
            <a:pPr indent="-298450" lvl="1" marL="914400" rtl="0" algn="l">
              <a:spcBef>
                <a:spcPts val="0"/>
              </a:spcBef>
              <a:spcAft>
                <a:spcPts val="0"/>
              </a:spcAft>
              <a:buSzPts val="1100"/>
              <a:buChar char="○"/>
            </a:pPr>
            <a:r>
              <a:rPr lang="en"/>
              <a:t>Elements of other people’s work will be present in AI-generated content.</a:t>
            </a:r>
            <a:endParaRPr/>
          </a:p>
          <a:p>
            <a:pPr indent="0" lvl="0" marL="0" rtl="0" algn="l">
              <a:spcBef>
                <a:spcPts val="1200"/>
              </a:spcBef>
              <a:spcAft>
                <a:spcPts val="0"/>
              </a:spcAft>
              <a:buNone/>
            </a:pPr>
            <a:r>
              <a:t/>
            </a:r>
            <a:endParaRPr/>
          </a:p>
          <a:p>
            <a:pPr indent="-311150" lvl="0" marL="457200" rtl="0" algn="l">
              <a:spcBef>
                <a:spcPts val="1200"/>
              </a:spcBef>
              <a:spcAft>
                <a:spcPts val="0"/>
              </a:spcAft>
              <a:buSzPts val="1300"/>
              <a:buChar char="●"/>
            </a:pPr>
            <a:r>
              <a:rPr lang="en"/>
              <a:t>Therefore, AI content will not be able to be copyrighted and will belong to the public domain.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Is it feasible?</a:t>
            </a:r>
            <a:endParaRPr/>
          </a:p>
        </p:txBody>
      </p:sp>
      <p:sp>
        <p:nvSpPr>
          <p:cNvPr id="89" name="Google Shape;89;p17"/>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Currently it is difficult to prove that something is generated by AI.</a:t>
            </a:r>
            <a:endParaRPr/>
          </a:p>
          <a:p>
            <a:pPr indent="-311150" lvl="0" marL="457200" rtl="0" algn="l">
              <a:spcBef>
                <a:spcPts val="0"/>
              </a:spcBef>
              <a:spcAft>
                <a:spcPts val="0"/>
              </a:spcAft>
              <a:buSzPts val="1300"/>
              <a:buChar char="●"/>
            </a:pPr>
            <a:r>
              <a:rPr lang="en"/>
              <a:t>There have been improvements:</a:t>
            </a:r>
            <a:endParaRPr/>
          </a:p>
          <a:p>
            <a:pPr indent="-298450" lvl="1" marL="914400" rtl="0" algn="l">
              <a:spcBef>
                <a:spcPts val="0"/>
              </a:spcBef>
              <a:spcAft>
                <a:spcPts val="0"/>
              </a:spcAft>
              <a:buSzPts val="1100"/>
              <a:buChar char="○"/>
            </a:pPr>
            <a:r>
              <a:rPr lang="en"/>
              <a:t>Turnitin</a:t>
            </a:r>
            <a:endParaRPr/>
          </a:p>
          <a:p>
            <a:pPr indent="-298450" lvl="1" marL="914400" rtl="0" algn="l">
              <a:spcBef>
                <a:spcPts val="0"/>
              </a:spcBef>
              <a:spcAft>
                <a:spcPts val="0"/>
              </a:spcAft>
              <a:buSzPts val="1100"/>
              <a:buChar char="○"/>
            </a:pPr>
            <a:r>
              <a:rPr lang="en"/>
              <a:t>Grammarly</a:t>
            </a:r>
            <a:endParaRPr/>
          </a:p>
          <a:p>
            <a:pPr indent="0" lvl="0" marL="0" rtl="0" algn="l">
              <a:spcBef>
                <a:spcPts val="1200"/>
              </a:spcBef>
              <a:spcAft>
                <a:spcPts val="0"/>
              </a:spcAft>
              <a:buNone/>
            </a:pPr>
            <a:r>
              <a:t/>
            </a:r>
            <a:endParaRPr/>
          </a:p>
          <a:p>
            <a:pPr indent="-311150" lvl="0" marL="457200" rtl="0" algn="l">
              <a:spcBef>
                <a:spcPts val="1200"/>
              </a:spcBef>
              <a:spcAft>
                <a:spcPts val="0"/>
              </a:spcAft>
              <a:buSzPts val="1300"/>
              <a:buChar char="●"/>
            </a:pPr>
            <a:r>
              <a:rPr lang="en"/>
              <a:t>With further development, it may be possible to accurately determine if content was generated by AI.</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Policy 2- Misuse of AI</a:t>
            </a:r>
            <a:endParaRPr/>
          </a:p>
        </p:txBody>
      </p:sp>
      <p:sp>
        <p:nvSpPr>
          <p:cNvPr id="95" name="Google Shape;95;p18"/>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Transparency</a:t>
            </a:r>
            <a:endParaRPr b="1"/>
          </a:p>
          <a:p>
            <a:pPr indent="0" lvl="0" marL="0" rtl="0" algn="l">
              <a:spcBef>
                <a:spcPts val="1200"/>
              </a:spcBef>
              <a:spcAft>
                <a:spcPts val="0"/>
              </a:spcAft>
              <a:buNone/>
            </a:pPr>
            <a:r>
              <a:rPr lang="en"/>
              <a:t>AI should not be used to do harm to others. It should be clear when reading the policy what is allowed and what is not allowed.</a:t>
            </a:r>
            <a:endParaRPr/>
          </a:p>
          <a:p>
            <a:pPr indent="0" lvl="0" marL="0" rtl="0" algn="l">
              <a:spcBef>
                <a:spcPts val="1200"/>
              </a:spcBef>
              <a:spcAft>
                <a:spcPts val="0"/>
              </a:spcAft>
              <a:buNone/>
            </a:pPr>
            <a:r>
              <a:rPr b="1" lang="en"/>
              <a:t>Realistic expectations</a:t>
            </a:r>
            <a:endParaRPr b="1"/>
          </a:p>
          <a:p>
            <a:pPr indent="0" lvl="0" marL="0" rtl="0" algn="l">
              <a:spcBef>
                <a:spcPts val="1200"/>
              </a:spcBef>
              <a:spcAft>
                <a:spcPts val="0"/>
              </a:spcAft>
              <a:buNone/>
            </a:pPr>
            <a:r>
              <a:rPr lang="en"/>
              <a:t>Users will understand what is allowed and what is not allowed when using the AI. </a:t>
            </a:r>
            <a:endParaRPr/>
          </a:p>
          <a:p>
            <a:pPr indent="0" lvl="0" marL="0" rtl="0" algn="l">
              <a:spcBef>
                <a:spcPts val="1200"/>
              </a:spcBef>
              <a:spcAft>
                <a:spcPts val="0"/>
              </a:spcAft>
              <a:buNone/>
            </a:pPr>
            <a:r>
              <a:rPr b="1" lang="en"/>
              <a:t>Informed decisions</a:t>
            </a:r>
            <a:endParaRPr b="1"/>
          </a:p>
          <a:p>
            <a:pPr indent="0" lvl="0" marL="0" rtl="0" algn="l">
              <a:spcBef>
                <a:spcPts val="1200"/>
              </a:spcBef>
              <a:spcAft>
                <a:spcPts val="1200"/>
              </a:spcAft>
              <a:buNone/>
            </a:pPr>
            <a:r>
              <a:rPr lang="en"/>
              <a:t>Users shall understand if the task they will ask the AI to do is within policy 2 and understand that the company can remove access to the AI from the user.</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9"/>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Policy 2 - Cont.</a:t>
            </a:r>
            <a:endParaRPr/>
          </a:p>
        </p:txBody>
      </p:sp>
      <p:sp>
        <p:nvSpPr>
          <p:cNvPr id="101" name="Google Shape;101;p19"/>
          <p:cNvSpPr txBox="1"/>
          <p:nvPr>
            <p:ph idx="1" type="body"/>
          </p:nvPr>
        </p:nvSpPr>
        <p:spPr>
          <a:xfrm>
            <a:off x="4644675" y="500925"/>
            <a:ext cx="4166400" cy="1990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What is allowed</a:t>
            </a:r>
            <a:endParaRPr b="1"/>
          </a:p>
          <a:p>
            <a:pPr indent="-311150" lvl="0" marL="457200" rtl="0" algn="l">
              <a:spcBef>
                <a:spcPts val="1200"/>
              </a:spcBef>
              <a:spcAft>
                <a:spcPts val="0"/>
              </a:spcAft>
              <a:buSzPts val="1300"/>
              <a:buChar char="-"/>
            </a:pPr>
            <a:r>
              <a:rPr lang="en"/>
              <a:t>Using people in deep fakes with consensual permission.</a:t>
            </a:r>
            <a:endParaRPr/>
          </a:p>
          <a:p>
            <a:pPr indent="-311150" lvl="0" marL="457200" rtl="0" algn="l">
              <a:spcBef>
                <a:spcPts val="0"/>
              </a:spcBef>
              <a:spcAft>
                <a:spcPts val="0"/>
              </a:spcAft>
              <a:buSzPts val="1300"/>
              <a:buChar char="-"/>
            </a:pPr>
            <a:r>
              <a:rPr lang="en"/>
              <a:t>Training programs</a:t>
            </a:r>
            <a:endParaRPr/>
          </a:p>
          <a:p>
            <a:pPr indent="-311150" lvl="0" marL="457200" rtl="0" algn="l">
              <a:spcBef>
                <a:spcPts val="0"/>
              </a:spcBef>
              <a:spcAft>
                <a:spcPts val="0"/>
              </a:spcAft>
              <a:buSzPts val="1300"/>
              <a:buChar char="-"/>
            </a:pPr>
            <a:r>
              <a:rPr lang="en"/>
              <a:t>Facial recognition for security purposes.</a:t>
            </a:r>
            <a:endParaRPr/>
          </a:p>
        </p:txBody>
      </p:sp>
      <p:sp>
        <p:nvSpPr>
          <p:cNvPr id="102" name="Google Shape;102;p19"/>
          <p:cNvSpPr txBox="1"/>
          <p:nvPr>
            <p:ph idx="1" type="body"/>
          </p:nvPr>
        </p:nvSpPr>
        <p:spPr>
          <a:xfrm>
            <a:off x="4644675" y="2638125"/>
            <a:ext cx="4166400" cy="1990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What is not allowed</a:t>
            </a:r>
            <a:endParaRPr b="1"/>
          </a:p>
          <a:p>
            <a:pPr indent="-311150" lvl="0" marL="457200" rtl="0" algn="l">
              <a:spcBef>
                <a:spcPts val="1200"/>
              </a:spcBef>
              <a:spcAft>
                <a:spcPts val="0"/>
              </a:spcAft>
              <a:buSzPts val="1300"/>
              <a:buChar char="-"/>
            </a:pPr>
            <a:r>
              <a:rPr lang="en"/>
              <a:t>Using people in </a:t>
            </a:r>
            <a:r>
              <a:rPr lang="en"/>
              <a:t>deep fakes</a:t>
            </a:r>
            <a:r>
              <a:rPr lang="en"/>
              <a:t> without consensual permission.</a:t>
            </a:r>
            <a:endParaRPr/>
          </a:p>
          <a:p>
            <a:pPr indent="-311150" lvl="0" marL="457200" rtl="0" algn="l">
              <a:spcBef>
                <a:spcPts val="0"/>
              </a:spcBef>
              <a:spcAft>
                <a:spcPts val="0"/>
              </a:spcAft>
              <a:buSzPts val="1300"/>
              <a:buChar char="-"/>
            </a:pPr>
            <a:r>
              <a:rPr lang="en"/>
              <a:t>Learning how to do harm to others or self.</a:t>
            </a:r>
            <a:endParaRPr/>
          </a:p>
          <a:p>
            <a:pPr indent="-311150" lvl="0" marL="457200" rtl="0" algn="l">
              <a:spcBef>
                <a:spcPts val="0"/>
              </a:spcBef>
              <a:spcAft>
                <a:spcPts val="0"/>
              </a:spcAft>
              <a:buSzPts val="1300"/>
              <a:buChar char="-"/>
            </a:pPr>
            <a:r>
              <a:rPr lang="en"/>
              <a:t>Facial recognition for racial discrimination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0"/>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Policy 3 - </a:t>
            </a:r>
            <a:r>
              <a:rPr lang="en"/>
              <a:t>Disclosures</a:t>
            </a:r>
            <a:endParaRPr/>
          </a:p>
        </p:txBody>
      </p:sp>
      <p:sp>
        <p:nvSpPr>
          <p:cNvPr id="108" name="Google Shape;108;p20"/>
          <p:cNvSpPr txBox="1"/>
          <p:nvPr>
            <p:ph idx="1" type="body"/>
          </p:nvPr>
        </p:nvSpPr>
        <p:spPr>
          <a:xfrm>
            <a:off x="4420350" y="500925"/>
            <a:ext cx="4412100" cy="42453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Bu</a:t>
            </a:r>
            <a:r>
              <a:rPr lang="en"/>
              <a:t>ilds trust, accountability, and ethical practices. </a:t>
            </a:r>
            <a:endParaRPr/>
          </a:p>
          <a:p>
            <a:pPr indent="-298450" lvl="1" marL="914400" rtl="0" algn="l">
              <a:spcBef>
                <a:spcPts val="0"/>
              </a:spcBef>
              <a:spcAft>
                <a:spcPts val="0"/>
              </a:spcAft>
              <a:buSzPts val="1100"/>
              <a:buChar char="○"/>
            </a:pPr>
            <a:r>
              <a:rPr lang="en"/>
              <a:t>Ensure that consumers are informed and protected.</a:t>
            </a:r>
            <a:endParaRPr b="1"/>
          </a:p>
          <a:p>
            <a:pPr indent="-311150" lvl="0" marL="457200" rtl="0" algn="l">
              <a:spcBef>
                <a:spcPts val="0"/>
              </a:spcBef>
              <a:spcAft>
                <a:spcPts val="0"/>
              </a:spcAft>
              <a:buSzPts val="1300"/>
              <a:buChar char="●"/>
            </a:pPr>
            <a:r>
              <a:rPr lang="en"/>
              <a:t>Set more realistic expectations about the content and reduce misunderstanding</a:t>
            </a:r>
            <a:endParaRPr b="1"/>
          </a:p>
          <a:p>
            <a:pPr indent="-311150" lvl="0" marL="457200" rtl="0" algn="l">
              <a:spcBef>
                <a:spcPts val="0"/>
              </a:spcBef>
              <a:spcAft>
                <a:spcPts val="0"/>
              </a:spcAft>
              <a:buSzPts val="1300"/>
              <a:buChar char="●"/>
            </a:pPr>
            <a:r>
              <a:rPr lang="en"/>
              <a:t>Help readers make informed decisions about whether to read content that was generated by AI</a:t>
            </a:r>
            <a:endParaRPr/>
          </a:p>
          <a:p>
            <a:pPr indent="0" lvl="0" marL="0" rtl="0" algn="l">
              <a:spcBef>
                <a:spcPts val="1200"/>
              </a:spcBef>
              <a:spcAft>
                <a:spcPts val="1200"/>
              </a:spcAft>
              <a:buNone/>
            </a:pPr>
            <a:r>
              <a:t/>
            </a:r>
            <a:endParaRPr/>
          </a:p>
        </p:txBody>
      </p:sp>
      <p:pic>
        <p:nvPicPr>
          <p:cNvPr descr="Understanding bias in AI – as researchers and engineers, our goal is to make machine learning technology work for everyone.&#10;&#10;Dive into the world of Google. See how we’re pushing the boundaries of generative AI, developing cutting-edge technology &amp; using our platform to help communities globally. Subscribe to stay up to date with our mission: https://www.youtube.com/@Google/?sub_confirmation=1 &#10;&#10;Subscribe to our Channel: https://www.youtube.com/google&#10;Tweet with us on X: https://twitter.com/google&#10;Follow us on Instagram: https://www.instagram.com/google&#10;Join us on Facebook: https://www.facebook.com/Google" id="109" name="Google Shape;109;p20" title="3 types of bias in AI | Machine learning">
            <a:hlinkClick r:id="rId3"/>
          </p:cNvPr>
          <p:cNvPicPr preferRelativeResize="0"/>
          <p:nvPr/>
        </p:nvPicPr>
        <p:blipFill>
          <a:blip r:embed="rId4">
            <a:alphaModFix/>
          </a:blip>
          <a:stretch>
            <a:fillRect/>
          </a:stretch>
        </p:blipFill>
        <p:spPr>
          <a:xfrm>
            <a:off x="4420350" y="2158625"/>
            <a:ext cx="4412100" cy="24818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1"/>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Policy 3 - </a:t>
            </a:r>
            <a:r>
              <a:rPr lang="en"/>
              <a:t>Implementation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15" name="Google Shape;115;p21"/>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Disclosing the use, training, safety protocols, and risk assessments of AI</a:t>
            </a:r>
            <a:endParaRPr/>
          </a:p>
          <a:p>
            <a:pPr indent="0" lvl="0" marL="0" rtl="0" algn="l">
              <a:spcBef>
                <a:spcPts val="1200"/>
              </a:spcBef>
              <a:spcAft>
                <a:spcPts val="0"/>
              </a:spcAft>
              <a:buNone/>
            </a:pPr>
            <a:r>
              <a:rPr lang="en"/>
              <a:t>Designing disclosures to provide information for different audiences </a:t>
            </a:r>
            <a:endParaRPr/>
          </a:p>
          <a:p>
            <a:pPr indent="0" lvl="0" marL="0" rtl="0" algn="l">
              <a:spcBef>
                <a:spcPts val="1200"/>
              </a:spcBef>
              <a:spcAft>
                <a:spcPts val="0"/>
              </a:spcAft>
              <a:buNone/>
            </a:pPr>
            <a:r>
              <a:rPr lang="en"/>
              <a:t>Provide a feedback form</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