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snapToGrid="0">
      <p:cViewPr varScale="1">
        <p:scale>
          <a:sx n="101" d="100"/>
          <a:sy n="101" d="100"/>
        </p:scale>
        <p:origin x="10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78BA1824-6AEB-415F-9133-28B03579978C}" type="pres">
      <dgm:prSet presAssocID="{0077A407-AF31-4E4B-ADC5-01EE984AE18F}" presName="Accent8" presStyleCnt="0"/>
      <dgm:spPr/>
    </dgm:pt>
    <dgm:pt modelId="{D7382D3E-6F29-4974-8F9D-8075582475C6}" type="pres">
      <dgm:prSet presAssocID="{0077A407-AF31-4E4B-ADC5-01EE984AE18F}" presName="Accent" presStyleLbl="node1" presStyleIdx="0" presStyleCnt="8"/>
      <dgm:spPr/>
    </dgm:pt>
    <dgm:pt modelId="{5B006B3B-C292-4C75-B336-BEFEFECE744D}" type="pres">
      <dgm:prSet presAssocID="{0077A407-AF31-4E4B-ADC5-01EE984AE18F}" presName="ParentBackground8" presStyleCnt="0"/>
      <dgm:spPr/>
    </dgm:pt>
    <dgm:pt modelId="{DB90073F-2185-47A1-B698-F12F814965C4}" type="pres">
      <dgm:prSet presAssocID="{0077A407-AF31-4E4B-ADC5-01EE984AE18F}" presName="ParentBackground" presStyleLbl="fgAcc1" presStyleIdx="0" presStyleCnt="8"/>
      <dgm:spPr/>
    </dgm:pt>
    <dgm:pt modelId="{C38C5FBA-DADB-4A87-84C6-839503B62D23}" type="pres">
      <dgm:prSet presAssocID="{0077A407-AF31-4E4B-ADC5-01EE984AE18F}" presName="Parent8" presStyleLbl="revTx" presStyleIdx="0" presStyleCnt="0">
        <dgm:presLayoutVars>
          <dgm:chMax val="1"/>
          <dgm:chPref val="1"/>
          <dgm:bulletEnabled val="1"/>
        </dgm:presLayoutVars>
      </dgm:prSet>
      <dgm:spPr/>
    </dgm:pt>
    <dgm:pt modelId="{764DCF55-2E4D-46E5-92FF-DF99C9BCA931}" type="pres">
      <dgm:prSet presAssocID="{971EEFAB-30DE-498D-B3A8-82613F1C2D33}" presName="Accent7" presStyleCnt="0"/>
      <dgm:spPr/>
    </dgm:pt>
    <dgm:pt modelId="{2BE9F39C-235E-411C-BF8E-8A13D173AE9E}" type="pres">
      <dgm:prSet presAssocID="{971EEFAB-30DE-498D-B3A8-82613F1C2D33}" presName="Accent" presStyleLbl="node1" presStyleIdx="1" presStyleCnt="8"/>
      <dgm:spPr/>
    </dgm:pt>
    <dgm:pt modelId="{9F9A6261-9CC5-44D2-9E37-BC6935BB35AF}" type="pres">
      <dgm:prSet presAssocID="{971EEFAB-30DE-498D-B3A8-82613F1C2D33}" presName="ParentBackground7" presStyleCnt="0"/>
      <dgm:spPr/>
    </dgm:pt>
    <dgm:pt modelId="{3BE64DAB-3AC6-4A3B-A1E2-9E92E31E6FA5}" type="pres">
      <dgm:prSet presAssocID="{971EEFAB-30DE-498D-B3A8-82613F1C2D33}" presName="ParentBackground" presStyleLbl="fgAcc1" presStyleIdx="1" presStyleCnt="8"/>
      <dgm:spPr/>
    </dgm:pt>
    <dgm:pt modelId="{1A3E8D9D-0156-4E84-9321-718F9489C3A4}" type="pres">
      <dgm:prSet presAssocID="{971EEFAB-30DE-498D-B3A8-82613F1C2D33}" presName="Parent7" presStyleLbl="revTx" presStyleIdx="0" presStyleCnt="0">
        <dgm:presLayoutVars>
          <dgm:chMax val="1"/>
          <dgm:chPref val="1"/>
          <dgm:bulletEnabled val="1"/>
        </dgm:presLayoutVars>
      </dgm:prSet>
      <dgm:spPr/>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2" presStyleCnt="8"/>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2" presStyleCnt="8"/>
      <dgm:spPr/>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3" presStyleCnt="8"/>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3" presStyleCnt="8"/>
      <dgm:spPr/>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4" presStyleCnt="8"/>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4" presStyleCnt="8"/>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5" presStyleCnt="8"/>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5" presStyleCnt="8"/>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6" presStyleCnt="8"/>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6" presStyleCnt="8"/>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7" presStyleCnt="8"/>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7" presStyleCnt="8"/>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72242018-7972-4E69-AEF9-9A5BA99745F3}" type="presOf" srcId="{87DB4B17-95EE-423D-941B-A5ABFE70FE2B}" destId="{AD9B1121-BF9C-4074-B3EC-DD8B1E34B145}" srcOrd="0"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41483859-7EC2-47FD-8873-D0211E86361B}" srcId="{43AD8D62-DCC2-4CBE-83DA-9ECE1DD16F87}" destId="{314B2251-69F0-43B4-927D-418813C44B96}" srcOrd="3" destOrd="0" parTransId="{66BD682B-36D3-4FEF-AE57-8B827B34D16F}" sibTransId="{C71F0CFE-253F-489E-BCB6-6E1A5CB619F6}"/>
    <dgm:cxn modelId="{318C816E-2722-4077-BD57-FA048A629D19}" type="presOf" srcId="{ECBC75CF-DEC3-4DA9-84A8-9303AC7D9D10}" destId="{66F3890C-83D3-4C43-9938-3E5E482DE637}" srcOrd="0" destOrd="0" presId="urn:microsoft.com/office/officeart/2011/layout/CircleProcess"/>
    <dgm:cxn modelId="{23366171-16EF-4907-BBD4-5AAC46AE0A79}" type="presOf" srcId="{971EEFAB-30DE-498D-B3A8-82613F1C2D33}" destId="{1A3E8D9D-0156-4E84-9321-718F9489C3A4}" srcOrd="1" destOrd="0" presId="urn:microsoft.com/office/officeart/2011/layout/CircleProcess"/>
    <dgm:cxn modelId="{AD98CE73-02B8-4B16-8D56-B6DE7B39301E}" type="presOf" srcId="{971EEFAB-30DE-498D-B3A8-82613F1C2D33}" destId="{3BE64DAB-3AC6-4A3B-A1E2-9E92E31E6FA5}" srcOrd="0"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BF9BF496-C5ED-4BEB-9AEF-BD6A25A24FC7}" srcId="{43AD8D62-DCC2-4CBE-83DA-9ECE1DD16F87}" destId="{971EEFAB-30DE-498D-B3A8-82613F1C2D33}" srcOrd="6" destOrd="0" parTransId="{831BB1E2-475A-4661-80C2-E40BF5D9E34B}" sibTransId="{DC4C381D-A777-4155-B913-2C8B4E3FAF59}"/>
    <dgm:cxn modelId="{2D99DEB7-AB0F-4ABA-82FC-26E2D7E26FC3}" type="presOf" srcId="{0077A407-AF31-4E4B-ADC5-01EE984AE18F}" destId="{C38C5FBA-DADB-4A87-84C6-839503B62D23}"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341A2AED-B3C5-4E70-8BFB-F41E1B314855}" type="presOf" srcId="{F1296084-4882-401E-BF04-7A0E3CF44B1C}" destId="{A62FE234-898D-4084-AD56-85E70D2C2E0F}" srcOrd="1" destOrd="0" presId="urn:microsoft.com/office/officeart/2011/layout/CircleProcess"/>
    <dgm:cxn modelId="{E5567FEE-7803-475C-830A-7F5AF96EF670}" type="presOf" srcId="{0077A407-AF31-4E4B-ADC5-01EE984AE18F}" destId="{DB90073F-2185-47A1-B698-F12F814965C4}" srcOrd="0" destOrd="0" presId="urn:microsoft.com/office/officeart/2011/layout/CircleProcess"/>
    <dgm:cxn modelId="{0D3528A1-A51C-41D4-867D-E3DC83291C5A}" type="presParOf" srcId="{9F8F8286-68C6-4549-9CBE-3C72908A6C10}" destId="{78BA1824-6AEB-415F-9133-28B03579978C}" srcOrd="0" destOrd="0" presId="urn:microsoft.com/office/officeart/2011/layout/CircleProcess"/>
    <dgm:cxn modelId="{406FB39F-879A-4DC3-B4EF-1B7373F67454}" type="presParOf" srcId="{78BA1824-6AEB-415F-9133-28B03579978C}" destId="{D7382D3E-6F29-4974-8F9D-8075582475C6}" srcOrd="0" destOrd="0" presId="urn:microsoft.com/office/officeart/2011/layout/CircleProcess"/>
    <dgm:cxn modelId="{53D1813D-CF15-4464-B4D4-3B7EC5E85DDC}" type="presParOf" srcId="{9F8F8286-68C6-4549-9CBE-3C72908A6C10}" destId="{5B006B3B-C292-4C75-B336-BEFEFECE744D}" srcOrd="1" destOrd="0" presId="urn:microsoft.com/office/officeart/2011/layout/CircleProcess"/>
    <dgm:cxn modelId="{B7B65893-700D-4D29-A445-789A11924B3A}" type="presParOf" srcId="{5B006B3B-C292-4C75-B336-BEFEFECE744D}" destId="{DB90073F-2185-47A1-B698-F12F814965C4}" srcOrd="0" destOrd="0" presId="urn:microsoft.com/office/officeart/2011/layout/CircleProcess"/>
    <dgm:cxn modelId="{7D2E3921-BC61-4DFE-8F9B-6A7E7B498F50}" type="presParOf" srcId="{9F8F8286-68C6-4549-9CBE-3C72908A6C10}" destId="{C38C5FBA-DADB-4A87-84C6-839503B62D23}" srcOrd="2" destOrd="0" presId="urn:microsoft.com/office/officeart/2011/layout/CircleProcess"/>
    <dgm:cxn modelId="{5E9036CA-6D14-4A1F-933E-4903E72DA289}" type="presParOf" srcId="{9F8F8286-68C6-4549-9CBE-3C72908A6C10}" destId="{764DCF55-2E4D-46E5-92FF-DF99C9BCA931}" srcOrd="3" destOrd="0" presId="urn:microsoft.com/office/officeart/2011/layout/CircleProcess"/>
    <dgm:cxn modelId="{1A548E74-8889-4B72-9E76-D427F76A4C31}" type="presParOf" srcId="{764DCF55-2E4D-46E5-92FF-DF99C9BCA931}" destId="{2BE9F39C-235E-411C-BF8E-8A13D173AE9E}" srcOrd="0" destOrd="0" presId="urn:microsoft.com/office/officeart/2011/layout/CircleProcess"/>
    <dgm:cxn modelId="{54185283-41FF-4409-AF78-A748FDD94AEC}" type="presParOf" srcId="{9F8F8286-68C6-4549-9CBE-3C72908A6C10}" destId="{9F9A6261-9CC5-44D2-9E37-BC6935BB35AF}" srcOrd="4" destOrd="0" presId="urn:microsoft.com/office/officeart/2011/layout/CircleProcess"/>
    <dgm:cxn modelId="{28715639-686D-432B-8492-D696256E1DCE}" type="presParOf" srcId="{9F9A6261-9CC5-44D2-9E37-BC6935BB35AF}" destId="{3BE64DAB-3AC6-4A3B-A1E2-9E92E31E6FA5}" srcOrd="0" destOrd="0" presId="urn:microsoft.com/office/officeart/2011/layout/CircleProcess"/>
    <dgm:cxn modelId="{7CFBD744-095A-4AC6-B4A7-493D0525BF16}" type="presParOf" srcId="{9F8F8286-68C6-4549-9CBE-3C72908A6C10}" destId="{1A3E8D9D-0156-4E84-9321-718F9489C3A4}" srcOrd="5" destOrd="0" presId="urn:microsoft.com/office/officeart/2011/layout/CircleProcess"/>
    <dgm:cxn modelId="{4F5FB2BE-4E41-46AF-B3BD-DD418A373EE5}" type="presParOf" srcId="{9F8F8286-68C6-4549-9CBE-3C72908A6C10}" destId="{4D42814F-06AA-465F-B4B2-AC4892103DCA}" srcOrd="6"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7"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8" destOrd="0" presId="urn:microsoft.com/office/officeart/2011/layout/CircleProcess"/>
    <dgm:cxn modelId="{038A79F8-741D-4CE0-B895-5ACFD0376870}" type="presParOf" srcId="{9F8F8286-68C6-4549-9CBE-3C72908A6C10}" destId="{FA850F7A-A004-447D-BBE2-5248EC1C4856}" srcOrd="9"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10"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11" destOrd="0" presId="urn:microsoft.com/office/officeart/2011/layout/CircleProcess"/>
    <dgm:cxn modelId="{A67E2023-ED42-44C7-989A-C46398400D59}" type="presParOf" srcId="{9F8F8286-68C6-4549-9CBE-3C72908A6C10}" destId="{E22AF47E-6A71-4043-B25D-67B56C2C21A0}" srcOrd="12"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3"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4" destOrd="0" presId="urn:microsoft.com/office/officeart/2011/layout/CircleProcess"/>
    <dgm:cxn modelId="{852168E7-A558-4A29-9B83-0F6E04341005}" type="presParOf" srcId="{9F8F8286-68C6-4549-9CBE-3C72908A6C10}" destId="{E403894A-A6D5-491C-ACAD-0E88054F2A31}" srcOrd="15"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6"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7" destOrd="0" presId="urn:microsoft.com/office/officeart/2011/layout/CircleProcess"/>
    <dgm:cxn modelId="{3FA5CE92-9C87-47DB-B253-7AE1756F1E48}" type="presParOf" srcId="{9F8F8286-68C6-4549-9CBE-3C72908A6C10}" destId="{E5EB84FB-DBB0-46BB-9BA9-2F00C1B68EB5}" srcOrd="18"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9"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20" destOrd="0" presId="urn:microsoft.com/office/officeart/2011/layout/CircleProcess"/>
    <dgm:cxn modelId="{F9535984-B090-4512-AB89-7F18AC0F745A}" type="presParOf" srcId="{9F8F8286-68C6-4549-9CBE-3C72908A6C10}" destId="{99728451-9069-4F4E-B5B2-54A29103BC2D}" srcOrd="21"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22"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82D3E-6F29-4974-8F9D-8075582475C6}">
      <dsp:nvSpPr>
        <dsp:cNvPr id="0" name=""/>
        <dsp:cNvSpPr/>
      </dsp:nvSpPr>
      <dsp:spPr>
        <a:xfrm>
          <a:off x="8799052" y="1426192"/>
          <a:ext cx="1170039" cy="1170546"/>
        </a:xfrm>
        <a:prstGeom prst="ellipse">
          <a:avLst/>
        </a:prstGeom>
        <a:gradFill rotWithShape="0">
          <a:gsLst>
            <a:gs pos="0">
              <a:schemeClr val="accent1">
                <a:shade val="50000"/>
                <a:hueOff val="0"/>
                <a:satOff val="0"/>
                <a:lumOff val="0"/>
                <a:alphaOff val="0"/>
                <a:tint val="65000"/>
                <a:shade val="92000"/>
                <a:satMod val="130000"/>
              </a:schemeClr>
            </a:gs>
            <a:gs pos="45000">
              <a:schemeClr val="accent1">
                <a:shade val="50000"/>
                <a:hueOff val="0"/>
                <a:satOff val="0"/>
                <a:lumOff val="0"/>
                <a:alphaOff val="0"/>
                <a:tint val="60000"/>
                <a:shade val="99000"/>
                <a:satMod val="120000"/>
              </a:schemeClr>
            </a:gs>
            <a:gs pos="100000">
              <a:schemeClr val="accent1">
                <a:shade val="5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0073F-2185-47A1-B698-F12F814965C4}">
      <dsp:nvSpPr>
        <dsp:cNvPr id="0" name=""/>
        <dsp:cNvSpPr/>
      </dsp:nvSpPr>
      <dsp:spPr>
        <a:xfrm>
          <a:off x="8837494"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outliers</a:t>
          </a:r>
        </a:p>
      </dsp:txBody>
      <dsp:txXfrm>
        <a:off x="8993237" y="1621317"/>
        <a:ext cx="780683" cy="780295"/>
      </dsp:txXfrm>
    </dsp:sp>
    <dsp:sp modelId="{2BE9F39C-235E-411C-BF8E-8A13D173AE9E}">
      <dsp:nvSpPr>
        <dsp:cNvPr id="0" name=""/>
        <dsp:cNvSpPr/>
      </dsp:nvSpPr>
      <dsp:spPr>
        <a:xfrm rot="2700000">
          <a:off x="7588484" y="1426228"/>
          <a:ext cx="1170268" cy="1170268"/>
        </a:xfrm>
        <a:prstGeom prst="teardrop">
          <a:avLst>
            <a:gd name="adj" fmla="val 100000"/>
          </a:avLst>
        </a:prstGeom>
        <a:gradFill rotWithShape="0">
          <a:gsLst>
            <a:gs pos="0">
              <a:schemeClr val="accent1">
                <a:shade val="50000"/>
                <a:hueOff val="-188410"/>
                <a:satOff val="-5176"/>
                <a:lumOff val="11905"/>
                <a:alphaOff val="0"/>
                <a:tint val="65000"/>
                <a:shade val="92000"/>
                <a:satMod val="130000"/>
              </a:schemeClr>
            </a:gs>
            <a:gs pos="45000">
              <a:schemeClr val="accent1">
                <a:shade val="50000"/>
                <a:hueOff val="-188410"/>
                <a:satOff val="-5176"/>
                <a:lumOff val="11905"/>
                <a:alphaOff val="0"/>
                <a:tint val="60000"/>
                <a:shade val="99000"/>
                <a:satMod val="120000"/>
              </a:schemeClr>
            </a:gs>
            <a:gs pos="100000">
              <a:schemeClr val="accent1">
                <a:shade val="50000"/>
                <a:hueOff val="-188410"/>
                <a:satOff val="-5176"/>
                <a:lumOff val="1190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E64DAB-3AC6-4A3B-A1E2-9E92E31E6FA5}">
      <dsp:nvSpPr>
        <dsp:cNvPr id="0" name=""/>
        <dsp:cNvSpPr/>
      </dsp:nvSpPr>
      <dsp:spPr>
        <a:xfrm>
          <a:off x="7628027"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188410"/>
              <a:satOff val="-5176"/>
              <a:lumOff val="119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Filter Data for requirement.</a:t>
          </a:r>
        </a:p>
      </dsp:txBody>
      <dsp:txXfrm>
        <a:off x="7783769" y="1621317"/>
        <a:ext cx="780683" cy="780295"/>
      </dsp:txXfrm>
    </dsp:sp>
    <dsp:sp modelId="{1F3ABD3F-CEAA-40E1-9225-2D69D88D1AFD}">
      <dsp:nvSpPr>
        <dsp:cNvPr id="0" name=""/>
        <dsp:cNvSpPr/>
      </dsp:nvSpPr>
      <dsp:spPr>
        <a:xfrm rot="2700000">
          <a:off x="6379016" y="1426228"/>
          <a:ext cx="1170268" cy="1170268"/>
        </a:xfrm>
        <a:prstGeom prst="teardrop">
          <a:avLst>
            <a:gd name="adj" fmla="val 100000"/>
          </a:avLst>
        </a:prstGeom>
        <a:gradFill rotWithShape="0">
          <a:gsLst>
            <a:gs pos="0">
              <a:schemeClr val="accent1">
                <a:shade val="50000"/>
                <a:hueOff val="-376821"/>
                <a:satOff val="-10353"/>
                <a:lumOff val="23810"/>
                <a:alphaOff val="0"/>
                <a:tint val="65000"/>
                <a:shade val="92000"/>
                <a:satMod val="130000"/>
              </a:schemeClr>
            </a:gs>
            <a:gs pos="45000">
              <a:schemeClr val="accent1">
                <a:shade val="50000"/>
                <a:hueOff val="-376821"/>
                <a:satOff val="-10353"/>
                <a:lumOff val="23810"/>
                <a:alphaOff val="0"/>
                <a:tint val="60000"/>
                <a:shade val="99000"/>
                <a:satMod val="120000"/>
              </a:schemeClr>
            </a:gs>
            <a:gs pos="100000">
              <a:schemeClr val="accent1">
                <a:shade val="50000"/>
                <a:hueOff val="-376821"/>
                <a:satOff val="-10353"/>
                <a:lumOff val="2381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6418559"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376821"/>
              <a:satOff val="-10353"/>
              <a:lumOff val="2381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Correcting data types and deriving new columns</a:t>
          </a:r>
        </a:p>
      </dsp:txBody>
      <dsp:txXfrm>
        <a:off x="6574302" y="1621317"/>
        <a:ext cx="780683" cy="780295"/>
      </dsp:txXfrm>
    </dsp:sp>
    <dsp:sp modelId="{16824EEA-A689-4234-B17B-2A61F9008F8F}">
      <dsp:nvSpPr>
        <dsp:cNvPr id="0" name=""/>
        <dsp:cNvSpPr/>
      </dsp:nvSpPr>
      <dsp:spPr>
        <a:xfrm rot="2700000">
          <a:off x="5169549" y="1426228"/>
          <a:ext cx="1170268" cy="1170268"/>
        </a:xfrm>
        <a:prstGeom prst="teardrop">
          <a:avLst>
            <a:gd name="adj" fmla="val 100000"/>
          </a:avLst>
        </a:prstGeom>
        <a:gradFill rotWithShape="0">
          <a:gsLst>
            <a:gs pos="0">
              <a:schemeClr val="accent1">
                <a:shade val="50000"/>
                <a:hueOff val="-565231"/>
                <a:satOff val="-15529"/>
                <a:lumOff val="35715"/>
                <a:alphaOff val="0"/>
                <a:tint val="65000"/>
                <a:shade val="92000"/>
                <a:satMod val="130000"/>
              </a:schemeClr>
            </a:gs>
            <a:gs pos="45000">
              <a:schemeClr val="accent1">
                <a:shade val="50000"/>
                <a:hueOff val="-565231"/>
                <a:satOff val="-15529"/>
                <a:lumOff val="35715"/>
                <a:alphaOff val="0"/>
                <a:tint val="60000"/>
                <a:shade val="99000"/>
                <a:satMod val="120000"/>
              </a:schemeClr>
            </a:gs>
            <a:gs pos="100000">
              <a:schemeClr val="accent1">
                <a:shade val="50000"/>
                <a:hueOff val="-565231"/>
                <a:satOff val="-15529"/>
                <a:lumOff val="3571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B1121-BF9C-4074-B3EC-DD8B1E34B145}">
      <dsp:nvSpPr>
        <dsp:cNvPr id="0" name=""/>
        <dsp:cNvSpPr/>
      </dsp:nvSpPr>
      <dsp:spPr>
        <a:xfrm>
          <a:off x="5209092"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565231"/>
              <a:satOff val="-15529"/>
              <a:lumOff val="357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Removing/Fixing null values</a:t>
          </a:r>
        </a:p>
      </dsp:txBody>
      <dsp:txXfrm>
        <a:off x="5364834" y="1621317"/>
        <a:ext cx="780683" cy="780295"/>
      </dsp:txXfrm>
    </dsp:sp>
    <dsp:sp modelId="{BDD731B0-50CA-4E29-9754-BDCB1EBC4DBA}">
      <dsp:nvSpPr>
        <dsp:cNvPr id="0" name=""/>
        <dsp:cNvSpPr/>
      </dsp:nvSpPr>
      <dsp:spPr>
        <a:xfrm rot="2700000">
          <a:off x="3960081" y="1426228"/>
          <a:ext cx="1170268" cy="1170268"/>
        </a:xfrm>
        <a:prstGeom prst="teardrop">
          <a:avLst>
            <a:gd name="adj" fmla="val 100000"/>
          </a:avLst>
        </a:prstGeom>
        <a:gradFill rotWithShape="0">
          <a:gsLst>
            <a:gs pos="0">
              <a:schemeClr val="accent1">
                <a:shade val="50000"/>
                <a:hueOff val="-753641"/>
                <a:satOff val="-20705"/>
                <a:lumOff val="47620"/>
                <a:alphaOff val="0"/>
                <a:tint val="65000"/>
                <a:shade val="92000"/>
                <a:satMod val="130000"/>
              </a:schemeClr>
            </a:gs>
            <a:gs pos="45000">
              <a:schemeClr val="accent1">
                <a:shade val="50000"/>
                <a:hueOff val="-753641"/>
                <a:satOff val="-20705"/>
                <a:lumOff val="47620"/>
                <a:alphaOff val="0"/>
                <a:tint val="60000"/>
                <a:shade val="99000"/>
                <a:satMod val="120000"/>
              </a:schemeClr>
            </a:gs>
            <a:gs pos="100000">
              <a:schemeClr val="accent1">
                <a:shade val="50000"/>
                <a:hueOff val="-753641"/>
                <a:satOff val="-20705"/>
                <a:lumOff val="4762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3999624"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753641"/>
              <a:satOff val="-20705"/>
              <a:lumOff val="4762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irrelevant columns</a:t>
          </a:r>
        </a:p>
      </dsp:txBody>
      <dsp:txXfrm>
        <a:off x="4155367" y="1621317"/>
        <a:ext cx="780683" cy="780295"/>
      </dsp:txXfrm>
    </dsp:sp>
    <dsp:sp modelId="{B691AD74-CB7C-411B-B530-375303D136AA}">
      <dsp:nvSpPr>
        <dsp:cNvPr id="0" name=""/>
        <dsp:cNvSpPr/>
      </dsp:nvSpPr>
      <dsp:spPr>
        <a:xfrm rot="2700000">
          <a:off x="2750614" y="1426228"/>
          <a:ext cx="1170268" cy="1170268"/>
        </a:xfrm>
        <a:prstGeom prst="teardrop">
          <a:avLst>
            <a:gd name="adj" fmla="val 100000"/>
          </a:avLst>
        </a:prstGeom>
        <a:gradFill rotWithShape="0">
          <a:gsLst>
            <a:gs pos="0">
              <a:schemeClr val="accent1">
                <a:shade val="50000"/>
                <a:hueOff val="-565231"/>
                <a:satOff val="-15529"/>
                <a:lumOff val="35715"/>
                <a:alphaOff val="0"/>
                <a:tint val="65000"/>
                <a:shade val="92000"/>
                <a:satMod val="130000"/>
              </a:schemeClr>
            </a:gs>
            <a:gs pos="45000">
              <a:schemeClr val="accent1">
                <a:shade val="50000"/>
                <a:hueOff val="-565231"/>
                <a:satOff val="-15529"/>
                <a:lumOff val="35715"/>
                <a:alphaOff val="0"/>
                <a:tint val="60000"/>
                <a:shade val="99000"/>
                <a:satMod val="120000"/>
              </a:schemeClr>
            </a:gs>
            <a:gs pos="100000">
              <a:schemeClr val="accent1">
                <a:shade val="50000"/>
                <a:hueOff val="-565231"/>
                <a:satOff val="-15529"/>
                <a:lumOff val="3571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2790157"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565231"/>
              <a:satOff val="-15529"/>
              <a:lumOff val="357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Duplicate Data</a:t>
          </a:r>
        </a:p>
      </dsp:txBody>
      <dsp:txXfrm>
        <a:off x="2945899" y="1621317"/>
        <a:ext cx="780683" cy="780295"/>
      </dsp:txXfrm>
    </dsp:sp>
    <dsp:sp modelId="{EA7B42BF-893D-4FB3-9F39-7041EDA2C69B}">
      <dsp:nvSpPr>
        <dsp:cNvPr id="0" name=""/>
        <dsp:cNvSpPr/>
      </dsp:nvSpPr>
      <dsp:spPr>
        <a:xfrm rot="2700000">
          <a:off x="1541146" y="1426228"/>
          <a:ext cx="1170268" cy="1170268"/>
        </a:xfrm>
        <a:prstGeom prst="teardrop">
          <a:avLst>
            <a:gd name="adj" fmla="val 100000"/>
          </a:avLst>
        </a:prstGeom>
        <a:gradFill rotWithShape="0">
          <a:gsLst>
            <a:gs pos="0">
              <a:schemeClr val="accent1">
                <a:shade val="50000"/>
                <a:hueOff val="-376821"/>
                <a:satOff val="-10353"/>
                <a:lumOff val="23810"/>
                <a:alphaOff val="0"/>
                <a:tint val="65000"/>
                <a:shade val="92000"/>
                <a:satMod val="130000"/>
              </a:schemeClr>
            </a:gs>
            <a:gs pos="45000">
              <a:schemeClr val="accent1">
                <a:shade val="50000"/>
                <a:hueOff val="-376821"/>
                <a:satOff val="-10353"/>
                <a:lumOff val="23810"/>
                <a:alphaOff val="0"/>
                <a:tint val="60000"/>
                <a:shade val="99000"/>
                <a:satMod val="120000"/>
              </a:schemeClr>
            </a:gs>
            <a:gs pos="100000">
              <a:schemeClr val="accent1">
                <a:shade val="50000"/>
                <a:hueOff val="-376821"/>
                <a:satOff val="-10353"/>
                <a:lumOff val="2381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1580689"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376821"/>
              <a:satOff val="-10353"/>
              <a:lumOff val="2381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large null value columns</a:t>
          </a:r>
        </a:p>
      </dsp:txBody>
      <dsp:txXfrm>
        <a:off x="1736432" y="1621317"/>
        <a:ext cx="780683" cy="780295"/>
      </dsp:txXfrm>
    </dsp:sp>
    <dsp:sp modelId="{2800F6E6-7C9D-4AD0-8A95-9F2EECE35CE5}">
      <dsp:nvSpPr>
        <dsp:cNvPr id="0" name=""/>
        <dsp:cNvSpPr/>
      </dsp:nvSpPr>
      <dsp:spPr>
        <a:xfrm rot="2700000">
          <a:off x="331679" y="1426228"/>
          <a:ext cx="1170268" cy="1170268"/>
        </a:xfrm>
        <a:prstGeom prst="teardrop">
          <a:avLst>
            <a:gd name="adj" fmla="val 100000"/>
          </a:avLst>
        </a:prstGeom>
        <a:gradFill rotWithShape="0">
          <a:gsLst>
            <a:gs pos="0">
              <a:schemeClr val="accent1">
                <a:shade val="50000"/>
                <a:hueOff val="-188410"/>
                <a:satOff val="-5176"/>
                <a:lumOff val="11905"/>
                <a:alphaOff val="0"/>
                <a:tint val="65000"/>
                <a:shade val="92000"/>
                <a:satMod val="130000"/>
              </a:schemeClr>
            </a:gs>
            <a:gs pos="45000">
              <a:schemeClr val="accent1">
                <a:shade val="50000"/>
                <a:hueOff val="-188410"/>
                <a:satOff val="-5176"/>
                <a:lumOff val="11905"/>
                <a:alphaOff val="0"/>
                <a:tint val="60000"/>
                <a:shade val="99000"/>
                <a:satMod val="120000"/>
              </a:schemeClr>
            </a:gs>
            <a:gs pos="100000">
              <a:schemeClr val="accent1">
                <a:shade val="50000"/>
                <a:hueOff val="-188410"/>
                <a:satOff val="-5176"/>
                <a:lumOff val="1190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371222"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188410"/>
              <a:satOff val="-5176"/>
              <a:lumOff val="119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Importing the Data</a:t>
          </a:r>
        </a:p>
      </dsp:txBody>
      <dsp:txXfrm>
        <a:off x="526964" y="1621317"/>
        <a:ext cx="780683" cy="78029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15/04/24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47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3011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0637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87789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98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15/04/24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80062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15/04/24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35652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15/04/24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91673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8C9E9E-0463-460F-9554-A68E93E25788}" type="datetimeFigureOut">
              <a:rPr lang="en-IN" smtClean="0"/>
              <a:t>15/04/24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04968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8C9E9E-0463-460F-9554-A68E93E25788}" type="datetimeFigureOut">
              <a:rPr lang="en-IN" smtClean="0"/>
              <a:t>15/04/24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92252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15/04/24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4735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8C9E9E-0463-460F-9554-A68E93E25788}" type="datetimeFigureOut">
              <a:rPr lang="en-IN" smtClean="0"/>
              <a:t>15/04/24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8BDDFC-DF2F-47D5-949C-FB2202249C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8644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359568" y="5333074"/>
            <a:ext cx="3489158" cy="523220"/>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Tushar Agrawal</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We 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With each passing year loan taken are increasing exponentially which indicate we are seeing large increase in DTI ratio and decrease in defaulting rate.</a:t>
            </a:r>
          </a:p>
        </p:txBody>
      </p:sp>
      <p:pic>
        <p:nvPicPr>
          <p:cNvPr id="11" name="Picture 10">
            <a:extLst>
              <a:ext uri="{FF2B5EF4-FFF2-40B4-BE49-F238E27FC236}">
                <a16:creationId xmlns:a16="http://schemas.microsoft.com/office/drawing/2014/main" id="{172A1BFA-5E4D-D967-BEC2-F693AA43CDAA}"/>
              </a:ext>
            </a:extLst>
          </p:cNvPr>
          <p:cNvPicPr>
            <a:picLocks noChangeAspect="1"/>
          </p:cNvPicPr>
          <p:nvPr/>
        </p:nvPicPr>
        <p:blipFill>
          <a:blip r:embed="rId3"/>
          <a:stretch>
            <a:fillRect/>
          </a:stretch>
        </p:blipFill>
        <p:spPr>
          <a:xfrm>
            <a:off x="6035041" y="1896910"/>
            <a:ext cx="5877745" cy="3115110"/>
          </a:xfrm>
          <a:prstGeom prst="rect">
            <a:avLst/>
          </a:prstGeom>
        </p:spPr>
      </p:pic>
      <p:pic>
        <p:nvPicPr>
          <p:cNvPr id="15" name="Picture 14">
            <a:extLst>
              <a:ext uri="{FF2B5EF4-FFF2-40B4-BE49-F238E27FC236}">
                <a16:creationId xmlns:a16="http://schemas.microsoft.com/office/drawing/2014/main" id="{D9F17DF2-8955-CD12-5B34-A8F93819EA5D}"/>
              </a:ext>
            </a:extLst>
          </p:cNvPr>
          <p:cNvPicPr>
            <a:picLocks noChangeAspect="1"/>
          </p:cNvPicPr>
          <p:nvPr/>
        </p:nvPicPr>
        <p:blipFill>
          <a:blip r:embed="rId4"/>
          <a:stretch>
            <a:fillRect/>
          </a:stretch>
        </p:blipFill>
        <p:spPr>
          <a:xfrm>
            <a:off x="279214" y="1896910"/>
            <a:ext cx="5820587" cy="3134162"/>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p:txBody>
          <a:bodyPr/>
          <a:lstStyle/>
          <a:p>
            <a:r>
              <a:rPr lang="en-IN" dirty="0"/>
              <a:t>Location Based </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For large metropolitan cities we see large number of loans, with higher number of defaulted loans like </a:t>
            </a:r>
            <a:r>
              <a:rPr lang="en-US" dirty="0"/>
              <a:t>California, New York, Texas, Florida but have a lower chance of defaulting.</a:t>
            </a:r>
            <a:endParaRPr lang="en-IN" dirty="0"/>
          </a:p>
        </p:txBody>
      </p:sp>
      <p:pic>
        <p:nvPicPr>
          <p:cNvPr id="10" name="Picture 9">
            <a:extLst>
              <a:ext uri="{FF2B5EF4-FFF2-40B4-BE49-F238E27FC236}">
                <a16:creationId xmlns:a16="http://schemas.microsoft.com/office/drawing/2014/main" id="{EBFC94DA-C123-C0A2-42A2-DAA66648C3DF}"/>
              </a:ext>
            </a:extLst>
          </p:cNvPr>
          <p:cNvPicPr>
            <a:picLocks noChangeAspect="1"/>
          </p:cNvPicPr>
          <p:nvPr/>
        </p:nvPicPr>
        <p:blipFill>
          <a:blip r:embed="rId2"/>
          <a:stretch>
            <a:fillRect/>
          </a:stretch>
        </p:blipFill>
        <p:spPr>
          <a:xfrm>
            <a:off x="721895" y="1866682"/>
            <a:ext cx="10611851" cy="3124636"/>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Recommendations</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401205"/>
          </a:xfrm>
          <a:prstGeom prst="rect">
            <a:avLst/>
          </a:prstGeom>
          <a:noFill/>
        </p:spPr>
        <p:txBody>
          <a:bodyPr wrap="square">
            <a:spAutoFit/>
          </a:bodyPr>
          <a:lstStyle/>
          <a:p>
            <a:r>
              <a:rPr lang="en-US" sz="2000" dirty="0">
                <a:solidFill>
                  <a:schemeClr val="tx1">
                    <a:lumMod val="75000"/>
                    <a:lumOff val="25000"/>
                  </a:schemeClr>
                </a:solidFill>
              </a:rPr>
              <a:t>Recommendations</a:t>
            </a:r>
          </a:p>
          <a:p>
            <a:r>
              <a:rPr lang="en-US" sz="2000" dirty="0">
                <a:solidFill>
                  <a:schemeClr val="tx1">
                    <a:lumMod val="75000"/>
                    <a:lumOff val="25000"/>
                  </a:schemeClr>
                </a:solidFill>
              </a:rPr>
              <a:t>Major Driving factor which can be used to predict the chance of defaulting and avoiding Credit Loss:</a:t>
            </a:r>
          </a:p>
          <a:p>
            <a:r>
              <a:rPr lang="en-US" sz="2000" dirty="0">
                <a:solidFill>
                  <a:schemeClr val="tx1">
                    <a:lumMod val="75000"/>
                    <a:lumOff val="25000"/>
                  </a:schemeClr>
                </a:solidFill>
              </a:rPr>
              <a:t>    1. DTI </a:t>
            </a:r>
          </a:p>
          <a:p>
            <a:r>
              <a:rPr lang="en-US" sz="2000" dirty="0">
                <a:solidFill>
                  <a:schemeClr val="tx1">
                    <a:lumMod val="75000"/>
                    <a:lumOff val="25000"/>
                  </a:schemeClr>
                </a:solidFill>
              </a:rPr>
              <a:t>    2. Grades</a:t>
            </a:r>
          </a:p>
          <a:p>
            <a:r>
              <a:rPr lang="en-US" sz="2000" dirty="0">
                <a:solidFill>
                  <a:schemeClr val="tx1">
                    <a:lumMod val="75000"/>
                    <a:lumOff val="25000"/>
                  </a:schemeClr>
                </a:solidFill>
              </a:rPr>
              <a:t>    3. Verification Status</a:t>
            </a:r>
          </a:p>
          <a:p>
            <a:r>
              <a:rPr lang="en-US" sz="2000" dirty="0">
                <a:solidFill>
                  <a:schemeClr val="tx1">
                    <a:lumMod val="75000"/>
                    <a:lumOff val="25000"/>
                  </a:schemeClr>
                </a:solidFill>
              </a:rPr>
              <a:t>    4. Annual income</a:t>
            </a:r>
          </a:p>
          <a:p>
            <a:r>
              <a:rPr lang="en-US" sz="2000" dirty="0">
                <a:solidFill>
                  <a:schemeClr val="tx1">
                    <a:lumMod val="75000"/>
                    <a:lumOff val="25000"/>
                  </a:schemeClr>
                </a:solidFill>
              </a:rPr>
              <a:t>    5. </a:t>
            </a:r>
            <a:r>
              <a:rPr lang="en-US" sz="2000" dirty="0" err="1">
                <a:solidFill>
                  <a:schemeClr val="tx1">
                    <a:lumMod val="75000"/>
                    <a:lumOff val="25000"/>
                  </a:schemeClr>
                </a:solidFill>
              </a:rPr>
              <a:t>Pub_rec_bankruptcies</a:t>
            </a:r>
            <a:endParaRPr lang="en-US" sz="2000" dirty="0">
              <a:solidFill>
                <a:schemeClr val="tx1">
                  <a:lumMod val="75000"/>
                  <a:lumOff val="25000"/>
                </a:schemeClr>
              </a:solidFill>
            </a:endParaRPr>
          </a:p>
          <a:p>
            <a:r>
              <a:rPr lang="en-US" sz="2000" dirty="0">
                <a:solidFill>
                  <a:schemeClr val="tx1">
                    <a:lumMod val="75000"/>
                    <a:lumOff val="25000"/>
                  </a:schemeClr>
                </a:solidFill>
              </a:rPr>
              <a:t>Other considerations for 'defaults' :</a:t>
            </a:r>
          </a:p>
          <a:p>
            <a:r>
              <a:rPr lang="en-US" sz="2000" dirty="0">
                <a:solidFill>
                  <a:schemeClr val="tx1">
                    <a:lumMod val="75000"/>
                    <a:lumOff val="25000"/>
                  </a:schemeClr>
                </a:solidFill>
              </a:rPr>
              <a:t>    1. Burrowers not from large urban cities like California, new </a:t>
            </a:r>
            <a:r>
              <a:rPr lang="en-US" sz="2000" dirty="0" err="1">
                <a:solidFill>
                  <a:schemeClr val="tx1">
                    <a:lumMod val="75000"/>
                    <a:lumOff val="25000"/>
                  </a:schemeClr>
                </a:solidFill>
              </a:rPr>
              <a:t>york</a:t>
            </a:r>
            <a:r>
              <a:rPr lang="en-US" sz="2000" dirty="0">
                <a:solidFill>
                  <a:schemeClr val="tx1">
                    <a:lumMod val="75000"/>
                    <a:lumOff val="25000"/>
                  </a:schemeClr>
                </a:solidFill>
              </a:rPr>
              <a:t>, </a:t>
            </a:r>
            <a:r>
              <a:rPr lang="en-US" sz="2000" dirty="0" err="1">
                <a:solidFill>
                  <a:schemeClr val="tx1">
                    <a:lumMod val="75000"/>
                    <a:lumOff val="25000"/>
                  </a:schemeClr>
                </a:solidFill>
              </a:rPr>
              <a:t>texas</a:t>
            </a:r>
            <a:r>
              <a:rPr lang="en-US" sz="2000" dirty="0">
                <a:solidFill>
                  <a:schemeClr val="tx1">
                    <a:lumMod val="75000"/>
                    <a:lumOff val="25000"/>
                  </a:schemeClr>
                </a:solidFill>
              </a:rPr>
              <a:t>, </a:t>
            </a:r>
            <a:r>
              <a:rPr lang="en-US" sz="2000" dirty="0" err="1">
                <a:solidFill>
                  <a:schemeClr val="tx1">
                    <a:lumMod val="75000"/>
                    <a:lumOff val="25000"/>
                  </a:schemeClr>
                </a:solidFill>
              </a:rPr>
              <a:t>florida</a:t>
            </a:r>
            <a:r>
              <a:rPr lang="en-US" sz="2000" dirty="0">
                <a:solidFill>
                  <a:schemeClr val="tx1">
                    <a:lumMod val="75000"/>
                    <a:lumOff val="25000"/>
                  </a:schemeClr>
                </a:solidFill>
              </a:rPr>
              <a:t> etc. </a:t>
            </a:r>
          </a:p>
          <a:p>
            <a:r>
              <a:rPr lang="en-US" sz="2000" dirty="0">
                <a:solidFill>
                  <a:schemeClr val="tx1">
                    <a:lumMod val="75000"/>
                    <a:lumOff val="25000"/>
                  </a:schemeClr>
                </a:solidFill>
              </a:rPr>
              <a:t>    2. Burrowers having annual income in the range 50000-100000.</a:t>
            </a:r>
          </a:p>
          <a:p>
            <a:r>
              <a:rPr lang="en-US" sz="2000" dirty="0">
                <a:solidFill>
                  <a:schemeClr val="tx1">
                    <a:lumMod val="75000"/>
                    <a:lumOff val="25000"/>
                  </a:schemeClr>
                </a:solidFill>
              </a:rPr>
              <a:t>    3. Burrowers having Public Recorded Bankruptcy.</a:t>
            </a:r>
          </a:p>
          <a:p>
            <a:r>
              <a:rPr lang="en-US" sz="2000" dirty="0">
                <a:solidFill>
                  <a:schemeClr val="tx1">
                    <a:lumMod val="75000"/>
                    <a:lumOff val="25000"/>
                  </a:schemeClr>
                </a:solidFill>
              </a:rPr>
              <a:t>    4. Burrowers with least grades like E,F,G which indicates high risk.</a:t>
            </a:r>
          </a:p>
          <a:p>
            <a:r>
              <a:rPr lang="en-US" sz="2000" dirty="0">
                <a:solidFill>
                  <a:schemeClr val="tx1">
                    <a:lumMod val="75000"/>
                    <a:lumOff val="25000"/>
                  </a:schemeClr>
                </a:solidFill>
              </a:rPr>
              <a:t>    5. Burrowers with very high Debt to Income value.</a:t>
            </a:r>
          </a:p>
          <a:p>
            <a:r>
              <a:rPr lang="en-US" sz="2000" dirty="0">
                <a:solidFill>
                  <a:schemeClr val="tx1">
                    <a:lumMod val="75000"/>
                    <a:lumOff val="25000"/>
                  </a:schemeClr>
                </a:solidFill>
              </a:rPr>
              <a:t>    6.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525780" y="-411897"/>
            <a:ext cx="10058400" cy="1450757"/>
          </a:xfrm>
        </p:spPr>
        <p:txBody>
          <a:bodyPr/>
          <a:lstStyle/>
          <a:p>
            <a:r>
              <a:rPr lang="en-IN" dirty="0"/>
              <a:t>Insights</a:t>
            </a:r>
          </a:p>
        </p:txBody>
      </p:sp>
      <p:sp>
        <p:nvSpPr>
          <p:cNvPr id="7" name="TextBox 6">
            <a:extLst>
              <a:ext uri="{FF2B5EF4-FFF2-40B4-BE49-F238E27FC236}">
                <a16:creationId xmlns:a16="http://schemas.microsoft.com/office/drawing/2014/main" id="{D74A5B60-3918-AEEB-1F02-3DD99EC1034D}"/>
              </a:ext>
            </a:extLst>
          </p:cNvPr>
          <p:cNvSpPr txBox="1"/>
          <p:nvPr/>
        </p:nvSpPr>
        <p:spPr>
          <a:xfrm>
            <a:off x="525780" y="922020"/>
            <a:ext cx="7386320" cy="5786199"/>
          </a:xfrm>
          <a:prstGeom prst="rect">
            <a:avLst/>
          </a:prstGeom>
          <a:noFill/>
        </p:spPr>
        <p:txBody>
          <a:bodyPr wrap="square">
            <a:spAutoFit/>
          </a:bodyPr>
          <a:lstStyle/>
          <a:p>
            <a:r>
              <a:rPr lang="en-US" sz="1000" dirty="0">
                <a:solidFill>
                  <a:schemeClr val="tx1">
                    <a:lumMod val="75000"/>
                    <a:lumOff val="25000"/>
                  </a:schemeClr>
                </a:solidFill>
              </a:rPr>
              <a:t>## Insights</a:t>
            </a:r>
          </a:p>
          <a:p>
            <a:r>
              <a:rPr lang="en-US" sz="1000" dirty="0">
                <a:solidFill>
                  <a:schemeClr val="tx1">
                    <a:lumMod val="75000"/>
                    <a:lumOff val="25000"/>
                  </a:schemeClr>
                </a:solidFill>
              </a:rPr>
              <a:t>### Univariate Analysis</a:t>
            </a:r>
          </a:p>
          <a:p>
            <a:r>
              <a:rPr lang="en-US" sz="1000" dirty="0">
                <a:solidFill>
                  <a:schemeClr val="tx1">
                    <a:lumMod val="75000"/>
                    <a:lumOff val="25000"/>
                  </a:schemeClr>
                </a:solidFill>
              </a:rPr>
              <a:t> - The number of defaulted loan is 7 times less than the number of fully paid loan.</a:t>
            </a:r>
          </a:p>
          <a:p>
            <a:r>
              <a:rPr lang="en-US" sz="1000" dirty="0">
                <a:solidFill>
                  <a:schemeClr val="tx1">
                    <a:lumMod val="75000"/>
                    <a:lumOff val="25000"/>
                  </a:schemeClr>
                </a:solidFill>
              </a:rPr>
              <a:t> - The majority of loan has a term of 36 months compared to 60 months.</a:t>
            </a:r>
          </a:p>
          <a:p>
            <a:r>
              <a:rPr lang="en-US" sz="1000" dirty="0">
                <a:solidFill>
                  <a:schemeClr val="tx1">
                    <a:lumMod val="75000"/>
                    <a:lumOff val="25000"/>
                  </a:schemeClr>
                </a:solidFill>
              </a:rPr>
              <a:t> - The interest rate is more crowded around 5-10 and 10-15 with a drop near 10.</a:t>
            </a:r>
          </a:p>
          <a:p>
            <a:r>
              <a:rPr lang="en-US" sz="1000" dirty="0">
                <a:solidFill>
                  <a:schemeClr val="tx1">
                    <a:lumMod val="75000"/>
                    <a:lumOff val="25000"/>
                  </a:schemeClr>
                </a:solidFill>
              </a:rPr>
              <a:t> - A large </a:t>
            </a:r>
            <a:r>
              <a:rPr lang="en-US" sz="1000" dirty="0" err="1">
                <a:solidFill>
                  <a:schemeClr val="tx1">
                    <a:lumMod val="75000"/>
                    <a:lumOff val="25000"/>
                  </a:schemeClr>
                </a:solidFill>
              </a:rPr>
              <a:t>amoutn</a:t>
            </a:r>
            <a:r>
              <a:rPr lang="en-US" sz="1000" dirty="0">
                <a:solidFill>
                  <a:schemeClr val="tx1">
                    <a:lumMod val="75000"/>
                    <a:lumOff val="25000"/>
                  </a:schemeClr>
                </a:solidFill>
              </a:rPr>
              <a:t> of loans are with grade 'A' and 'B' </a:t>
            </a:r>
            <a:r>
              <a:rPr lang="en-US" sz="1000" dirty="0" err="1">
                <a:solidFill>
                  <a:schemeClr val="tx1">
                    <a:lumMod val="75000"/>
                    <a:lumOff val="25000"/>
                  </a:schemeClr>
                </a:solidFill>
              </a:rPr>
              <a:t>commpared</a:t>
            </a:r>
            <a:r>
              <a:rPr lang="en-US" sz="1000" dirty="0">
                <a:solidFill>
                  <a:schemeClr val="tx1">
                    <a:lumMod val="75000"/>
                    <a:lumOff val="25000"/>
                  </a:schemeClr>
                </a:solidFill>
              </a:rPr>
              <a:t> to rest showing most loans are high grade loans.</a:t>
            </a:r>
          </a:p>
          <a:p>
            <a:r>
              <a:rPr lang="en-US" sz="1000" dirty="0">
                <a:solidFill>
                  <a:schemeClr val="tx1">
                    <a:lumMod val="75000"/>
                    <a:lumOff val="25000"/>
                  </a:schemeClr>
                </a:solidFill>
              </a:rPr>
              <a:t> - Majority of </a:t>
            </a:r>
            <a:r>
              <a:rPr lang="en-US" sz="1000" dirty="0" err="1">
                <a:solidFill>
                  <a:schemeClr val="tx1">
                    <a:lumMod val="75000"/>
                    <a:lumOff val="25000"/>
                  </a:schemeClr>
                </a:solidFill>
              </a:rPr>
              <a:t>borrowsers</a:t>
            </a:r>
            <a:r>
              <a:rPr lang="en-US" sz="1000" dirty="0">
                <a:solidFill>
                  <a:schemeClr val="tx1">
                    <a:lumMod val="75000"/>
                    <a:lumOff val="25000"/>
                  </a:schemeClr>
                </a:solidFill>
              </a:rPr>
              <a:t> h</a:t>
            </a:r>
          </a:p>
          <a:p>
            <a:r>
              <a:rPr lang="en-US" sz="1000" dirty="0">
                <a:solidFill>
                  <a:schemeClr val="tx1">
                    <a:lumMod val="75000"/>
                    <a:lumOff val="25000"/>
                  </a:schemeClr>
                </a:solidFill>
              </a:rPr>
              <a:t> - </a:t>
            </a:r>
            <a:r>
              <a:rPr lang="en-US" sz="1000" dirty="0" err="1">
                <a:solidFill>
                  <a:schemeClr val="tx1">
                    <a:lumMod val="75000"/>
                    <a:lumOff val="25000"/>
                  </a:schemeClr>
                </a:solidFill>
              </a:rPr>
              <a:t>ave</a:t>
            </a:r>
            <a:r>
              <a:rPr lang="en-US" sz="1000" dirty="0">
                <a:solidFill>
                  <a:schemeClr val="tx1">
                    <a:lumMod val="75000"/>
                    <a:lumOff val="25000"/>
                  </a:schemeClr>
                </a:solidFill>
              </a:rPr>
              <a:t> working experience greater than 10 years.</a:t>
            </a:r>
          </a:p>
          <a:p>
            <a:r>
              <a:rPr lang="en-US" sz="1000" dirty="0">
                <a:solidFill>
                  <a:schemeClr val="tx1">
                    <a:lumMod val="75000"/>
                    <a:lumOff val="25000"/>
                  </a:schemeClr>
                </a:solidFill>
              </a:rPr>
              <a:t> - Majority of </a:t>
            </a:r>
            <a:r>
              <a:rPr lang="en-US" sz="1000" dirty="0" err="1">
                <a:solidFill>
                  <a:schemeClr val="tx1">
                    <a:lumMod val="75000"/>
                    <a:lumOff val="25000"/>
                  </a:schemeClr>
                </a:solidFill>
              </a:rPr>
              <a:t>borrowsers</a:t>
            </a:r>
            <a:r>
              <a:rPr lang="en-US" sz="1000" dirty="0">
                <a:solidFill>
                  <a:schemeClr val="tx1">
                    <a:lumMod val="75000"/>
                    <a:lumOff val="25000"/>
                  </a:schemeClr>
                </a:solidFill>
              </a:rPr>
              <a:t> don't posses property and are on </a:t>
            </a:r>
            <a:r>
              <a:rPr lang="en-US" sz="1000" dirty="0" err="1">
                <a:solidFill>
                  <a:schemeClr val="tx1">
                    <a:lumMod val="75000"/>
                    <a:lumOff val="25000"/>
                  </a:schemeClr>
                </a:solidFill>
              </a:rPr>
              <a:t>mortage</a:t>
            </a:r>
            <a:r>
              <a:rPr lang="en-US" sz="1000" dirty="0">
                <a:solidFill>
                  <a:schemeClr val="tx1">
                    <a:lumMod val="75000"/>
                    <a:lumOff val="25000"/>
                  </a:schemeClr>
                </a:solidFill>
              </a:rPr>
              <a:t> or rent.</a:t>
            </a:r>
          </a:p>
          <a:p>
            <a:r>
              <a:rPr lang="en-US" sz="1000" dirty="0">
                <a:solidFill>
                  <a:schemeClr val="tx1">
                    <a:lumMod val="75000"/>
                    <a:lumOff val="25000"/>
                  </a:schemeClr>
                </a:solidFill>
              </a:rPr>
              <a:t> - About 50% of the borrowers are verified by the company or have source verified.</a:t>
            </a:r>
          </a:p>
          <a:p>
            <a:r>
              <a:rPr lang="en-US" sz="1000" dirty="0">
                <a:solidFill>
                  <a:schemeClr val="tx1">
                    <a:lumMod val="75000"/>
                    <a:lumOff val="25000"/>
                  </a:schemeClr>
                </a:solidFill>
              </a:rPr>
              <a:t> - Annual Income shows left skewed normal distribution thus we can say that the </a:t>
            </a:r>
            <a:r>
              <a:rPr lang="en-US" sz="1000" dirty="0" err="1">
                <a:solidFill>
                  <a:schemeClr val="tx1">
                    <a:lumMod val="75000"/>
                    <a:lumOff val="25000"/>
                  </a:schemeClr>
                </a:solidFill>
              </a:rPr>
              <a:t>majorityof</a:t>
            </a:r>
            <a:r>
              <a:rPr lang="en-US" sz="1000" dirty="0">
                <a:solidFill>
                  <a:schemeClr val="tx1">
                    <a:lumMod val="75000"/>
                    <a:lumOff val="25000"/>
                  </a:schemeClr>
                </a:solidFill>
              </a:rPr>
              <a:t> burrowers have very low annual income compared to rest.</a:t>
            </a:r>
          </a:p>
          <a:p>
            <a:r>
              <a:rPr lang="en-US" sz="1000" dirty="0">
                <a:solidFill>
                  <a:schemeClr val="tx1">
                    <a:lumMod val="75000"/>
                    <a:lumOff val="25000"/>
                  </a:schemeClr>
                </a:solidFill>
              </a:rPr>
              <a:t> - A large percentage of loans are taken for debt consolidation followed by credit card.</a:t>
            </a:r>
          </a:p>
          <a:p>
            <a:r>
              <a:rPr lang="en-US" sz="1000" dirty="0">
                <a:solidFill>
                  <a:schemeClr val="tx1">
                    <a:lumMod val="75000"/>
                    <a:lumOff val="25000"/>
                  </a:schemeClr>
                </a:solidFill>
              </a:rPr>
              <a:t> - Majority of the borrowers are from the large urban cities like </a:t>
            </a:r>
            <a:r>
              <a:rPr lang="en-US" sz="1000" dirty="0" err="1">
                <a:solidFill>
                  <a:schemeClr val="tx1">
                    <a:lumMod val="75000"/>
                    <a:lumOff val="25000"/>
                  </a:schemeClr>
                </a:solidFill>
              </a:rPr>
              <a:t>california</a:t>
            </a:r>
            <a:r>
              <a:rPr lang="en-US" sz="1000" dirty="0">
                <a:solidFill>
                  <a:schemeClr val="tx1">
                    <a:lumMod val="75000"/>
                    <a:lumOff val="25000"/>
                  </a:schemeClr>
                </a:solidFill>
              </a:rPr>
              <a:t>, new </a:t>
            </a:r>
            <a:r>
              <a:rPr lang="en-US" sz="1000" dirty="0" err="1">
                <a:solidFill>
                  <a:schemeClr val="tx1">
                    <a:lumMod val="75000"/>
                    <a:lumOff val="25000"/>
                  </a:schemeClr>
                </a:solidFill>
              </a:rPr>
              <a:t>york</a:t>
            </a:r>
            <a:r>
              <a:rPr lang="en-US" sz="1000" dirty="0">
                <a:solidFill>
                  <a:schemeClr val="tx1">
                    <a:lumMod val="75000"/>
                    <a:lumOff val="25000"/>
                  </a:schemeClr>
                </a:solidFill>
              </a:rPr>
              <a:t>, </a:t>
            </a:r>
            <a:r>
              <a:rPr lang="en-US" sz="1000" dirty="0" err="1">
                <a:solidFill>
                  <a:schemeClr val="tx1">
                    <a:lumMod val="75000"/>
                    <a:lumOff val="25000"/>
                  </a:schemeClr>
                </a:solidFill>
              </a:rPr>
              <a:t>texas</a:t>
            </a:r>
            <a:r>
              <a:rPr lang="en-US" sz="1000" dirty="0">
                <a:solidFill>
                  <a:schemeClr val="tx1">
                    <a:lumMod val="75000"/>
                    <a:lumOff val="25000"/>
                  </a:schemeClr>
                </a:solidFill>
              </a:rPr>
              <a:t>, </a:t>
            </a:r>
            <a:r>
              <a:rPr lang="en-US" sz="1000" dirty="0" err="1">
                <a:solidFill>
                  <a:schemeClr val="tx1">
                    <a:lumMod val="75000"/>
                    <a:lumOff val="25000"/>
                  </a:schemeClr>
                </a:solidFill>
              </a:rPr>
              <a:t>florida</a:t>
            </a:r>
            <a:r>
              <a:rPr lang="en-US" sz="1000" dirty="0">
                <a:solidFill>
                  <a:schemeClr val="tx1">
                    <a:lumMod val="75000"/>
                    <a:lumOff val="25000"/>
                  </a:schemeClr>
                </a:solidFill>
              </a:rPr>
              <a:t> etc.</a:t>
            </a:r>
          </a:p>
          <a:p>
            <a:r>
              <a:rPr lang="en-US" sz="1000" dirty="0">
                <a:solidFill>
                  <a:schemeClr val="tx1">
                    <a:lumMod val="75000"/>
                    <a:lumOff val="25000"/>
                  </a:schemeClr>
                </a:solidFill>
              </a:rPr>
              <a:t> - Majority of the borrowers have very large debt compared to the income </a:t>
            </a:r>
            <a:r>
              <a:rPr lang="en-US" sz="1000" dirty="0" err="1">
                <a:solidFill>
                  <a:schemeClr val="tx1">
                    <a:lumMod val="75000"/>
                    <a:lumOff val="25000"/>
                  </a:schemeClr>
                </a:solidFill>
              </a:rPr>
              <a:t>registerd</a:t>
            </a:r>
            <a:r>
              <a:rPr lang="en-US" sz="1000" dirty="0">
                <a:solidFill>
                  <a:schemeClr val="tx1">
                    <a:lumMod val="75000"/>
                    <a:lumOff val="25000"/>
                  </a:schemeClr>
                </a:solidFill>
              </a:rPr>
              <a:t>, concentrated in the 10-15 DTI ratio.</a:t>
            </a:r>
          </a:p>
          <a:p>
            <a:r>
              <a:rPr lang="en-US" sz="1000" dirty="0">
                <a:solidFill>
                  <a:schemeClr val="tx1">
                    <a:lumMod val="75000"/>
                    <a:lumOff val="25000"/>
                  </a:schemeClr>
                </a:solidFill>
              </a:rPr>
              <a:t> - Majority of the borrowers have no record of Public Recorded Bankruptcy.</a:t>
            </a:r>
          </a:p>
          <a:p>
            <a:r>
              <a:rPr lang="en-US" sz="1000" dirty="0">
                <a:solidFill>
                  <a:schemeClr val="tx1">
                    <a:lumMod val="75000"/>
                    <a:lumOff val="25000"/>
                  </a:schemeClr>
                </a:solidFill>
              </a:rPr>
              <a:t> - Majority of the loans are given in last quarter of the year.</a:t>
            </a:r>
          </a:p>
          <a:p>
            <a:r>
              <a:rPr lang="en-US" sz="1000" dirty="0">
                <a:solidFill>
                  <a:schemeClr val="tx1">
                    <a:lumMod val="75000"/>
                    <a:lumOff val="25000"/>
                  </a:schemeClr>
                </a:solidFill>
              </a:rPr>
              <a:t> - The number of loans approved increases with the time at </a:t>
            </a:r>
            <a:r>
              <a:rPr lang="en-US" sz="1000" dirty="0" err="1">
                <a:solidFill>
                  <a:schemeClr val="tx1">
                    <a:lumMod val="75000"/>
                    <a:lumOff val="25000"/>
                  </a:schemeClr>
                </a:solidFill>
              </a:rPr>
              <a:t>expontential</a:t>
            </a:r>
            <a:r>
              <a:rPr lang="en-US" sz="1000" dirty="0">
                <a:solidFill>
                  <a:schemeClr val="tx1">
                    <a:lumMod val="75000"/>
                    <a:lumOff val="25000"/>
                  </a:schemeClr>
                </a:solidFill>
              </a:rPr>
              <a:t> rate, thus we can say that the loan approval rate is increasing with the time.</a:t>
            </a:r>
          </a:p>
          <a:p>
            <a:endParaRPr lang="en-US" sz="1000" dirty="0">
              <a:solidFill>
                <a:schemeClr val="tx1">
                  <a:lumMod val="75000"/>
                  <a:lumOff val="25000"/>
                </a:schemeClr>
              </a:solidFill>
            </a:endParaRPr>
          </a:p>
          <a:p>
            <a:r>
              <a:rPr lang="en-US" sz="1000" dirty="0">
                <a:solidFill>
                  <a:schemeClr val="tx1">
                    <a:lumMod val="75000"/>
                    <a:lumOff val="25000"/>
                  </a:schemeClr>
                </a:solidFill>
              </a:rPr>
              <a:t>### Segmented Univariate Analysis</a:t>
            </a:r>
          </a:p>
          <a:p>
            <a:r>
              <a:rPr lang="en-US" sz="1000" dirty="0">
                <a:solidFill>
                  <a:schemeClr val="tx1">
                    <a:lumMod val="75000"/>
                    <a:lumOff val="25000"/>
                  </a:schemeClr>
                </a:solidFill>
              </a:rPr>
              <a:t> - Debt Consolidation is the most popular loan purpose and has highest number of fully paid loan and defaulted loan.</a:t>
            </a:r>
          </a:p>
          <a:p>
            <a:r>
              <a:rPr lang="en-US" sz="1000" dirty="0">
                <a:solidFill>
                  <a:schemeClr val="tx1">
                    <a:lumMod val="75000"/>
                    <a:lumOff val="25000"/>
                  </a:schemeClr>
                </a:solidFill>
              </a:rPr>
              <a:t> - The mean and 25% are same for both but we see larger 75% in the defaulted loan which indicate large amount of loan has higher chance of defaulting.</a:t>
            </a:r>
          </a:p>
          <a:p>
            <a:r>
              <a:rPr lang="en-US" sz="1000" dirty="0">
                <a:solidFill>
                  <a:schemeClr val="tx1">
                    <a:lumMod val="75000"/>
                    <a:lumOff val="25000"/>
                  </a:schemeClr>
                </a:solidFill>
              </a:rPr>
              <a:t> - The 60 month term has higher chance of defaulting than 36 month term whereas the 36 month term has higher chance of fully paid loan.</a:t>
            </a:r>
          </a:p>
          <a:p>
            <a:r>
              <a:rPr lang="en-US" sz="1000" dirty="0">
                <a:solidFill>
                  <a:schemeClr val="tx1">
                    <a:lumMod val="75000"/>
                    <a:lumOff val="25000"/>
                  </a:schemeClr>
                </a:solidFill>
              </a:rPr>
              <a:t> - The loans in 36 month term </a:t>
            </a:r>
            <a:r>
              <a:rPr lang="en-US" sz="1000" dirty="0" err="1">
                <a:solidFill>
                  <a:schemeClr val="tx1">
                    <a:lumMod val="75000"/>
                    <a:lumOff val="25000"/>
                  </a:schemeClr>
                </a:solidFill>
              </a:rPr>
              <a:t>majorily</a:t>
            </a:r>
            <a:r>
              <a:rPr lang="en-US" sz="1000" dirty="0">
                <a:solidFill>
                  <a:schemeClr val="tx1">
                    <a:lumMod val="75000"/>
                    <a:lumOff val="25000"/>
                  </a:schemeClr>
                </a:solidFill>
              </a:rPr>
              <a:t> consist of grade A and B loans whereas the loans in 60 month term mostly consist of grade B, C and D loans.</a:t>
            </a:r>
          </a:p>
          <a:p>
            <a:r>
              <a:rPr lang="en-US" sz="1000" dirty="0">
                <a:solidFill>
                  <a:schemeClr val="tx1">
                    <a:lumMod val="75000"/>
                    <a:lumOff val="25000"/>
                  </a:schemeClr>
                </a:solidFill>
              </a:rPr>
              <a:t> - The Loan Status varies with DTI ratio, we can see that the loans in DTI ratio 10-15 have higher number of defaulted loan but higher </a:t>
            </a:r>
            <a:r>
              <a:rPr lang="en-US" sz="1000" dirty="0" err="1">
                <a:solidFill>
                  <a:schemeClr val="tx1">
                    <a:lumMod val="75000"/>
                    <a:lumOff val="25000"/>
                  </a:schemeClr>
                </a:solidFill>
              </a:rPr>
              <a:t>dti</a:t>
            </a:r>
            <a:r>
              <a:rPr lang="en-US" sz="1000" dirty="0">
                <a:solidFill>
                  <a:schemeClr val="tx1">
                    <a:lumMod val="75000"/>
                    <a:lumOff val="25000"/>
                  </a:schemeClr>
                </a:solidFill>
              </a:rPr>
              <a:t> has higher chance of defaulting.</a:t>
            </a:r>
          </a:p>
          <a:p>
            <a:r>
              <a:rPr lang="en-US" sz="1000" dirty="0">
                <a:solidFill>
                  <a:schemeClr val="tx1">
                    <a:lumMod val="75000"/>
                    <a:lumOff val="25000"/>
                  </a:schemeClr>
                </a:solidFill>
              </a:rPr>
              <a:t> - The Defaulted loan are lower for the burrowers which own their property compared to on mortgage or rent.</a:t>
            </a:r>
          </a:p>
          <a:p>
            <a:r>
              <a:rPr lang="en-US" sz="1000" dirty="0">
                <a:solidFill>
                  <a:schemeClr val="tx1">
                    <a:lumMod val="75000"/>
                    <a:lumOff val="25000"/>
                  </a:schemeClr>
                </a:solidFill>
              </a:rPr>
              <a:t> - Burrowers with less 50000 annual income are more likely to default and higher annual income are less likely to default.</a:t>
            </a:r>
          </a:p>
          <a:p>
            <a:r>
              <a:rPr lang="en-US" sz="1000" dirty="0">
                <a:solidFill>
                  <a:schemeClr val="tx1">
                    <a:lumMod val="75000"/>
                    <a:lumOff val="25000"/>
                  </a:schemeClr>
                </a:solidFill>
              </a:rPr>
              <a:t> - The Fully paid loan are increasing exponentially with the time compared to defaulted loan.</a:t>
            </a:r>
          </a:p>
          <a:p>
            <a:r>
              <a:rPr lang="en-US" sz="1000" dirty="0">
                <a:solidFill>
                  <a:schemeClr val="tx1">
                    <a:lumMod val="75000"/>
                    <a:lumOff val="25000"/>
                  </a:schemeClr>
                </a:solidFill>
              </a:rPr>
              <a:t> - The default loan amount increases with interest rate and shows are decline </a:t>
            </a:r>
            <a:r>
              <a:rPr lang="en-US" sz="1000" dirty="0" err="1">
                <a:solidFill>
                  <a:schemeClr val="tx1">
                    <a:lumMod val="75000"/>
                    <a:lumOff val="25000"/>
                  </a:schemeClr>
                </a:solidFill>
              </a:rPr>
              <a:t>aftre</a:t>
            </a:r>
            <a:r>
              <a:rPr lang="en-US" sz="1000" dirty="0">
                <a:solidFill>
                  <a:schemeClr val="tx1">
                    <a:lumMod val="75000"/>
                    <a:lumOff val="25000"/>
                  </a:schemeClr>
                </a:solidFill>
              </a:rPr>
              <a:t> 17.5 % interest rate.</a:t>
            </a:r>
          </a:p>
          <a:p>
            <a:r>
              <a:rPr lang="en-US" sz="1000" dirty="0">
                <a:solidFill>
                  <a:schemeClr val="tx1">
                    <a:lumMod val="75000"/>
                    <a:lumOff val="25000"/>
                  </a:schemeClr>
                </a:solidFill>
              </a:rPr>
              <a:t> - The Employees with 10+ years of experience are likely to default and have higher chance of fully paying the loan.</a:t>
            </a:r>
          </a:p>
          <a:p>
            <a:endParaRPr lang="en-US" sz="1000" dirty="0">
              <a:solidFill>
                <a:schemeClr val="tx1">
                  <a:lumMod val="75000"/>
                  <a:lumOff val="25000"/>
                </a:schemeClr>
              </a:solidFill>
            </a:endParaRPr>
          </a:p>
          <a:p>
            <a:endParaRPr lang="en-US" sz="1000" dirty="0">
              <a:solidFill>
                <a:schemeClr val="tx1">
                  <a:lumMod val="75000"/>
                  <a:lumOff val="25000"/>
                </a:schemeClr>
              </a:solidFill>
            </a:endParaRPr>
          </a:p>
        </p:txBody>
      </p:sp>
      <p:sp>
        <p:nvSpPr>
          <p:cNvPr id="4" name="TextBox 3">
            <a:extLst>
              <a:ext uri="{FF2B5EF4-FFF2-40B4-BE49-F238E27FC236}">
                <a16:creationId xmlns:a16="http://schemas.microsoft.com/office/drawing/2014/main" id="{72E24A0E-60F2-103D-8716-5A7C814386A7}"/>
              </a:ext>
            </a:extLst>
          </p:cNvPr>
          <p:cNvSpPr txBox="1"/>
          <p:nvPr/>
        </p:nvSpPr>
        <p:spPr>
          <a:xfrm>
            <a:off x="7995920" y="1038860"/>
            <a:ext cx="3924300" cy="3970318"/>
          </a:xfrm>
          <a:prstGeom prst="rect">
            <a:avLst/>
          </a:prstGeom>
          <a:noFill/>
        </p:spPr>
        <p:txBody>
          <a:bodyPr wrap="square">
            <a:spAutoFit/>
          </a:bodyPr>
          <a:lstStyle/>
          <a:p>
            <a:r>
              <a:rPr lang="en-US" sz="1050" dirty="0">
                <a:solidFill>
                  <a:schemeClr val="tx1">
                    <a:lumMod val="75000"/>
                    <a:lumOff val="25000"/>
                  </a:schemeClr>
                </a:solidFill>
              </a:rPr>
              <a:t>### Bivariate Analysis</a:t>
            </a:r>
          </a:p>
          <a:p>
            <a:r>
              <a:rPr lang="en-US" sz="1050" dirty="0">
                <a:solidFill>
                  <a:schemeClr val="tx1">
                    <a:lumMod val="75000"/>
                    <a:lumOff val="25000"/>
                  </a:schemeClr>
                </a:solidFill>
              </a:rPr>
              <a:t> - The Grade represent risk factor thus we can say </a:t>
            </a:r>
            <a:r>
              <a:rPr lang="en-US" sz="1050" dirty="0" err="1">
                <a:solidFill>
                  <a:schemeClr val="tx1">
                    <a:lumMod val="75000"/>
                    <a:lumOff val="25000"/>
                  </a:schemeClr>
                </a:solidFill>
              </a:rPr>
              <a:t>interst</a:t>
            </a:r>
            <a:r>
              <a:rPr lang="en-US" sz="1050" dirty="0">
                <a:solidFill>
                  <a:schemeClr val="tx1">
                    <a:lumMod val="75000"/>
                    <a:lumOff val="25000"/>
                  </a:schemeClr>
                </a:solidFill>
              </a:rPr>
              <a:t> rate increases with the risk.</a:t>
            </a:r>
          </a:p>
          <a:p>
            <a:r>
              <a:rPr lang="en-US" sz="1050" dirty="0">
                <a:solidFill>
                  <a:schemeClr val="tx1">
                    <a:lumMod val="75000"/>
                    <a:lumOff val="25000"/>
                  </a:schemeClr>
                </a:solidFill>
              </a:rPr>
              <a:t> - The Grade A which is lowest risk also has lowest DTI ratio which we can say that higher grade has lower rate of default.</a:t>
            </a:r>
          </a:p>
          <a:p>
            <a:r>
              <a:rPr lang="en-US" sz="1050" dirty="0">
                <a:solidFill>
                  <a:schemeClr val="tx1">
                    <a:lumMod val="75000"/>
                    <a:lumOff val="25000"/>
                  </a:schemeClr>
                </a:solidFill>
              </a:rPr>
              <a:t> - The </a:t>
            </a:r>
            <a:r>
              <a:rPr lang="en-US" sz="1050" dirty="0" err="1">
                <a:solidFill>
                  <a:schemeClr val="tx1">
                    <a:lumMod val="75000"/>
                    <a:lumOff val="25000"/>
                  </a:schemeClr>
                </a:solidFill>
              </a:rPr>
              <a:t>brrowers</a:t>
            </a:r>
            <a:r>
              <a:rPr lang="en-US" sz="1050" dirty="0">
                <a:solidFill>
                  <a:schemeClr val="tx1">
                    <a:lumMod val="75000"/>
                    <a:lumOff val="25000"/>
                  </a:schemeClr>
                </a:solidFill>
              </a:rPr>
              <a:t> are mostly having no record of Public Recorded Bankruptcy and are safe choice for loan issue.</a:t>
            </a:r>
          </a:p>
          <a:p>
            <a:endParaRPr lang="en-US" sz="1050" dirty="0">
              <a:solidFill>
                <a:schemeClr val="tx1">
                  <a:lumMod val="75000"/>
                  <a:lumOff val="25000"/>
                </a:schemeClr>
              </a:solidFill>
            </a:endParaRPr>
          </a:p>
          <a:p>
            <a:r>
              <a:rPr lang="en-US" sz="1050" dirty="0">
                <a:solidFill>
                  <a:schemeClr val="tx1">
                    <a:lumMod val="75000"/>
                    <a:lumOff val="25000"/>
                  </a:schemeClr>
                </a:solidFill>
              </a:rPr>
              <a:t>Recommendations</a:t>
            </a:r>
          </a:p>
          <a:p>
            <a:r>
              <a:rPr lang="en-US" sz="1050" dirty="0">
                <a:solidFill>
                  <a:schemeClr val="tx1">
                    <a:lumMod val="75000"/>
                    <a:lumOff val="25000"/>
                  </a:schemeClr>
                </a:solidFill>
              </a:rPr>
              <a:t>- Major Driving factor which can be used to predict the chance of defaulting and avoiding Credit Loss:</a:t>
            </a:r>
          </a:p>
          <a:p>
            <a:r>
              <a:rPr lang="en-US" sz="1050" dirty="0">
                <a:solidFill>
                  <a:schemeClr val="tx1">
                    <a:lumMod val="75000"/>
                    <a:lumOff val="25000"/>
                  </a:schemeClr>
                </a:solidFill>
              </a:rPr>
              <a:t>    1. DTI </a:t>
            </a:r>
          </a:p>
          <a:p>
            <a:r>
              <a:rPr lang="en-US" sz="1050" dirty="0">
                <a:solidFill>
                  <a:schemeClr val="tx1">
                    <a:lumMod val="75000"/>
                    <a:lumOff val="25000"/>
                  </a:schemeClr>
                </a:solidFill>
              </a:rPr>
              <a:t>    2. Grades</a:t>
            </a:r>
          </a:p>
          <a:p>
            <a:r>
              <a:rPr lang="en-US" sz="1050" dirty="0">
                <a:solidFill>
                  <a:schemeClr val="tx1">
                    <a:lumMod val="75000"/>
                    <a:lumOff val="25000"/>
                  </a:schemeClr>
                </a:solidFill>
              </a:rPr>
              <a:t>    3. Verification Status</a:t>
            </a:r>
          </a:p>
          <a:p>
            <a:r>
              <a:rPr lang="en-US" sz="1050" dirty="0">
                <a:solidFill>
                  <a:schemeClr val="tx1">
                    <a:lumMod val="75000"/>
                    <a:lumOff val="25000"/>
                  </a:schemeClr>
                </a:solidFill>
              </a:rPr>
              <a:t>    4. Annual income</a:t>
            </a:r>
          </a:p>
          <a:p>
            <a:r>
              <a:rPr lang="en-US" sz="1050" dirty="0">
                <a:solidFill>
                  <a:schemeClr val="tx1">
                    <a:lumMod val="75000"/>
                    <a:lumOff val="25000"/>
                  </a:schemeClr>
                </a:solidFill>
              </a:rPr>
              <a:t>    5. </a:t>
            </a:r>
            <a:r>
              <a:rPr lang="en-US" sz="1050" dirty="0" err="1">
                <a:solidFill>
                  <a:schemeClr val="tx1">
                    <a:lumMod val="75000"/>
                    <a:lumOff val="25000"/>
                  </a:schemeClr>
                </a:solidFill>
              </a:rPr>
              <a:t>Pub_rec_bankruptcies</a:t>
            </a:r>
            <a:endParaRPr lang="en-US" sz="1050" dirty="0">
              <a:solidFill>
                <a:schemeClr val="tx1">
                  <a:lumMod val="75000"/>
                  <a:lumOff val="25000"/>
                </a:schemeClr>
              </a:solidFill>
            </a:endParaRPr>
          </a:p>
          <a:p>
            <a:r>
              <a:rPr lang="en-US" sz="1050" dirty="0">
                <a:solidFill>
                  <a:schemeClr val="tx1">
                    <a:lumMod val="75000"/>
                    <a:lumOff val="25000"/>
                  </a:schemeClr>
                </a:solidFill>
              </a:rPr>
              <a:t>- Other considerations for 'defaults' :</a:t>
            </a:r>
          </a:p>
          <a:p>
            <a:r>
              <a:rPr lang="en-US" sz="1050" dirty="0">
                <a:solidFill>
                  <a:schemeClr val="tx1">
                    <a:lumMod val="75000"/>
                    <a:lumOff val="25000"/>
                  </a:schemeClr>
                </a:solidFill>
              </a:rPr>
              <a:t>    1. Burrowers not from large urban cities like </a:t>
            </a:r>
            <a:r>
              <a:rPr lang="en-US" sz="1050" dirty="0" err="1">
                <a:solidFill>
                  <a:schemeClr val="tx1">
                    <a:lumMod val="75000"/>
                    <a:lumOff val="25000"/>
                  </a:schemeClr>
                </a:solidFill>
              </a:rPr>
              <a:t>california</a:t>
            </a:r>
            <a:r>
              <a:rPr lang="en-US" sz="1050" dirty="0">
                <a:solidFill>
                  <a:schemeClr val="tx1">
                    <a:lumMod val="75000"/>
                    <a:lumOff val="25000"/>
                  </a:schemeClr>
                </a:solidFill>
              </a:rPr>
              <a:t>, new </a:t>
            </a:r>
            <a:r>
              <a:rPr lang="en-US" sz="1050" dirty="0" err="1">
                <a:solidFill>
                  <a:schemeClr val="tx1">
                    <a:lumMod val="75000"/>
                    <a:lumOff val="25000"/>
                  </a:schemeClr>
                </a:solidFill>
              </a:rPr>
              <a:t>york</a:t>
            </a:r>
            <a:r>
              <a:rPr lang="en-US" sz="1050" dirty="0">
                <a:solidFill>
                  <a:schemeClr val="tx1">
                    <a:lumMod val="75000"/>
                    <a:lumOff val="25000"/>
                  </a:schemeClr>
                </a:solidFill>
              </a:rPr>
              <a:t>, </a:t>
            </a:r>
            <a:r>
              <a:rPr lang="en-US" sz="1050" dirty="0" err="1">
                <a:solidFill>
                  <a:schemeClr val="tx1">
                    <a:lumMod val="75000"/>
                    <a:lumOff val="25000"/>
                  </a:schemeClr>
                </a:solidFill>
              </a:rPr>
              <a:t>texas</a:t>
            </a:r>
            <a:r>
              <a:rPr lang="en-US" sz="1050" dirty="0">
                <a:solidFill>
                  <a:schemeClr val="tx1">
                    <a:lumMod val="75000"/>
                    <a:lumOff val="25000"/>
                  </a:schemeClr>
                </a:solidFill>
              </a:rPr>
              <a:t>, </a:t>
            </a:r>
            <a:r>
              <a:rPr lang="en-US" sz="1050" dirty="0" err="1">
                <a:solidFill>
                  <a:schemeClr val="tx1">
                    <a:lumMod val="75000"/>
                    <a:lumOff val="25000"/>
                  </a:schemeClr>
                </a:solidFill>
              </a:rPr>
              <a:t>florida</a:t>
            </a:r>
            <a:r>
              <a:rPr lang="en-US" sz="1050" dirty="0">
                <a:solidFill>
                  <a:schemeClr val="tx1">
                    <a:lumMod val="75000"/>
                    <a:lumOff val="25000"/>
                  </a:schemeClr>
                </a:solidFill>
              </a:rPr>
              <a:t> etc. </a:t>
            </a:r>
          </a:p>
          <a:p>
            <a:r>
              <a:rPr lang="en-US" sz="1050" dirty="0">
                <a:solidFill>
                  <a:schemeClr val="tx1">
                    <a:lumMod val="75000"/>
                    <a:lumOff val="25000"/>
                  </a:schemeClr>
                </a:solidFill>
              </a:rPr>
              <a:t>    2. Burrowers having annual income in the range 50000-100000.</a:t>
            </a:r>
          </a:p>
          <a:p>
            <a:r>
              <a:rPr lang="en-US" sz="1050" dirty="0">
                <a:solidFill>
                  <a:schemeClr val="tx1">
                    <a:lumMod val="75000"/>
                    <a:lumOff val="25000"/>
                  </a:schemeClr>
                </a:solidFill>
              </a:rPr>
              <a:t>    3. Burrowers having Public Recorded Bankruptcy.</a:t>
            </a:r>
          </a:p>
          <a:p>
            <a:r>
              <a:rPr lang="en-US" sz="1050" dirty="0">
                <a:solidFill>
                  <a:schemeClr val="tx1">
                    <a:lumMod val="75000"/>
                    <a:lumOff val="25000"/>
                  </a:schemeClr>
                </a:solidFill>
              </a:rPr>
              <a:t>    4. Burrowers with least grades like E,F,G which indicates high risk.</a:t>
            </a:r>
          </a:p>
          <a:p>
            <a:r>
              <a:rPr lang="en-US" sz="1050" dirty="0">
                <a:solidFill>
                  <a:schemeClr val="tx1">
                    <a:lumMod val="75000"/>
                    <a:lumOff val="25000"/>
                  </a:schemeClr>
                </a:solidFill>
              </a:rPr>
              <a:t>    5. Burrowers with very high Debt to Income value.</a:t>
            </a:r>
          </a:p>
          <a:p>
            <a:r>
              <a:rPr lang="en-US" sz="1050" dirty="0">
                <a:solidFill>
                  <a:schemeClr val="tx1">
                    <a:lumMod val="75000"/>
                    <a:lumOff val="25000"/>
                  </a:schemeClr>
                </a:solidFill>
              </a:rPr>
              <a:t>    6. Burrowers with working experience 10+ years.</a:t>
            </a:r>
            <a:endParaRPr lang="en-US" sz="2800" dirty="0"/>
          </a:p>
        </p:txBody>
      </p:sp>
    </p:spTree>
    <p:extLst>
      <p:ext uri="{BB962C8B-B14F-4D97-AF65-F5344CB8AC3E}">
        <p14:creationId xmlns:p14="http://schemas.microsoft.com/office/powerpoint/2010/main" val="333478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Objective</a:t>
            </a:r>
          </a:p>
        </p:txBody>
      </p:sp>
      <p:sp>
        <p:nvSpPr>
          <p:cNvPr id="4" name="TextBox 3">
            <a:extLst>
              <a:ext uri="{FF2B5EF4-FFF2-40B4-BE49-F238E27FC236}">
                <a16:creationId xmlns:a16="http://schemas.microsoft.com/office/drawing/2014/main" id="{FEE55512-5B73-17A4-3188-75EFD41C9767}"/>
              </a:ext>
            </a:extLst>
          </p:cNvPr>
          <p:cNvSpPr txBox="1"/>
          <p:nvPr/>
        </p:nvSpPr>
        <p:spPr>
          <a:xfrm>
            <a:off x="1097280" y="1737360"/>
            <a:ext cx="10058400" cy="2554545"/>
          </a:xfrm>
          <a:prstGeom prst="rect">
            <a:avLst/>
          </a:prstGeom>
          <a:noFill/>
        </p:spPr>
        <p:txBody>
          <a:bodyPr wrap="square" rtlCol="0">
            <a:spAutoFit/>
          </a:bodyPr>
          <a:lstStyle/>
          <a:p>
            <a:r>
              <a:rPr lang="en-IN" sz="2000" dirty="0"/>
              <a:t>The Objective of this case study is to implement EDA technique on a real world problem and understand the insights and present in a business first manner via presentation.</a:t>
            </a:r>
          </a:p>
          <a:p>
            <a:endParaRPr lang="en-IN" sz="2000" dirty="0"/>
          </a:p>
          <a:p>
            <a:r>
              <a:rPr lang="en-IN" sz="2000" dirty="0"/>
              <a:t>Benefits of the case study:</a:t>
            </a:r>
          </a:p>
          <a:p>
            <a:pPr marL="285750" indent="-285750">
              <a:buFont typeface="Wingdings" panose="05000000000000000000" pitchFamily="2" charset="2"/>
              <a:buChar char="Ø"/>
            </a:pPr>
            <a:r>
              <a:rPr lang="en-IN" sz="2000" dirty="0"/>
              <a:t>Gives a idea about how EDA is used in real life business problems.</a:t>
            </a:r>
          </a:p>
          <a:p>
            <a:pPr marL="285750" indent="-285750">
              <a:buFont typeface="Wingdings" panose="05000000000000000000" pitchFamily="2" charset="2"/>
              <a:buChar char="Ø"/>
            </a:pPr>
            <a:r>
              <a:rPr lang="en-IN" sz="2000" dirty="0"/>
              <a:t>It also develops a basic understanding of risk analytics in banking and financial services.</a:t>
            </a:r>
          </a:p>
          <a:p>
            <a:pPr marL="285750" indent="-285750">
              <a:buFont typeface="Wingdings" panose="05000000000000000000" pitchFamily="2" charset="2"/>
              <a:buChar char="Ø"/>
            </a:pPr>
            <a:r>
              <a:rPr lang="en-IN" sz="2000" dirty="0"/>
              <a:t>How the data is used to minimize loss of money while lending it to clients.</a:t>
            </a:r>
          </a:p>
          <a:p>
            <a:pPr marL="285750" indent="-285750">
              <a:buFont typeface="Wingdings" panose="05000000000000000000" pitchFamily="2" charset="2"/>
              <a:buChar char="Ø"/>
            </a:pPr>
            <a:r>
              <a:rPr lang="en-IN" sz="2000" dirty="0"/>
              <a:t>It improves our understating of visualization and what charts to use for real life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737360"/>
            <a:ext cx="10058400" cy="4023360"/>
          </a:xfrm>
        </p:spPr>
        <p:txBody>
          <a:bodyPr>
            <a:normAutofit/>
          </a:bodyPr>
          <a:lstStyle/>
          <a:p>
            <a:r>
              <a:rPr lang="en-IN" sz="1800" dirty="0"/>
              <a:t>The business objective is to take a decision whenever they receive a loan application whether to reject or approve based on certain variables.</a:t>
            </a:r>
          </a:p>
          <a:p>
            <a:pPr marL="0" indent="0">
              <a:buNone/>
            </a:pPr>
            <a:r>
              <a:rPr lang="en-IN" sz="1800" b="1" dirty="0"/>
              <a:t>Dataset Details</a:t>
            </a:r>
            <a:r>
              <a:rPr lang="en-IN" sz="1800" dirty="0"/>
              <a:t>:</a:t>
            </a:r>
          </a:p>
          <a:p>
            <a:pPr marL="0" indent="0">
              <a:buNone/>
            </a:pPr>
            <a:r>
              <a:rPr lang="en-US" sz="1800" b="0" i="0" dirty="0">
                <a:solidFill>
                  <a:srgbClr val="091E42"/>
                </a:solidFill>
                <a:effectLst/>
                <a:latin typeface="freight-text-pro"/>
              </a:rPr>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r>
              <a:rPr lang="en-IN" sz="1800" b="1" dirty="0">
                <a:solidFill>
                  <a:srgbClr val="091E42"/>
                </a:solidFill>
                <a:latin typeface="freight-text-pro"/>
              </a:rPr>
              <a:t>Data Clean-up and preparation process:</a:t>
            </a:r>
            <a:endParaRPr lang="en-US" sz="1800" b="1" dirty="0">
              <a:solidFill>
                <a:srgbClr val="091E42"/>
              </a:solidFill>
              <a:latin typeface="freight-text-pro"/>
            </a:endParaRPr>
          </a:p>
        </p:txBody>
      </p:sp>
      <p:graphicFrame>
        <p:nvGraphicFramePr>
          <p:cNvPr id="4" name="Content Placeholder 3">
            <a:extLst>
              <a:ext uri="{FF2B5EF4-FFF2-40B4-BE49-F238E27FC236}">
                <a16:creationId xmlns:a16="http://schemas.microsoft.com/office/drawing/2014/main" id="{44AF0CA3-AFDB-EA77-A34C-DD2326A65712}"/>
              </a:ext>
            </a:extLst>
          </p:cNvPr>
          <p:cNvGraphicFramePr>
            <a:graphicFrameLocks/>
          </p:cNvGraphicFramePr>
          <p:nvPr>
            <p:extLst>
              <p:ext uri="{D42A27DB-BD31-4B8C-83A1-F6EECF244321}">
                <p14:modId xmlns:p14="http://schemas.microsoft.com/office/powerpoint/2010/main" val="3471781241"/>
              </p:ext>
            </p:extLst>
          </p:nvPr>
        </p:nvGraphicFramePr>
        <p:xfrm>
          <a:off x="640080" y="2835275"/>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stretch>
            <a:fillRect/>
          </a:stretch>
        </p:blipFill>
        <p:spPr>
          <a:xfrm>
            <a:off x="842212" y="1812372"/>
            <a:ext cx="4635366" cy="3124636"/>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stretch>
            <a:fillRect/>
          </a:stretch>
        </p:blipFill>
        <p:spPr>
          <a:xfrm>
            <a:off x="6096001" y="1828937"/>
            <a:ext cx="5502442" cy="3086531"/>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lstStyle/>
          <a:p>
            <a:pPr>
              <a:buFont typeface="Wingdings" panose="05000000000000000000" pitchFamily="2" charset="2"/>
              <a:buChar char="§"/>
            </a:pPr>
            <a:r>
              <a:rPr lang="en-IN" b="1" dirty="0"/>
              <a:t>Loan Term: </a:t>
            </a:r>
            <a:r>
              <a:rPr lang="en-IN" dirty="0"/>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p:txBody>
      </p:sp>
      <p:pic>
        <p:nvPicPr>
          <p:cNvPr id="13" name="Picture 12">
            <a:extLst>
              <a:ext uri="{FF2B5EF4-FFF2-40B4-BE49-F238E27FC236}">
                <a16:creationId xmlns:a16="http://schemas.microsoft.com/office/drawing/2014/main" id="{E5994666-9162-8840-6616-D5D9181CC33E}"/>
              </a:ext>
            </a:extLst>
          </p:cNvPr>
          <p:cNvPicPr>
            <a:picLocks noChangeAspect="1"/>
          </p:cNvPicPr>
          <p:nvPr/>
        </p:nvPicPr>
        <p:blipFill>
          <a:blip r:embed="rId2"/>
          <a:stretch>
            <a:fillRect/>
          </a:stretch>
        </p:blipFill>
        <p:spPr>
          <a:xfrm>
            <a:off x="108663" y="1887384"/>
            <a:ext cx="5906324" cy="3124636"/>
          </a:xfrm>
          <a:prstGeom prst="rect">
            <a:avLst/>
          </a:prstGeom>
        </p:spPr>
      </p:pic>
      <p:pic>
        <p:nvPicPr>
          <p:cNvPr id="15" name="Picture 14">
            <a:extLst>
              <a:ext uri="{FF2B5EF4-FFF2-40B4-BE49-F238E27FC236}">
                <a16:creationId xmlns:a16="http://schemas.microsoft.com/office/drawing/2014/main" id="{0F0871A2-BC72-DACB-BCAF-BE4546C77119}"/>
              </a:ext>
            </a:extLst>
          </p:cNvPr>
          <p:cNvPicPr>
            <a:picLocks noChangeAspect="1"/>
          </p:cNvPicPr>
          <p:nvPr/>
        </p:nvPicPr>
        <p:blipFill>
          <a:blip r:embed="rId3"/>
          <a:stretch>
            <a:fillRect/>
          </a:stretch>
        </p:blipFill>
        <p:spPr>
          <a:xfrm>
            <a:off x="6096000" y="1887384"/>
            <a:ext cx="5858693" cy="3143689"/>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012020"/>
            <a:ext cx="5231214" cy="1559377"/>
          </a:xfrm>
        </p:spPr>
        <p:txBody>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13" name="Picture 12">
            <a:extLst>
              <a:ext uri="{FF2B5EF4-FFF2-40B4-BE49-F238E27FC236}">
                <a16:creationId xmlns:a16="http://schemas.microsoft.com/office/drawing/2014/main" id="{8794A1E8-0C35-F6CC-48BA-1978EB59F35E}"/>
              </a:ext>
            </a:extLst>
          </p:cNvPr>
          <p:cNvPicPr>
            <a:picLocks noChangeAspect="1"/>
          </p:cNvPicPr>
          <p:nvPr/>
        </p:nvPicPr>
        <p:blipFill>
          <a:blip r:embed="rId2"/>
          <a:stretch>
            <a:fillRect/>
          </a:stretch>
        </p:blipFill>
        <p:spPr>
          <a:xfrm>
            <a:off x="6126480" y="1860256"/>
            <a:ext cx="5858693" cy="3124636"/>
          </a:xfrm>
          <a:prstGeom prst="rect">
            <a:avLst/>
          </a:prstGeom>
        </p:spPr>
      </p:pic>
      <p:pic>
        <p:nvPicPr>
          <p:cNvPr id="17" name="Picture 16">
            <a:extLst>
              <a:ext uri="{FF2B5EF4-FFF2-40B4-BE49-F238E27FC236}">
                <a16:creationId xmlns:a16="http://schemas.microsoft.com/office/drawing/2014/main" id="{19D64A14-40BF-58FD-9FE8-363A64BB9928}"/>
              </a:ext>
            </a:extLst>
          </p:cNvPr>
          <p:cNvPicPr>
            <a:picLocks noChangeAspect="1"/>
          </p:cNvPicPr>
          <p:nvPr/>
        </p:nvPicPr>
        <p:blipFill>
          <a:blip r:embed="rId3"/>
          <a:stretch>
            <a:fillRect/>
          </a:stretch>
        </p:blipFill>
        <p:spPr>
          <a:xfrm>
            <a:off x="196102" y="1817135"/>
            <a:ext cx="5801535" cy="3115110"/>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12" name="Picture 11">
            <a:extLst>
              <a:ext uri="{FF2B5EF4-FFF2-40B4-BE49-F238E27FC236}">
                <a16:creationId xmlns:a16="http://schemas.microsoft.com/office/drawing/2014/main" id="{D3A423E8-D21A-8F01-9E51-E59BBF954FE4}"/>
              </a:ext>
            </a:extLst>
          </p:cNvPr>
          <p:cNvPicPr>
            <a:picLocks noChangeAspect="1"/>
          </p:cNvPicPr>
          <p:nvPr/>
        </p:nvPicPr>
        <p:blipFill>
          <a:blip r:embed="rId2"/>
          <a:stretch>
            <a:fillRect/>
          </a:stretch>
        </p:blipFill>
        <p:spPr>
          <a:xfrm>
            <a:off x="6096000" y="1869642"/>
            <a:ext cx="5877745" cy="3143689"/>
          </a:xfrm>
          <a:prstGeom prst="rect">
            <a:avLst/>
          </a:prstGeom>
        </p:spPr>
      </p:pic>
      <p:pic>
        <p:nvPicPr>
          <p:cNvPr id="15" name="Picture 14">
            <a:extLst>
              <a:ext uri="{FF2B5EF4-FFF2-40B4-BE49-F238E27FC236}">
                <a16:creationId xmlns:a16="http://schemas.microsoft.com/office/drawing/2014/main" id="{D30C0E39-8079-ABC7-FF30-11AAD8EDB910}"/>
              </a:ext>
            </a:extLst>
          </p:cNvPr>
          <p:cNvPicPr>
            <a:picLocks noChangeAspect="1"/>
          </p:cNvPicPr>
          <p:nvPr/>
        </p:nvPicPr>
        <p:blipFill>
          <a:blip r:embed="rId3"/>
          <a:stretch>
            <a:fillRect/>
          </a:stretch>
        </p:blipFill>
        <p:spPr>
          <a:xfrm>
            <a:off x="115395" y="1807609"/>
            <a:ext cx="5849166" cy="313416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IN" b="1" dirty="0"/>
              <a:t>Annual Income :</a:t>
            </a:r>
            <a:r>
              <a:rPr lang="en-IN" dirty="0"/>
              <a:t> The Majority of clients have low annual income compared to rest and income lower than 50k has higher chance of defaulting.</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13" name="Picture 12">
            <a:extLst>
              <a:ext uri="{FF2B5EF4-FFF2-40B4-BE49-F238E27FC236}">
                <a16:creationId xmlns:a16="http://schemas.microsoft.com/office/drawing/2014/main" id="{481685C4-AE1D-65C9-AFB1-0801742B93FF}"/>
              </a:ext>
            </a:extLst>
          </p:cNvPr>
          <p:cNvPicPr>
            <a:picLocks noChangeAspect="1"/>
          </p:cNvPicPr>
          <p:nvPr/>
        </p:nvPicPr>
        <p:blipFill>
          <a:blip r:embed="rId2"/>
          <a:stretch>
            <a:fillRect/>
          </a:stretch>
        </p:blipFill>
        <p:spPr>
          <a:xfrm>
            <a:off x="5894046" y="1823602"/>
            <a:ext cx="5915851" cy="3115110"/>
          </a:xfrm>
          <a:prstGeom prst="rect">
            <a:avLst/>
          </a:prstGeom>
        </p:spPr>
      </p:pic>
      <p:pic>
        <p:nvPicPr>
          <p:cNvPr id="15" name="Picture 14">
            <a:extLst>
              <a:ext uri="{FF2B5EF4-FFF2-40B4-BE49-F238E27FC236}">
                <a16:creationId xmlns:a16="http://schemas.microsoft.com/office/drawing/2014/main" id="{8536BAE8-5DF1-418D-DC0B-66CF93AA36A3}"/>
              </a:ext>
            </a:extLst>
          </p:cNvPr>
          <p:cNvPicPr>
            <a:picLocks noChangeAspect="1"/>
          </p:cNvPicPr>
          <p:nvPr/>
        </p:nvPicPr>
        <p:blipFill>
          <a:blip r:embed="rId3"/>
          <a:stretch>
            <a:fillRect/>
          </a:stretch>
        </p:blipFill>
        <p:spPr>
          <a:xfrm>
            <a:off x="457199" y="1818113"/>
            <a:ext cx="5269833" cy="3143689"/>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&amp; Bankruptcy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p>
        </p:txBody>
      </p:sp>
      <p:pic>
        <p:nvPicPr>
          <p:cNvPr id="10" name="Picture 9">
            <a:extLst>
              <a:ext uri="{FF2B5EF4-FFF2-40B4-BE49-F238E27FC236}">
                <a16:creationId xmlns:a16="http://schemas.microsoft.com/office/drawing/2014/main" id="{A8640CCB-E8EB-4E97-424C-625C7A53C354}"/>
              </a:ext>
            </a:extLst>
          </p:cNvPr>
          <p:cNvPicPr>
            <a:picLocks noChangeAspect="1"/>
          </p:cNvPicPr>
          <p:nvPr/>
        </p:nvPicPr>
        <p:blipFill>
          <a:blip r:embed="rId2"/>
          <a:stretch>
            <a:fillRect/>
          </a:stretch>
        </p:blipFill>
        <p:spPr>
          <a:xfrm>
            <a:off x="6096000" y="1777367"/>
            <a:ext cx="5868219" cy="3115110"/>
          </a:xfrm>
          <a:prstGeom prst="rect">
            <a:avLst/>
          </a:prstGeom>
        </p:spPr>
      </p:pic>
      <p:pic>
        <p:nvPicPr>
          <p:cNvPr id="13" name="Picture 12">
            <a:extLst>
              <a:ext uri="{FF2B5EF4-FFF2-40B4-BE49-F238E27FC236}">
                <a16:creationId xmlns:a16="http://schemas.microsoft.com/office/drawing/2014/main" id="{778984E5-A692-9C71-F078-EEAD3E21536B}"/>
              </a:ext>
            </a:extLst>
          </p:cNvPr>
          <p:cNvPicPr>
            <a:picLocks noChangeAspect="1"/>
          </p:cNvPicPr>
          <p:nvPr/>
        </p:nvPicPr>
        <p:blipFill>
          <a:blip r:embed="rId3"/>
          <a:stretch>
            <a:fillRect/>
          </a:stretch>
        </p:blipFill>
        <p:spPr>
          <a:xfrm>
            <a:off x="613611" y="1845980"/>
            <a:ext cx="5472863" cy="3124636"/>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262</TotalTime>
  <Words>1535</Words>
  <Application>Microsoft Macintosh PowerPoint</Application>
  <PresentationFormat>Widescreen</PresentationFormat>
  <Paragraphs>111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Calibri Light</vt:lpstr>
      <vt:lpstr>freight-text-pro</vt:lpstr>
      <vt:lpstr>Lucida Sans</vt:lpstr>
      <vt:lpstr>Wingdings</vt:lpstr>
      <vt:lpstr>Retrospect</vt:lpstr>
      <vt:lpstr>PowerPoint Presentation</vt:lpstr>
      <vt:lpstr>Objective</vt:lpstr>
      <vt:lpstr>Business Understanding</vt:lpstr>
      <vt:lpstr>Loan Status and Amount</vt:lpstr>
      <vt:lpstr>Term and Interest Rate</vt:lpstr>
      <vt:lpstr>Grade and Sub-Grade</vt:lpstr>
      <vt:lpstr>Employment Length &amp; Homeownership</vt:lpstr>
      <vt:lpstr>Annual Income &amp; Purpose</vt:lpstr>
      <vt:lpstr>DTI ratio &amp; Bankruptcy</vt:lpstr>
      <vt:lpstr>Loan Trend over years</vt:lpstr>
      <vt:lpstr>Location Based </vt:lpstr>
      <vt:lpstr>Recommendations</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Microsoft Office User</cp:lastModifiedBy>
  <cp:revision>51</cp:revision>
  <dcterms:created xsi:type="dcterms:W3CDTF">2022-06-06T16:58:12Z</dcterms:created>
  <dcterms:modified xsi:type="dcterms:W3CDTF">2024-04-15T07:09:49Z</dcterms:modified>
</cp:coreProperties>
</file>