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8" r:id="rId3"/>
    <p:sldId id="259" r:id="rId4"/>
    <p:sldId id="260"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3098" autoAdjust="0"/>
  </p:normalViewPr>
  <p:slideViewPr>
    <p:cSldViewPr snapToGrid="0">
      <p:cViewPr varScale="1">
        <p:scale>
          <a:sx n="118" d="100"/>
          <a:sy n="118" d="100"/>
        </p:scale>
        <p:origin x="194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1.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FAC6412-6F71-49FF-94D0-1B37CAEB9D9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A4A20E5-129C-4518-B890-A5B75FDCEFB1}">
      <dgm:prSet/>
      <dgm:spPr/>
      <dgm:t>
        <a:bodyPr/>
        <a:lstStyle/>
        <a:p>
          <a:r>
            <a:rPr lang="en-GB" b="1" dirty="0"/>
            <a:t>Phase 1 </a:t>
          </a:r>
          <a:r>
            <a:rPr lang="en-GB" dirty="0"/>
            <a:t>– Understanding the game.</a:t>
          </a:r>
          <a:endParaRPr lang="en-US" dirty="0"/>
        </a:p>
      </dgm:t>
    </dgm:pt>
    <dgm:pt modelId="{B7BC7ADB-68A1-47C7-9086-3E4757101B11}" type="parTrans" cxnId="{716AFB2B-A180-433D-862D-086795830355}">
      <dgm:prSet/>
      <dgm:spPr/>
      <dgm:t>
        <a:bodyPr/>
        <a:lstStyle/>
        <a:p>
          <a:endParaRPr lang="en-US"/>
        </a:p>
      </dgm:t>
    </dgm:pt>
    <dgm:pt modelId="{B03E5CD7-A83B-4DD3-98B1-6E5ED6447975}" type="sibTrans" cxnId="{716AFB2B-A180-433D-862D-086795830355}">
      <dgm:prSet/>
      <dgm:spPr/>
      <dgm:t>
        <a:bodyPr/>
        <a:lstStyle/>
        <a:p>
          <a:endParaRPr lang="en-US"/>
        </a:p>
      </dgm:t>
    </dgm:pt>
    <dgm:pt modelId="{5C658B9E-C8D7-4BB7-A631-D100267196FB}">
      <dgm:prSet/>
      <dgm:spPr/>
      <dgm:t>
        <a:bodyPr/>
        <a:lstStyle/>
        <a:p>
          <a:r>
            <a:rPr lang="en-GB" b="1" dirty="0"/>
            <a:t>Phase 2 </a:t>
          </a:r>
          <a:r>
            <a:rPr lang="en-GB" dirty="0"/>
            <a:t>– Test the players understanding of the game by placing a challenge in front of them.</a:t>
          </a:r>
          <a:endParaRPr lang="en-US" dirty="0"/>
        </a:p>
      </dgm:t>
    </dgm:pt>
    <dgm:pt modelId="{352236A5-15A2-4D23-9630-0B87A8C63588}" type="parTrans" cxnId="{162BFDFA-A2B0-42BA-80DA-75070330F7EA}">
      <dgm:prSet/>
      <dgm:spPr/>
      <dgm:t>
        <a:bodyPr/>
        <a:lstStyle/>
        <a:p>
          <a:endParaRPr lang="en-US"/>
        </a:p>
      </dgm:t>
    </dgm:pt>
    <dgm:pt modelId="{A87B8D9F-A09B-4957-9ED9-0A355AE70A94}" type="sibTrans" cxnId="{162BFDFA-A2B0-42BA-80DA-75070330F7EA}">
      <dgm:prSet/>
      <dgm:spPr/>
      <dgm:t>
        <a:bodyPr/>
        <a:lstStyle/>
        <a:p>
          <a:endParaRPr lang="en-US"/>
        </a:p>
      </dgm:t>
    </dgm:pt>
    <dgm:pt modelId="{D4584F52-EF4B-4FEB-ABAE-ADA1E281CB12}">
      <dgm:prSet/>
      <dgm:spPr/>
      <dgm:t>
        <a:bodyPr/>
        <a:lstStyle/>
        <a:p>
          <a:r>
            <a:rPr lang="en-GB" b="1" dirty="0"/>
            <a:t>Phase 3 </a:t>
          </a:r>
          <a:r>
            <a:rPr lang="en-GB" dirty="0"/>
            <a:t>– Ensure player understands the game by having them complete the most challenging part of the level but by also making it still feel fun and engaging.</a:t>
          </a:r>
          <a:endParaRPr lang="en-US" dirty="0"/>
        </a:p>
      </dgm:t>
    </dgm:pt>
    <dgm:pt modelId="{6A023B74-5204-412E-86B9-E1921B0A1DE7}" type="parTrans" cxnId="{02392CCA-87CD-4B79-B726-94E7876414CE}">
      <dgm:prSet/>
      <dgm:spPr/>
      <dgm:t>
        <a:bodyPr/>
        <a:lstStyle/>
        <a:p>
          <a:endParaRPr lang="en-US"/>
        </a:p>
      </dgm:t>
    </dgm:pt>
    <dgm:pt modelId="{E40E0804-66D3-4EE6-9F02-13BDD26E95CC}" type="sibTrans" cxnId="{02392CCA-87CD-4B79-B726-94E7876414CE}">
      <dgm:prSet/>
      <dgm:spPr/>
      <dgm:t>
        <a:bodyPr/>
        <a:lstStyle/>
        <a:p>
          <a:endParaRPr lang="en-US"/>
        </a:p>
      </dgm:t>
    </dgm:pt>
    <dgm:pt modelId="{3AD40A01-68E0-4062-8D06-B81CC2E2A37B}" type="pres">
      <dgm:prSet presAssocID="{1FAC6412-6F71-49FF-94D0-1B37CAEB9D95}" presName="root" presStyleCnt="0">
        <dgm:presLayoutVars>
          <dgm:dir/>
          <dgm:resizeHandles val="exact"/>
        </dgm:presLayoutVars>
      </dgm:prSet>
      <dgm:spPr/>
    </dgm:pt>
    <dgm:pt modelId="{4CD3BF76-A32F-46FB-B240-C45A186701BF}" type="pres">
      <dgm:prSet presAssocID="{BA4A20E5-129C-4518-B890-A5B75FDCEFB1}" presName="compNode" presStyleCnt="0"/>
      <dgm:spPr/>
    </dgm:pt>
    <dgm:pt modelId="{B5464D6F-4595-41DE-A162-1C1D13129CE5}" type="pres">
      <dgm:prSet presAssocID="{BA4A20E5-129C-4518-B890-A5B75FDCEFB1}" presName="bgRect" presStyleLbl="bgShp" presStyleIdx="0" presStyleCnt="3"/>
      <dgm:spPr/>
    </dgm:pt>
    <dgm:pt modelId="{706FEB24-860A-4628-9C60-AE640E53C386}" type="pres">
      <dgm:prSet presAssocID="{BA4A20E5-129C-4518-B890-A5B75FDCEFB1}" presName="iconRect" presStyleLbl="node1" presStyleIdx="0" presStyleCnt="3" custLinFactNeighborX="25" custLinFactNeighborY="14450"/>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9BE6FC42-EBA9-46FB-BEBF-7C1364C0E894}" type="pres">
      <dgm:prSet presAssocID="{BA4A20E5-129C-4518-B890-A5B75FDCEFB1}" presName="spaceRect" presStyleCnt="0"/>
      <dgm:spPr/>
    </dgm:pt>
    <dgm:pt modelId="{D367BDAF-ABAF-4053-B3AA-864C479C53FA}" type="pres">
      <dgm:prSet presAssocID="{BA4A20E5-129C-4518-B890-A5B75FDCEFB1}" presName="parTx" presStyleLbl="revTx" presStyleIdx="0" presStyleCnt="3">
        <dgm:presLayoutVars>
          <dgm:chMax val="0"/>
          <dgm:chPref val="0"/>
        </dgm:presLayoutVars>
      </dgm:prSet>
      <dgm:spPr/>
    </dgm:pt>
    <dgm:pt modelId="{4EF263A3-7F8E-42B2-891C-F6B050383F91}" type="pres">
      <dgm:prSet presAssocID="{B03E5CD7-A83B-4DD3-98B1-6E5ED6447975}" presName="sibTrans" presStyleCnt="0"/>
      <dgm:spPr/>
    </dgm:pt>
    <dgm:pt modelId="{EFEA7FE6-8C2A-464C-8BF8-4570477F69F4}" type="pres">
      <dgm:prSet presAssocID="{5C658B9E-C8D7-4BB7-A631-D100267196FB}" presName="compNode" presStyleCnt="0"/>
      <dgm:spPr/>
    </dgm:pt>
    <dgm:pt modelId="{F125D779-F8C3-47E1-A2FC-9A1D19DB0B48}" type="pres">
      <dgm:prSet presAssocID="{5C658B9E-C8D7-4BB7-A631-D100267196FB}" presName="bgRect" presStyleLbl="bgShp" presStyleIdx="1" presStyleCnt="3"/>
      <dgm:spPr/>
    </dgm:pt>
    <dgm:pt modelId="{C03DFB52-9045-48C8-AAB5-1279F39F918C}" type="pres">
      <dgm:prSet presAssocID="{5C658B9E-C8D7-4BB7-A631-D100267196FB}" presName="iconRect" presStyleLbl="node1" presStyleIdx="1"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vron Arrows"/>
        </a:ext>
      </dgm:extLst>
    </dgm:pt>
    <dgm:pt modelId="{80CAAC1B-8DA7-42AF-8252-A974421B84F9}" type="pres">
      <dgm:prSet presAssocID="{5C658B9E-C8D7-4BB7-A631-D100267196FB}" presName="spaceRect" presStyleCnt="0"/>
      <dgm:spPr/>
    </dgm:pt>
    <dgm:pt modelId="{8ACD6874-E473-42F3-AF19-1B314D15CBF8}" type="pres">
      <dgm:prSet presAssocID="{5C658B9E-C8D7-4BB7-A631-D100267196FB}" presName="parTx" presStyleLbl="revTx" presStyleIdx="1" presStyleCnt="3">
        <dgm:presLayoutVars>
          <dgm:chMax val="0"/>
          <dgm:chPref val="0"/>
        </dgm:presLayoutVars>
      </dgm:prSet>
      <dgm:spPr/>
    </dgm:pt>
    <dgm:pt modelId="{BB858BCE-CF87-47E2-8604-2E18ACCEA013}" type="pres">
      <dgm:prSet presAssocID="{A87B8D9F-A09B-4957-9ED9-0A355AE70A94}" presName="sibTrans" presStyleCnt="0"/>
      <dgm:spPr/>
    </dgm:pt>
    <dgm:pt modelId="{F0C02368-A9AC-4588-8A18-031879F70A28}" type="pres">
      <dgm:prSet presAssocID="{D4584F52-EF4B-4FEB-ABAE-ADA1E281CB12}" presName="compNode" presStyleCnt="0"/>
      <dgm:spPr/>
    </dgm:pt>
    <dgm:pt modelId="{D297134F-A1FD-4B7B-A49F-5B17B70B92FC}" type="pres">
      <dgm:prSet presAssocID="{D4584F52-EF4B-4FEB-ABAE-ADA1E281CB12}" presName="bgRect" presStyleLbl="bgShp" presStyleIdx="2" presStyleCnt="3"/>
      <dgm:spPr/>
    </dgm:pt>
    <dgm:pt modelId="{1A6CD5D2-BC94-41B5-8560-10A853C70A5B}" type="pres">
      <dgm:prSet presAssocID="{D4584F52-EF4B-4FEB-ABAE-ADA1E281CB12}" presName="iconRect" presStyleLbl="node1" presStyleIdx="2"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33ED672A-413A-4A10-A8F0-17EFD997A60D}" type="pres">
      <dgm:prSet presAssocID="{D4584F52-EF4B-4FEB-ABAE-ADA1E281CB12}" presName="spaceRect" presStyleCnt="0"/>
      <dgm:spPr/>
    </dgm:pt>
    <dgm:pt modelId="{640D9170-DB16-49E6-993A-9F11D64BE7B9}" type="pres">
      <dgm:prSet presAssocID="{D4584F52-EF4B-4FEB-ABAE-ADA1E281CB12}" presName="parTx" presStyleLbl="revTx" presStyleIdx="2" presStyleCnt="3">
        <dgm:presLayoutVars>
          <dgm:chMax val="0"/>
          <dgm:chPref val="0"/>
        </dgm:presLayoutVars>
      </dgm:prSet>
      <dgm:spPr/>
    </dgm:pt>
  </dgm:ptLst>
  <dgm:cxnLst>
    <dgm:cxn modelId="{716AFB2B-A180-433D-862D-086795830355}" srcId="{1FAC6412-6F71-49FF-94D0-1B37CAEB9D95}" destId="{BA4A20E5-129C-4518-B890-A5B75FDCEFB1}" srcOrd="0" destOrd="0" parTransId="{B7BC7ADB-68A1-47C7-9086-3E4757101B11}" sibTransId="{B03E5CD7-A83B-4DD3-98B1-6E5ED6447975}"/>
    <dgm:cxn modelId="{BD6F4439-DC15-4342-990B-443276CBE09F}" type="presOf" srcId="{5C658B9E-C8D7-4BB7-A631-D100267196FB}" destId="{8ACD6874-E473-42F3-AF19-1B314D15CBF8}" srcOrd="0" destOrd="0" presId="urn:microsoft.com/office/officeart/2018/2/layout/IconVerticalSolidList"/>
    <dgm:cxn modelId="{2A26A068-F26D-4526-BFB2-3BED39AE46F5}" type="presOf" srcId="{BA4A20E5-129C-4518-B890-A5B75FDCEFB1}" destId="{D367BDAF-ABAF-4053-B3AA-864C479C53FA}" srcOrd="0" destOrd="0" presId="urn:microsoft.com/office/officeart/2018/2/layout/IconVerticalSolidList"/>
    <dgm:cxn modelId="{17DBC248-56AA-4F58-91DD-6EDE905A3D23}" type="presOf" srcId="{1FAC6412-6F71-49FF-94D0-1B37CAEB9D95}" destId="{3AD40A01-68E0-4062-8D06-B81CC2E2A37B}" srcOrd="0" destOrd="0" presId="urn:microsoft.com/office/officeart/2018/2/layout/IconVerticalSolidList"/>
    <dgm:cxn modelId="{02392CCA-87CD-4B79-B726-94E7876414CE}" srcId="{1FAC6412-6F71-49FF-94D0-1B37CAEB9D95}" destId="{D4584F52-EF4B-4FEB-ABAE-ADA1E281CB12}" srcOrd="2" destOrd="0" parTransId="{6A023B74-5204-412E-86B9-E1921B0A1DE7}" sibTransId="{E40E0804-66D3-4EE6-9F02-13BDD26E95CC}"/>
    <dgm:cxn modelId="{7AC6FFCB-E4EB-4819-94AF-61F90F2071D9}" type="presOf" srcId="{D4584F52-EF4B-4FEB-ABAE-ADA1E281CB12}" destId="{640D9170-DB16-49E6-993A-9F11D64BE7B9}" srcOrd="0" destOrd="0" presId="urn:microsoft.com/office/officeart/2018/2/layout/IconVerticalSolidList"/>
    <dgm:cxn modelId="{162BFDFA-A2B0-42BA-80DA-75070330F7EA}" srcId="{1FAC6412-6F71-49FF-94D0-1B37CAEB9D95}" destId="{5C658B9E-C8D7-4BB7-A631-D100267196FB}" srcOrd="1" destOrd="0" parTransId="{352236A5-15A2-4D23-9630-0B87A8C63588}" sibTransId="{A87B8D9F-A09B-4957-9ED9-0A355AE70A94}"/>
    <dgm:cxn modelId="{827BF82A-E29F-49E1-A12F-4A9599D954C1}" type="presParOf" srcId="{3AD40A01-68E0-4062-8D06-B81CC2E2A37B}" destId="{4CD3BF76-A32F-46FB-B240-C45A186701BF}" srcOrd="0" destOrd="0" presId="urn:microsoft.com/office/officeart/2018/2/layout/IconVerticalSolidList"/>
    <dgm:cxn modelId="{DF969FB2-BF9A-47FF-90D4-FC05234BF9B5}" type="presParOf" srcId="{4CD3BF76-A32F-46FB-B240-C45A186701BF}" destId="{B5464D6F-4595-41DE-A162-1C1D13129CE5}" srcOrd="0" destOrd="0" presId="urn:microsoft.com/office/officeart/2018/2/layout/IconVerticalSolidList"/>
    <dgm:cxn modelId="{3D20EF04-196F-4D16-BAC3-E81111F9084D}" type="presParOf" srcId="{4CD3BF76-A32F-46FB-B240-C45A186701BF}" destId="{706FEB24-860A-4628-9C60-AE640E53C386}" srcOrd="1" destOrd="0" presId="urn:microsoft.com/office/officeart/2018/2/layout/IconVerticalSolidList"/>
    <dgm:cxn modelId="{62E117D9-393B-4B05-90F5-A63C3A661A78}" type="presParOf" srcId="{4CD3BF76-A32F-46FB-B240-C45A186701BF}" destId="{9BE6FC42-EBA9-46FB-BEBF-7C1364C0E894}" srcOrd="2" destOrd="0" presId="urn:microsoft.com/office/officeart/2018/2/layout/IconVerticalSolidList"/>
    <dgm:cxn modelId="{BB132D5F-2E14-4BA6-AE89-D68F599FE25D}" type="presParOf" srcId="{4CD3BF76-A32F-46FB-B240-C45A186701BF}" destId="{D367BDAF-ABAF-4053-B3AA-864C479C53FA}" srcOrd="3" destOrd="0" presId="urn:microsoft.com/office/officeart/2018/2/layout/IconVerticalSolidList"/>
    <dgm:cxn modelId="{47C81FAF-E8E5-4870-A3EC-A9138FCDA52E}" type="presParOf" srcId="{3AD40A01-68E0-4062-8D06-B81CC2E2A37B}" destId="{4EF263A3-7F8E-42B2-891C-F6B050383F91}" srcOrd="1" destOrd="0" presId="urn:microsoft.com/office/officeart/2018/2/layout/IconVerticalSolidList"/>
    <dgm:cxn modelId="{64FD7657-B1E3-4472-A3E8-3A199E175706}" type="presParOf" srcId="{3AD40A01-68E0-4062-8D06-B81CC2E2A37B}" destId="{EFEA7FE6-8C2A-464C-8BF8-4570477F69F4}" srcOrd="2" destOrd="0" presId="urn:microsoft.com/office/officeart/2018/2/layout/IconVerticalSolidList"/>
    <dgm:cxn modelId="{3720A372-C1F7-4CAF-888D-C308776A02BE}" type="presParOf" srcId="{EFEA7FE6-8C2A-464C-8BF8-4570477F69F4}" destId="{F125D779-F8C3-47E1-A2FC-9A1D19DB0B48}" srcOrd="0" destOrd="0" presId="urn:microsoft.com/office/officeart/2018/2/layout/IconVerticalSolidList"/>
    <dgm:cxn modelId="{471C7862-4582-4291-8A6F-8B362773522F}" type="presParOf" srcId="{EFEA7FE6-8C2A-464C-8BF8-4570477F69F4}" destId="{C03DFB52-9045-48C8-AAB5-1279F39F918C}" srcOrd="1" destOrd="0" presId="urn:microsoft.com/office/officeart/2018/2/layout/IconVerticalSolidList"/>
    <dgm:cxn modelId="{2FE62B09-5E95-4023-96D1-1B464B1677B8}" type="presParOf" srcId="{EFEA7FE6-8C2A-464C-8BF8-4570477F69F4}" destId="{80CAAC1B-8DA7-42AF-8252-A974421B84F9}" srcOrd="2" destOrd="0" presId="urn:microsoft.com/office/officeart/2018/2/layout/IconVerticalSolidList"/>
    <dgm:cxn modelId="{385889DA-0498-4587-880F-8536A8AFFC95}" type="presParOf" srcId="{EFEA7FE6-8C2A-464C-8BF8-4570477F69F4}" destId="{8ACD6874-E473-42F3-AF19-1B314D15CBF8}" srcOrd="3" destOrd="0" presId="urn:microsoft.com/office/officeart/2018/2/layout/IconVerticalSolidList"/>
    <dgm:cxn modelId="{C9B2EB74-6561-45CA-81DE-A07B049A5BFE}" type="presParOf" srcId="{3AD40A01-68E0-4062-8D06-B81CC2E2A37B}" destId="{BB858BCE-CF87-47E2-8604-2E18ACCEA013}" srcOrd="3" destOrd="0" presId="urn:microsoft.com/office/officeart/2018/2/layout/IconVerticalSolidList"/>
    <dgm:cxn modelId="{80C03C92-7B60-436D-A932-F0F62E818ABF}" type="presParOf" srcId="{3AD40A01-68E0-4062-8D06-B81CC2E2A37B}" destId="{F0C02368-A9AC-4588-8A18-031879F70A28}" srcOrd="4" destOrd="0" presId="urn:microsoft.com/office/officeart/2018/2/layout/IconVerticalSolidList"/>
    <dgm:cxn modelId="{5383C0F8-6AF2-43F3-A57E-325227875621}" type="presParOf" srcId="{F0C02368-A9AC-4588-8A18-031879F70A28}" destId="{D297134F-A1FD-4B7B-A49F-5B17B70B92FC}" srcOrd="0" destOrd="0" presId="urn:microsoft.com/office/officeart/2018/2/layout/IconVerticalSolidList"/>
    <dgm:cxn modelId="{7DE5F5EF-BDC3-472B-9BDA-DBD2908078B7}" type="presParOf" srcId="{F0C02368-A9AC-4588-8A18-031879F70A28}" destId="{1A6CD5D2-BC94-41B5-8560-10A853C70A5B}" srcOrd="1" destOrd="0" presId="urn:microsoft.com/office/officeart/2018/2/layout/IconVerticalSolidList"/>
    <dgm:cxn modelId="{106D889B-EA3A-4992-8A32-23254A85AABF}" type="presParOf" srcId="{F0C02368-A9AC-4588-8A18-031879F70A28}" destId="{33ED672A-413A-4A10-A8F0-17EFD997A60D}" srcOrd="2" destOrd="0" presId="urn:microsoft.com/office/officeart/2018/2/layout/IconVerticalSolidList"/>
    <dgm:cxn modelId="{01BF464E-E661-4447-BFBE-1D44A08E760A}" type="presParOf" srcId="{F0C02368-A9AC-4588-8A18-031879F70A28}" destId="{640D9170-DB16-49E6-993A-9F11D64BE7B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464D6F-4595-41DE-A162-1C1D13129CE5}">
      <dsp:nvSpPr>
        <dsp:cNvPr id="0" name=""/>
        <dsp:cNvSpPr/>
      </dsp:nvSpPr>
      <dsp:spPr>
        <a:xfrm>
          <a:off x="0" y="607"/>
          <a:ext cx="6628804" cy="142239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6FEB24-860A-4628-9C60-AE640E53C386}">
      <dsp:nvSpPr>
        <dsp:cNvPr id="0" name=""/>
        <dsp:cNvSpPr/>
      </dsp:nvSpPr>
      <dsp:spPr>
        <a:xfrm>
          <a:off x="430468" y="433690"/>
          <a:ext cx="782314" cy="782314"/>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367BDAF-ABAF-4053-B3AA-864C479C53FA}">
      <dsp:nvSpPr>
        <dsp:cNvPr id="0" name=""/>
        <dsp:cNvSpPr/>
      </dsp:nvSpPr>
      <dsp:spPr>
        <a:xfrm>
          <a:off x="1642860" y="607"/>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844550">
            <a:lnSpc>
              <a:spcPct val="90000"/>
            </a:lnSpc>
            <a:spcBef>
              <a:spcPct val="0"/>
            </a:spcBef>
            <a:spcAft>
              <a:spcPct val="35000"/>
            </a:spcAft>
            <a:buNone/>
          </a:pPr>
          <a:r>
            <a:rPr lang="en-GB" sz="1900" b="1" kern="1200" dirty="0"/>
            <a:t>Phase 1 </a:t>
          </a:r>
          <a:r>
            <a:rPr lang="en-GB" sz="1900" kern="1200" dirty="0"/>
            <a:t>– Understanding the game.</a:t>
          </a:r>
          <a:endParaRPr lang="en-US" sz="1900" kern="1200" dirty="0"/>
        </a:p>
      </dsp:txBody>
      <dsp:txXfrm>
        <a:off x="1642860" y="607"/>
        <a:ext cx="4985943" cy="1422390"/>
      </dsp:txXfrm>
    </dsp:sp>
    <dsp:sp modelId="{F125D779-F8C3-47E1-A2FC-9A1D19DB0B48}">
      <dsp:nvSpPr>
        <dsp:cNvPr id="0" name=""/>
        <dsp:cNvSpPr/>
      </dsp:nvSpPr>
      <dsp:spPr>
        <a:xfrm>
          <a:off x="0" y="1778595"/>
          <a:ext cx="6628804" cy="142239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3DFB52-9045-48C8-AAB5-1279F39F918C}">
      <dsp:nvSpPr>
        <dsp:cNvPr id="0" name=""/>
        <dsp:cNvSpPr/>
      </dsp:nvSpPr>
      <dsp:spPr>
        <a:xfrm>
          <a:off x="430272" y="2098633"/>
          <a:ext cx="782314" cy="782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ACD6874-E473-42F3-AF19-1B314D15CBF8}">
      <dsp:nvSpPr>
        <dsp:cNvPr id="0" name=""/>
        <dsp:cNvSpPr/>
      </dsp:nvSpPr>
      <dsp:spPr>
        <a:xfrm>
          <a:off x="1642860" y="1778595"/>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844550">
            <a:lnSpc>
              <a:spcPct val="90000"/>
            </a:lnSpc>
            <a:spcBef>
              <a:spcPct val="0"/>
            </a:spcBef>
            <a:spcAft>
              <a:spcPct val="35000"/>
            </a:spcAft>
            <a:buNone/>
          </a:pPr>
          <a:r>
            <a:rPr lang="en-GB" sz="1900" b="1" kern="1200" dirty="0"/>
            <a:t>Phase 2 </a:t>
          </a:r>
          <a:r>
            <a:rPr lang="en-GB" sz="1900" kern="1200" dirty="0"/>
            <a:t>– Test the players understanding of the game by placing a challenge in front of them.</a:t>
          </a:r>
          <a:endParaRPr lang="en-US" sz="1900" kern="1200" dirty="0"/>
        </a:p>
      </dsp:txBody>
      <dsp:txXfrm>
        <a:off x="1642860" y="1778595"/>
        <a:ext cx="4985943" cy="1422390"/>
      </dsp:txXfrm>
    </dsp:sp>
    <dsp:sp modelId="{D297134F-A1FD-4B7B-A49F-5B17B70B92FC}">
      <dsp:nvSpPr>
        <dsp:cNvPr id="0" name=""/>
        <dsp:cNvSpPr/>
      </dsp:nvSpPr>
      <dsp:spPr>
        <a:xfrm>
          <a:off x="0" y="3556583"/>
          <a:ext cx="6628804" cy="142239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6CD5D2-BC94-41B5-8560-10A853C70A5B}">
      <dsp:nvSpPr>
        <dsp:cNvPr id="0" name=""/>
        <dsp:cNvSpPr/>
      </dsp:nvSpPr>
      <dsp:spPr>
        <a:xfrm>
          <a:off x="430272" y="3876620"/>
          <a:ext cx="782314" cy="782314"/>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40D9170-DB16-49E6-993A-9F11D64BE7B9}">
      <dsp:nvSpPr>
        <dsp:cNvPr id="0" name=""/>
        <dsp:cNvSpPr/>
      </dsp:nvSpPr>
      <dsp:spPr>
        <a:xfrm>
          <a:off x="1642860" y="3556583"/>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844550">
            <a:lnSpc>
              <a:spcPct val="90000"/>
            </a:lnSpc>
            <a:spcBef>
              <a:spcPct val="0"/>
            </a:spcBef>
            <a:spcAft>
              <a:spcPct val="35000"/>
            </a:spcAft>
            <a:buNone/>
          </a:pPr>
          <a:r>
            <a:rPr lang="en-GB" sz="1900" b="1" kern="1200" dirty="0"/>
            <a:t>Phase 3 </a:t>
          </a:r>
          <a:r>
            <a:rPr lang="en-GB" sz="1900" kern="1200" dirty="0"/>
            <a:t>– Ensure player understands the game by having them complete the most challenging part of the level but by also making it still feel fun and engaging.</a:t>
          </a:r>
          <a:endParaRPr lang="en-US" sz="1900" kern="1200" dirty="0"/>
        </a:p>
      </dsp:txBody>
      <dsp:txXfrm>
        <a:off x="1642860" y="3556583"/>
        <a:ext cx="4985943" cy="14223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48716A-9AA1-4737-8475-8931B3DEA5E3}" type="datetimeFigureOut">
              <a:rPr lang="en-GB" smtClean="0"/>
              <a:t>14/07/2020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1A206B-ED20-42CE-B0F2-11AE32B43494}" type="slidenum">
              <a:rPr lang="en-GB" smtClean="0"/>
              <a:t>‹#›</a:t>
            </a:fld>
            <a:endParaRPr lang="en-GB"/>
          </a:p>
        </p:txBody>
      </p:sp>
    </p:spTree>
    <p:extLst>
      <p:ext uri="{BB962C8B-B14F-4D97-AF65-F5344CB8AC3E}">
        <p14:creationId xmlns:p14="http://schemas.microsoft.com/office/powerpoint/2010/main" val="1783842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slide will discuss the </a:t>
            </a:r>
          </a:p>
        </p:txBody>
      </p:sp>
      <p:sp>
        <p:nvSpPr>
          <p:cNvPr id="4" name="Slide Number Placeholder 3"/>
          <p:cNvSpPr>
            <a:spLocks noGrp="1"/>
          </p:cNvSpPr>
          <p:nvPr>
            <p:ph type="sldNum" sz="quarter" idx="5"/>
          </p:nvPr>
        </p:nvSpPr>
        <p:spPr/>
        <p:txBody>
          <a:bodyPr/>
          <a:lstStyle/>
          <a:p>
            <a:fld id="{A71A206B-ED20-42CE-B0F2-11AE32B43494}" type="slidenum">
              <a:rPr lang="en-GB" smtClean="0"/>
              <a:t>2</a:t>
            </a:fld>
            <a:endParaRPr lang="en-GB"/>
          </a:p>
        </p:txBody>
      </p:sp>
    </p:spTree>
    <p:extLst>
      <p:ext uri="{BB962C8B-B14F-4D97-AF65-F5344CB8AC3E}">
        <p14:creationId xmlns:p14="http://schemas.microsoft.com/office/powerpoint/2010/main" val="361351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3 phase model is the progression we will want player to follow to understand the game better.</a:t>
            </a:r>
          </a:p>
          <a:p>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3</a:t>
            </a:fld>
            <a:endParaRPr lang="en-GB"/>
          </a:p>
        </p:txBody>
      </p:sp>
    </p:spTree>
    <p:extLst>
      <p:ext uri="{BB962C8B-B14F-4D97-AF65-F5344CB8AC3E}">
        <p14:creationId xmlns:p14="http://schemas.microsoft.com/office/powerpoint/2010/main" val="2440929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Phase 1 </a:t>
            </a:r>
            <a:r>
              <a:rPr lang="en-GB" dirty="0"/>
              <a:t>is the introduction phase (introduce them to the mechanics, the story etc).</a:t>
            </a:r>
          </a:p>
          <a:p>
            <a:endParaRPr lang="en-GB" dirty="0"/>
          </a:p>
          <a:p>
            <a:r>
              <a:rPr lang="en-GB" b="1" dirty="0"/>
              <a:t>Phase 2 </a:t>
            </a:r>
            <a:r>
              <a:rPr lang="en-GB" dirty="0"/>
              <a:t>is the challenge stage (once players understand the game better, place a challenge in front of them and make them overcome it themselves to prove they understand it)</a:t>
            </a:r>
          </a:p>
          <a:p>
            <a:endParaRPr lang="en-GB" dirty="0"/>
          </a:p>
          <a:p>
            <a:r>
              <a:rPr lang="en-GB" b="1"/>
              <a:t>Phase 3 </a:t>
            </a:r>
            <a:r>
              <a:rPr lang="en-GB"/>
              <a:t>is the final stage where players utilise all they have learned in the final part of the level and ensure it is creative enough so it is fun and feel new.</a:t>
            </a:r>
          </a:p>
        </p:txBody>
      </p:sp>
      <p:sp>
        <p:nvSpPr>
          <p:cNvPr id="4" name="Slide Number Placeholder 3"/>
          <p:cNvSpPr>
            <a:spLocks noGrp="1"/>
          </p:cNvSpPr>
          <p:nvPr>
            <p:ph type="sldNum" sz="quarter" idx="5"/>
          </p:nvPr>
        </p:nvSpPr>
        <p:spPr/>
        <p:txBody>
          <a:bodyPr/>
          <a:lstStyle/>
          <a:p>
            <a:fld id="{A71A206B-ED20-42CE-B0F2-11AE32B43494}" type="slidenum">
              <a:rPr lang="en-GB" smtClean="0"/>
              <a:t>4</a:t>
            </a:fld>
            <a:endParaRPr lang="en-GB"/>
          </a:p>
        </p:txBody>
      </p:sp>
    </p:spTree>
    <p:extLst>
      <p:ext uri="{BB962C8B-B14F-4D97-AF65-F5344CB8AC3E}">
        <p14:creationId xmlns:p14="http://schemas.microsoft.com/office/powerpoint/2010/main" val="3395066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5</a:t>
            </a:fld>
            <a:endParaRPr lang="en-GB"/>
          </a:p>
        </p:txBody>
      </p:sp>
    </p:spTree>
    <p:extLst>
      <p:ext uri="{BB962C8B-B14F-4D97-AF65-F5344CB8AC3E}">
        <p14:creationId xmlns:p14="http://schemas.microsoft.com/office/powerpoint/2010/main" val="3277616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6</a:t>
            </a:fld>
            <a:endParaRPr lang="en-GB"/>
          </a:p>
        </p:txBody>
      </p:sp>
    </p:spTree>
    <p:extLst>
      <p:ext uri="{BB962C8B-B14F-4D97-AF65-F5344CB8AC3E}">
        <p14:creationId xmlns:p14="http://schemas.microsoft.com/office/powerpoint/2010/main" val="2751177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6B1921-B6CA-4D11-B318-D7AC0C0445B6}" type="datetimeFigureOut">
              <a:rPr lang="en-GB" smtClean="0"/>
              <a:t>14/07/2020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109339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14/07/2020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3152624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14/07/2020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60427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14/07/2020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3758353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14/07/2020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6559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14/07/2020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2583990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B1921-B6CA-4D11-B318-D7AC0C0445B6}" type="datetimeFigureOut">
              <a:rPr lang="en-GB" smtClean="0"/>
              <a:t>14/07/2020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22092087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B1921-B6CA-4D11-B318-D7AC0C0445B6}" type="datetimeFigureOut">
              <a:rPr lang="en-GB" smtClean="0"/>
              <a:t>14/07/2020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2646314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B1921-B6CA-4D11-B318-D7AC0C0445B6}" type="datetimeFigureOut">
              <a:rPr lang="en-GB" smtClean="0"/>
              <a:t>14/07/2020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137507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14/07/2020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1641883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6B1921-B6CA-4D11-B318-D7AC0C0445B6}" type="datetimeFigureOut">
              <a:rPr lang="en-GB" smtClean="0"/>
              <a:t>14/07/2020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283613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6B1921-B6CA-4D11-B318-D7AC0C0445B6}" type="datetimeFigureOut">
              <a:rPr lang="en-GB" smtClean="0"/>
              <a:t>14/07/2020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1779973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6B1921-B6CA-4D11-B318-D7AC0C0445B6}" type="datetimeFigureOut">
              <a:rPr lang="en-GB" smtClean="0"/>
              <a:t>14/07/2020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2374339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6B1921-B6CA-4D11-B318-D7AC0C0445B6}" type="datetimeFigureOut">
              <a:rPr lang="en-GB" smtClean="0"/>
              <a:t>14/07/2020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3589955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6B1921-B6CA-4D11-B318-D7AC0C0445B6}" type="datetimeFigureOut">
              <a:rPr lang="en-GB" smtClean="0"/>
              <a:t>14/07/2020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2825523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6B1921-B6CA-4D11-B318-D7AC0C0445B6}" type="datetimeFigureOut">
              <a:rPr lang="en-GB" smtClean="0"/>
              <a:t>14/07/2020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744872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96B1921-B6CA-4D11-B318-D7AC0C0445B6}" type="datetimeFigureOut">
              <a:rPr lang="en-GB" smtClean="0"/>
              <a:t>14/07/2020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2D398FB-E48A-4A0B-A4D4-6CF19DA50049}" type="slidenum">
              <a:rPr lang="en-GB" smtClean="0"/>
              <a:t>‹#›</a:t>
            </a:fld>
            <a:endParaRPr lang="en-GB"/>
          </a:p>
        </p:txBody>
      </p:sp>
    </p:spTree>
    <p:extLst>
      <p:ext uri="{BB962C8B-B14F-4D97-AF65-F5344CB8AC3E}">
        <p14:creationId xmlns:p14="http://schemas.microsoft.com/office/powerpoint/2010/main" val="24806669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3778-0291-4256-BE52-7CACC71FB0EC}"/>
              </a:ext>
            </a:extLst>
          </p:cNvPr>
          <p:cNvSpPr>
            <a:spLocks noGrp="1"/>
          </p:cNvSpPr>
          <p:nvPr>
            <p:ph type="ctrTitle"/>
          </p:nvPr>
        </p:nvSpPr>
        <p:spPr/>
        <p:txBody>
          <a:bodyPr/>
          <a:lstStyle/>
          <a:p>
            <a:r>
              <a:rPr lang="en-GB" dirty="0" err="1"/>
              <a:t>CyberFocus</a:t>
            </a:r>
            <a:r>
              <a:rPr lang="en-GB" dirty="0"/>
              <a:t> Pitch</a:t>
            </a:r>
          </a:p>
        </p:txBody>
      </p:sp>
      <p:sp>
        <p:nvSpPr>
          <p:cNvPr id="3" name="Subtitle 2">
            <a:extLst>
              <a:ext uri="{FF2B5EF4-FFF2-40B4-BE49-F238E27FC236}">
                <a16:creationId xmlns:a16="http://schemas.microsoft.com/office/drawing/2014/main" id="{54080BCE-D564-4577-BED5-A7CD1EDF014B}"/>
              </a:ext>
            </a:extLst>
          </p:cNvPr>
          <p:cNvSpPr>
            <a:spLocks noGrp="1"/>
          </p:cNvSpPr>
          <p:nvPr>
            <p:ph type="subTitle" idx="1"/>
          </p:nvPr>
        </p:nvSpPr>
        <p:spPr/>
        <p:txBody>
          <a:bodyPr/>
          <a:lstStyle/>
          <a:p>
            <a:endParaRPr lang="en-GB" dirty="0"/>
          </a:p>
          <a:p>
            <a:r>
              <a:rPr lang="en-GB" dirty="0"/>
              <a:t>Calum Murray, Pawel </a:t>
            </a:r>
            <a:r>
              <a:rPr lang="en-GB" dirty="0" err="1"/>
              <a:t>Kozubal</a:t>
            </a:r>
            <a:r>
              <a:rPr lang="en-GB" dirty="0"/>
              <a:t>, Brodie Templeton, Samuel </a:t>
            </a:r>
            <a:r>
              <a:rPr lang="en-GB" dirty="0" err="1"/>
              <a:t>Yerokun</a:t>
            </a:r>
            <a:endParaRPr lang="en-GB" dirty="0"/>
          </a:p>
        </p:txBody>
      </p:sp>
    </p:spTree>
    <p:extLst>
      <p:ext uri="{BB962C8B-B14F-4D97-AF65-F5344CB8AC3E}">
        <p14:creationId xmlns:p14="http://schemas.microsoft.com/office/powerpoint/2010/main" val="2961765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A5CB-8505-42EF-B91C-63787E14E885}"/>
              </a:ext>
            </a:extLst>
          </p:cNvPr>
          <p:cNvSpPr>
            <a:spLocks noGrp="1"/>
          </p:cNvSpPr>
          <p:nvPr>
            <p:ph type="title"/>
          </p:nvPr>
        </p:nvSpPr>
        <p:spPr/>
        <p:txBody>
          <a:bodyPr/>
          <a:lstStyle/>
          <a:p>
            <a:r>
              <a:rPr lang="en-GB" dirty="0"/>
              <a:t>Commercial sustainability</a:t>
            </a:r>
          </a:p>
        </p:txBody>
      </p:sp>
      <p:sp>
        <p:nvSpPr>
          <p:cNvPr id="3" name="Content Placeholder 2">
            <a:extLst>
              <a:ext uri="{FF2B5EF4-FFF2-40B4-BE49-F238E27FC236}">
                <a16:creationId xmlns:a16="http://schemas.microsoft.com/office/drawing/2014/main" id="{3D6EBD5E-85B1-43E0-8214-7BB7844F9049}"/>
              </a:ext>
            </a:extLst>
          </p:cNvPr>
          <p:cNvSpPr>
            <a:spLocks noGrp="1"/>
          </p:cNvSpPr>
          <p:nvPr>
            <p:ph idx="1"/>
          </p:nvPr>
        </p:nvSpPr>
        <p:spPr/>
        <p:txBody>
          <a:bodyPr>
            <a:normAutofit lnSpcReduction="10000"/>
          </a:bodyPr>
          <a:lstStyle/>
          <a:p>
            <a:r>
              <a:rPr lang="en-GB" dirty="0"/>
              <a:t>Be able to demonstrate that you plan to create and grow a sustainable studio post-competition. </a:t>
            </a:r>
          </a:p>
          <a:p>
            <a:r>
              <a:rPr lang="en-GB" dirty="0"/>
              <a:t>• Expert knowledge of the business and the project and be able to talk at ease about all aspects. </a:t>
            </a:r>
          </a:p>
          <a:p>
            <a:r>
              <a:rPr lang="en-GB" dirty="0"/>
              <a:t>• Financial / Commercial  </a:t>
            </a:r>
          </a:p>
          <a:p>
            <a:pPr lvl="1"/>
            <a:r>
              <a:rPr lang="en-GB" dirty="0"/>
              <a:t>o Clear understanding of sources of finance, where you will generate income both whilst in this development phase and afterwards -  i.e. other funders, publishers, selling assets etc.  Think about life beyond the possible UK Games Fund grant fund.   </a:t>
            </a:r>
          </a:p>
          <a:p>
            <a:pPr lvl="1"/>
            <a:r>
              <a:rPr lang="en-GB" dirty="0"/>
              <a:t>o Demonstrate that your budget and projected costs are realistic and in-line with publisher’s project budgets. </a:t>
            </a:r>
          </a:p>
          <a:p>
            <a:pPr lvl="1"/>
            <a:r>
              <a:rPr lang="en-GB" dirty="0"/>
              <a:t>• Impact</a:t>
            </a:r>
          </a:p>
          <a:p>
            <a:pPr lvl="2"/>
            <a:r>
              <a:rPr lang="en-GB" dirty="0"/>
              <a:t> o What would the impact of securing the UK Games Fund support have on your team / company? o Are there other impacts that are not purely commercial? </a:t>
            </a:r>
          </a:p>
        </p:txBody>
      </p:sp>
    </p:spTree>
    <p:extLst>
      <p:ext uri="{BB962C8B-B14F-4D97-AF65-F5344CB8AC3E}">
        <p14:creationId xmlns:p14="http://schemas.microsoft.com/office/powerpoint/2010/main" val="861706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0F28999-74EE-4CB6-B952-B9FDF4D3E63D}"/>
              </a:ext>
            </a:extLst>
          </p:cNvPr>
          <p:cNvSpPr>
            <a:spLocks noGrp="1"/>
          </p:cNvSpPr>
          <p:nvPr>
            <p:ph type="title"/>
          </p:nvPr>
        </p:nvSpPr>
        <p:spPr>
          <a:xfrm>
            <a:off x="677334" y="609600"/>
            <a:ext cx="3843375" cy="5175624"/>
          </a:xfrm>
        </p:spPr>
        <p:txBody>
          <a:bodyPr anchor="ctr">
            <a:normAutofit/>
          </a:bodyPr>
          <a:lstStyle/>
          <a:p>
            <a:r>
              <a:rPr lang="en-GB">
                <a:solidFill>
                  <a:schemeClr val="tx1">
                    <a:lumMod val="85000"/>
                    <a:lumOff val="15000"/>
                  </a:schemeClr>
                </a:solidFill>
              </a:rPr>
              <a:t>What is it?</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7328E9D-4B35-45BC-B3AF-83C31E8C218B}"/>
              </a:ext>
            </a:extLst>
          </p:cNvPr>
          <p:cNvSpPr>
            <a:spLocks noGrp="1"/>
          </p:cNvSpPr>
          <p:nvPr>
            <p:ph idx="1"/>
          </p:nvPr>
        </p:nvSpPr>
        <p:spPr>
          <a:xfrm>
            <a:off x="6116084" y="609601"/>
            <a:ext cx="5511296" cy="5175624"/>
          </a:xfrm>
        </p:spPr>
        <p:txBody>
          <a:bodyPr anchor="ctr">
            <a:normAutofit/>
          </a:bodyPr>
          <a:lstStyle/>
          <a:p>
            <a:r>
              <a:rPr lang="en-GB" dirty="0" err="1">
                <a:solidFill>
                  <a:srgbClr val="FFFFFF"/>
                </a:solidFill>
              </a:rPr>
              <a:t>CyberFocus</a:t>
            </a:r>
            <a:r>
              <a:rPr lang="en-GB" dirty="0">
                <a:solidFill>
                  <a:srgbClr val="FFFFFF"/>
                </a:solidFill>
              </a:rPr>
              <a:t> is a first person shooter (FPS)</a:t>
            </a:r>
          </a:p>
          <a:p>
            <a:pPr marL="0" indent="0">
              <a:buNone/>
            </a:pPr>
            <a:endParaRPr lang="en-GB" dirty="0">
              <a:solidFill>
                <a:srgbClr val="FFFFFF"/>
              </a:solidFill>
            </a:endParaRPr>
          </a:p>
          <a:p>
            <a:r>
              <a:rPr lang="en-GB" dirty="0">
                <a:solidFill>
                  <a:srgbClr val="FFFFFF"/>
                </a:solidFill>
              </a:rPr>
              <a:t>We aim to make it unique with a blend of parkour and slow motion game mechanics</a:t>
            </a:r>
          </a:p>
          <a:p>
            <a:pPr marL="0" indent="0">
              <a:buNone/>
            </a:pPr>
            <a:endParaRPr lang="en-GB" dirty="0">
              <a:solidFill>
                <a:srgbClr val="FFFFFF"/>
              </a:solidFill>
            </a:endParaRPr>
          </a:p>
          <a:p>
            <a:r>
              <a:rPr lang="en-GB" dirty="0">
                <a:solidFill>
                  <a:srgbClr val="FFFFFF"/>
                </a:solidFill>
              </a:rPr>
              <a:t>By incorporating these, we believe that this creates a fun and engaging game.</a:t>
            </a:r>
          </a:p>
          <a:p>
            <a:endParaRPr lang="en-GB" dirty="0">
              <a:solidFill>
                <a:srgbClr val="FFFFFF"/>
              </a:solidFill>
            </a:endParaRPr>
          </a:p>
        </p:txBody>
      </p:sp>
    </p:spTree>
    <p:extLst>
      <p:ext uri="{BB962C8B-B14F-4D97-AF65-F5344CB8AC3E}">
        <p14:creationId xmlns:p14="http://schemas.microsoft.com/office/powerpoint/2010/main" val="307844126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4004726-8898-4AD9-9118-C5A13961BF43}"/>
              </a:ext>
            </a:extLst>
          </p:cNvPr>
          <p:cNvSpPr>
            <a:spLocks noGrp="1"/>
          </p:cNvSpPr>
          <p:nvPr>
            <p:ph type="title"/>
          </p:nvPr>
        </p:nvSpPr>
        <p:spPr>
          <a:xfrm>
            <a:off x="677334" y="609600"/>
            <a:ext cx="3843375" cy="5175624"/>
          </a:xfrm>
        </p:spPr>
        <p:txBody>
          <a:bodyPr anchor="ctr">
            <a:normAutofit/>
          </a:bodyPr>
          <a:lstStyle/>
          <a:p>
            <a:r>
              <a:rPr lang="en-GB">
                <a:solidFill>
                  <a:schemeClr val="tx1">
                    <a:lumMod val="85000"/>
                    <a:lumOff val="15000"/>
                  </a:schemeClr>
                </a:solidFill>
              </a:rPr>
              <a:t>Why does it make sense?</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36A043C-39E7-48C7-9590-F013AE2D5BFB}"/>
              </a:ext>
            </a:extLst>
          </p:cNvPr>
          <p:cNvSpPr>
            <a:spLocks noGrp="1"/>
          </p:cNvSpPr>
          <p:nvPr>
            <p:ph idx="1"/>
          </p:nvPr>
        </p:nvSpPr>
        <p:spPr>
          <a:xfrm>
            <a:off x="6116084" y="609601"/>
            <a:ext cx="5511296" cy="5175624"/>
          </a:xfrm>
        </p:spPr>
        <p:txBody>
          <a:bodyPr anchor="ctr">
            <a:normAutofit/>
          </a:bodyPr>
          <a:lstStyle/>
          <a:p>
            <a:r>
              <a:rPr lang="en-GB" dirty="0">
                <a:solidFill>
                  <a:srgbClr val="FFFFFF"/>
                </a:solidFill>
              </a:rPr>
              <a:t>For the mechanics to make sense to the player, we wanted to make sure there was a backstory behind it.</a:t>
            </a:r>
          </a:p>
          <a:p>
            <a:endParaRPr lang="en-GB" dirty="0">
              <a:solidFill>
                <a:srgbClr val="FFFFFF"/>
              </a:solidFill>
            </a:endParaRPr>
          </a:p>
          <a:p>
            <a:r>
              <a:rPr lang="en-GB" dirty="0">
                <a:solidFill>
                  <a:srgbClr val="FFFFFF"/>
                </a:solidFill>
              </a:rPr>
              <a:t>Set in the future, players will be in the shoes of a cyborg, capably of being able to traverse levels and slow down time.</a:t>
            </a:r>
          </a:p>
          <a:p>
            <a:endParaRPr lang="en-GB" dirty="0">
              <a:solidFill>
                <a:srgbClr val="FFFFFF"/>
              </a:solidFill>
            </a:endParaRPr>
          </a:p>
          <a:p>
            <a:r>
              <a:rPr lang="en-GB" dirty="0">
                <a:solidFill>
                  <a:srgbClr val="FFFFFF"/>
                </a:solidFill>
              </a:rPr>
              <a:t>In order for players to understand the game, we will be working from a 3 phase model.</a:t>
            </a:r>
          </a:p>
        </p:txBody>
      </p:sp>
    </p:spTree>
    <p:extLst>
      <p:ext uri="{BB962C8B-B14F-4D97-AF65-F5344CB8AC3E}">
        <p14:creationId xmlns:p14="http://schemas.microsoft.com/office/powerpoint/2010/main" val="33679926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A12027-C2FD-4E18-A14E-138EFD52B217}"/>
              </a:ext>
            </a:extLst>
          </p:cNvPr>
          <p:cNvSpPr>
            <a:spLocks noGrp="1"/>
          </p:cNvSpPr>
          <p:nvPr>
            <p:ph type="title"/>
          </p:nvPr>
        </p:nvSpPr>
        <p:spPr>
          <a:xfrm>
            <a:off x="128811" y="1378252"/>
            <a:ext cx="3992596" cy="4093028"/>
          </a:xfrm>
        </p:spPr>
        <p:txBody>
          <a:bodyPr anchor="ctr">
            <a:normAutofit/>
          </a:bodyPr>
          <a:lstStyle/>
          <a:p>
            <a:r>
              <a:rPr lang="en-GB" sz="4400" dirty="0"/>
              <a:t>3 phase model</a:t>
            </a:r>
          </a:p>
        </p:txBody>
      </p:sp>
      <p:grpSp>
        <p:nvGrpSpPr>
          <p:cNvPr id="34" name="Group 33">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35" name="Straight Connector 34">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37"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5" name="Rectangle 44">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3A900F8E-1E90-4EB4-8C03-DBAAA7904A5E}"/>
              </a:ext>
            </a:extLst>
          </p:cNvPr>
          <p:cNvGraphicFramePr>
            <a:graphicFrameLocks noGrp="1"/>
          </p:cNvGraphicFramePr>
          <p:nvPr>
            <p:ph idx="1"/>
            <p:extLst>
              <p:ext uri="{D42A27DB-BD31-4B8C-83A1-F6EECF244321}">
                <p14:modId xmlns:p14="http://schemas.microsoft.com/office/powerpoint/2010/main" val="3573149744"/>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1907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4004726-8898-4AD9-9118-C5A13961BF43}"/>
              </a:ext>
            </a:extLst>
          </p:cNvPr>
          <p:cNvSpPr>
            <a:spLocks noGrp="1"/>
          </p:cNvSpPr>
          <p:nvPr>
            <p:ph type="title"/>
          </p:nvPr>
        </p:nvSpPr>
        <p:spPr>
          <a:xfrm>
            <a:off x="677334" y="609600"/>
            <a:ext cx="4874130" cy="5175624"/>
          </a:xfrm>
        </p:spPr>
        <p:txBody>
          <a:bodyPr anchor="ctr">
            <a:normAutofit/>
          </a:bodyPr>
          <a:lstStyle/>
          <a:p>
            <a:r>
              <a:rPr lang="en-GB" dirty="0">
                <a:solidFill>
                  <a:schemeClr val="tx1">
                    <a:lumMod val="85000"/>
                    <a:lumOff val="15000"/>
                  </a:schemeClr>
                </a:solidFill>
              </a:rPr>
              <a:t>Why is is it fun?</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36A043C-39E7-48C7-9590-F013AE2D5BFB}"/>
              </a:ext>
            </a:extLst>
          </p:cNvPr>
          <p:cNvSpPr>
            <a:spLocks noGrp="1"/>
          </p:cNvSpPr>
          <p:nvPr>
            <p:ph idx="1"/>
          </p:nvPr>
        </p:nvSpPr>
        <p:spPr>
          <a:xfrm>
            <a:off x="6116084" y="609601"/>
            <a:ext cx="5511296" cy="5175624"/>
          </a:xfrm>
        </p:spPr>
        <p:txBody>
          <a:bodyPr anchor="ctr">
            <a:normAutofit/>
          </a:bodyPr>
          <a:lstStyle/>
          <a:p>
            <a:r>
              <a:rPr lang="en-GB" dirty="0">
                <a:solidFill>
                  <a:srgbClr val="FFFFFF"/>
                </a:solidFill>
              </a:rPr>
              <a:t>We believe </a:t>
            </a:r>
            <a:r>
              <a:rPr lang="en-GB" dirty="0" err="1">
                <a:solidFill>
                  <a:srgbClr val="FFFFFF"/>
                </a:solidFill>
              </a:rPr>
              <a:t>CyberFocus</a:t>
            </a:r>
            <a:r>
              <a:rPr lang="en-GB" dirty="0">
                <a:solidFill>
                  <a:srgbClr val="FFFFFF"/>
                </a:solidFill>
              </a:rPr>
              <a:t> will excite players by giving them the ability to take on encounters in fun and engaging ways.</a:t>
            </a:r>
          </a:p>
          <a:p>
            <a:endParaRPr lang="en-GB" dirty="0">
              <a:solidFill>
                <a:srgbClr val="FFFFFF"/>
              </a:solidFill>
            </a:endParaRPr>
          </a:p>
          <a:p>
            <a:r>
              <a:rPr lang="en-GB" dirty="0">
                <a:solidFill>
                  <a:srgbClr val="FFFFFF"/>
                </a:solidFill>
              </a:rPr>
              <a:t>With the ability to wall run, slow down time, parkour and shoot, players can be creative with how they want to take on enemies and manoeuvre levels.</a:t>
            </a:r>
          </a:p>
        </p:txBody>
      </p:sp>
    </p:spTree>
    <p:extLst>
      <p:ext uri="{BB962C8B-B14F-4D97-AF65-F5344CB8AC3E}">
        <p14:creationId xmlns:p14="http://schemas.microsoft.com/office/powerpoint/2010/main" val="59098536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4004726-8898-4AD9-9118-C5A13961BF43}"/>
              </a:ext>
            </a:extLst>
          </p:cNvPr>
          <p:cNvSpPr>
            <a:spLocks noGrp="1"/>
          </p:cNvSpPr>
          <p:nvPr>
            <p:ph type="title"/>
          </p:nvPr>
        </p:nvSpPr>
        <p:spPr>
          <a:xfrm>
            <a:off x="677334" y="609600"/>
            <a:ext cx="4874130" cy="5175624"/>
          </a:xfrm>
        </p:spPr>
        <p:txBody>
          <a:bodyPr anchor="ctr">
            <a:normAutofit/>
          </a:bodyPr>
          <a:lstStyle/>
          <a:p>
            <a:r>
              <a:rPr lang="en-GB" dirty="0">
                <a:solidFill>
                  <a:schemeClr val="tx1">
                    <a:lumMod val="85000"/>
                    <a:lumOff val="15000"/>
                  </a:schemeClr>
                </a:solidFill>
              </a:rPr>
              <a:t>Why would someone want to play it?</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36A043C-39E7-48C7-9590-F013AE2D5BFB}"/>
              </a:ext>
            </a:extLst>
          </p:cNvPr>
          <p:cNvSpPr>
            <a:spLocks noGrp="1"/>
          </p:cNvSpPr>
          <p:nvPr>
            <p:ph idx="1"/>
          </p:nvPr>
        </p:nvSpPr>
        <p:spPr>
          <a:xfrm>
            <a:off x="6116084" y="609601"/>
            <a:ext cx="5511296" cy="5175624"/>
          </a:xfrm>
        </p:spPr>
        <p:txBody>
          <a:bodyPr anchor="ctr">
            <a:normAutofit/>
          </a:bodyPr>
          <a:lstStyle/>
          <a:p>
            <a:r>
              <a:rPr lang="en-GB" dirty="0">
                <a:solidFill>
                  <a:srgbClr val="FFFFFF"/>
                </a:solidFill>
              </a:rPr>
              <a:t>As it is a first person shooter, most players will feel comfortable with the controls layout as FPS are mainstream in the current gaming world. This would then attract them to play and </a:t>
            </a:r>
          </a:p>
          <a:p>
            <a:endParaRPr lang="en-GB" dirty="0">
              <a:solidFill>
                <a:srgbClr val="FFFFFF"/>
              </a:solidFill>
            </a:endParaRPr>
          </a:p>
          <a:p>
            <a:r>
              <a:rPr lang="en-GB" dirty="0">
                <a:solidFill>
                  <a:srgbClr val="FFFFFF"/>
                </a:solidFill>
              </a:rPr>
              <a:t>We feel the game would be appealing as having a mix of gunplay with parkour and slow motion would be fun and players, may find a similarity to games such as Mirrors Edge.</a:t>
            </a:r>
          </a:p>
          <a:p>
            <a:endParaRPr lang="en-GB" dirty="0">
              <a:solidFill>
                <a:srgbClr val="FFFFFF"/>
              </a:solidFill>
            </a:endParaRPr>
          </a:p>
        </p:txBody>
      </p:sp>
    </p:spTree>
    <p:extLst>
      <p:ext uri="{BB962C8B-B14F-4D97-AF65-F5344CB8AC3E}">
        <p14:creationId xmlns:p14="http://schemas.microsoft.com/office/powerpoint/2010/main" val="58022129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A5CB-8505-42EF-B91C-63787E14E885}"/>
              </a:ext>
            </a:extLst>
          </p:cNvPr>
          <p:cNvSpPr>
            <a:spLocks noGrp="1"/>
          </p:cNvSpPr>
          <p:nvPr>
            <p:ph type="title"/>
          </p:nvPr>
        </p:nvSpPr>
        <p:spPr/>
        <p:txBody>
          <a:bodyPr/>
          <a:lstStyle/>
          <a:p>
            <a:r>
              <a:rPr lang="en-GB" dirty="0"/>
              <a:t>Innovation</a:t>
            </a:r>
          </a:p>
        </p:txBody>
      </p:sp>
      <p:sp>
        <p:nvSpPr>
          <p:cNvPr id="3" name="Content Placeholder 2">
            <a:extLst>
              <a:ext uri="{FF2B5EF4-FFF2-40B4-BE49-F238E27FC236}">
                <a16:creationId xmlns:a16="http://schemas.microsoft.com/office/drawing/2014/main" id="{3D6EBD5E-85B1-43E0-8214-7BB7844F9049}"/>
              </a:ext>
            </a:extLst>
          </p:cNvPr>
          <p:cNvSpPr>
            <a:spLocks noGrp="1"/>
          </p:cNvSpPr>
          <p:nvPr>
            <p:ph idx="1"/>
          </p:nvPr>
        </p:nvSpPr>
        <p:spPr/>
        <p:txBody>
          <a:bodyPr>
            <a:normAutofit fontScale="70000" lnSpcReduction="20000"/>
          </a:bodyPr>
          <a:lstStyle/>
          <a:p>
            <a:r>
              <a:rPr lang="en-GB" dirty="0"/>
              <a:t>Teams should be able to demonstrate why it is innovative and creative by having a solid grasp of the market / genre of their prototype, backing up their claims with tangible evidence from playtesting, engaging with a wider audience and feedback.</a:t>
            </a:r>
          </a:p>
          <a:p>
            <a:r>
              <a:rPr lang="en-GB" dirty="0"/>
              <a:t>Consider: </a:t>
            </a:r>
          </a:p>
          <a:p>
            <a:r>
              <a:rPr lang="en-GB" dirty="0"/>
              <a:t>• What is already out in the market? </a:t>
            </a:r>
          </a:p>
          <a:p>
            <a:r>
              <a:rPr lang="en-GB" dirty="0"/>
              <a:t>• What is missing from the market? </a:t>
            </a:r>
          </a:p>
          <a:p>
            <a:r>
              <a:rPr lang="en-GB" dirty="0"/>
              <a:t>• How your games’ innovation will fill the gap and meet the need? </a:t>
            </a:r>
          </a:p>
          <a:p>
            <a:endParaRPr lang="en-GB" dirty="0"/>
          </a:p>
          <a:p>
            <a:pPr marL="0" indent="0">
              <a:buNone/>
            </a:pPr>
            <a:r>
              <a:rPr lang="en-GB" dirty="0"/>
              <a:t>Already on the market: Mirrors edge, Titanfall</a:t>
            </a:r>
          </a:p>
          <a:p>
            <a:pPr marL="0" indent="0">
              <a:buNone/>
            </a:pPr>
            <a:endParaRPr lang="en-GB" dirty="0"/>
          </a:p>
          <a:p>
            <a:pPr marL="0" indent="0">
              <a:buNone/>
            </a:pPr>
            <a:r>
              <a:rPr lang="en-GB" dirty="0"/>
              <a:t>What is missing from the market: Not had a memorable parkour fps since Titanfall, so with </a:t>
            </a:r>
            <a:r>
              <a:rPr lang="en-GB" dirty="0" err="1"/>
              <a:t>CyberFocus</a:t>
            </a:r>
            <a:r>
              <a:rPr lang="en-GB" dirty="0"/>
              <a:t> we can bring back interest by promoting this on the market</a:t>
            </a:r>
          </a:p>
          <a:p>
            <a:pPr marL="0" indent="0">
              <a:buNone/>
            </a:pPr>
            <a:endParaRPr lang="en-GB" dirty="0"/>
          </a:p>
          <a:p>
            <a:pPr marL="0" indent="0">
              <a:buNone/>
            </a:pPr>
            <a:r>
              <a:rPr lang="en-GB" dirty="0"/>
              <a:t>The games innovation will fill the gap by bringing familiar mechanics to the fps genre but mixed with new fun and engaging mechanics that players will find new and want to experiment with.</a:t>
            </a:r>
          </a:p>
        </p:txBody>
      </p:sp>
    </p:spTree>
    <p:extLst>
      <p:ext uri="{BB962C8B-B14F-4D97-AF65-F5344CB8AC3E}">
        <p14:creationId xmlns:p14="http://schemas.microsoft.com/office/powerpoint/2010/main" val="1237780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A5CB-8505-42EF-B91C-63787E14E885}"/>
              </a:ext>
            </a:extLst>
          </p:cNvPr>
          <p:cNvSpPr>
            <a:spLocks noGrp="1"/>
          </p:cNvSpPr>
          <p:nvPr>
            <p:ph type="title"/>
          </p:nvPr>
        </p:nvSpPr>
        <p:spPr/>
        <p:txBody>
          <a:bodyPr/>
          <a:lstStyle/>
          <a:p>
            <a:r>
              <a:rPr lang="en-GB" dirty="0"/>
              <a:t>Company development team</a:t>
            </a:r>
          </a:p>
        </p:txBody>
      </p:sp>
      <p:sp>
        <p:nvSpPr>
          <p:cNvPr id="3" name="Content Placeholder 2">
            <a:extLst>
              <a:ext uri="{FF2B5EF4-FFF2-40B4-BE49-F238E27FC236}">
                <a16:creationId xmlns:a16="http://schemas.microsoft.com/office/drawing/2014/main" id="{3D6EBD5E-85B1-43E0-8214-7BB7844F9049}"/>
              </a:ext>
            </a:extLst>
          </p:cNvPr>
          <p:cNvSpPr>
            <a:spLocks noGrp="1"/>
          </p:cNvSpPr>
          <p:nvPr>
            <p:ph idx="1"/>
          </p:nvPr>
        </p:nvSpPr>
        <p:spPr/>
        <p:txBody>
          <a:bodyPr>
            <a:normAutofit lnSpcReduction="10000"/>
          </a:bodyPr>
          <a:lstStyle/>
          <a:p>
            <a:r>
              <a:rPr lang="en-GB" dirty="0"/>
              <a:t>You should provide high level information about your team (it should be concise and relevant).   Draw on key skill sets and experience that complement and enhance your prototype offering.  Information shared should instil confidence that your team can deliver the prototype development plan on time, to budget and to a high standard.</a:t>
            </a:r>
          </a:p>
          <a:p>
            <a:endParaRPr lang="en-GB" dirty="0"/>
          </a:p>
          <a:p>
            <a:r>
              <a:rPr lang="en-GB" dirty="0"/>
              <a:t>Brodie – programmer proficient in C#, attended </a:t>
            </a:r>
            <a:r>
              <a:rPr lang="en-GB" dirty="0" err="1"/>
              <a:t>gamejams</a:t>
            </a:r>
            <a:r>
              <a:rPr lang="en-GB" dirty="0"/>
              <a:t> (experience working in teams an sticking to deadlines) and always open to feedback.</a:t>
            </a:r>
          </a:p>
          <a:p>
            <a:r>
              <a:rPr lang="en-GB" dirty="0"/>
              <a:t>Pawel – Comfortable with the Unity engine, Experience creating levels (worked alongside him on various projects)</a:t>
            </a:r>
          </a:p>
          <a:p>
            <a:r>
              <a:rPr lang="en-GB" dirty="0"/>
              <a:t>Samuel – 3D Modeller, experience collaborating with different teams (games and animation students), experienced in environment modelling</a:t>
            </a:r>
          </a:p>
        </p:txBody>
      </p:sp>
    </p:spTree>
    <p:extLst>
      <p:ext uri="{BB962C8B-B14F-4D97-AF65-F5344CB8AC3E}">
        <p14:creationId xmlns:p14="http://schemas.microsoft.com/office/powerpoint/2010/main" val="2561268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A5CB-8505-42EF-B91C-63787E14E885}"/>
              </a:ext>
            </a:extLst>
          </p:cNvPr>
          <p:cNvSpPr>
            <a:spLocks noGrp="1"/>
          </p:cNvSpPr>
          <p:nvPr>
            <p:ph type="title"/>
          </p:nvPr>
        </p:nvSpPr>
        <p:spPr/>
        <p:txBody>
          <a:bodyPr/>
          <a:lstStyle/>
          <a:p>
            <a:r>
              <a:rPr lang="en-GB" dirty="0"/>
              <a:t>Shipping</a:t>
            </a:r>
          </a:p>
        </p:txBody>
      </p:sp>
      <p:sp>
        <p:nvSpPr>
          <p:cNvPr id="3" name="Content Placeholder 2">
            <a:extLst>
              <a:ext uri="{FF2B5EF4-FFF2-40B4-BE49-F238E27FC236}">
                <a16:creationId xmlns:a16="http://schemas.microsoft.com/office/drawing/2014/main" id="{3D6EBD5E-85B1-43E0-8214-7BB7844F9049}"/>
              </a:ext>
            </a:extLst>
          </p:cNvPr>
          <p:cNvSpPr>
            <a:spLocks noGrp="1"/>
          </p:cNvSpPr>
          <p:nvPr>
            <p:ph idx="1"/>
          </p:nvPr>
        </p:nvSpPr>
        <p:spPr/>
        <p:txBody>
          <a:bodyPr>
            <a:normAutofit lnSpcReduction="10000"/>
          </a:bodyPr>
          <a:lstStyle/>
          <a:p>
            <a:r>
              <a:rPr lang="en-GB" dirty="0"/>
              <a:t>Clear understanding of: </a:t>
            </a:r>
          </a:p>
          <a:p>
            <a:r>
              <a:rPr lang="en-GB" dirty="0"/>
              <a:t>• Platforms for shipping the finished game </a:t>
            </a:r>
          </a:p>
          <a:p>
            <a:r>
              <a:rPr lang="en-GB" dirty="0"/>
              <a:t>• Go-to-market plan </a:t>
            </a:r>
          </a:p>
          <a:p>
            <a:pPr lvl="1"/>
            <a:r>
              <a:rPr lang="en-GB" dirty="0"/>
              <a:t>o Route to market: self-publish / publisher / other route with robust plan and understanding of how they will successfully deliver their game and realise projected revenue </a:t>
            </a:r>
          </a:p>
          <a:p>
            <a:pPr lvl="1"/>
            <a:r>
              <a:rPr lang="en-GB" dirty="0"/>
              <a:t>o Revenue model for example F2P, Premium, Subscription, and/or DLC plans </a:t>
            </a:r>
          </a:p>
          <a:p>
            <a:r>
              <a:rPr lang="en-GB" dirty="0"/>
              <a:t>• Timescale for release </a:t>
            </a:r>
          </a:p>
          <a:p>
            <a:endParaRPr lang="en-GB" dirty="0"/>
          </a:p>
          <a:p>
            <a:r>
              <a:rPr lang="en-GB" dirty="0"/>
              <a:t>Ship to PC first then release for console. Provide controller support for PC.</a:t>
            </a:r>
          </a:p>
          <a:p>
            <a:r>
              <a:rPr lang="en-GB" dirty="0"/>
              <a:t>Market plan: </a:t>
            </a:r>
          </a:p>
        </p:txBody>
      </p:sp>
    </p:spTree>
    <p:extLst>
      <p:ext uri="{BB962C8B-B14F-4D97-AF65-F5344CB8AC3E}">
        <p14:creationId xmlns:p14="http://schemas.microsoft.com/office/powerpoint/2010/main" val="13032416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934</Words>
  <Application>Microsoft Office PowerPoint</Application>
  <PresentationFormat>Widescreen</PresentationFormat>
  <Paragraphs>75</Paragraphs>
  <Slides>10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CyberFocus Pitch</vt:lpstr>
      <vt:lpstr>What is it?</vt:lpstr>
      <vt:lpstr>Why does it make sense?</vt:lpstr>
      <vt:lpstr>3 phase model</vt:lpstr>
      <vt:lpstr>Why is is it fun?</vt:lpstr>
      <vt:lpstr>Why would someone want to play it?</vt:lpstr>
      <vt:lpstr>Innovation</vt:lpstr>
      <vt:lpstr>Company development team</vt:lpstr>
      <vt:lpstr>Shipping</vt:lpstr>
      <vt:lpstr>Commercial sustainability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CyberFocus Pitch</dc:title>
  <dc:creator>Olivia Murray</dc:creator>
  <cp:lastModifiedBy>Calum Murray</cp:lastModifiedBy>
  <cp:revision>52</cp:revision>
  <dcterms:created xsi:type="dcterms:W3CDTF">2020-07-09T17:57:37Z</dcterms:created>
  <dcterms:modified xsi:type="dcterms:W3CDTF">2020-07-14T14:00:33Z</dcterms:modified>
</cp:coreProperties>
</file>