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2"/>
  </p:notesMasterIdLst>
  <p:sldIdLst>
    <p:sldId id="256" r:id="rId2"/>
    <p:sldId id="258" r:id="rId3"/>
    <p:sldId id="259" r:id="rId4"/>
    <p:sldId id="260"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4397"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FAC6412-6F71-49FF-94D0-1B37CAEB9D9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A4A20E5-129C-4518-B890-A5B75FDCEFB1}">
      <dgm:prSet/>
      <dgm:spPr/>
      <dgm:t>
        <a:bodyPr/>
        <a:lstStyle/>
        <a:p>
          <a:r>
            <a:rPr lang="en-GB" b="1" dirty="0"/>
            <a:t>Phase 1 </a:t>
          </a:r>
          <a:r>
            <a:rPr lang="en-GB" dirty="0"/>
            <a:t>– Understanding the game.</a:t>
          </a:r>
          <a:endParaRPr lang="en-US" dirty="0"/>
        </a:p>
      </dgm:t>
    </dgm:pt>
    <dgm:pt modelId="{B7BC7ADB-68A1-47C7-9086-3E4757101B11}" type="parTrans" cxnId="{716AFB2B-A180-433D-862D-086795830355}">
      <dgm:prSet/>
      <dgm:spPr/>
      <dgm:t>
        <a:bodyPr/>
        <a:lstStyle/>
        <a:p>
          <a:endParaRPr lang="en-US"/>
        </a:p>
      </dgm:t>
    </dgm:pt>
    <dgm:pt modelId="{B03E5CD7-A83B-4DD3-98B1-6E5ED6447975}" type="sibTrans" cxnId="{716AFB2B-A180-433D-862D-086795830355}">
      <dgm:prSet/>
      <dgm:spPr/>
      <dgm:t>
        <a:bodyPr/>
        <a:lstStyle/>
        <a:p>
          <a:endParaRPr lang="en-US"/>
        </a:p>
      </dgm:t>
    </dgm:pt>
    <dgm:pt modelId="{5C658B9E-C8D7-4BB7-A631-D100267196FB}">
      <dgm:prSet/>
      <dgm:spPr/>
      <dgm:t>
        <a:bodyPr/>
        <a:lstStyle/>
        <a:p>
          <a:r>
            <a:rPr lang="en-GB" b="1" dirty="0"/>
            <a:t>Phase 2 </a:t>
          </a:r>
          <a:r>
            <a:rPr lang="en-GB" dirty="0"/>
            <a:t>– Test the players understanding of the game by placing a challenge in front of them.</a:t>
          </a:r>
          <a:endParaRPr lang="en-US" dirty="0"/>
        </a:p>
      </dgm:t>
    </dgm:pt>
    <dgm:pt modelId="{352236A5-15A2-4D23-9630-0B87A8C63588}" type="parTrans" cxnId="{162BFDFA-A2B0-42BA-80DA-75070330F7EA}">
      <dgm:prSet/>
      <dgm:spPr/>
      <dgm:t>
        <a:bodyPr/>
        <a:lstStyle/>
        <a:p>
          <a:endParaRPr lang="en-US"/>
        </a:p>
      </dgm:t>
    </dgm:pt>
    <dgm:pt modelId="{A87B8D9F-A09B-4957-9ED9-0A355AE70A94}" type="sibTrans" cxnId="{162BFDFA-A2B0-42BA-80DA-75070330F7EA}">
      <dgm:prSet/>
      <dgm:spPr/>
      <dgm:t>
        <a:bodyPr/>
        <a:lstStyle/>
        <a:p>
          <a:endParaRPr lang="en-US"/>
        </a:p>
      </dgm:t>
    </dgm:pt>
    <dgm:pt modelId="{D4584F52-EF4B-4FEB-ABAE-ADA1E281CB12}">
      <dgm:prSet/>
      <dgm:spPr/>
      <dgm:t>
        <a:bodyPr/>
        <a:lstStyle/>
        <a:p>
          <a:r>
            <a:rPr lang="en-GB" b="1" dirty="0"/>
            <a:t>Phase 3 </a:t>
          </a:r>
          <a:r>
            <a:rPr lang="en-GB" dirty="0"/>
            <a:t>– Ensure player understands the game by having them complete the most challenging part of the level but by also making it still feel fun and engaging.</a:t>
          </a:r>
          <a:endParaRPr lang="en-US" dirty="0"/>
        </a:p>
      </dgm:t>
    </dgm:pt>
    <dgm:pt modelId="{6A023B74-5204-412E-86B9-E1921B0A1DE7}" type="parTrans" cxnId="{02392CCA-87CD-4B79-B726-94E7876414CE}">
      <dgm:prSet/>
      <dgm:spPr/>
      <dgm:t>
        <a:bodyPr/>
        <a:lstStyle/>
        <a:p>
          <a:endParaRPr lang="en-US"/>
        </a:p>
      </dgm:t>
    </dgm:pt>
    <dgm:pt modelId="{E40E0804-66D3-4EE6-9F02-13BDD26E95CC}" type="sibTrans" cxnId="{02392CCA-87CD-4B79-B726-94E7876414CE}">
      <dgm:prSet/>
      <dgm:spPr/>
      <dgm:t>
        <a:bodyPr/>
        <a:lstStyle/>
        <a:p>
          <a:endParaRPr lang="en-US"/>
        </a:p>
      </dgm:t>
    </dgm:pt>
    <dgm:pt modelId="{3AD40A01-68E0-4062-8D06-B81CC2E2A37B}" type="pres">
      <dgm:prSet presAssocID="{1FAC6412-6F71-49FF-94D0-1B37CAEB9D95}" presName="root" presStyleCnt="0">
        <dgm:presLayoutVars>
          <dgm:dir/>
          <dgm:resizeHandles val="exact"/>
        </dgm:presLayoutVars>
      </dgm:prSet>
      <dgm:spPr/>
    </dgm:pt>
    <dgm:pt modelId="{4CD3BF76-A32F-46FB-B240-C45A186701BF}" type="pres">
      <dgm:prSet presAssocID="{BA4A20E5-129C-4518-B890-A5B75FDCEFB1}" presName="compNode" presStyleCnt="0"/>
      <dgm:spPr/>
    </dgm:pt>
    <dgm:pt modelId="{B5464D6F-4595-41DE-A162-1C1D13129CE5}" type="pres">
      <dgm:prSet presAssocID="{BA4A20E5-129C-4518-B890-A5B75FDCEFB1}" presName="bgRect" presStyleLbl="bgShp" presStyleIdx="0" presStyleCnt="3"/>
      <dgm:spPr/>
    </dgm:pt>
    <dgm:pt modelId="{706FEB24-860A-4628-9C60-AE640E53C386}" type="pres">
      <dgm:prSet presAssocID="{BA4A20E5-129C-4518-B890-A5B75FDCEFB1}" presName="iconRect" presStyleLbl="node1" presStyleIdx="0" presStyleCnt="3" custLinFactNeighborX="25" custLinFactNeighborY="14450"/>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9BE6FC42-EBA9-46FB-BEBF-7C1364C0E894}" type="pres">
      <dgm:prSet presAssocID="{BA4A20E5-129C-4518-B890-A5B75FDCEFB1}" presName="spaceRect" presStyleCnt="0"/>
      <dgm:spPr/>
    </dgm:pt>
    <dgm:pt modelId="{D367BDAF-ABAF-4053-B3AA-864C479C53FA}" type="pres">
      <dgm:prSet presAssocID="{BA4A20E5-129C-4518-B890-A5B75FDCEFB1}" presName="parTx" presStyleLbl="revTx" presStyleIdx="0" presStyleCnt="3">
        <dgm:presLayoutVars>
          <dgm:chMax val="0"/>
          <dgm:chPref val="0"/>
        </dgm:presLayoutVars>
      </dgm:prSet>
      <dgm:spPr/>
    </dgm:pt>
    <dgm:pt modelId="{4EF263A3-7F8E-42B2-891C-F6B050383F91}" type="pres">
      <dgm:prSet presAssocID="{B03E5CD7-A83B-4DD3-98B1-6E5ED6447975}" presName="sibTrans" presStyleCnt="0"/>
      <dgm:spPr/>
    </dgm:pt>
    <dgm:pt modelId="{EFEA7FE6-8C2A-464C-8BF8-4570477F69F4}" type="pres">
      <dgm:prSet presAssocID="{5C658B9E-C8D7-4BB7-A631-D100267196FB}" presName="compNode" presStyleCnt="0"/>
      <dgm:spPr/>
    </dgm:pt>
    <dgm:pt modelId="{F125D779-F8C3-47E1-A2FC-9A1D19DB0B48}" type="pres">
      <dgm:prSet presAssocID="{5C658B9E-C8D7-4BB7-A631-D100267196FB}" presName="bgRect" presStyleLbl="bgShp" presStyleIdx="1" presStyleCnt="3"/>
      <dgm:spPr/>
    </dgm:pt>
    <dgm:pt modelId="{C03DFB52-9045-48C8-AAB5-1279F39F918C}" type="pres">
      <dgm:prSet presAssocID="{5C658B9E-C8D7-4BB7-A631-D100267196FB}" presName="iconRect" presStyleLbl="nod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vron Arrows"/>
        </a:ext>
      </dgm:extLst>
    </dgm:pt>
    <dgm:pt modelId="{80CAAC1B-8DA7-42AF-8252-A974421B84F9}" type="pres">
      <dgm:prSet presAssocID="{5C658B9E-C8D7-4BB7-A631-D100267196FB}" presName="spaceRect" presStyleCnt="0"/>
      <dgm:spPr/>
    </dgm:pt>
    <dgm:pt modelId="{8ACD6874-E473-42F3-AF19-1B314D15CBF8}" type="pres">
      <dgm:prSet presAssocID="{5C658B9E-C8D7-4BB7-A631-D100267196FB}" presName="parTx" presStyleLbl="revTx" presStyleIdx="1" presStyleCnt="3">
        <dgm:presLayoutVars>
          <dgm:chMax val="0"/>
          <dgm:chPref val="0"/>
        </dgm:presLayoutVars>
      </dgm:prSet>
      <dgm:spPr/>
    </dgm:pt>
    <dgm:pt modelId="{BB858BCE-CF87-47E2-8604-2E18ACCEA013}" type="pres">
      <dgm:prSet presAssocID="{A87B8D9F-A09B-4957-9ED9-0A355AE70A94}" presName="sibTrans" presStyleCnt="0"/>
      <dgm:spPr/>
    </dgm:pt>
    <dgm:pt modelId="{F0C02368-A9AC-4588-8A18-031879F70A28}" type="pres">
      <dgm:prSet presAssocID="{D4584F52-EF4B-4FEB-ABAE-ADA1E281CB12}" presName="compNode" presStyleCnt="0"/>
      <dgm:spPr/>
    </dgm:pt>
    <dgm:pt modelId="{D297134F-A1FD-4B7B-A49F-5B17B70B92FC}" type="pres">
      <dgm:prSet presAssocID="{D4584F52-EF4B-4FEB-ABAE-ADA1E281CB12}" presName="bgRect" presStyleLbl="bgShp" presStyleIdx="2" presStyleCnt="3"/>
      <dgm:spPr/>
    </dgm:pt>
    <dgm:pt modelId="{1A6CD5D2-BC94-41B5-8560-10A853C70A5B}" type="pres">
      <dgm:prSet presAssocID="{D4584F52-EF4B-4FEB-ABAE-ADA1E281CB12}" presName="iconRect" presStyleLbl="node1" presStyleIdx="2"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33ED672A-413A-4A10-A8F0-17EFD997A60D}" type="pres">
      <dgm:prSet presAssocID="{D4584F52-EF4B-4FEB-ABAE-ADA1E281CB12}" presName="spaceRect" presStyleCnt="0"/>
      <dgm:spPr/>
    </dgm:pt>
    <dgm:pt modelId="{640D9170-DB16-49E6-993A-9F11D64BE7B9}" type="pres">
      <dgm:prSet presAssocID="{D4584F52-EF4B-4FEB-ABAE-ADA1E281CB12}" presName="parTx" presStyleLbl="revTx" presStyleIdx="2" presStyleCnt="3">
        <dgm:presLayoutVars>
          <dgm:chMax val="0"/>
          <dgm:chPref val="0"/>
        </dgm:presLayoutVars>
      </dgm:prSet>
      <dgm:spPr/>
    </dgm:pt>
  </dgm:ptLst>
  <dgm:cxnLst>
    <dgm:cxn modelId="{716AFB2B-A180-433D-862D-086795830355}" srcId="{1FAC6412-6F71-49FF-94D0-1B37CAEB9D95}" destId="{BA4A20E5-129C-4518-B890-A5B75FDCEFB1}" srcOrd="0" destOrd="0" parTransId="{B7BC7ADB-68A1-47C7-9086-3E4757101B11}" sibTransId="{B03E5CD7-A83B-4DD3-98B1-6E5ED6447975}"/>
    <dgm:cxn modelId="{BD6F4439-DC15-4342-990B-443276CBE09F}" type="presOf" srcId="{5C658B9E-C8D7-4BB7-A631-D100267196FB}" destId="{8ACD6874-E473-42F3-AF19-1B314D15CBF8}" srcOrd="0" destOrd="0" presId="urn:microsoft.com/office/officeart/2018/2/layout/IconVerticalSolidList"/>
    <dgm:cxn modelId="{2A26A068-F26D-4526-BFB2-3BED39AE46F5}" type="presOf" srcId="{BA4A20E5-129C-4518-B890-A5B75FDCEFB1}" destId="{D367BDAF-ABAF-4053-B3AA-864C479C53FA}" srcOrd="0" destOrd="0" presId="urn:microsoft.com/office/officeart/2018/2/layout/IconVerticalSolidList"/>
    <dgm:cxn modelId="{17DBC248-56AA-4F58-91DD-6EDE905A3D23}" type="presOf" srcId="{1FAC6412-6F71-49FF-94D0-1B37CAEB9D95}" destId="{3AD40A01-68E0-4062-8D06-B81CC2E2A37B}" srcOrd="0" destOrd="0" presId="urn:microsoft.com/office/officeart/2018/2/layout/IconVerticalSolidList"/>
    <dgm:cxn modelId="{02392CCA-87CD-4B79-B726-94E7876414CE}" srcId="{1FAC6412-6F71-49FF-94D0-1B37CAEB9D95}" destId="{D4584F52-EF4B-4FEB-ABAE-ADA1E281CB12}" srcOrd="2" destOrd="0" parTransId="{6A023B74-5204-412E-86B9-E1921B0A1DE7}" sibTransId="{E40E0804-66D3-4EE6-9F02-13BDD26E95CC}"/>
    <dgm:cxn modelId="{7AC6FFCB-E4EB-4819-94AF-61F90F2071D9}" type="presOf" srcId="{D4584F52-EF4B-4FEB-ABAE-ADA1E281CB12}" destId="{640D9170-DB16-49E6-993A-9F11D64BE7B9}" srcOrd="0" destOrd="0" presId="urn:microsoft.com/office/officeart/2018/2/layout/IconVerticalSolidList"/>
    <dgm:cxn modelId="{162BFDFA-A2B0-42BA-80DA-75070330F7EA}" srcId="{1FAC6412-6F71-49FF-94D0-1B37CAEB9D95}" destId="{5C658B9E-C8D7-4BB7-A631-D100267196FB}" srcOrd="1" destOrd="0" parTransId="{352236A5-15A2-4D23-9630-0B87A8C63588}" sibTransId="{A87B8D9F-A09B-4957-9ED9-0A355AE70A94}"/>
    <dgm:cxn modelId="{827BF82A-E29F-49E1-A12F-4A9599D954C1}" type="presParOf" srcId="{3AD40A01-68E0-4062-8D06-B81CC2E2A37B}" destId="{4CD3BF76-A32F-46FB-B240-C45A186701BF}" srcOrd="0" destOrd="0" presId="urn:microsoft.com/office/officeart/2018/2/layout/IconVerticalSolidList"/>
    <dgm:cxn modelId="{DF969FB2-BF9A-47FF-90D4-FC05234BF9B5}" type="presParOf" srcId="{4CD3BF76-A32F-46FB-B240-C45A186701BF}" destId="{B5464D6F-4595-41DE-A162-1C1D13129CE5}" srcOrd="0" destOrd="0" presId="urn:microsoft.com/office/officeart/2018/2/layout/IconVerticalSolidList"/>
    <dgm:cxn modelId="{3D20EF04-196F-4D16-BAC3-E81111F9084D}" type="presParOf" srcId="{4CD3BF76-A32F-46FB-B240-C45A186701BF}" destId="{706FEB24-860A-4628-9C60-AE640E53C386}" srcOrd="1" destOrd="0" presId="urn:microsoft.com/office/officeart/2018/2/layout/IconVerticalSolidList"/>
    <dgm:cxn modelId="{62E117D9-393B-4B05-90F5-A63C3A661A78}" type="presParOf" srcId="{4CD3BF76-A32F-46FB-B240-C45A186701BF}" destId="{9BE6FC42-EBA9-46FB-BEBF-7C1364C0E894}" srcOrd="2" destOrd="0" presId="urn:microsoft.com/office/officeart/2018/2/layout/IconVerticalSolidList"/>
    <dgm:cxn modelId="{BB132D5F-2E14-4BA6-AE89-D68F599FE25D}" type="presParOf" srcId="{4CD3BF76-A32F-46FB-B240-C45A186701BF}" destId="{D367BDAF-ABAF-4053-B3AA-864C479C53FA}" srcOrd="3" destOrd="0" presId="urn:microsoft.com/office/officeart/2018/2/layout/IconVerticalSolidList"/>
    <dgm:cxn modelId="{47C81FAF-E8E5-4870-A3EC-A9138FCDA52E}" type="presParOf" srcId="{3AD40A01-68E0-4062-8D06-B81CC2E2A37B}" destId="{4EF263A3-7F8E-42B2-891C-F6B050383F91}" srcOrd="1" destOrd="0" presId="urn:microsoft.com/office/officeart/2018/2/layout/IconVerticalSolidList"/>
    <dgm:cxn modelId="{64FD7657-B1E3-4472-A3E8-3A199E175706}" type="presParOf" srcId="{3AD40A01-68E0-4062-8D06-B81CC2E2A37B}" destId="{EFEA7FE6-8C2A-464C-8BF8-4570477F69F4}" srcOrd="2" destOrd="0" presId="urn:microsoft.com/office/officeart/2018/2/layout/IconVerticalSolidList"/>
    <dgm:cxn modelId="{3720A372-C1F7-4CAF-888D-C308776A02BE}" type="presParOf" srcId="{EFEA7FE6-8C2A-464C-8BF8-4570477F69F4}" destId="{F125D779-F8C3-47E1-A2FC-9A1D19DB0B48}" srcOrd="0" destOrd="0" presId="urn:microsoft.com/office/officeart/2018/2/layout/IconVerticalSolidList"/>
    <dgm:cxn modelId="{471C7862-4582-4291-8A6F-8B362773522F}" type="presParOf" srcId="{EFEA7FE6-8C2A-464C-8BF8-4570477F69F4}" destId="{C03DFB52-9045-48C8-AAB5-1279F39F918C}" srcOrd="1" destOrd="0" presId="urn:microsoft.com/office/officeart/2018/2/layout/IconVerticalSolidList"/>
    <dgm:cxn modelId="{2FE62B09-5E95-4023-96D1-1B464B1677B8}" type="presParOf" srcId="{EFEA7FE6-8C2A-464C-8BF8-4570477F69F4}" destId="{80CAAC1B-8DA7-42AF-8252-A974421B84F9}" srcOrd="2" destOrd="0" presId="urn:microsoft.com/office/officeart/2018/2/layout/IconVerticalSolidList"/>
    <dgm:cxn modelId="{385889DA-0498-4587-880F-8536A8AFFC95}" type="presParOf" srcId="{EFEA7FE6-8C2A-464C-8BF8-4570477F69F4}" destId="{8ACD6874-E473-42F3-AF19-1B314D15CBF8}" srcOrd="3" destOrd="0" presId="urn:microsoft.com/office/officeart/2018/2/layout/IconVerticalSolidList"/>
    <dgm:cxn modelId="{C9B2EB74-6561-45CA-81DE-A07B049A5BFE}" type="presParOf" srcId="{3AD40A01-68E0-4062-8D06-B81CC2E2A37B}" destId="{BB858BCE-CF87-47E2-8604-2E18ACCEA013}" srcOrd="3" destOrd="0" presId="urn:microsoft.com/office/officeart/2018/2/layout/IconVerticalSolidList"/>
    <dgm:cxn modelId="{80C03C92-7B60-436D-A932-F0F62E818ABF}" type="presParOf" srcId="{3AD40A01-68E0-4062-8D06-B81CC2E2A37B}" destId="{F0C02368-A9AC-4588-8A18-031879F70A28}" srcOrd="4" destOrd="0" presId="urn:microsoft.com/office/officeart/2018/2/layout/IconVerticalSolidList"/>
    <dgm:cxn modelId="{5383C0F8-6AF2-43F3-A57E-325227875621}" type="presParOf" srcId="{F0C02368-A9AC-4588-8A18-031879F70A28}" destId="{D297134F-A1FD-4B7B-A49F-5B17B70B92FC}" srcOrd="0" destOrd="0" presId="urn:microsoft.com/office/officeart/2018/2/layout/IconVerticalSolidList"/>
    <dgm:cxn modelId="{7DE5F5EF-BDC3-472B-9BDA-DBD2908078B7}" type="presParOf" srcId="{F0C02368-A9AC-4588-8A18-031879F70A28}" destId="{1A6CD5D2-BC94-41B5-8560-10A853C70A5B}" srcOrd="1" destOrd="0" presId="urn:microsoft.com/office/officeart/2018/2/layout/IconVerticalSolidList"/>
    <dgm:cxn modelId="{106D889B-EA3A-4992-8A32-23254A85AABF}" type="presParOf" srcId="{F0C02368-A9AC-4588-8A18-031879F70A28}" destId="{33ED672A-413A-4A10-A8F0-17EFD997A60D}" srcOrd="2" destOrd="0" presId="urn:microsoft.com/office/officeart/2018/2/layout/IconVerticalSolidList"/>
    <dgm:cxn modelId="{01BF464E-E661-4447-BFBE-1D44A08E760A}" type="presParOf" srcId="{F0C02368-A9AC-4588-8A18-031879F70A28}" destId="{640D9170-DB16-49E6-993A-9F11D64BE7B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64D6F-4595-41DE-A162-1C1D13129CE5}">
      <dsp:nvSpPr>
        <dsp:cNvPr id="0" name=""/>
        <dsp:cNvSpPr/>
      </dsp:nvSpPr>
      <dsp:spPr>
        <a:xfrm>
          <a:off x="0" y="607"/>
          <a:ext cx="6628804" cy="142239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6FEB24-860A-4628-9C60-AE640E53C386}">
      <dsp:nvSpPr>
        <dsp:cNvPr id="0" name=""/>
        <dsp:cNvSpPr/>
      </dsp:nvSpPr>
      <dsp:spPr>
        <a:xfrm>
          <a:off x="430468" y="433690"/>
          <a:ext cx="782314" cy="78231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67BDAF-ABAF-4053-B3AA-864C479C53FA}">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844550">
            <a:lnSpc>
              <a:spcPct val="90000"/>
            </a:lnSpc>
            <a:spcBef>
              <a:spcPct val="0"/>
            </a:spcBef>
            <a:spcAft>
              <a:spcPct val="35000"/>
            </a:spcAft>
            <a:buNone/>
          </a:pPr>
          <a:r>
            <a:rPr lang="en-GB" sz="1900" b="1" kern="1200" dirty="0"/>
            <a:t>Phase 1 </a:t>
          </a:r>
          <a:r>
            <a:rPr lang="en-GB" sz="1900" kern="1200" dirty="0"/>
            <a:t>– Understanding the game.</a:t>
          </a:r>
          <a:endParaRPr lang="en-US" sz="1900" kern="1200" dirty="0"/>
        </a:p>
      </dsp:txBody>
      <dsp:txXfrm>
        <a:off x="1642860" y="607"/>
        <a:ext cx="4985943" cy="1422390"/>
      </dsp:txXfrm>
    </dsp:sp>
    <dsp:sp modelId="{F125D779-F8C3-47E1-A2FC-9A1D19DB0B48}">
      <dsp:nvSpPr>
        <dsp:cNvPr id="0" name=""/>
        <dsp:cNvSpPr/>
      </dsp:nvSpPr>
      <dsp:spPr>
        <a:xfrm>
          <a:off x="0" y="1778595"/>
          <a:ext cx="6628804" cy="142239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3DFB52-9045-48C8-AAB5-1279F39F918C}">
      <dsp:nvSpPr>
        <dsp:cNvPr id="0" name=""/>
        <dsp:cNvSpPr/>
      </dsp:nvSpPr>
      <dsp:spPr>
        <a:xfrm>
          <a:off x="430272" y="2098633"/>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CD6874-E473-42F3-AF19-1B314D15CBF8}">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844550">
            <a:lnSpc>
              <a:spcPct val="90000"/>
            </a:lnSpc>
            <a:spcBef>
              <a:spcPct val="0"/>
            </a:spcBef>
            <a:spcAft>
              <a:spcPct val="35000"/>
            </a:spcAft>
            <a:buNone/>
          </a:pPr>
          <a:r>
            <a:rPr lang="en-GB" sz="1900" b="1" kern="1200" dirty="0"/>
            <a:t>Phase 2 </a:t>
          </a:r>
          <a:r>
            <a:rPr lang="en-GB" sz="1900" kern="1200" dirty="0"/>
            <a:t>– Test the players understanding of the game by placing a challenge in front of them.</a:t>
          </a:r>
          <a:endParaRPr lang="en-US" sz="1900" kern="1200" dirty="0"/>
        </a:p>
      </dsp:txBody>
      <dsp:txXfrm>
        <a:off x="1642860" y="1778595"/>
        <a:ext cx="4985943" cy="1422390"/>
      </dsp:txXfrm>
    </dsp:sp>
    <dsp:sp modelId="{D297134F-A1FD-4B7B-A49F-5B17B70B92FC}">
      <dsp:nvSpPr>
        <dsp:cNvPr id="0" name=""/>
        <dsp:cNvSpPr/>
      </dsp:nvSpPr>
      <dsp:spPr>
        <a:xfrm>
          <a:off x="0" y="3556583"/>
          <a:ext cx="6628804" cy="142239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6CD5D2-BC94-41B5-8560-10A853C70A5B}">
      <dsp:nvSpPr>
        <dsp:cNvPr id="0" name=""/>
        <dsp:cNvSpPr/>
      </dsp:nvSpPr>
      <dsp:spPr>
        <a:xfrm>
          <a:off x="430272" y="3876620"/>
          <a:ext cx="782314" cy="78231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0D9170-DB16-49E6-993A-9F11D64BE7B9}">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844550">
            <a:lnSpc>
              <a:spcPct val="90000"/>
            </a:lnSpc>
            <a:spcBef>
              <a:spcPct val="0"/>
            </a:spcBef>
            <a:spcAft>
              <a:spcPct val="35000"/>
            </a:spcAft>
            <a:buNone/>
          </a:pPr>
          <a:r>
            <a:rPr lang="en-GB" sz="1900" b="1" kern="1200" dirty="0"/>
            <a:t>Phase 3 </a:t>
          </a:r>
          <a:r>
            <a:rPr lang="en-GB" sz="1900" kern="1200" dirty="0"/>
            <a:t>– Ensure player understands the game by having them complete the most challenging part of the level but by also making it still feel fun and engaging.</a:t>
          </a:r>
          <a:endParaRPr lang="en-US" sz="1900" kern="1200" dirty="0"/>
        </a:p>
      </dsp:txBody>
      <dsp:txXfrm>
        <a:off x="1642860" y="3556583"/>
        <a:ext cx="4985943" cy="14223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8716A-9AA1-4737-8475-8931B3DEA5E3}" type="datetimeFigureOut">
              <a:rPr lang="en-GB" smtClean="0"/>
              <a:t>19/07/2020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1A206B-ED20-42CE-B0F2-11AE32B43494}" type="slidenum">
              <a:rPr lang="en-GB" smtClean="0"/>
              <a:t>‹#›</a:t>
            </a:fld>
            <a:endParaRPr lang="en-GB"/>
          </a:p>
        </p:txBody>
      </p:sp>
    </p:spTree>
    <p:extLst>
      <p:ext uri="{BB962C8B-B14F-4D97-AF65-F5344CB8AC3E}">
        <p14:creationId xmlns:p14="http://schemas.microsoft.com/office/powerpoint/2010/main" val="1783842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slide will discuss what the game is. The quote is our elevator pitch.</a:t>
            </a:r>
          </a:p>
          <a:p>
            <a:endParaRPr lang="en-GB" dirty="0"/>
          </a:p>
          <a:p>
            <a:r>
              <a:rPr lang="en-GB" dirty="0">
                <a:solidFill>
                  <a:srgbClr val="FFFFFF"/>
                </a:solidFill>
              </a:rPr>
              <a:t>We aim to make the game feel unique with a blend of parkour and slow motion game mechanics</a:t>
            </a:r>
          </a:p>
          <a:p>
            <a:pPr marL="0" indent="0">
              <a:buNone/>
            </a:pPr>
            <a:endParaRPr lang="en-GB" dirty="0">
              <a:solidFill>
                <a:srgbClr val="FFFFFF"/>
              </a:solidFill>
            </a:endParaRPr>
          </a:p>
          <a:p>
            <a:r>
              <a:rPr lang="en-GB" dirty="0">
                <a:solidFill>
                  <a:srgbClr val="FFFFFF"/>
                </a:solidFill>
              </a:rPr>
              <a:t>By incorporating these, we believe that this creates a fun and engaging experience for players and adds a lot of </a:t>
            </a:r>
            <a:r>
              <a:rPr lang="en-GB" dirty="0" err="1">
                <a:solidFill>
                  <a:srgbClr val="FFFFFF"/>
                </a:solidFill>
              </a:rPr>
              <a:t>replayability</a:t>
            </a:r>
            <a:r>
              <a:rPr lang="en-GB" dirty="0">
                <a:solidFill>
                  <a:srgbClr val="FFFFFF"/>
                </a:solidFill>
              </a:rPr>
              <a:t>.</a:t>
            </a:r>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2</a:t>
            </a:fld>
            <a:endParaRPr lang="en-GB"/>
          </a:p>
        </p:txBody>
      </p:sp>
    </p:spTree>
    <p:extLst>
      <p:ext uri="{BB962C8B-B14F-4D97-AF65-F5344CB8AC3E}">
        <p14:creationId xmlns:p14="http://schemas.microsoft.com/office/powerpoint/2010/main" val="361351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next slide we will discuss the 3 phase model we are creating for the player to follow and understand the game better.</a:t>
            </a:r>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3</a:t>
            </a:fld>
            <a:endParaRPr lang="en-GB"/>
          </a:p>
        </p:txBody>
      </p:sp>
    </p:spTree>
    <p:extLst>
      <p:ext uri="{BB962C8B-B14F-4D97-AF65-F5344CB8AC3E}">
        <p14:creationId xmlns:p14="http://schemas.microsoft.com/office/powerpoint/2010/main" val="2440929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Phase 1 </a:t>
            </a:r>
            <a:r>
              <a:rPr lang="en-GB" dirty="0"/>
              <a:t>is the introduction phase (introduce them to the mechanics, the story etc).</a:t>
            </a:r>
          </a:p>
          <a:p>
            <a:endParaRPr lang="en-GB" dirty="0"/>
          </a:p>
          <a:p>
            <a:r>
              <a:rPr lang="en-GB" b="1" dirty="0"/>
              <a:t>Phase 2 </a:t>
            </a:r>
            <a:r>
              <a:rPr lang="en-GB" dirty="0"/>
              <a:t>is the challenge stage (once players understand the game better, place a challenge in front of them and make them overcome it themselves to prove they understand it)</a:t>
            </a:r>
          </a:p>
          <a:p>
            <a:endParaRPr lang="en-GB" dirty="0"/>
          </a:p>
          <a:p>
            <a:r>
              <a:rPr lang="en-GB" b="1" dirty="0"/>
              <a:t>Phase 3 </a:t>
            </a:r>
            <a:r>
              <a:rPr lang="en-GB" dirty="0"/>
              <a:t>is the final stage where players utilise all they have learned in the final part of the level and ensure it is creative enough so it is fun and feel new.</a:t>
            </a:r>
          </a:p>
        </p:txBody>
      </p:sp>
      <p:sp>
        <p:nvSpPr>
          <p:cNvPr id="4" name="Slide Number Placeholder 3"/>
          <p:cNvSpPr>
            <a:spLocks noGrp="1"/>
          </p:cNvSpPr>
          <p:nvPr>
            <p:ph type="sldNum" sz="quarter" idx="5"/>
          </p:nvPr>
        </p:nvSpPr>
        <p:spPr/>
        <p:txBody>
          <a:bodyPr/>
          <a:lstStyle/>
          <a:p>
            <a:fld id="{A71A206B-ED20-42CE-B0F2-11AE32B43494}" type="slidenum">
              <a:rPr lang="en-GB" smtClean="0"/>
              <a:t>4</a:t>
            </a:fld>
            <a:endParaRPr lang="en-GB"/>
          </a:p>
        </p:txBody>
      </p:sp>
    </p:spTree>
    <p:extLst>
      <p:ext uri="{BB962C8B-B14F-4D97-AF65-F5344CB8AC3E}">
        <p14:creationId xmlns:p14="http://schemas.microsoft.com/office/powerpoint/2010/main" val="3395066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5</a:t>
            </a:fld>
            <a:endParaRPr lang="en-GB"/>
          </a:p>
        </p:txBody>
      </p:sp>
    </p:spTree>
    <p:extLst>
      <p:ext uri="{BB962C8B-B14F-4D97-AF65-F5344CB8AC3E}">
        <p14:creationId xmlns:p14="http://schemas.microsoft.com/office/powerpoint/2010/main" val="3277616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would attract more players as most people are familiar with the FPS genre.</a:t>
            </a:r>
          </a:p>
        </p:txBody>
      </p:sp>
      <p:sp>
        <p:nvSpPr>
          <p:cNvPr id="4" name="Slide Number Placeholder 3"/>
          <p:cNvSpPr>
            <a:spLocks noGrp="1"/>
          </p:cNvSpPr>
          <p:nvPr>
            <p:ph type="sldNum" sz="quarter" idx="5"/>
          </p:nvPr>
        </p:nvSpPr>
        <p:spPr/>
        <p:txBody>
          <a:bodyPr/>
          <a:lstStyle/>
          <a:p>
            <a:fld id="{A71A206B-ED20-42CE-B0F2-11AE32B43494}" type="slidenum">
              <a:rPr lang="en-GB" smtClean="0"/>
              <a:t>6</a:t>
            </a:fld>
            <a:endParaRPr lang="en-GB"/>
          </a:p>
        </p:txBody>
      </p:sp>
    </p:spTree>
    <p:extLst>
      <p:ext uri="{BB962C8B-B14F-4D97-AF65-F5344CB8AC3E}">
        <p14:creationId xmlns:p14="http://schemas.microsoft.com/office/powerpoint/2010/main" val="2751177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Publisher</a:t>
            </a:r>
            <a:r>
              <a:rPr lang="en-GB" dirty="0"/>
              <a:t>: we have planned the deadline for the game March next year. We feel having a publisher means we can receive further funding and receive some help when bringing the game to console. It is important to ensure the game is fitted well for PC and working on console which means changing controls and UI elements as well as graphics to enhance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Release date</a:t>
            </a:r>
            <a:r>
              <a:rPr lang="en-GB" dirty="0"/>
              <a:t>: we have chosen next year for a full release as we intend to have the game polished and have all the features planned to be in the game and any new ones if time allows.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considering how to handle tax, we have decided to research and find and accountant to set aside more time to concentrate on the game. However, it is important to ask potential accountants the right questions so they are the right one for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must also make sure we know the reddit communities we are posting to first before just posting onto a page.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Building a community from scratch</a:t>
            </a:r>
            <a:r>
              <a:rPr lang="en-GB" dirty="0"/>
              <a:t>: Using sites such as reddit and twitter for our dev diary for updates and build excitement.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9</a:t>
            </a:fld>
            <a:endParaRPr lang="en-GB"/>
          </a:p>
        </p:txBody>
      </p:sp>
    </p:spTree>
    <p:extLst>
      <p:ext uri="{BB962C8B-B14F-4D97-AF65-F5344CB8AC3E}">
        <p14:creationId xmlns:p14="http://schemas.microsoft.com/office/powerpoint/2010/main" val="910838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123087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862171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3471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469862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20109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895692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51362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294078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253461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141950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6B1921-B6CA-4D11-B318-D7AC0C0445B6}" type="datetimeFigureOut">
              <a:rPr lang="en-GB" smtClean="0"/>
              <a:t>19/07/2020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093206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6B1921-B6CA-4D11-B318-D7AC0C0445B6}" type="datetimeFigureOut">
              <a:rPr lang="en-GB" smtClean="0"/>
              <a:t>19/07/2020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422775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6B1921-B6CA-4D11-B318-D7AC0C0445B6}" type="datetimeFigureOut">
              <a:rPr lang="en-GB" smtClean="0"/>
              <a:t>19/07/2020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252761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6B1921-B6CA-4D11-B318-D7AC0C0445B6}" type="datetimeFigureOut">
              <a:rPr lang="en-GB" smtClean="0"/>
              <a:t>19/07/2020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190681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B1921-B6CA-4D11-B318-D7AC0C0445B6}" type="datetimeFigureOut">
              <a:rPr lang="en-GB" smtClean="0"/>
              <a:t>19/07/2020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29334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6B1921-B6CA-4D11-B318-D7AC0C0445B6}" type="datetimeFigureOut">
              <a:rPr lang="en-GB" smtClean="0"/>
              <a:t>19/07/2020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468481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6B1921-B6CA-4D11-B318-D7AC0C0445B6}" type="datetimeFigureOut">
              <a:rPr lang="en-GB" smtClean="0"/>
              <a:t>19/07/2020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D398FB-E48A-4A0B-A4D4-6CF19DA50049}" type="slidenum">
              <a:rPr lang="en-GB" smtClean="0"/>
              <a:t>‹#›</a:t>
            </a:fld>
            <a:endParaRPr lang="en-GB"/>
          </a:p>
        </p:txBody>
      </p:sp>
    </p:spTree>
    <p:extLst>
      <p:ext uri="{BB962C8B-B14F-4D97-AF65-F5344CB8AC3E}">
        <p14:creationId xmlns:p14="http://schemas.microsoft.com/office/powerpoint/2010/main" val="1218422031"/>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3778-0291-4256-BE52-7CACC71FB0EC}"/>
              </a:ext>
            </a:extLst>
          </p:cNvPr>
          <p:cNvSpPr>
            <a:spLocks noGrp="1"/>
          </p:cNvSpPr>
          <p:nvPr>
            <p:ph type="ctrTitle"/>
          </p:nvPr>
        </p:nvSpPr>
        <p:spPr/>
        <p:txBody>
          <a:bodyPr/>
          <a:lstStyle/>
          <a:p>
            <a:r>
              <a:rPr lang="en-GB" dirty="0" err="1"/>
              <a:t>CyberFocus</a:t>
            </a:r>
            <a:r>
              <a:rPr lang="en-GB" dirty="0"/>
              <a:t> Pitch</a:t>
            </a:r>
          </a:p>
        </p:txBody>
      </p:sp>
      <p:sp>
        <p:nvSpPr>
          <p:cNvPr id="3" name="Subtitle 2">
            <a:extLst>
              <a:ext uri="{FF2B5EF4-FFF2-40B4-BE49-F238E27FC236}">
                <a16:creationId xmlns:a16="http://schemas.microsoft.com/office/drawing/2014/main" id="{54080BCE-D564-4577-BED5-A7CD1EDF014B}"/>
              </a:ext>
            </a:extLst>
          </p:cNvPr>
          <p:cNvSpPr>
            <a:spLocks noGrp="1"/>
          </p:cNvSpPr>
          <p:nvPr>
            <p:ph type="subTitle" idx="1"/>
          </p:nvPr>
        </p:nvSpPr>
        <p:spPr/>
        <p:txBody>
          <a:bodyPr/>
          <a:lstStyle/>
          <a:p>
            <a:endParaRPr lang="en-GB" dirty="0"/>
          </a:p>
          <a:p>
            <a:r>
              <a:rPr lang="en-GB" dirty="0"/>
              <a:t>Calum Murray, Pawel </a:t>
            </a:r>
            <a:r>
              <a:rPr lang="en-GB" dirty="0" err="1"/>
              <a:t>Kozubal</a:t>
            </a:r>
            <a:r>
              <a:rPr lang="en-GB" dirty="0"/>
              <a:t>, Brodie Templeton, Samuel Yerokun</a:t>
            </a:r>
          </a:p>
        </p:txBody>
      </p:sp>
    </p:spTree>
    <p:extLst>
      <p:ext uri="{BB962C8B-B14F-4D97-AF65-F5344CB8AC3E}">
        <p14:creationId xmlns:p14="http://schemas.microsoft.com/office/powerpoint/2010/main" val="2961765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Commercial sustainability</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a:xfrm>
            <a:off x="677334" y="1685101"/>
            <a:ext cx="8596668" cy="4752275"/>
          </a:xfrm>
        </p:spPr>
        <p:txBody>
          <a:bodyPr>
            <a:normAutofit lnSpcReduction="10000"/>
          </a:bodyPr>
          <a:lstStyle/>
          <a:p>
            <a:r>
              <a:rPr lang="en-GB" dirty="0"/>
              <a:t>Be able to demonstrate that you plan to create and grow a sustainable studio post-competition. </a:t>
            </a:r>
          </a:p>
          <a:p>
            <a:r>
              <a:rPr lang="en-GB" dirty="0"/>
              <a:t>• Expert knowledge of the business and the project and be able to talk at ease about all aspects. </a:t>
            </a:r>
          </a:p>
          <a:p>
            <a:r>
              <a:rPr lang="en-GB" dirty="0"/>
              <a:t>• Financial / Commercial  </a:t>
            </a:r>
          </a:p>
          <a:p>
            <a:pPr lvl="1"/>
            <a:r>
              <a:rPr lang="en-GB" dirty="0"/>
              <a:t>o Clear understanding of sources of finance, where you will generate income both whilst in this development phase and afterwards -  i.e. other funders, publishers, selling assets etc.  Think about life beyond the possible UK Games Fund grant fund.   </a:t>
            </a:r>
          </a:p>
          <a:p>
            <a:pPr lvl="1"/>
            <a:r>
              <a:rPr lang="en-GB" dirty="0"/>
              <a:t>o Demonstrate that your budget and projected costs are realistic and in-line with publisher’s project budgets. </a:t>
            </a:r>
          </a:p>
          <a:p>
            <a:pPr lvl="1"/>
            <a:r>
              <a:rPr lang="en-GB" dirty="0"/>
              <a:t>• Impact</a:t>
            </a:r>
          </a:p>
          <a:p>
            <a:pPr lvl="2"/>
            <a:r>
              <a:rPr lang="en-GB" dirty="0"/>
              <a:t> o What would the impact of securing the UK Games Fund support have on your team / company?</a:t>
            </a:r>
          </a:p>
          <a:p>
            <a:pPr lvl="3"/>
            <a:r>
              <a:rPr lang="en-GB" dirty="0"/>
              <a:t>Securing funding from the UK Games Fund will allow the company to hire  an accountant and PR personnel which will help the team work on the game and not have to worry about other aspects of the game outside its development.</a:t>
            </a:r>
          </a:p>
          <a:p>
            <a:pPr lvl="2"/>
            <a:r>
              <a:rPr lang="en-GB" dirty="0"/>
              <a:t>o Are there other impacts that are not purely commercial? </a:t>
            </a:r>
          </a:p>
          <a:p>
            <a:pPr lvl="2"/>
            <a:endParaRPr lang="en-GB" dirty="0"/>
          </a:p>
        </p:txBody>
      </p:sp>
    </p:spTree>
    <p:extLst>
      <p:ext uri="{BB962C8B-B14F-4D97-AF65-F5344CB8AC3E}">
        <p14:creationId xmlns:p14="http://schemas.microsoft.com/office/powerpoint/2010/main" val="861706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28999-74EE-4CB6-B952-B9FDF4D3E63D}"/>
              </a:ext>
            </a:extLst>
          </p:cNvPr>
          <p:cNvSpPr>
            <a:spLocks noGrp="1"/>
          </p:cNvSpPr>
          <p:nvPr>
            <p:ph type="title"/>
          </p:nvPr>
        </p:nvSpPr>
        <p:spPr>
          <a:xfrm>
            <a:off x="5536734" y="609600"/>
            <a:ext cx="3737268" cy="1320800"/>
          </a:xfrm>
        </p:spPr>
        <p:txBody>
          <a:bodyPr>
            <a:normAutofit/>
          </a:bodyPr>
          <a:lstStyle/>
          <a:p>
            <a:r>
              <a:rPr lang="en-GB"/>
              <a:t>What is it?</a:t>
            </a:r>
          </a:p>
        </p:txBody>
      </p:sp>
      <p:sp>
        <p:nvSpPr>
          <p:cNvPr id="3" name="Content Placeholder 2">
            <a:extLst>
              <a:ext uri="{FF2B5EF4-FFF2-40B4-BE49-F238E27FC236}">
                <a16:creationId xmlns:a16="http://schemas.microsoft.com/office/drawing/2014/main" id="{67328E9D-4B35-45BC-B3AF-83C31E8C218B}"/>
              </a:ext>
            </a:extLst>
          </p:cNvPr>
          <p:cNvSpPr>
            <a:spLocks noGrp="1"/>
          </p:cNvSpPr>
          <p:nvPr>
            <p:ph idx="1"/>
          </p:nvPr>
        </p:nvSpPr>
        <p:spPr>
          <a:xfrm>
            <a:off x="5209563" y="2160589"/>
            <a:ext cx="4064439" cy="3880773"/>
          </a:xfrm>
        </p:spPr>
        <p:txBody>
          <a:bodyPr>
            <a:normAutofit/>
          </a:bodyPr>
          <a:lstStyle/>
          <a:p>
            <a:r>
              <a:rPr lang="en-GB"/>
              <a:t>“CyberFocus is a first person shooter (FPS) set in the future where players can bend time and parkour to outsmart their enemies in fun and unique ways.”</a:t>
            </a:r>
          </a:p>
          <a:p>
            <a:endParaRPr lang="en-GB"/>
          </a:p>
          <a:p>
            <a:r>
              <a:rPr lang="en-GB"/>
              <a:t>(Add gif of gameplay on this slide)</a:t>
            </a:r>
          </a:p>
        </p:txBody>
      </p:sp>
      <p:pic>
        <p:nvPicPr>
          <p:cNvPr id="5" name="Picture 4">
            <a:extLst>
              <a:ext uri="{FF2B5EF4-FFF2-40B4-BE49-F238E27FC236}">
                <a16:creationId xmlns:a16="http://schemas.microsoft.com/office/drawing/2014/main" id="{3779CCA1-0E5E-469D-9FEF-814EF0EBC22B}"/>
              </a:ext>
            </a:extLst>
          </p:cNvPr>
          <p:cNvPicPr>
            <a:picLocks noChangeAspect="1"/>
          </p:cNvPicPr>
          <p:nvPr/>
        </p:nvPicPr>
        <p:blipFill rotWithShape="1">
          <a:blip r:embed="rId3"/>
          <a:srcRect l="12146" r="19020" b="-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307844126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5536734" y="609600"/>
            <a:ext cx="3737268" cy="1320800"/>
          </a:xfrm>
        </p:spPr>
        <p:txBody>
          <a:bodyPr>
            <a:normAutofit/>
          </a:bodyPr>
          <a:lstStyle/>
          <a:p>
            <a:r>
              <a:rPr lang="en-GB"/>
              <a:t>Why does it make sense?</a:t>
            </a:r>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5209563" y="2160589"/>
            <a:ext cx="4064439" cy="3880773"/>
          </a:xfrm>
        </p:spPr>
        <p:txBody>
          <a:bodyPr>
            <a:normAutofit/>
          </a:bodyPr>
          <a:lstStyle/>
          <a:p>
            <a:pPr>
              <a:lnSpc>
                <a:spcPct val="90000"/>
              </a:lnSpc>
            </a:pPr>
            <a:r>
              <a:rPr lang="en-GB"/>
              <a:t>For the mechanics to make sense to the player, we wanted to make sure there was a backstory behind it.</a:t>
            </a:r>
          </a:p>
          <a:p>
            <a:pPr>
              <a:lnSpc>
                <a:spcPct val="90000"/>
              </a:lnSpc>
            </a:pPr>
            <a:endParaRPr lang="en-GB"/>
          </a:p>
          <a:p>
            <a:pPr>
              <a:lnSpc>
                <a:spcPct val="90000"/>
              </a:lnSpc>
            </a:pPr>
            <a:r>
              <a:rPr lang="en-GB"/>
              <a:t>Set in the future, players will be in the shoes of a cyborg, capable of being able to traverse levels and slow down time.</a:t>
            </a:r>
          </a:p>
          <a:p>
            <a:pPr>
              <a:lnSpc>
                <a:spcPct val="90000"/>
              </a:lnSpc>
            </a:pPr>
            <a:endParaRPr lang="en-GB"/>
          </a:p>
          <a:p>
            <a:pPr>
              <a:lnSpc>
                <a:spcPct val="90000"/>
              </a:lnSpc>
            </a:pPr>
            <a:r>
              <a:rPr lang="en-GB"/>
              <a:t>In order for players to understand the game, we will be working from a 3 phase model.</a:t>
            </a:r>
          </a:p>
        </p:txBody>
      </p:sp>
      <p:pic>
        <p:nvPicPr>
          <p:cNvPr id="21" name="Picture 2">
            <a:extLst>
              <a:ext uri="{FF2B5EF4-FFF2-40B4-BE49-F238E27FC236}">
                <a16:creationId xmlns:a16="http://schemas.microsoft.com/office/drawing/2014/main" id="{179AB7E3-A78D-44CD-86FE-D91D549F50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807" r="31943"/>
          <a:stretch/>
        </p:blipFill>
        <p:spPr bwMode="auto">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9926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12027-C2FD-4E18-A14E-138EFD52B217}"/>
              </a:ext>
            </a:extLst>
          </p:cNvPr>
          <p:cNvSpPr>
            <a:spLocks noGrp="1"/>
          </p:cNvSpPr>
          <p:nvPr>
            <p:ph type="title"/>
          </p:nvPr>
        </p:nvSpPr>
        <p:spPr>
          <a:xfrm>
            <a:off x="128811" y="1382486"/>
            <a:ext cx="3992596" cy="4093028"/>
          </a:xfrm>
        </p:spPr>
        <p:txBody>
          <a:bodyPr anchor="ctr">
            <a:normAutofit/>
          </a:bodyPr>
          <a:lstStyle/>
          <a:p>
            <a:r>
              <a:rPr lang="en-GB" sz="4400" dirty="0"/>
              <a:t>3 phase model</a:t>
            </a:r>
          </a:p>
        </p:txBody>
      </p:sp>
      <p:graphicFrame>
        <p:nvGraphicFramePr>
          <p:cNvPr id="28" name="Content Placeholder 2">
            <a:extLst>
              <a:ext uri="{FF2B5EF4-FFF2-40B4-BE49-F238E27FC236}">
                <a16:creationId xmlns:a16="http://schemas.microsoft.com/office/drawing/2014/main" id="{3A900F8E-1E90-4EB4-8C03-DBAAA7904A5E}"/>
              </a:ext>
            </a:extLst>
          </p:cNvPr>
          <p:cNvGraphicFramePr>
            <a:graphicFrameLocks noGrp="1"/>
          </p:cNvGraphicFramePr>
          <p:nvPr>
            <p:ph idx="1"/>
            <p:extLst>
              <p:ext uri="{D42A27DB-BD31-4B8C-83A1-F6EECF244321}">
                <p14:modId xmlns:p14="http://schemas.microsoft.com/office/powerpoint/2010/main" val="357314974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1907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5536734" y="609600"/>
            <a:ext cx="3737268" cy="1320800"/>
          </a:xfrm>
        </p:spPr>
        <p:txBody>
          <a:bodyPr>
            <a:normAutofit/>
          </a:bodyPr>
          <a:lstStyle/>
          <a:p>
            <a:r>
              <a:rPr lang="en-GB"/>
              <a:t>Why is is it fun?</a:t>
            </a:r>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5209563" y="2160589"/>
            <a:ext cx="4064439" cy="4558263"/>
          </a:xfrm>
        </p:spPr>
        <p:txBody>
          <a:bodyPr>
            <a:normAutofit/>
          </a:bodyPr>
          <a:lstStyle/>
          <a:p>
            <a:r>
              <a:rPr lang="en-GB" dirty="0"/>
              <a:t>We believe </a:t>
            </a:r>
            <a:r>
              <a:rPr lang="en-GB" dirty="0" err="1"/>
              <a:t>CyberFocus</a:t>
            </a:r>
            <a:r>
              <a:rPr lang="en-GB" dirty="0"/>
              <a:t> will excite players by giving them the ability </a:t>
            </a:r>
            <a:r>
              <a:rPr lang="en-GB"/>
              <a:t>to approach </a:t>
            </a:r>
            <a:r>
              <a:rPr lang="en-GB" dirty="0"/>
              <a:t>encounters in fun and engaging ways.</a:t>
            </a:r>
          </a:p>
          <a:p>
            <a:endParaRPr lang="en-GB" dirty="0"/>
          </a:p>
          <a:p>
            <a:r>
              <a:rPr lang="en-GB" dirty="0"/>
              <a:t>With the ability to wall run, slow down time, parkour and shoot, players can be creative with how they want to take on enemies and manoeuvre levels.</a:t>
            </a:r>
          </a:p>
        </p:txBody>
      </p:sp>
      <p:pic>
        <p:nvPicPr>
          <p:cNvPr id="15" name="Picture 2">
            <a:extLst>
              <a:ext uri="{FF2B5EF4-FFF2-40B4-BE49-F238E27FC236}">
                <a16:creationId xmlns:a16="http://schemas.microsoft.com/office/drawing/2014/main" id="{400206D9-41D4-4AE9-A693-BF975D8026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169" r="26581"/>
          <a:stretch/>
        </p:blipFill>
        <p:spPr bwMode="auto">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98536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5536734" y="609600"/>
            <a:ext cx="3737268" cy="1320800"/>
          </a:xfrm>
        </p:spPr>
        <p:txBody>
          <a:bodyPr>
            <a:normAutofit/>
          </a:bodyPr>
          <a:lstStyle/>
          <a:p>
            <a:pPr>
              <a:lnSpc>
                <a:spcPct val="90000"/>
              </a:lnSpc>
            </a:pPr>
            <a:r>
              <a:rPr lang="en-GB" sz="2800"/>
              <a:t>Why would someone want to play it?</a:t>
            </a:r>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5209563" y="2160589"/>
            <a:ext cx="4064439" cy="3880773"/>
          </a:xfrm>
        </p:spPr>
        <p:txBody>
          <a:bodyPr>
            <a:normAutofit/>
          </a:bodyPr>
          <a:lstStyle/>
          <a:p>
            <a:pPr>
              <a:lnSpc>
                <a:spcPct val="90000"/>
              </a:lnSpc>
            </a:pPr>
            <a:r>
              <a:rPr lang="en-GB" dirty="0"/>
              <a:t>As it is a first person shooter, most players will feel comfortable with the controls layout as FPS are mainstream in the current gaming world. </a:t>
            </a:r>
          </a:p>
          <a:p>
            <a:pPr marL="0" indent="0">
              <a:lnSpc>
                <a:spcPct val="90000"/>
              </a:lnSpc>
              <a:buNone/>
            </a:pPr>
            <a:endParaRPr lang="en-GB" dirty="0"/>
          </a:p>
          <a:p>
            <a:pPr>
              <a:lnSpc>
                <a:spcPct val="90000"/>
              </a:lnSpc>
            </a:pPr>
            <a:r>
              <a:rPr lang="en-GB" dirty="0"/>
              <a:t>We feel the game would be appealing as having a mix of gunplay, parkour and slow motion would be fun for players. We hope they find a similarity to games such as Mirrors Edge to help with them understanding the controls and general gameplay.</a:t>
            </a:r>
          </a:p>
          <a:p>
            <a:pPr>
              <a:lnSpc>
                <a:spcPct val="90000"/>
              </a:lnSpc>
            </a:pPr>
            <a:endParaRPr lang="en-GB" dirty="0"/>
          </a:p>
        </p:txBody>
      </p:sp>
      <p:pic>
        <p:nvPicPr>
          <p:cNvPr id="15" name="Picture 14">
            <a:extLst>
              <a:ext uri="{FF2B5EF4-FFF2-40B4-BE49-F238E27FC236}">
                <a16:creationId xmlns:a16="http://schemas.microsoft.com/office/drawing/2014/main" id="{226C8711-31F3-4246-8375-B78C46FA58B3}"/>
              </a:ext>
            </a:extLst>
          </p:cNvPr>
          <p:cNvPicPr>
            <a:picLocks noChangeAspect="1"/>
          </p:cNvPicPr>
          <p:nvPr/>
        </p:nvPicPr>
        <p:blipFill rotWithShape="1">
          <a:blip r:embed="rId3"/>
          <a:srcRect l="18188" r="18680"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58022129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Innovation</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a:xfrm>
            <a:off x="677334" y="1463040"/>
            <a:ext cx="8923866" cy="5120639"/>
          </a:xfrm>
        </p:spPr>
        <p:txBody>
          <a:bodyPr>
            <a:normAutofit lnSpcReduction="10000"/>
          </a:bodyPr>
          <a:lstStyle/>
          <a:p>
            <a:r>
              <a:rPr lang="en-GB" dirty="0"/>
              <a:t>To say our game is completely new and innovative to the market would not be true. We are taking aspects from popular games and adding our own creative twist to it.</a:t>
            </a:r>
          </a:p>
          <a:p>
            <a:pPr marL="0" indent="0">
              <a:buNone/>
            </a:pPr>
            <a:endParaRPr lang="en-GB" dirty="0"/>
          </a:p>
          <a:p>
            <a:r>
              <a:rPr lang="en-GB" dirty="0"/>
              <a:t>Already on the market: Mirrors edge, Titanfall – both very popular, mainly due to the parkour mechanics mixed with gun play. With </a:t>
            </a:r>
            <a:r>
              <a:rPr lang="en-GB" dirty="0" err="1"/>
              <a:t>CyberFocus</a:t>
            </a:r>
            <a:r>
              <a:rPr lang="en-GB" dirty="0"/>
              <a:t>, we hope players find the controls familiar to games like these and learn the game quickly while also enjoying it</a:t>
            </a:r>
          </a:p>
          <a:p>
            <a:pPr marL="0" indent="0">
              <a:buNone/>
            </a:pPr>
            <a:endParaRPr lang="en-GB" dirty="0"/>
          </a:p>
          <a:p>
            <a:r>
              <a:rPr lang="en-GB" dirty="0"/>
              <a:t>What is missing from the market: Not had a memorable parkour fps since Titanfall, so with </a:t>
            </a:r>
            <a:r>
              <a:rPr lang="en-GB" dirty="0" err="1"/>
              <a:t>CyberFocus</a:t>
            </a:r>
            <a:r>
              <a:rPr lang="en-GB" dirty="0"/>
              <a:t> we can bring back interest by promoting this on the market and grab the attention from possible players</a:t>
            </a:r>
          </a:p>
          <a:p>
            <a:pPr marL="0" indent="0">
              <a:buNone/>
            </a:pPr>
            <a:endParaRPr lang="en-GB" dirty="0"/>
          </a:p>
          <a:p>
            <a:r>
              <a:rPr lang="en-GB" dirty="0"/>
              <a:t>The games innovation will fill the gap by bringing familiar mechanics to the fps genre but mixed with new fun and engaging mechanics that players will find interesting and want to experiment with. </a:t>
            </a:r>
          </a:p>
        </p:txBody>
      </p:sp>
    </p:spTree>
    <p:extLst>
      <p:ext uri="{BB962C8B-B14F-4D97-AF65-F5344CB8AC3E}">
        <p14:creationId xmlns:p14="http://schemas.microsoft.com/office/powerpoint/2010/main" val="123778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Company Development Team</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a:xfrm>
            <a:off x="677334" y="1488613"/>
            <a:ext cx="8596668" cy="5369387"/>
          </a:xfrm>
        </p:spPr>
        <p:txBody>
          <a:bodyPr>
            <a:normAutofit/>
          </a:bodyPr>
          <a:lstStyle/>
          <a:p>
            <a:r>
              <a:rPr lang="en-GB" dirty="0"/>
              <a:t>You should provide high level information about your team (it should be concise and relevant).   Draw on key skill sets and experience that complement and enhance your prototype offering.  Information shared should instil confidence that your team can deliver the prototype development plan on time, to budget and to a high standard.</a:t>
            </a:r>
          </a:p>
          <a:p>
            <a:endParaRPr lang="en-GB" dirty="0"/>
          </a:p>
          <a:p>
            <a:r>
              <a:rPr lang="en-GB" dirty="0"/>
              <a:t>Brodie – Programmer, proficient in C#, attended </a:t>
            </a:r>
            <a:r>
              <a:rPr lang="en-GB" dirty="0" err="1"/>
              <a:t>gamejams</a:t>
            </a:r>
            <a:r>
              <a:rPr lang="en-GB" dirty="0"/>
              <a:t> (experience working in teams an sticking to deadlines) and always open to feedback.</a:t>
            </a:r>
          </a:p>
          <a:p>
            <a:pPr marL="0" indent="0">
              <a:buNone/>
            </a:pPr>
            <a:endParaRPr lang="en-GB" dirty="0"/>
          </a:p>
          <a:p>
            <a:r>
              <a:rPr lang="en-GB" dirty="0"/>
              <a:t>Pawel – Level Designer, Comfortable with the Unity engine, Experience creating levels (worked alongside him on various projects) and creating UI art.</a:t>
            </a:r>
          </a:p>
          <a:p>
            <a:pPr marL="0" indent="0">
              <a:buNone/>
            </a:pPr>
            <a:endParaRPr lang="en-GB" dirty="0"/>
          </a:p>
          <a:p>
            <a:r>
              <a:rPr lang="en-GB" dirty="0"/>
              <a:t>Samuel – 3D Modeller, experience collaborating with different teams (games and animation students), experienced in environment modelling and able to stick to deadlines.</a:t>
            </a:r>
          </a:p>
        </p:txBody>
      </p:sp>
    </p:spTree>
    <p:extLst>
      <p:ext uri="{BB962C8B-B14F-4D97-AF65-F5344CB8AC3E}">
        <p14:creationId xmlns:p14="http://schemas.microsoft.com/office/powerpoint/2010/main" val="2561268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Shipping</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a:xfrm>
            <a:off x="677334" y="1488613"/>
            <a:ext cx="8596668" cy="4759787"/>
          </a:xfrm>
        </p:spPr>
        <p:txBody>
          <a:bodyPr>
            <a:normAutofit fontScale="77500" lnSpcReduction="20000"/>
          </a:bodyPr>
          <a:lstStyle/>
          <a:p>
            <a:pPr marL="457200" lvl="1" indent="0">
              <a:buNone/>
            </a:pPr>
            <a:endParaRPr lang="en-GB" dirty="0"/>
          </a:p>
          <a:p>
            <a:r>
              <a:rPr lang="en-GB" dirty="0"/>
              <a:t>Ship to PC first then release for console. Provide controller support for PC.</a:t>
            </a:r>
          </a:p>
          <a:p>
            <a:pPr marL="0" indent="0">
              <a:buNone/>
            </a:pPr>
            <a:endParaRPr lang="en-GB" dirty="0"/>
          </a:p>
          <a:p>
            <a:r>
              <a:rPr lang="en-GB" dirty="0"/>
              <a:t>Market plan: approach a publisher</a:t>
            </a:r>
          </a:p>
          <a:p>
            <a:endParaRPr lang="en-GB" dirty="0"/>
          </a:p>
          <a:p>
            <a:r>
              <a:rPr lang="en-GB" dirty="0"/>
              <a:t>Release date: March 2021</a:t>
            </a:r>
          </a:p>
          <a:p>
            <a:pPr marL="0" indent="0">
              <a:buNone/>
            </a:pPr>
            <a:endParaRPr lang="en-GB" dirty="0"/>
          </a:p>
          <a:p>
            <a:pPr lvl="1"/>
            <a:r>
              <a:rPr lang="en-GB" dirty="0"/>
              <a:t>Over the course of the development of the game, we intend to build a community from scratch</a:t>
            </a:r>
          </a:p>
          <a:p>
            <a:pPr lvl="1"/>
            <a:r>
              <a:rPr lang="en-GB" dirty="0"/>
              <a:t>In order to build excitement for the game we have decided to use “Screenshot Saturday” as a way of keeping people updated with the game. For example, any new art or game feature we have developed will be featured on screenshot Saturday.</a:t>
            </a:r>
          </a:p>
          <a:p>
            <a:pPr lvl="1"/>
            <a:r>
              <a:rPr lang="en-GB" dirty="0"/>
              <a:t>Press outreach and PR: maybe hire a contractor to do PR</a:t>
            </a:r>
          </a:p>
          <a:p>
            <a:pPr lvl="1"/>
            <a:r>
              <a:rPr lang="en-GB" dirty="0"/>
              <a:t>Coming up with a tight elevator pitch that is to the point and interesting.</a:t>
            </a:r>
          </a:p>
          <a:p>
            <a:pPr lvl="1"/>
            <a:r>
              <a:rPr lang="en-GB" dirty="0"/>
              <a:t>Can use youtubers to advertise our game in a way screenshots or text cant by letting them play early. It is also a great way for testing and finding new bugs or ways people play the game</a:t>
            </a:r>
          </a:p>
          <a:p>
            <a:pPr lvl="1"/>
            <a:r>
              <a:rPr lang="en-GB" b="1" dirty="0"/>
              <a:t>Revenue model</a:t>
            </a:r>
            <a:r>
              <a:rPr lang="en-GB" dirty="0"/>
              <a:t>: We intend to fully release the game onto Steam by the release deadline. We feel this is right because we will have a </a:t>
            </a:r>
            <a:r>
              <a:rPr lang="en-GB" dirty="0" err="1"/>
              <a:t>Patreon</a:t>
            </a:r>
            <a:r>
              <a:rPr lang="en-GB" dirty="0"/>
              <a:t> page as a source of income during the project. Using this allows us to have specific tiers give subscribers benefits and help the development of the game. it will also allow us to also add DLCs to the game to keep players invested and spread their enjoyment of the game to bring in more potential users.</a:t>
            </a:r>
          </a:p>
          <a:p>
            <a:pPr marL="457200" lvl="1" indent="0">
              <a:buNone/>
            </a:pPr>
            <a:endParaRPr lang="en-GB" dirty="0"/>
          </a:p>
        </p:txBody>
      </p:sp>
    </p:spTree>
    <p:extLst>
      <p:ext uri="{BB962C8B-B14F-4D97-AF65-F5344CB8AC3E}">
        <p14:creationId xmlns:p14="http://schemas.microsoft.com/office/powerpoint/2010/main" val="13032416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534</TotalTime>
  <Words>1433</Words>
  <Application>Microsoft Office PowerPoint</Application>
  <PresentationFormat>Widescreen</PresentationFormat>
  <Paragraphs>93</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CyberFocus Pitch</vt:lpstr>
      <vt:lpstr>What is it?</vt:lpstr>
      <vt:lpstr>Why does it make sense?</vt:lpstr>
      <vt:lpstr>3 phase model</vt:lpstr>
      <vt:lpstr>Why is is it fun?</vt:lpstr>
      <vt:lpstr>Why would someone want to play it?</vt:lpstr>
      <vt:lpstr>Innovation</vt:lpstr>
      <vt:lpstr>Company Development Team</vt:lpstr>
      <vt:lpstr>Shipping</vt:lpstr>
      <vt:lpstr>Commercial sustainability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CyberFocus Pitch</dc:title>
  <dc:creator>Olivia Murray</dc:creator>
  <cp:lastModifiedBy>Calum Murray</cp:lastModifiedBy>
  <cp:revision>142</cp:revision>
  <dcterms:created xsi:type="dcterms:W3CDTF">2020-07-09T17:57:37Z</dcterms:created>
  <dcterms:modified xsi:type="dcterms:W3CDTF">2020-07-19T12:09:54Z</dcterms:modified>
</cp:coreProperties>
</file>