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68" r:id="rId3"/>
    <p:sldId id="265" r:id="rId4"/>
    <p:sldId id="269" r:id="rId5"/>
    <p:sldId id="258" r:id="rId6"/>
    <p:sldId id="259" r:id="rId7"/>
    <p:sldId id="270" r:id="rId8"/>
    <p:sldId id="271" r:id="rId9"/>
    <p:sldId id="272" r:id="rId10"/>
    <p:sldId id="273" r:id="rId11"/>
    <p:sldId id="274" r:id="rId12"/>
    <p:sldId id="275" r:id="rId13"/>
    <p:sldId id="276" r:id="rId14"/>
    <p:sldId id="262" r:id="rId15"/>
    <p:sldId id="263" r:id="rId16"/>
    <p:sldId id="264" r:id="rId17"/>
    <p:sldId id="266" r:id="rId18"/>
    <p:sldId id="267" r:id="rId19"/>
    <p:sldId id="278"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397" autoAdjust="0"/>
  </p:normalViewPr>
  <p:slideViewPr>
    <p:cSldViewPr snapToGrid="0">
      <p:cViewPr varScale="1">
        <p:scale>
          <a:sx n="122" d="100"/>
          <a:sy n="122" d="100"/>
        </p:scale>
        <p:origin x="1800" y="88"/>
      </p:cViewPr>
      <p:guideLst/>
    </p:cSldViewPr>
  </p:slideViewPr>
  <p:outlineViewPr>
    <p:cViewPr>
      <p:scale>
        <a:sx n="33" d="100"/>
        <a:sy n="33" d="100"/>
      </p:scale>
      <p:origin x="0" y="-73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716A-9AA1-4737-8475-8931B3DEA5E3}" type="datetimeFigureOut">
              <a:rPr lang="en-GB" smtClean="0"/>
              <a:t>20/07/2020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206B-ED20-42CE-B0F2-11AE32B43494}" type="slidenum">
              <a:rPr lang="en-GB" smtClean="0"/>
              <a:t>‹#›</a:t>
            </a:fld>
            <a:endParaRPr lang="en-GB"/>
          </a:p>
        </p:txBody>
      </p:sp>
    </p:spTree>
    <p:extLst>
      <p:ext uri="{BB962C8B-B14F-4D97-AF65-F5344CB8AC3E}">
        <p14:creationId xmlns:p14="http://schemas.microsoft.com/office/powerpoint/2010/main" val="178384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5</a:t>
            </a:fld>
            <a:endParaRPr lang="en-GB"/>
          </a:p>
        </p:txBody>
      </p:sp>
    </p:spTree>
    <p:extLst>
      <p:ext uri="{BB962C8B-B14F-4D97-AF65-F5344CB8AC3E}">
        <p14:creationId xmlns:p14="http://schemas.microsoft.com/office/powerpoint/2010/main" val="36135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feel that bringing a game like this to the market will provide a breath of fresh air as something like this has not been released in a long time.</a:t>
            </a:r>
          </a:p>
          <a:p>
            <a:endParaRPr lang="en-GB" dirty="0"/>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14</a:t>
            </a:fld>
            <a:endParaRPr lang="en-GB"/>
          </a:p>
        </p:txBody>
      </p:sp>
    </p:spTree>
    <p:extLst>
      <p:ext uri="{BB962C8B-B14F-4D97-AF65-F5344CB8AC3E}">
        <p14:creationId xmlns:p14="http://schemas.microsoft.com/office/powerpoint/2010/main" val="32776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attract more players as most people are familiar with the FPS genre.</a:t>
            </a:r>
          </a:p>
        </p:txBody>
      </p:sp>
      <p:sp>
        <p:nvSpPr>
          <p:cNvPr id="4" name="Slide Number Placeholder 3"/>
          <p:cNvSpPr>
            <a:spLocks noGrp="1"/>
          </p:cNvSpPr>
          <p:nvPr>
            <p:ph type="sldNum" sz="quarter" idx="5"/>
          </p:nvPr>
        </p:nvSpPr>
        <p:spPr/>
        <p:txBody>
          <a:bodyPr/>
          <a:lstStyle/>
          <a:p>
            <a:fld id="{A71A206B-ED20-42CE-B0F2-11AE32B43494}" type="slidenum">
              <a:rPr lang="en-GB" smtClean="0"/>
              <a:t>15</a:t>
            </a:fld>
            <a:endParaRPr lang="en-GB"/>
          </a:p>
        </p:txBody>
      </p:sp>
    </p:spTree>
    <p:extLst>
      <p:ext uri="{BB962C8B-B14F-4D97-AF65-F5344CB8AC3E}">
        <p14:creationId xmlns:p14="http://schemas.microsoft.com/office/powerpoint/2010/main" val="2751177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Release for pc and p</a:t>
            </a:r>
            <a:r>
              <a:rPr lang="en-GB" dirty="0"/>
              <a:t>rovide controller support for PC.</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Publisher</a:t>
            </a:r>
            <a:r>
              <a:rPr lang="en-GB" dirty="0"/>
              <a:t>: we have planned the deadline for the game March next year. We feel having a publisher means we can receive further funding and receive some help when bringing the game to console. It is important to ensure the game is fitted well for PC and working on console which means changing controls and UI elements as well as graphics to enhance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Release date</a:t>
            </a:r>
            <a:r>
              <a:rPr lang="en-GB" dirty="0"/>
              <a:t>: we have chosen next year for a full release as we intend to have the game polished and have all the features planned to be in the game and any new ones if time allows.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 the course of the development of the game, we intend to build a community from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how to handle tax, we have decided to research and find and accountant to set aside more time to concentrate on the game. However, it is important to ask potential accountants the right questions so they are the right one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must also make sure we know the reddit communities we are posting to first before just posting onto a page.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Building a community from scratch</a:t>
            </a:r>
            <a:r>
              <a:rPr lang="en-GB" dirty="0"/>
              <a:t>: Using sites such as reddit and twitter for our dev diary for updates and build excitement.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Screenshot Saturday: example -Any new art or game feature we have developed will be featured on screenshot Saturday to build the anticipation.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Revenue model </a:t>
            </a:r>
            <a:r>
              <a:rPr lang="en-GB" dirty="0"/>
              <a:t>-  This will allow us to keep players invested and spread their enjoyment of the game to bring in more potential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17</a:t>
            </a:fld>
            <a:endParaRPr lang="en-GB"/>
          </a:p>
        </p:txBody>
      </p:sp>
    </p:spTree>
    <p:extLst>
      <p:ext uri="{BB962C8B-B14F-4D97-AF65-F5344CB8AC3E}">
        <p14:creationId xmlns:p14="http://schemas.microsoft.com/office/powerpoint/2010/main" val="91083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6</a:t>
            </a:fld>
            <a:endParaRPr lang="en-GB"/>
          </a:p>
        </p:txBody>
      </p:sp>
    </p:spTree>
    <p:extLst>
      <p:ext uri="{BB962C8B-B14F-4D97-AF65-F5344CB8AC3E}">
        <p14:creationId xmlns:p14="http://schemas.microsoft.com/office/powerpoint/2010/main" val="244092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7</a:t>
            </a:fld>
            <a:endParaRPr lang="en-GB"/>
          </a:p>
        </p:txBody>
      </p:sp>
    </p:spTree>
    <p:extLst>
      <p:ext uri="{BB962C8B-B14F-4D97-AF65-F5344CB8AC3E}">
        <p14:creationId xmlns:p14="http://schemas.microsoft.com/office/powerpoint/2010/main" val="177804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8</a:t>
            </a:fld>
            <a:endParaRPr lang="en-GB"/>
          </a:p>
        </p:txBody>
      </p:sp>
    </p:spTree>
    <p:extLst>
      <p:ext uri="{BB962C8B-B14F-4D97-AF65-F5344CB8AC3E}">
        <p14:creationId xmlns:p14="http://schemas.microsoft.com/office/powerpoint/2010/main" val="876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9</a:t>
            </a:fld>
            <a:endParaRPr lang="en-GB"/>
          </a:p>
        </p:txBody>
      </p:sp>
    </p:spTree>
    <p:extLst>
      <p:ext uri="{BB962C8B-B14F-4D97-AF65-F5344CB8AC3E}">
        <p14:creationId xmlns:p14="http://schemas.microsoft.com/office/powerpoint/2010/main" val="397320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10</a:t>
            </a:fld>
            <a:endParaRPr lang="en-GB"/>
          </a:p>
        </p:txBody>
      </p:sp>
    </p:spTree>
    <p:extLst>
      <p:ext uri="{BB962C8B-B14F-4D97-AF65-F5344CB8AC3E}">
        <p14:creationId xmlns:p14="http://schemas.microsoft.com/office/powerpoint/2010/main" val="107677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11</a:t>
            </a:fld>
            <a:endParaRPr lang="en-GB"/>
          </a:p>
        </p:txBody>
      </p:sp>
    </p:spTree>
    <p:extLst>
      <p:ext uri="{BB962C8B-B14F-4D97-AF65-F5344CB8AC3E}">
        <p14:creationId xmlns:p14="http://schemas.microsoft.com/office/powerpoint/2010/main" val="356861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12</a:t>
            </a:fld>
            <a:endParaRPr lang="en-GB"/>
          </a:p>
        </p:txBody>
      </p:sp>
    </p:spTree>
    <p:extLst>
      <p:ext uri="{BB962C8B-B14F-4D97-AF65-F5344CB8AC3E}">
        <p14:creationId xmlns:p14="http://schemas.microsoft.com/office/powerpoint/2010/main" val="340525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Backstory: set in the future, the player is designed by a company that specialises in cyborg technology. With them being a cyborg, they have the ability to wall run, slow down time and parkour.</a:t>
            </a:r>
          </a:p>
          <a:p>
            <a:endParaRPr lang="en-GB" dirty="0"/>
          </a:p>
          <a:p>
            <a:r>
              <a:rPr lang="en-GB" dirty="0"/>
              <a:t>In the next slide we will discuss the 3 phase model we are creating for the player to follow and understand the game better.</a:t>
            </a:r>
          </a:p>
          <a:p>
            <a:endParaRPr lang="en-GB" dirty="0"/>
          </a:p>
        </p:txBody>
      </p:sp>
      <p:sp>
        <p:nvSpPr>
          <p:cNvPr id="4" name="Slide Number Placeholder 3"/>
          <p:cNvSpPr>
            <a:spLocks noGrp="1"/>
          </p:cNvSpPr>
          <p:nvPr>
            <p:ph type="sldNum" sz="quarter" idx="5"/>
          </p:nvPr>
        </p:nvSpPr>
        <p:spPr/>
        <p:txBody>
          <a:bodyPr/>
          <a:lstStyle/>
          <a:p>
            <a:fld id="{A71A206B-ED20-42CE-B0F2-11AE32B43494}" type="slidenum">
              <a:rPr lang="en-GB" smtClean="0"/>
              <a:t>13</a:t>
            </a:fld>
            <a:endParaRPr lang="en-GB"/>
          </a:p>
        </p:txBody>
      </p:sp>
    </p:spTree>
    <p:extLst>
      <p:ext uri="{BB962C8B-B14F-4D97-AF65-F5344CB8AC3E}">
        <p14:creationId xmlns:p14="http://schemas.microsoft.com/office/powerpoint/2010/main" val="3100905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2308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86217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347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698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10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89569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51362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9407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34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B1921-B6CA-4D11-B318-D7AC0C0445B6}" type="datetimeFigureOut">
              <a:rPr lang="en-GB" smtClean="0"/>
              <a:t>20/07/2020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4195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B1921-B6CA-4D11-B318-D7AC0C0445B6}"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09320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B1921-B6CA-4D11-B318-D7AC0C0445B6}" type="datetimeFigureOut">
              <a:rPr lang="en-GB" smtClean="0"/>
              <a:t>20/07/2020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4227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B1921-B6CA-4D11-B318-D7AC0C0445B6}" type="datetimeFigureOut">
              <a:rPr lang="en-GB" smtClean="0"/>
              <a:t>20/07/2020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325276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B1921-B6CA-4D11-B318-D7AC0C0445B6}" type="datetimeFigureOut">
              <a:rPr lang="en-GB" smtClean="0"/>
              <a:t>20/07/2020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119068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229334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B1921-B6CA-4D11-B318-D7AC0C0445B6}" type="datetimeFigureOut">
              <a:rPr lang="en-GB" smtClean="0"/>
              <a:t>20/07/2020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D398FB-E48A-4A0B-A4D4-6CF19DA50049}" type="slidenum">
              <a:rPr lang="en-GB" smtClean="0"/>
              <a:t>‹#›</a:t>
            </a:fld>
            <a:endParaRPr lang="en-GB"/>
          </a:p>
        </p:txBody>
      </p:sp>
    </p:spTree>
    <p:extLst>
      <p:ext uri="{BB962C8B-B14F-4D97-AF65-F5344CB8AC3E}">
        <p14:creationId xmlns:p14="http://schemas.microsoft.com/office/powerpoint/2010/main" val="4684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6B1921-B6CA-4D11-B318-D7AC0C0445B6}" type="datetimeFigureOut">
              <a:rPr lang="en-GB" smtClean="0"/>
              <a:t>20/07/2020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398FB-E48A-4A0B-A4D4-6CF19DA50049}" type="slidenum">
              <a:rPr lang="en-GB" smtClean="0"/>
              <a:t>‹#›</a:t>
            </a:fld>
            <a:endParaRPr lang="en-GB"/>
          </a:p>
        </p:txBody>
      </p:sp>
    </p:spTree>
    <p:extLst>
      <p:ext uri="{BB962C8B-B14F-4D97-AF65-F5344CB8AC3E}">
        <p14:creationId xmlns:p14="http://schemas.microsoft.com/office/powerpoint/2010/main" val="12184220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B4B50A-542B-4A3D-8035-AE6993587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535"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7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Budget</a:t>
            </a:r>
          </a:p>
        </p:txBody>
      </p:sp>
      <p:graphicFrame>
        <p:nvGraphicFramePr>
          <p:cNvPr id="11" name="Table 11">
            <a:extLst>
              <a:ext uri="{FF2B5EF4-FFF2-40B4-BE49-F238E27FC236}">
                <a16:creationId xmlns:a16="http://schemas.microsoft.com/office/drawing/2014/main" id="{6C34BCE9-3101-47CB-9A4D-AC887AE12CFB}"/>
              </a:ext>
            </a:extLst>
          </p:cNvPr>
          <p:cNvGraphicFramePr>
            <a:graphicFrameLocks noGrp="1"/>
          </p:cNvGraphicFramePr>
          <p:nvPr>
            <p:extLst>
              <p:ext uri="{D42A27DB-BD31-4B8C-83A1-F6EECF244321}">
                <p14:modId xmlns:p14="http://schemas.microsoft.com/office/powerpoint/2010/main" val="836023927"/>
              </p:ext>
            </p:extLst>
          </p:nvPr>
        </p:nvGraphicFramePr>
        <p:xfrm>
          <a:off x="568960" y="1512997"/>
          <a:ext cx="7125081" cy="4485467"/>
        </p:xfrm>
        <a:graphic>
          <a:graphicData uri="http://schemas.openxmlformats.org/drawingml/2006/table">
            <a:tbl>
              <a:tblPr firstRow="1" bandRow="1">
                <a:tableStyleId>{5C22544A-7EE6-4342-B048-85BDC9FD1C3A}</a:tableStyleId>
              </a:tblPr>
              <a:tblGrid>
                <a:gridCol w="3111881">
                  <a:extLst>
                    <a:ext uri="{9D8B030D-6E8A-4147-A177-3AD203B41FA5}">
                      <a16:colId xmlns:a16="http://schemas.microsoft.com/office/drawing/2014/main" val="2582256341"/>
                    </a:ext>
                  </a:extLst>
                </a:gridCol>
                <a:gridCol w="4013200">
                  <a:extLst>
                    <a:ext uri="{9D8B030D-6E8A-4147-A177-3AD203B41FA5}">
                      <a16:colId xmlns:a16="http://schemas.microsoft.com/office/drawing/2014/main" val="563219129"/>
                    </a:ext>
                  </a:extLst>
                </a:gridCol>
              </a:tblGrid>
              <a:tr h="640781">
                <a:tc>
                  <a:txBody>
                    <a:bodyPr/>
                    <a:lstStyle/>
                    <a:p>
                      <a:r>
                        <a:rPr lang="en-GB" dirty="0"/>
                        <a:t>Game Development</a:t>
                      </a:r>
                    </a:p>
                    <a:p>
                      <a:r>
                        <a:rPr lang="en-GB" sz="1100" dirty="0"/>
                        <a:t>Burn rate for the month</a:t>
                      </a:r>
                    </a:p>
                  </a:txBody>
                  <a:tcPr/>
                </a:tc>
                <a:tc>
                  <a:txBody>
                    <a:bodyPr/>
                    <a:lstStyle/>
                    <a:p>
                      <a:pPr algn="r"/>
                      <a:r>
                        <a:rPr lang="en-GB" dirty="0"/>
                        <a:t>£30,000</a:t>
                      </a:r>
                    </a:p>
                  </a:txBody>
                  <a:tcPr/>
                </a:tc>
                <a:extLst>
                  <a:ext uri="{0D108BD9-81ED-4DB2-BD59-A6C34878D82A}">
                    <a16:rowId xmlns:a16="http://schemas.microsoft.com/office/drawing/2014/main" val="1948558166"/>
                  </a:ext>
                </a:extLst>
              </a:tr>
              <a:tr h="640781">
                <a:tc>
                  <a:txBody>
                    <a:bodyPr/>
                    <a:lstStyle/>
                    <a:p>
                      <a:r>
                        <a:rPr lang="en-GB" dirty="0"/>
                        <a:t>Music and Sound design</a:t>
                      </a:r>
                    </a:p>
                  </a:txBody>
                  <a:tcPr/>
                </a:tc>
                <a:tc>
                  <a:txBody>
                    <a:bodyPr/>
                    <a:lstStyle/>
                    <a:p>
                      <a:pPr algn="r"/>
                      <a:endParaRPr lang="en-GB" dirty="0"/>
                    </a:p>
                  </a:txBody>
                  <a:tcPr/>
                </a:tc>
                <a:extLst>
                  <a:ext uri="{0D108BD9-81ED-4DB2-BD59-A6C34878D82A}">
                    <a16:rowId xmlns:a16="http://schemas.microsoft.com/office/drawing/2014/main" val="4110199825"/>
                  </a:ext>
                </a:extLst>
              </a:tr>
              <a:tr h="640781">
                <a:tc>
                  <a:txBody>
                    <a:bodyPr/>
                    <a:lstStyle/>
                    <a:p>
                      <a:r>
                        <a:rPr lang="en-GB" dirty="0"/>
                        <a:t>Localisation</a:t>
                      </a:r>
                    </a:p>
                  </a:txBody>
                  <a:tcPr/>
                </a:tc>
                <a:tc>
                  <a:txBody>
                    <a:bodyPr/>
                    <a:lstStyle/>
                    <a:p>
                      <a:endParaRPr lang="en-GB"/>
                    </a:p>
                  </a:txBody>
                  <a:tcPr/>
                </a:tc>
                <a:extLst>
                  <a:ext uri="{0D108BD9-81ED-4DB2-BD59-A6C34878D82A}">
                    <a16:rowId xmlns:a16="http://schemas.microsoft.com/office/drawing/2014/main" val="1323172889"/>
                  </a:ext>
                </a:extLst>
              </a:tr>
              <a:tr h="640781">
                <a:tc>
                  <a:txBody>
                    <a:bodyPr/>
                    <a:lstStyle/>
                    <a:p>
                      <a:r>
                        <a:rPr lang="en-GB" dirty="0"/>
                        <a:t>QA</a:t>
                      </a:r>
                    </a:p>
                  </a:txBody>
                  <a:tcPr/>
                </a:tc>
                <a:tc>
                  <a:txBody>
                    <a:bodyPr/>
                    <a:lstStyle/>
                    <a:p>
                      <a:endParaRPr lang="en-GB"/>
                    </a:p>
                  </a:txBody>
                  <a:tcPr/>
                </a:tc>
                <a:extLst>
                  <a:ext uri="{0D108BD9-81ED-4DB2-BD59-A6C34878D82A}">
                    <a16:rowId xmlns:a16="http://schemas.microsoft.com/office/drawing/2014/main" val="1546799698"/>
                  </a:ext>
                </a:extLst>
              </a:tr>
              <a:tr h="640781">
                <a:tc>
                  <a:txBody>
                    <a:bodyPr/>
                    <a:lstStyle/>
                    <a:p>
                      <a:r>
                        <a:rPr lang="en-GB" dirty="0"/>
                        <a:t>PR + Marketing</a:t>
                      </a:r>
                    </a:p>
                    <a:p>
                      <a:r>
                        <a:rPr lang="en-GB" sz="1200" dirty="0"/>
                        <a:t>PR, Targeted Advertising, Marketing Spend</a:t>
                      </a:r>
                    </a:p>
                  </a:txBody>
                  <a:tcPr/>
                </a:tc>
                <a:tc>
                  <a:txBody>
                    <a:bodyPr/>
                    <a:lstStyle/>
                    <a:p>
                      <a:endParaRPr lang="en-GB" dirty="0"/>
                    </a:p>
                  </a:txBody>
                  <a:tcPr/>
                </a:tc>
                <a:extLst>
                  <a:ext uri="{0D108BD9-81ED-4DB2-BD59-A6C34878D82A}">
                    <a16:rowId xmlns:a16="http://schemas.microsoft.com/office/drawing/2014/main" val="2995796340"/>
                  </a:ext>
                </a:extLst>
              </a:tr>
              <a:tr h="640781">
                <a:tc>
                  <a:txBody>
                    <a:bodyPr/>
                    <a:lstStyle/>
                    <a:p>
                      <a:r>
                        <a:rPr lang="en-GB" dirty="0"/>
                        <a:t>Porting</a:t>
                      </a:r>
                    </a:p>
                  </a:txBody>
                  <a:tcPr/>
                </a:tc>
                <a:tc>
                  <a:txBody>
                    <a:bodyPr/>
                    <a:lstStyle/>
                    <a:p>
                      <a:endParaRPr lang="en-GB"/>
                    </a:p>
                  </a:txBody>
                  <a:tcPr/>
                </a:tc>
                <a:extLst>
                  <a:ext uri="{0D108BD9-81ED-4DB2-BD59-A6C34878D82A}">
                    <a16:rowId xmlns:a16="http://schemas.microsoft.com/office/drawing/2014/main" val="328595578"/>
                  </a:ext>
                </a:extLst>
              </a:tr>
              <a:tr h="640781">
                <a:tc>
                  <a:txBody>
                    <a:bodyPr/>
                    <a:lstStyle/>
                    <a:p>
                      <a:r>
                        <a:rPr lang="en-GB" b="1" dirty="0"/>
                        <a:t>TOTAL</a:t>
                      </a:r>
                    </a:p>
                  </a:txBody>
                  <a:tcPr/>
                </a:tc>
                <a:tc>
                  <a:txBody>
                    <a:bodyPr/>
                    <a:lstStyle/>
                    <a:p>
                      <a:endParaRPr lang="en-GB" b="1" dirty="0"/>
                    </a:p>
                  </a:txBody>
                  <a:tcPr/>
                </a:tc>
                <a:extLst>
                  <a:ext uri="{0D108BD9-81ED-4DB2-BD59-A6C34878D82A}">
                    <a16:rowId xmlns:a16="http://schemas.microsoft.com/office/drawing/2014/main" val="1089729133"/>
                  </a:ext>
                </a:extLst>
              </a:tr>
            </a:tbl>
          </a:graphicData>
        </a:graphic>
      </p:graphicFrame>
    </p:spTree>
    <p:extLst>
      <p:ext uri="{BB962C8B-B14F-4D97-AF65-F5344CB8AC3E}">
        <p14:creationId xmlns:p14="http://schemas.microsoft.com/office/powerpoint/2010/main" val="22845171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Funding</a:t>
            </a:r>
          </a:p>
        </p:txBody>
      </p:sp>
      <p:graphicFrame>
        <p:nvGraphicFramePr>
          <p:cNvPr id="11" name="Table 11">
            <a:extLst>
              <a:ext uri="{FF2B5EF4-FFF2-40B4-BE49-F238E27FC236}">
                <a16:creationId xmlns:a16="http://schemas.microsoft.com/office/drawing/2014/main" id="{6C34BCE9-3101-47CB-9A4D-AC887AE12CFB}"/>
              </a:ext>
            </a:extLst>
          </p:cNvPr>
          <p:cNvGraphicFramePr>
            <a:graphicFrameLocks noGrp="1"/>
          </p:cNvGraphicFramePr>
          <p:nvPr>
            <p:extLst>
              <p:ext uri="{D42A27DB-BD31-4B8C-83A1-F6EECF244321}">
                <p14:modId xmlns:p14="http://schemas.microsoft.com/office/powerpoint/2010/main" val="807565154"/>
              </p:ext>
            </p:extLst>
          </p:nvPr>
        </p:nvGraphicFramePr>
        <p:xfrm>
          <a:off x="568960" y="1512997"/>
          <a:ext cx="7125081" cy="2563124"/>
        </p:xfrm>
        <a:graphic>
          <a:graphicData uri="http://schemas.openxmlformats.org/drawingml/2006/table">
            <a:tbl>
              <a:tblPr firstRow="1" bandRow="1">
                <a:tableStyleId>{5C22544A-7EE6-4342-B048-85BDC9FD1C3A}</a:tableStyleId>
              </a:tblPr>
              <a:tblGrid>
                <a:gridCol w="3111881">
                  <a:extLst>
                    <a:ext uri="{9D8B030D-6E8A-4147-A177-3AD203B41FA5}">
                      <a16:colId xmlns:a16="http://schemas.microsoft.com/office/drawing/2014/main" val="2582256341"/>
                    </a:ext>
                  </a:extLst>
                </a:gridCol>
                <a:gridCol w="4013200">
                  <a:extLst>
                    <a:ext uri="{9D8B030D-6E8A-4147-A177-3AD203B41FA5}">
                      <a16:colId xmlns:a16="http://schemas.microsoft.com/office/drawing/2014/main" val="563219129"/>
                    </a:ext>
                  </a:extLst>
                </a:gridCol>
              </a:tblGrid>
              <a:tr h="640781">
                <a:tc>
                  <a:txBody>
                    <a:bodyPr/>
                    <a:lstStyle/>
                    <a:p>
                      <a:r>
                        <a:rPr lang="en-GB" dirty="0"/>
                        <a:t>Studio Investment</a:t>
                      </a:r>
                      <a:endParaRPr lang="en-GB" sz="1100" dirty="0"/>
                    </a:p>
                  </a:txBody>
                  <a:tcPr/>
                </a:tc>
                <a:tc>
                  <a:txBody>
                    <a:bodyPr/>
                    <a:lstStyle/>
                    <a:p>
                      <a:pPr algn="r"/>
                      <a:r>
                        <a:rPr lang="en-GB" dirty="0"/>
                        <a:t>£££££</a:t>
                      </a:r>
                    </a:p>
                  </a:txBody>
                  <a:tcPr/>
                </a:tc>
                <a:extLst>
                  <a:ext uri="{0D108BD9-81ED-4DB2-BD59-A6C34878D82A}">
                    <a16:rowId xmlns:a16="http://schemas.microsoft.com/office/drawing/2014/main" val="1948558166"/>
                  </a:ext>
                </a:extLst>
              </a:tr>
              <a:tr h="640781">
                <a:tc>
                  <a:txBody>
                    <a:bodyPr/>
                    <a:lstStyle/>
                    <a:p>
                      <a:r>
                        <a:rPr lang="en-GB" dirty="0" err="1"/>
                        <a:t>Patreon</a:t>
                      </a:r>
                      <a:endParaRPr lang="en-GB" dirty="0"/>
                    </a:p>
                  </a:txBody>
                  <a:tcPr/>
                </a:tc>
                <a:tc>
                  <a:txBody>
                    <a:bodyPr/>
                    <a:lstStyle/>
                    <a:p>
                      <a:pPr algn="r"/>
                      <a:endParaRPr lang="en-GB" dirty="0"/>
                    </a:p>
                  </a:txBody>
                  <a:tcPr/>
                </a:tc>
                <a:extLst>
                  <a:ext uri="{0D108BD9-81ED-4DB2-BD59-A6C34878D82A}">
                    <a16:rowId xmlns:a16="http://schemas.microsoft.com/office/drawing/2014/main" val="4110199825"/>
                  </a:ext>
                </a:extLst>
              </a:tr>
              <a:tr h="640781">
                <a:tc>
                  <a:txBody>
                    <a:bodyPr/>
                    <a:lstStyle/>
                    <a:p>
                      <a:r>
                        <a:rPr lang="en-GB" dirty="0"/>
                        <a:t>Us</a:t>
                      </a:r>
                    </a:p>
                  </a:txBody>
                  <a:tcPr/>
                </a:tc>
                <a:tc>
                  <a:txBody>
                    <a:bodyPr/>
                    <a:lstStyle/>
                    <a:p>
                      <a:endParaRPr lang="en-GB"/>
                    </a:p>
                  </a:txBody>
                  <a:tcPr/>
                </a:tc>
                <a:extLst>
                  <a:ext uri="{0D108BD9-81ED-4DB2-BD59-A6C34878D82A}">
                    <a16:rowId xmlns:a16="http://schemas.microsoft.com/office/drawing/2014/main" val="1323172889"/>
                  </a:ext>
                </a:extLst>
              </a:tr>
              <a:tr h="640781">
                <a:tc>
                  <a:txBody>
                    <a:bodyPr/>
                    <a:lstStyle/>
                    <a:p>
                      <a:r>
                        <a:rPr lang="en-GB" b="1" dirty="0"/>
                        <a:t>TOTAL</a:t>
                      </a:r>
                    </a:p>
                  </a:txBody>
                  <a:tcPr/>
                </a:tc>
                <a:tc>
                  <a:txBody>
                    <a:bodyPr/>
                    <a:lstStyle/>
                    <a:p>
                      <a:endParaRPr lang="en-GB" b="1" dirty="0"/>
                    </a:p>
                  </a:txBody>
                  <a:tcPr/>
                </a:tc>
                <a:extLst>
                  <a:ext uri="{0D108BD9-81ED-4DB2-BD59-A6C34878D82A}">
                    <a16:rowId xmlns:a16="http://schemas.microsoft.com/office/drawing/2014/main" val="1089729133"/>
                  </a:ext>
                </a:extLst>
              </a:tr>
            </a:tbl>
          </a:graphicData>
        </a:graphic>
      </p:graphicFrame>
    </p:spTree>
    <p:extLst>
      <p:ext uri="{BB962C8B-B14F-4D97-AF65-F5344CB8AC3E}">
        <p14:creationId xmlns:p14="http://schemas.microsoft.com/office/powerpoint/2010/main" val="17163306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6213031" y="633984"/>
            <a:ext cx="4244802" cy="879012"/>
          </a:xfrm>
        </p:spPr>
        <p:txBody>
          <a:bodyPr>
            <a:normAutofit/>
          </a:bodyPr>
          <a:lstStyle/>
          <a:p>
            <a:pPr algn="ctr"/>
            <a:r>
              <a:rPr lang="en-GB" dirty="0"/>
              <a:t>Questions</a:t>
            </a:r>
          </a:p>
        </p:txBody>
      </p:sp>
      <p:sp>
        <p:nvSpPr>
          <p:cNvPr id="3" name="TextBox 2">
            <a:extLst>
              <a:ext uri="{FF2B5EF4-FFF2-40B4-BE49-F238E27FC236}">
                <a16:creationId xmlns:a16="http://schemas.microsoft.com/office/drawing/2014/main" id="{1D7E6C96-C12A-4484-8E18-120969539608}"/>
              </a:ext>
            </a:extLst>
          </p:cNvPr>
          <p:cNvSpPr txBox="1"/>
          <p:nvPr/>
        </p:nvSpPr>
        <p:spPr>
          <a:xfrm>
            <a:off x="969264" y="1773936"/>
            <a:ext cx="7845552" cy="1477328"/>
          </a:xfrm>
          <a:prstGeom prst="rect">
            <a:avLst/>
          </a:prstGeom>
          <a:noFill/>
        </p:spPr>
        <p:txBody>
          <a:bodyPr wrap="square" rtlCol="0">
            <a:spAutoFit/>
          </a:bodyPr>
          <a:lstStyle/>
          <a:p>
            <a:r>
              <a:rPr lang="en-GB" dirty="0"/>
              <a:t>What is it?</a:t>
            </a:r>
          </a:p>
          <a:p>
            <a:endParaRPr lang="en-GB" dirty="0"/>
          </a:p>
          <a:p>
            <a:r>
              <a:rPr lang="en-GB" dirty="0"/>
              <a:t>Why is it fun?</a:t>
            </a:r>
          </a:p>
          <a:p>
            <a:endParaRPr lang="en-GB" dirty="0"/>
          </a:p>
          <a:p>
            <a:r>
              <a:rPr lang="en-GB" dirty="0"/>
              <a:t>Why would someone want to play it?</a:t>
            </a:r>
          </a:p>
        </p:txBody>
      </p:sp>
    </p:spTree>
    <p:extLst>
      <p:ext uri="{BB962C8B-B14F-4D97-AF65-F5344CB8AC3E}">
        <p14:creationId xmlns:p14="http://schemas.microsoft.com/office/powerpoint/2010/main" val="22125175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2265099" y="406373"/>
            <a:ext cx="5940697" cy="879012"/>
          </a:xfrm>
        </p:spPr>
        <p:txBody>
          <a:bodyPr>
            <a:normAutofit/>
          </a:bodyPr>
          <a:lstStyle/>
          <a:p>
            <a:pPr algn="ctr"/>
            <a:r>
              <a:rPr lang="en-GB" dirty="0"/>
              <a:t>Studios game Experience</a:t>
            </a:r>
          </a:p>
        </p:txBody>
      </p:sp>
      <p:sp>
        <p:nvSpPr>
          <p:cNvPr id="3" name="TextBox 2">
            <a:extLst>
              <a:ext uri="{FF2B5EF4-FFF2-40B4-BE49-F238E27FC236}">
                <a16:creationId xmlns:a16="http://schemas.microsoft.com/office/drawing/2014/main" id="{1D7E6C96-C12A-4484-8E18-120969539608}"/>
              </a:ext>
            </a:extLst>
          </p:cNvPr>
          <p:cNvSpPr txBox="1"/>
          <p:nvPr/>
        </p:nvSpPr>
        <p:spPr>
          <a:xfrm>
            <a:off x="1016291" y="1661596"/>
            <a:ext cx="7845552" cy="2462213"/>
          </a:xfrm>
          <a:prstGeom prst="rect">
            <a:avLst/>
          </a:prstGeom>
          <a:noFill/>
        </p:spPr>
        <p:txBody>
          <a:bodyPr wrap="square" rtlCol="0">
            <a:spAutoFit/>
          </a:bodyPr>
          <a:lstStyle/>
          <a:p>
            <a:pPr marL="342900" lvl="0" indent="-342900" algn="ctr">
              <a:spcBef>
                <a:spcPts val="1000"/>
              </a:spcBef>
              <a:buClr>
                <a:srgbClr val="90C226"/>
              </a:buClr>
              <a:buSzPct val="80000"/>
              <a:buFont typeface="Wingdings 3" charset="2"/>
              <a:buChar char=""/>
            </a:pPr>
            <a:r>
              <a:rPr lang="en-GB" sz="1500" b="1" dirty="0">
                <a:solidFill>
                  <a:prstClr val="white">
                    <a:lumMod val="75000"/>
                    <a:lumOff val="25000"/>
                  </a:prstClr>
                </a:solidFill>
              </a:rPr>
              <a:t>Calum – Team Leader/ Programmer</a:t>
            </a:r>
            <a:endParaRPr lang="en-GB" sz="1400" b="1" dirty="0">
              <a:solidFill>
                <a:prstClr val="white">
                  <a:lumMod val="75000"/>
                  <a:lumOff val="25000"/>
                </a:prstClr>
              </a:solidFill>
            </a:endParaRPr>
          </a:p>
          <a:p>
            <a:pPr marL="342900" lvl="0" indent="-342900" algn="ctr">
              <a:spcBef>
                <a:spcPts val="1000"/>
              </a:spcBef>
              <a:buClr>
                <a:srgbClr val="90C226"/>
              </a:buClr>
              <a:buSzPct val="80000"/>
              <a:buFont typeface="Wingdings 3" charset="2"/>
              <a:buChar char=""/>
            </a:pPr>
            <a:endParaRPr lang="en-GB" sz="1400" dirty="0">
              <a:solidFill>
                <a:prstClr val="white">
                  <a:lumMod val="75000"/>
                  <a:lumOff val="25000"/>
                </a:prstClr>
              </a:solidFill>
            </a:endParaRPr>
          </a:p>
          <a:p>
            <a:pPr marL="342900" lvl="0" indent="-342900" algn="ctr">
              <a:spcBef>
                <a:spcPts val="1000"/>
              </a:spcBef>
              <a:buClr>
                <a:srgbClr val="90C226"/>
              </a:buClr>
              <a:buSzPct val="80000"/>
              <a:buFont typeface="Wingdings 3" charset="2"/>
              <a:buChar char=""/>
            </a:pPr>
            <a:r>
              <a:rPr lang="en-GB" sz="1500" b="1" dirty="0">
                <a:solidFill>
                  <a:prstClr val="white">
                    <a:lumMod val="75000"/>
                    <a:lumOff val="25000"/>
                  </a:prstClr>
                </a:solidFill>
              </a:rPr>
              <a:t>Brodie</a:t>
            </a:r>
            <a:r>
              <a:rPr lang="en-GB" sz="1500" dirty="0">
                <a:solidFill>
                  <a:prstClr val="white">
                    <a:lumMod val="75000"/>
                    <a:lumOff val="25000"/>
                  </a:prstClr>
                </a:solidFill>
              </a:rPr>
              <a:t> </a:t>
            </a:r>
            <a:r>
              <a:rPr lang="en-GB" sz="1500" b="1" dirty="0">
                <a:solidFill>
                  <a:prstClr val="white">
                    <a:lumMod val="75000"/>
                    <a:lumOff val="25000"/>
                  </a:prstClr>
                </a:solidFill>
              </a:rPr>
              <a:t>– Programmer</a:t>
            </a:r>
          </a:p>
          <a:p>
            <a:pPr lvl="0" algn="ctr">
              <a:spcBef>
                <a:spcPts val="1000"/>
              </a:spcBef>
              <a:buClr>
                <a:srgbClr val="90C226"/>
              </a:buClr>
              <a:buSzPct val="80000"/>
            </a:pPr>
            <a:endParaRPr lang="en-GB" sz="1500" dirty="0">
              <a:solidFill>
                <a:prstClr val="white">
                  <a:lumMod val="75000"/>
                  <a:lumOff val="25000"/>
                </a:prstClr>
              </a:solidFill>
            </a:endParaRPr>
          </a:p>
          <a:p>
            <a:pPr marL="342900" lvl="0" indent="-342900" algn="ctr">
              <a:spcBef>
                <a:spcPts val="1000"/>
              </a:spcBef>
              <a:buClr>
                <a:srgbClr val="90C226"/>
              </a:buClr>
              <a:buSzPct val="80000"/>
              <a:buFont typeface="Wingdings 3" charset="2"/>
              <a:buChar char=""/>
            </a:pPr>
            <a:r>
              <a:rPr lang="en-GB" sz="1500" b="1" dirty="0">
                <a:solidFill>
                  <a:prstClr val="white">
                    <a:lumMod val="75000"/>
                    <a:lumOff val="25000"/>
                  </a:prstClr>
                </a:solidFill>
              </a:rPr>
              <a:t>Pawel – Level Designer</a:t>
            </a:r>
          </a:p>
          <a:p>
            <a:pPr marL="342900" lvl="0" indent="-342900" algn="ctr">
              <a:spcBef>
                <a:spcPts val="1000"/>
              </a:spcBef>
              <a:buClr>
                <a:srgbClr val="90C226"/>
              </a:buClr>
              <a:buSzPct val="80000"/>
              <a:buFont typeface="Wingdings 3" charset="2"/>
              <a:buChar char=""/>
            </a:pPr>
            <a:endParaRPr lang="en-GB" sz="1500" dirty="0">
              <a:solidFill>
                <a:prstClr val="white">
                  <a:lumMod val="75000"/>
                  <a:lumOff val="25000"/>
                </a:prstClr>
              </a:solidFill>
            </a:endParaRPr>
          </a:p>
          <a:p>
            <a:pPr marL="342900" lvl="0" indent="-342900" algn="ctr">
              <a:spcBef>
                <a:spcPts val="1000"/>
              </a:spcBef>
              <a:buClr>
                <a:srgbClr val="90C226"/>
              </a:buClr>
              <a:buSzPct val="80000"/>
              <a:buFont typeface="Wingdings 3" charset="2"/>
              <a:buChar char=""/>
            </a:pPr>
            <a:r>
              <a:rPr lang="en-GB" sz="1500" b="1" dirty="0">
                <a:solidFill>
                  <a:prstClr val="white">
                    <a:lumMod val="75000"/>
                    <a:lumOff val="25000"/>
                  </a:prstClr>
                </a:solidFill>
              </a:rPr>
              <a:t>Samuel – 3D Modeller</a:t>
            </a:r>
          </a:p>
        </p:txBody>
      </p:sp>
    </p:spTree>
    <p:extLst>
      <p:ext uri="{BB962C8B-B14F-4D97-AF65-F5344CB8AC3E}">
        <p14:creationId xmlns:p14="http://schemas.microsoft.com/office/powerpoint/2010/main" val="6808361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a:t>Why is is it fun?</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4558263"/>
          </a:xfrm>
        </p:spPr>
        <p:txBody>
          <a:bodyPr>
            <a:normAutofit/>
          </a:bodyPr>
          <a:lstStyle/>
          <a:p>
            <a:r>
              <a:rPr lang="en-GB" dirty="0"/>
              <a:t>We believe </a:t>
            </a:r>
            <a:r>
              <a:rPr lang="en-GB" dirty="0" err="1"/>
              <a:t>CyberFocus</a:t>
            </a:r>
            <a:r>
              <a:rPr lang="en-GB" dirty="0"/>
              <a:t> will excite players by giving them the ability to approach encounters in fun and engaging ways.</a:t>
            </a:r>
          </a:p>
          <a:p>
            <a:endParaRPr lang="en-GB" dirty="0"/>
          </a:p>
          <a:p>
            <a:r>
              <a:rPr lang="en-GB" dirty="0"/>
              <a:t>With the ability to wall run, slow down time, parkour and shoot, players can be creative with how they want to take on enemies and manoeuvre levels.</a:t>
            </a:r>
          </a:p>
        </p:txBody>
      </p:sp>
      <p:pic>
        <p:nvPicPr>
          <p:cNvPr id="15" name="Picture 2">
            <a:extLst>
              <a:ext uri="{FF2B5EF4-FFF2-40B4-BE49-F238E27FC236}">
                <a16:creationId xmlns:a16="http://schemas.microsoft.com/office/drawing/2014/main" id="{400206D9-41D4-4AE9-A693-BF975D8026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9" r="2658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8536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pPr>
              <a:lnSpc>
                <a:spcPct val="90000"/>
              </a:lnSpc>
            </a:pPr>
            <a:r>
              <a:rPr lang="en-GB" sz="2800"/>
              <a:t>Why would someone want to play it?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209563" y="2160589"/>
            <a:ext cx="4064439" cy="3880773"/>
          </a:xfrm>
        </p:spPr>
        <p:txBody>
          <a:bodyPr>
            <a:normAutofit/>
          </a:bodyPr>
          <a:lstStyle/>
          <a:p>
            <a:pPr>
              <a:lnSpc>
                <a:spcPct val="90000"/>
              </a:lnSpc>
            </a:pPr>
            <a:r>
              <a:rPr lang="en-GB" dirty="0"/>
              <a:t>As it is a first person shooter, most players will feel comfortable with the controls layout as FPS are mainstream in the current gaming world. </a:t>
            </a:r>
          </a:p>
          <a:p>
            <a:pPr marL="0" indent="0">
              <a:lnSpc>
                <a:spcPct val="90000"/>
              </a:lnSpc>
              <a:buNone/>
            </a:pPr>
            <a:endParaRPr lang="en-GB" dirty="0"/>
          </a:p>
          <a:p>
            <a:pPr>
              <a:lnSpc>
                <a:spcPct val="90000"/>
              </a:lnSpc>
            </a:pPr>
            <a:r>
              <a:rPr lang="en-GB" dirty="0"/>
              <a:t>We feel the game would be appealing as having a mix of gunplay, parkour and slow motion would be fun for players. We hope they find a similarity to games such as Mirrors Edge to help with them understanding the controls and general gameplay.</a:t>
            </a:r>
          </a:p>
          <a:p>
            <a:pPr>
              <a:lnSpc>
                <a:spcPct val="90000"/>
              </a:lnSpc>
            </a:pPr>
            <a:endParaRPr lang="en-GB" dirty="0"/>
          </a:p>
        </p:txBody>
      </p:sp>
      <p:pic>
        <p:nvPicPr>
          <p:cNvPr id="15" name="Picture 14">
            <a:extLst>
              <a:ext uri="{FF2B5EF4-FFF2-40B4-BE49-F238E27FC236}">
                <a16:creationId xmlns:a16="http://schemas.microsoft.com/office/drawing/2014/main" id="{226C8711-31F3-4246-8375-B78C46FA58B3}"/>
              </a:ext>
            </a:extLst>
          </p:cNvPr>
          <p:cNvPicPr>
            <a:picLocks noChangeAspect="1"/>
          </p:cNvPicPr>
          <p:nvPr/>
        </p:nvPicPr>
        <p:blipFill rotWithShape="1">
          <a:blip r:embed="rId3"/>
          <a:srcRect l="18188" r="1868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8022129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Innovation</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463040"/>
            <a:ext cx="8923866" cy="5120639"/>
          </a:xfrm>
        </p:spPr>
        <p:txBody>
          <a:bodyPr>
            <a:normAutofit/>
          </a:bodyPr>
          <a:lstStyle/>
          <a:p>
            <a:r>
              <a:rPr lang="en-GB" dirty="0"/>
              <a:t>To say our game is completely new and innovative to the market would not be true. We are taking aspects from popular games and adding our own creative twist to it.</a:t>
            </a:r>
          </a:p>
          <a:p>
            <a:pPr marL="0" indent="0">
              <a:buNone/>
            </a:pPr>
            <a:endParaRPr lang="en-GB" dirty="0"/>
          </a:p>
          <a:p>
            <a:r>
              <a:rPr lang="en-GB" dirty="0"/>
              <a:t>Games on the market such as Mirrors edge and Titanfall are both very popular, mainly due to the parkour mechanics mixed with gun play. With </a:t>
            </a:r>
            <a:r>
              <a:rPr lang="en-GB" dirty="0" err="1"/>
              <a:t>CyberFocus</a:t>
            </a:r>
            <a:r>
              <a:rPr lang="en-GB" dirty="0"/>
              <a:t>, we hope players find the controls familiar from playing games like these.</a:t>
            </a:r>
          </a:p>
          <a:p>
            <a:pPr marL="0" indent="0">
              <a:buNone/>
            </a:pPr>
            <a:endParaRPr lang="en-GB" dirty="0"/>
          </a:p>
          <a:p>
            <a:r>
              <a:rPr lang="en-GB" dirty="0"/>
              <a:t>There has not had a memorable parkour fps since Titanfall or Mirrors Edge, so, with </a:t>
            </a:r>
            <a:r>
              <a:rPr lang="en-GB" dirty="0" err="1"/>
              <a:t>CyberFocus</a:t>
            </a:r>
            <a:r>
              <a:rPr lang="en-GB" dirty="0"/>
              <a:t> we can bring back interest by promoting this on the market and grab the attention from </a:t>
            </a:r>
            <a:r>
              <a:rPr lang="en-GB"/>
              <a:t>possible players.</a:t>
            </a:r>
            <a:endParaRPr lang="en-GB" dirty="0"/>
          </a:p>
          <a:p>
            <a:pPr marL="0" indent="0">
              <a:buNone/>
            </a:pPr>
            <a:endParaRPr lang="en-GB" dirty="0"/>
          </a:p>
          <a:p>
            <a:r>
              <a:rPr lang="en-GB" dirty="0"/>
              <a:t>The games innovation will fill the gap by bringing familiar mechanics to the fps genre but mixed with new fun and engaging mechanics that players will want to try and experiment with.</a:t>
            </a:r>
          </a:p>
        </p:txBody>
      </p:sp>
    </p:spTree>
    <p:extLst>
      <p:ext uri="{BB962C8B-B14F-4D97-AF65-F5344CB8AC3E}">
        <p14:creationId xmlns:p14="http://schemas.microsoft.com/office/powerpoint/2010/main" val="123778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Shipping</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599184"/>
            <a:ext cx="8596668" cy="4234688"/>
          </a:xfrm>
        </p:spPr>
        <p:txBody>
          <a:bodyPr>
            <a:normAutofit/>
          </a:bodyPr>
          <a:lstStyle/>
          <a:p>
            <a:r>
              <a:rPr lang="en-GB" dirty="0"/>
              <a:t>We plan to gauge the success of the game by self publishing first on PC and then approaching a publisher for a console release if the game becomes more financially successful.</a:t>
            </a:r>
          </a:p>
          <a:p>
            <a:endParaRPr lang="en-GB" dirty="0"/>
          </a:p>
          <a:p>
            <a:r>
              <a:rPr lang="en-GB" dirty="0"/>
              <a:t>Release date: March 2021</a:t>
            </a:r>
          </a:p>
          <a:p>
            <a:pPr marL="0" indent="0">
              <a:buNone/>
            </a:pPr>
            <a:endParaRPr lang="en-GB" dirty="0"/>
          </a:p>
          <a:p>
            <a:r>
              <a:rPr lang="en-GB" dirty="0"/>
              <a:t>In order to build excitement for the game we have decided to use “Screenshot Saturday” as a way of keeping people updated with the game.</a:t>
            </a:r>
          </a:p>
          <a:p>
            <a:pPr marL="0" indent="0">
              <a:buNone/>
            </a:pPr>
            <a:endParaRPr lang="en-GB" dirty="0"/>
          </a:p>
          <a:p>
            <a:r>
              <a:rPr lang="en-GB" dirty="0"/>
              <a:t>Can use Youtubers to advertise our game in a way screenshots or text can’t by showing raw gameplay. It is also a great way for testing and finding new bugs or ways people play the game compared to how we do.</a:t>
            </a:r>
          </a:p>
          <a:p>
            <a:pPr marL="0" indent="0">
              <a:buNone/>
            </a:pPr>
            <a:endParaRPr lang="en-GB" dirty="0"/>
          </a:p>
        </p:txBody>
      </p:sp>
    </p:spTree>
    <p:extLst>
      <p:ext uri="{BB962C8B-B14F-4D97-AF65-F5344CB8AC3E}">
        <p14:creationId xmlns:p14="http://schemas.microsoft.com/office/powerpoint/2010/main" val="130324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Commercial sustainability</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677334" y="1685101"/>
            <a:ext cx="8596668" cy="4752275"/>
          </a:xfrm>
        </p:spPr>
        <p:txBody>
          <a:bodyPr>
            <a:normAutofit fontScale="70000" lnSpcReduction="20000"/>
          </a:bodyPr>
          <a:lstStyle/>
          <a:p>
            <a:r>
              <a:rPr lang="en-GB" dirty="0"/>
              <a:t>Revenue model: We intend to fully release the game onto Steam by the release deadline. With the extra time post Tranzfuser, we can polish the game further.</a:t>
            </a:r>
          </a:p>
          <a:p>
            <a:r>
              <a:rPr lang="en-GB" dirty="0"/>
              <a:t>Be able to demonstrate that you plan to create and grow a sustainable studio post-competition.</a:t>
            </a:r>
          </a:p>
          <a:p>
            <a:r>
              <a:rPr lang="en-GB" dirty="0"/>
              <a:t>• Expert knowledge of the business and the project and be able to talk at ease about all aspects. </a:t>
            </a:r>
          </a:p>
          <a:p>
            <a:r>
              <a:rPr lang="en-GB" dirty="0"/>
              <a:t>• Financial / Commercial  </a:t>
            </a:r>
          </a:p>
          <a:p>
            <a:pPr lvl="1"/>
            <a:r>
              <a:rPr lang="en-GB" dirty="0"/>
              <a:t>o Clear understanding of sources of finance, where you will generate income both whilst in this development phase and afterwards -  i.e. other funders, publishers, selling assets etc.  Think about life beyond the possible UK Games Fund grant fund.</a:t>
            </a:r>
          </a:p>
          <a:p>
            <a:pPr lvl="2"/>
            <a:r>
              <a:rPr lang="en-GB" dirty="0"/>
              <a:t>We plan to use </a:t>
            </a:r>
            <a:r>
              <a:rPr lang="en-GB" dirty="0" err="1"/>
              <a:t>Patreon</a:t>
            </a:r>
            <a:r>
              <a:rPr lang="en-GB" dirty="0"/>
              <a:t> as an extra source of income during the project. Using this allows us to have specific tiers give subscribers benefits and help the development of the game. it will also allow us to also recruit more contractors if needed and  add DLCs to the game.</a:t>
            </a:r>
          </a:p>
          <a:p>
            <a:pPr lvl="2"/>
            <a:r>
              <a:rPr lang="en-GB" dirty="0"/>
              <a:t>Press outreach and PR: Hire a contractor to do PR. We intend to do this post Tranzfuser. The same can be said for an accountant to handle taxes.</a:t>
            </a:r>
          </a:p>
          <a:p>
            <a:pPr lvl="2"/>
            <a:endParaRPr lang="en-GB" dirty="0"/>
          </a:p>
          <a:p>
            <a:pPr lvl="1"/>
            <a:r>
              <a:rPr lang="en-GB" dirty="0"/>
              <a:t>o Demonstrate that your budget and projected costs are realistic and in-line with publisher’s project budgets.</a:t>
            </a:r>
          </a:p>
          <a:p>
            <a:pPr lvl="2"/>
            <a:r>
              <a:rPr lang="en-GB" dirty="0"/>
              <a:t>Read into book that covers this </a:t>
            </a:r>
          </a:p>
          <a:p>
            <a:pPr lvl="1"/>
            <a:r>
              <a:rPr lang="en-GB" dirty="0"/>
              <a:t>• Impact</a:t>
            </a:r>
          </a:p>
          <a:p>
            <a:pPr lvl="2"/>
            <a:r>
              <a:rPr lang="en-GB" dirty="0"/>
              <a:t> o What would the impact of securing the UK Games Fund support have on your team / company?</a:t>
            </a:r>
          </a:p>
          <a:p>
            <a:pPr lvl="3"/>
            <a:r>
              <a:rPr lang="en-GB" dirty="0"/>
              <a:t>Securing funding from the UK Games Fund will allow the company to hire an accountant and PR personnel which will help the team work on the game and not have to worry about other aspects of the game outside its development.</a:t>
            </a:r>
          </a:p>
          <a:p>
            <a:pPr lvl="2"/>
            <a:r>
              <a:rPr lang="en-GB" dirty="0"/>
              <a:t>o Are there other impacts that are not purely commercial? </a:t>
            </a:r>
          </a:p>
          <a:p>
            <a:pPr lvl="3"/>
            <a:endParaRPr lang="en-GB" dirty="0"/>
          </a:p>
        </p:txBody>
      </p:sp>
    </p:spTree>
    <p:extLst>
      <p:ext uri="{BB962C8B-B14F-4D97-AF65-F5344CB8AC3E}">
        <p14:creationId xmlns:p14="http://schemas.microsoft.com/office/powerpoint/2010/main" val="86170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a:xfrm>
            <a:off x="938590" y="1262743"/>
            <a:ext cx="8596668" cy="1365504"/>
          </a:xfrm>
        </p:spPr>
        <p:txBody>
          <a:bodyPr>
            <a:normAutofit/>
          </a:bodyPr>
          <a:lstStyle/>
          <a:p>
            <a:pPr algn="ctr"/>
            <a:r>
              <a:rPr lang="en-GB" sz="6000" dirty="0"/>
              <a:t>Looking For</a:t>
            </a:r>
          </a:p>
        </p:txBody>
      </p:sp>
      <p:sp>
        <p:nvSpPr>
          <p:cNvPr id="5" name="Content Placeholder 4">
            <a:extLst>
              <a:ext uri="{FF2B5EF4-FFF2-40B4-BE49-F238E27FC236}">
                <a16:creationId xmlns:a16="http://schemas.microsoft.com/office/drawing/2014/main" id="{BFE386F0-F0B3-4CF9-85F3-C0D5E06A172A}"/>
              </a:ext>
            </a:extLst>
          </p:cNvPr>
          <p:cNvSpPr>
            <a:spLocks noGrp="1"/>
          </p:cNvSpPr>
          <p:nvPr>
            <p:ph idx="1"/>
          </p:nvPr>
        </p:nvSpPr>
        <p:spPr>
          <a:xfrm>
            <a:off x="902014" y="2536800"/>
            <a:ext cx="8596668" cy="2876448"/>
          </a:xfrm>
        </p:spPr>
        <p:txBody>
          <a:bodyPr>
            <a:normAutofit/>
          </a:bodyPr>
          <a:lstStyle/>
          <a:p>
            <a:pPr algn="ctr"/>
            <a:r>
              <a:rPr lang="en-GB" sz="2800" dirty="0"/>
              <a:t>Development Funding </a:t>
            </a:r>
          </a:p>
          <a:p>
            <a:pPr algn="ctr"/>
            <a:r>
              <a:rPr lang="en-GB" sz="2800" dirty="0"/>
              <a:t>Store support</a:t>
            </a:r>
          </a:p>
          <a:p>
            <a:pPr algn="ctr"/>
            <a:r>
              <a:rPr lang="en-GB" sz="2800" dirty="0"/>
              <a:t>Marketing support</a:t>
            </a:r>
          </a:p>
          <a:p>
            <a:pPr algn="ctr"/>
            <a:r>
              <a:rPr lang="en-GB" sz="2800" dirty="0"/>
              <a:t>A partner who understands us and our game</a:t>
            </a:r>
          </a:p>
          <a:p>
            <a:pPr marL="0" indent="0" algn="ctr">
              <a:buNone/>
            </a:pPr>
            <a:endParaRPr lang="en-GB" sz="4000" dirty="0"/>
          </a:p>
        </p:txBody>
      </p:sp>
    </p:spTree>
    <p:extLst>
      <p:ext uri="{BB962C8B-B14F-4D97-AF65-F5344CB8AC3E}">
        <p14:creationId xmlns:p14="http://schemas.microsoft.com/office/powerpoint/2010/main" val="42766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DB5D4B-4A84-4A4F-A330-04D2D3E18DBA}"/>
              </a:ext>
            </a:extLst>
          </p:cNvPr>
          <p:cNvSpPr txBox="1">
            <a:spLocks/>
          </p:cNvSpPr>
          <p:nvPr/>
        </p:nvSpPr>
        <p:spPr>
          <a:xfrm>
            <a:off x="1507067" y="2404534"/>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6000" dirty="0"/>
              <a:t>Creative Force</a:t>
            </a:r>
          </a:p>
          <a:p>
            <a:r>
              <a:rPr lang="en-GB" dirty="0"/>
              <a:t>Developer</a:t>
            </a:r>
          </a:p>
        </p:txBody>
      </p:sp>
      <p:sp>
        <p:nvSpPr>
          <p:cNvPr id="5" name="Subtitle 2">
            <a:extLst>
              <a:ext uri="{FF2B5EF4-FFF2-40B4-BE49-F238E27FC236}">
                <a16:creationId xmlns:a16="http://schemas.microsoft.com/office/drawing/2014/main" id="{1BE0F7B2-CA25-45D4-B0B6-E1ABB990FD33}"/>
              </a:ext>
            </a:extLst>
          </p:cNvPr>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GB" dirty="0"/>
          </a:p>
        </p:txBody>
      </p:sp>
      <p:sp>
        <p:nvSpPr>
          <p:cNvPr id="6" name="TextBox 5">
            <a:extLst>
              <a:ext uri="{FF2B5EF4-FFF2-40B4-BE49-F238E27FC236}">
                <a16:creationId xmlns:a16="http://schemas.microsoft.com/office/drawing/2014/main" id="{30A0F107-B7C7-4A52-A7CF-06AADAE9665A}"/>
              </a:ext>
            </a:extLst>
          </p:cNvPr>
          <p:cNvSpPr txBox="1"/>
          <p:nvPr/>
        </p:nvSpPr>
        <p:spPr>
          <a:xfrm>
            <a:off x="1507067" y="4127475"/>
            <a:ext cx="7424928" cy="1569660"/>
          </a:xfrm>
          <a:prstGeom prst="rect">
            <a:avLst/>
          </a:prstGeom>
          <a:noFill/>
        </p:spPr>
        <p:txBody>
          <a:bodyPr wrap="square" rtlCol="0">
            <a:spAutoFit/>
          </a:bodyPr>
          <a:lstStyle/>
          <a:p>
            <a:r>
              <a:rPr lang="en-GB" sz="2400" dirty="0"/>
              <a:t>Founded: 2020</a:t>
            </a:r>
          </a:p>
          <a:p>
            <a:endParaRPr lang="en-GB" sz="2400" dirty="0"/>
          </a:p>
          <a:p>
            <a:r>
              <a:rPr lang="en-GB" sz="2400" dirty="0"/>
              <a:t>We want to make fun and engaging games that are creative and take it to the next level.</a:t>
            </a:r>
          </a:p>
        </p:txBody>
      </p:sp>
    </p:spTree>
    <p:extLst>
      <p:ext uri="{BB962C8B-B14F-4D97-AF65-F5344CB8AC3E}">
        <p14:creationId xmlns:p14="http://schemas.microsoft.com/office/powerpoint/2010/main" val="515757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a:xfrm>
            <a:off x="865439" y="1367246"/>
            <a:ext cx="8596668" cy="1365504"/>
          </a:xfrm>
        </p:spPr>
        <p:txBody>
          <a:bodyPr>
            <a:normAutofit/>
          </a:bodyPr>
          <a:lstStyle/>
          <a:p>
            <a:pPr algn="ctr"/>
            <a:r>
              <a:rPr lang="en-GB" sz="6000" dirty="0"/>
              <a:t>Thank You</a:t>
            </a:r>
          </a:p>
        </p:txBody>
      </p:sp>
      <p:sp>
        <p:nvSpPr>
          <p:cNvPr id="5" name="Content Placeholder 4">
            <a:extLst>
              <a:ext uri="{FF2B5EF4-FFF2-40B4-BE49-F238E27FC236}">
                <a16:creationId xmlns:a16="http://schemas.microsoft.com/office/drawing/2014/main" id="{BFE386F0-F0B3-4CF9-85F3-C0D5E06A172A}"/>
              </a:ext>
            </a:extLst>
          </p:cNvPr>
          <p:cNvSpPr>
            <a:spLocks noGrp="1"/>
          </p:cNvSpPr>
          <p:nvPr>
            <p:ph idx="1"/>
          </p:nvPr>
        </p:nvSpPr>
        <p:spPr>
          <a:xfrm>
            <a:off x="828863" y="2641303"/>
            <a:ext cx="8596668" cy="964046"/>
          </a:xfrm>
        </p:spPr>
        <p:txBody>
          <a:bodyPr>
            <a:normAutofit/>
          </a:bodyPr>
          <a:lstStyle/>
          <a:p>
            <a:pPr marL="0" indent="0" algn="ctr">
              <a:buNone/>
            </a:pPr>
            <a:r>
              <a:rPr lang="en-GB" sz="4000" dirty="0"/>
              <a:t>creativeforce532@gmail.com</a:t>
            </a:r>
          </a:p>
        </p:txBody>
      </p:sp>
    </p:spTree>
    <p:extLst>
      <p:ext uri="{BB962C8B-B14F-4D97-AF65-F5344CB8AC3E}">
        <p14:creationId xmlns:p14="http://schemas.microsoft.com/office/powerpoint/2010/main" val="223484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A5CB-8505-42EF-B91C-63787E14E885}"/>
              </a:ext>
            </a:extLst>
          </p:cNvPr>
          <p:cNvSpPr>
            <a:spLocks noGrp="1"/>
          </p:cNvSpPr>
          <p:nvPr>
            <p:ph type="title"/>
          </p:nvPr>
        </p:nvSpPr>
        <p:spPr/>
        <p:txBody>
          <a:bodyPr/>
          <a:lstStyle/>
          <a:p>
            <a:r>
              <a:rPr lang="en-GB" dirty="0"/>
              <a:t>Company Development Team</a:t>
            </a:r>
          </a:p>
        </p:txBody>
      </p:sp>
      <p:sp>
        <p:nvSpPr>
          <p:cNvPr id="3" name="Content Placeholder 2">
            <a:extLst>
              <a:ext uri="{FF2B5EF4-FFF2-40B4-BE49-F238E27FC236}">
                <a16:creationId xmlns:a16="http://schemas.microsoft.com/office/drawing/2014/main" id="{3D6EBD5E-85B1-43E0-8214-7BB7844F9049}"/>
              </a:ext>
            </a:extLst>
          </p:cNvPr>
          <p:cNvSpPr>
            <a:spLocks noGrp="1"/>
          </p:cNvSpPr>
          <p:nvPr>
            <p:ph idx="1"/>
          </p:nvPr>
        </p:nvSpPr>
        <p:spPr>
          <a:xfrm>
            <a:off x="551930" y="1551314"/>
            <a:ext cx="8596668" cy="5369387"/>
          </a:xfrm>
        </p:spPr>
        <p:txBody>
          <a:bodyPr>
            <a:normAutofit/>
          </a:bodyPr>
          <a:lstStyle/>
          <a:p>
            <a:pPr marL="0" indent="0">
              <a:buNone/>
            </a:pPr>
            <a:br>
              <a:rPr lang="en-GB" dirty="0"/>
            </a:br>
            <a:endParaRPr lang="en-GB" dirty="0"/>
          </a:p>
        </p:txBody>
      </p:sp>
      <p:sp>
        <p:nvSpPr>
          <p:cNvPr id="4" name="Rectangle 3">
            <a:extLst>
              <a:ext uri="{FF2B5EF4-FFF2-40B4-BE49-F238E27FC236}">
                <a16:creationId xmlns:a16="http://schemas.microsoft.com/office/drawing/2014/main" id="{3FF84B5C-022F-4856-8F29-4629A523794E}"/>
              </a:ext>
            </a:extLst>
          </p:cNvPr>
          <p:cNvSpPr/>
          <p:nvPr/>
        </p:nvSpPr>
        <p:spPr>
          <a:xfrm>
            <a:off x="796155" y="1790627"/>
            <a:ext cx="2181253" cy="1912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6C2B055-6A04-4B1F-B8B6-D51CDDB9DE71}"/>
              </a:ext>
            </a:extLst>
          </p:cNvPr>
          <p:cNvSpPr/>
          <p:nvPr/>
        </p:nvSpPr>
        <p:spPr>
          <a:xfrm>
            <a:off x="6064825" y="1790627"/>
            <a:ext cx="2181253" cy="1912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1175E7E-6585-4E8F-A258-948464943C93}"/>
              </a:ext>
            </a:extLst>
          </p:cNvPr>
          <p:cNvSpPr/>
          <p:nvPr/>
        </p:nvSpPr>
        <p:spPr>
          <a:xfrm>
            <a:off x="796156" y="4468368"/>
            <a:ext cx="2181253" cy="1912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592456C-BFE4-40B3-BA25-CBA9D981DDEE}"/>
              </a:ext>
            </a:extLst>
          </p:cNvPr>
          <p:cNvSpPr/>
          <p:nvPr/>
        </p:nvSpPr>
        <p:spPr>
          <a:xfrm>
            <a:off x="6096000" y="4479095"/>
            <a:ext cx="2181253" cy="1912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126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3778-0291-4256-BE52-7CACC71FB0EC}"/>
              </a:ext>
            </a:extLst>
          </p:cNvPr>
          <p:cNvSpPr>
            <a:spLocks noGrp="1"/>
          </p:cNvSpPr>
          <p:nvPr>
            <p:ph type="ctrTitle"/>
          </p:nvPr>
        </p:nvSpPr>
        <p:spPr/>
        <p:txBody>
          <a:bodyPr/>
          <a:lstStyle/>
          <a:p>
            <a:pPr algn="ctr"/>
            <a:r>
              <a:rPr lang="en-GB" dirty="0" err="1"/>
              <a:t>CyberFocus</a:t>
            </a:r>
            <a:endParaRPr lang="en-GB" dirty="0"/>
          </a:p>
        </p:txBody>
      </p:sp>
      <p:sp>
        <p:nvSpPr>
          <p:cNvPr id="4" name="TextBox 3">
            <a:extLst>
              <a:ext uri="{FF2B5EF4-FFF2-40B4-BE49-F238E27FC236}">
                <a16:creationId xmlns:a16="http://schemas.microsoft.com/office/drawing/2014/main" id="{3930E37A-8D2D-4DAF-A53C-39B58AA8D91F}"/>
              </a:ext>
            </a:extLst>
          </p:cNvPr>
          <p:cNvSpPr txBox="1"/>
          <p:nvPr/>
        </p:nvSpPr>
        <p:spPr>
          <a:xfrm>
            <a:off x="3255264" y="4352544"/>
            <a:ext cx="4517136" cy="923330"/>
          </a:xfrm>
          <a:prstGeom prst="rect">
            <a:avLst/>
          </a:prstGeom>
          <a:noFill/>
        </p:spPr>
        <p:txBody>
          <a:bodyPr wrap="square" rtlCol="0">
            <a:spAutoFit/>
          </a:bodyPr>
          <a:lstStyle/>
          <a:p>
            <a:r>
              <a:rPr lang="en-GB" dirty="0" err="1"/>
              <a:t>CyberFocus</a:t>
            </a:r>
            <a:r>
              <a:rPr lang="en-GB" dirty="0"/>
              <a:t> is a first person, parkour, time bending experience players will find fun and creative.</a:t>
            </a:r>
          </a:p>
        </p:txBody>
      </p:sp>
    </p:spTree>
    <p:extLst>
      <p:ext uri="{BB962C8B-B14F-4D97-AF65-F5344CB8AC3E}">
        <p14:creationId xmlns:p14="http://schemas.microsoft.com/office/powerpoint/2010/main" val="92199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8999-74EE-4CB6-B952-B9FDF4D3E63D}"/>
              </a:ext>
            </a:extLst>
          </p:cNvPr>
          <p:cNvSpPr>
            <a:spLocks noGrp="1"/>
          </p:cNvSpPr>
          <p:nvPr>
            <p:ph type="title"/>
          </p:nvPr>
        </p:nvSpPr>
        <p:spPr>
          <a:xfrm>
            <a:off x="5536734" y="609600"/>
            <a:ext cx="3737268" cy="734350"/>
          </a:xfrm>
        </p:spPr>
        <p:txBody>
          <a:bodyPr>
            <a:normAutofit/>
          </a:bodyPr>
          <a:lstStyle/>
          <a:p>
            <a:pPr algn="ctr"/>
            <a:r>
              <a:rPr lang="en-GB" dirty="0"/>
              <a:t>Parkour</a:t>
            </a:r>
          </a:p>
        </p:txBody>
      </p:sp>
      <p:sp>
        <p:nvSpPr>
          <p:cNvPr id="3" name="Content Placeholder 2">
            <a:extLst>
              <a:ext uri="{FF2B5EF4-FFF2-40B4-BE49-F238E27FC236}">
                <a16:creationId xmlns:a16="http://schemas.microsoft.com/office/drawing/2014/main" id="{67328E9D-4B35-45BC-B3AF-83C31E8C218B}"/>
              </a:ext>
            </a:extLst>
          </p:cNvPr>
          <p:cNvSpPr>
            <a:spLocks noGrp="1"/>
          </p:cNvSpPr>
          <p:nvPr>
            <p:ph idx="1"/>
          </p:nvPr>
        </p:nvSpPr>
        <p:spPr>
          <a:xfrm>
            <a:off x="5394940" y="1343950"/>
            <a:ext cx="4064439" cy="3880773"/>
          </a:xfrm>
        </p:spPr>
        <p:txBody>
          <a:bodyPr>
            <a:normAutofit/>
          </a:bodyPr>
          <a:lstStyle/>
          <a:p>
            <a:r>
              <a:rPr lang="en-GB" dirty="0"/>
              <a:t>Wall running</a:t>
            </a:r>
          </a:p>
          <a:p>
            <a:pPr marL="0" indent="0">
              <a:buNone/>
            </a:pPr>
            <a:endParaRPr lang="en-GB" dirty="0"/>
          </a:p>
          <a:p>
            <a:r>
              <a:rPr lang="en-GB" dirty="0"/>
              <a:t>Vaulting, crouch sliding</a:t>
            </a:r>
          </a:p>
          <a:p>
            <a:endParaRPr lang="en-GB" dirty="0"/>
          </a:p>
          <a:p>
            <a:r>
              <a:rPr lang="en-GB" dirty="0"/>
              <a:t>Hook to propel player </a:t>
            </a:r>
          </a:p>
          <a:p>
            <a:endParaRPr lang="en-GB" dirty="0"/>
          </a:p>
          <a:p>
            <a:endParaRPr lang="en-GB" dirty="0"/>
          </a:p>
          <a:p>
            <a:r>
              <a:rPr lang="en-GB" dirty="0"/>
              <a:t>Gifs here</a:t>
            </a:r>
          </a:p>
        </p:txBody>
      </p:sp>
      <p:pic>
        <p:nvPicPr>
          <p:cNvPr id="5" name="Picture 4">
            <a:extLst>
              <a:ext uri="{FF2B5EF4-FFF2-40B4-BE49-F238E27FC236}">
                <a16:creationId xmlns:a16="http://schemas.microsoft.com/office/drawing/2014/main" id="{3779CCA1-0E5E-469D-9FEF-814EF0EBC22B}"/>
              </a:ext>
            </a:extLst>
          </p:cNvPr>
          <p:cNvPicPr>
            <a:picLocks noChangeAspect="1"/>
          </p:cNvPicPr>
          <p:nvPr/>
        </p:nvPicPr>
        <p:blipFill rotWithShape="1">
          <a:blip r:embed="rId3"/>
          <a:srcRect l="12146" r="19020" b="-1"/>
          <a:stretch/>
        </p:blipFill>
        <p:spPr>
          <a:xfrm>
            <a:off x="0" y="0"/>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784412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1320800"/>
          </a:xfrm>
        </p:spPr>
        <p:txBody>
          <a:bodyPr>
            <a:normAutofit/>
          </a:bodyPr>
          <a:lstStyle/>
          <a:p>
            <a:r>
              <a:rPr lang="en-GB" dirty="0"/>
              <a:t>Time Control</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373148" y="1488612"/>
            <a:ext cx="4064439" cy="3880773"/>
          </a:xfrm>
        </p:spPr>
        <p:txBody>
          <a:bodyPr>
            <a:normAutofit/>
          </a:bodyPr>
          <a:lstStyle/>
          <a:p>
            <a:pPr>
              <a:lnSpc>
                <a:spcPct val="90000"/>
              </a:lnSpc>
            </a:pPr>
            <a:r>
              <a:rPr lang="en-GB" dirty="0"/>
              <a:t>The world slows around the player</a:t>
            </a:r>
          </a:p>
          <a:p>
            <a:pPr>
              <a:lnSpc>
                <a:spcPct val="90000"/>
              </a:lnSpc>
            </a:pPr>
            <a:endParaRPr lang="en-GB" dirty="0"/>
          </a:p>
          <a:p>
            <a:pPr>
              <a:lnSpc>
                <a:spcPct val="90000"/>
              </a:lnSpc>
            </a:pPr>
            <a:r>
              <a:rPr lang="en-GB" dirty="0"/>
              <a:t>Bullets, enemies slow for satisfying results.</a:t>
            </a:r>
          </a:p>
          <a:p>
            <a:pPr>
              <a:lnSpc>
                <a:spcPct val="90000"/>
              </a:lnSpc>
            </a:pPr>
            <a:endParaRPr lang="en-GB" dirty="0"/>
          </a:p>
          <a:p>
            <a:pPr>
              <a:lnSpc>
                <a:spcPct val="90000"/>
              </a:lnSpc>
            </a:pPr>
            <a:r>
              <a:rPr lang="en-GB" dirty="0"/>
              <a:t>Creative when mixed with parkour</a:t>
            </a:r>
          </a:p>
          <a:p>
            <a:pPr>
              <a:lnSpc>
                <a:spcPct val="90000"/>
              </a:lnSpc>
            </a:pPr>
            <a:endParaRPr lang="en-GB" dirty="0"/>
          </a:p>
          <a:p>
            <a:pPr>
              <a:lnSpc>
                <a:spcPct val="90000"/>
              </a:lnSpc>
            </a:pPr>
            <a:r>
              <a:rPr lang="en-GB" dirty="0"/>
              <a:t>Gifs here</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926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879012"/>
          </a:xfrm>
        </p:spPr>
        <p:txBody>
          <a:bodyPr>
            <a:normAutofit/>
          </a:bodyPr>
          <a:lstStyle/>
          <a:p>
            <a:pPr algn="ctr"/>
            <a:r>
              <a:rPr lang="en-GB" dirty="0"/>
              <a:t>Combat</a:t>
            </a:r>
          </a:p>
        </p:txBody>
      </p:sp>
      <p:sp>
        <p:nvSpPr>
          <p:cNvPr id="3" name="Content Placeholder 2">
            <a:extLst>
              <a:ext uri="{FF2B5EF4-FFF2-40B4-BE49-F238E27FC236}">
                <a16:creationId xmlns:a16="http://schemas.microsoft.com/office/drawing/2014/main" id="{F36A043C-39E7-48C7-9590-F013AE2D5BFB}"/>
              </a:ext>
            </a:extLst>
          </p:cNvPr>
          <p:cNvSpPr>
            <a:spLocks noGrp="1"/>
          </p:cNvSpPr>
          <p:nvPr>
            <p:ph idx="1"/>
          </p:nvPr>
        </p:nvSpPr>
        <p:spPr>
          <a:xfrm>
            <a:off x="5373148" y="1488612"/>
            <a:ext cx="4064439" cy="3880773"/>
          </a:xfrm>
        </p:spPr>
        <p:txBody>
          <a:bodyPr>
            <a:normAutofit/>
          </a:bodyPr>
          <a:lstStyle/>
          <a:p>
            <a:pPr>
              <a:lnSpc>
                <a:spcPct val="90000"/>
              </a:lnSpc>
            </a:pPr>
            <a:r>
              <a:rPr lang="en-GB" dirty="0"/>
              <a:t>Real time</a:t>
            </a:r>
          </a:p>
          <a:p>
            <a:pPr>
              <a:lnSpc>
                <a:spcPct val="90000"/>
              </a:lnSpc>
            </a:pPr>
            <a:endParaRPr lang="en-GB" dirty="0"/>
          </a:p>
          <a:p>
            <a:pPr>
              <a:lnSpc>
                <a:spcPct val="90000"/>
              </a:lnSpc>
            </a:pPr>
            <a:r>
              <a:rPr lang="en-GB" dirty="0"/>
              <a:t>Bullets slow down (similar to </a:t>
            </a:r>
            <a:r>
              <a:rPr lang="en-GB" dirty="0" err="1"/>
              <a:t>SuperHot</a:t>
            </a:r>
            <a:r>
              <a:rPr lang="en-GB" dirty="0"/>
              <a:t>)</a:t>
            </a:r>
          </a:p>
          <a:p>
            <a:pPr>
              <a:lnSpc>
                <a:spcPct val="90000"/>
              </a:lnSpc>
            </a:pPr>
            <a:endParaRPr lang="en-GB" dirty="0"/>
          </a:p>
          <a:p>
            <a:pPr>
              <a:lnSpc>
                <a:spcPct val="90000"/>
              </a:lnSpc>
            </a:pPr>
            <a:r>
              <a:rPr lang="en-GB" dirty="0"/>
              <a:t>Parkour with this combat to produce enjoyable results.</a:t>
            </a:r>
          </a:p>
          <a:p>
            <a:pPr>
              <a:lnSpc>
                <a:spcPct val="90000"/>
              </a:lnSpc>
            </a:pPr>
            <a:endParaRPr lang="en-GB" dirty="0"/>
          </a:p>
          <a:p>
            <a:pPr>
              <a:lnSpc>
                <a:spcPct val="90000"/>
              </a:lnSpc>
            </a:pPr>
            <a:r>
              <a:rPr lang="en-GB" dirty="0"/>
              <a:t>Gifs here</a:t>
            </a:r>
          </a:p>
        </p:txBody>
      </p:sp>
      <p:pic>
        <p:nvPicPr>
          <p:cNvPr id="21" name="Picture 2">
            <a:extLst>
              <a:ext uri="{FF2B5EF4-FFF2-40B4-BE49-F238E27FC236}">
                <a16:creationId xmlns:a16="http://schemas.microsoft.com/office/drawing/2014/main" id="{179AB7E3-A78D-44CD-86FE-D91D549F5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07" r="319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900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36734" y="609600"/>
            <a:ext cx="3737268" cy="879012"/>
          </a:xfrm>
        </p:spPr>
        <p:txBody>
          <a:bodyPr>
            <a:normAutofit/>
          </a:bodyPr>
          <a:lstStyle/>
          <a:p>
            <a:pPr algn="ctr"/>
            <a:r>
              <a:rPr lang="en-GB" dirty="0"/>
              <a:t>Marketing Plan</a:t>
            </a:r>
          </a:p>
        </p:txBody>
      </p:sp>
      <p:graphicFrame>
        <p:nvGraphicFramePr>
          <p:cNvPr id="4" name="Table 4">
            <a:extLst>
              <a:ext uri="{FF2B5EF4-FFF2-40B4-BE49-F238E27FC236}">
                <a16:creationId xmlns:a16="http://schemas.microsoft.com/office/drawing/2014/main" id="{70AD8A0E-3CD3-46EE-917D-27E504A2DC66}"/>
              </a:ext>
            </a:extLst>
          </p:cNvPr>
          <p:cNvGraphicFramePr>
            <a:graphicFrameLocks noGrp="1"/>
          </p:cNvGraphicFramePr>
          <p:nvPr>
            <p:ph idx="1"/>
            <p:extLst>
              <p:ext uri="{D42A27DB-BD31-4B8C-83A1-F6EECF244321}">
                <p14:modId xmlns:p14="http://schemas.microsoft.com/office/powerpoint/2010/main" val="3133458739"/>
              </p:ext>
            </p:extLst>
          </p:nvPr>
        </p:nvGraphicFramePr>
        <p:xfrm>
          <a:off x="915607" y="1813116"/>
          <a:ext cx="8596312" cy="443528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687624642"/>
                    </a:ext>
                  </a:extLst>
                </a:gridCol>
                <a:gridCol w="4298156">
                  <a:extLst>
                    <a:ext uri="{9D8B030D-6E8A-4147-A177-3AD203B41FA5}">
                      <a16:colId xmlns:a16="http://schemas.microsoft.com/office/drawing/2014/main" val="3940377457"/>
                    </a:ext>
                  </a:extLst>
                </a:gridCol>
              </a:tblGrid>
              <a:tr h="1108821">
                <a:tc>
                  <a:txBody>
                    <a:bodyPr/>
                    <a:lstStyle/>
                    <a:p>
                      <a:endParaRPr lang="en-GB" dirty="0"/>
                    </a:p>
                    <a:p>
                      <a:r>
                        <a:rPr lang="en-GB" dirty="0"/>
                        <a:t>Conference + Trade Shows</a:t>
                      </a:r>
                    </a:p>
                  </a:txBody>
                  <a:tcPr/>
                </a:tc>
                <a:tc>
                  <a:txBody>
                    <a:bodyPr/>
                    <a:lstStyle/>
                    <a:p>
                      <a:endParaRPr lang="en-GB" dirty="0"/>
                    </a:p>
                    <a:p>
                      <a:r>
                        <a:rPr lang="en-GB" dirty="0"/>
                        <a:t>Self-Publish for PC </a:t>
                      </a:r>
                      <a:r>
                        <a:rPr lang="en-GB" dirty="0">
                          <a:sym typeface="Wingdings" panose="05000000000000000000" pitchFamily="2" charset="2"/>
                        </a:rPr>
                        <a:t> </a:t>
                      </a:r>
                      <a:r>
                        <a:rPr lang="en-GB" dirty="0"/>
                        <a:t>Curve Digital (Publisher) for console release</a:t>
                      </a:r>
                    </a:p>
                  </a:txBody>
                  <a:tcPr/>
                </a:tc>
                <a:extLst>
                  <a:ext uri="{0D108BD9-81ED-4DB2-BD59-A6C34878D82A}">
                    <a16:rowId xmlns:a16="http://schemas.microsoft.com/office/drawing/2014/main" val="531637000"/>
                  </a:ext>
                </a:extLst>
              </a:tr>
              <a:tr h="1108821">
                <a:tc>
                  <a:txBody>
                    <a:bodyPr/>
                    <a:lstStyle/>
                    <a:p>
                      <a:endParaRPr lang="en-GB" dirty="0"/>
                    </a:p>
                    <a:p>
                      <a:r>
                        <a:rPr lang="en-GB" dirty="0"/>
                        <a:t>Trailers</a:t>
                      </a:r>
                    </a:p>
                  </a:txBody>
                  <a:tcPr/>
                </a:tc>
                <a:tc>
                  <a:txBody>
                    <a:bodyPr/>
                    <a:lstStyle/>
                    <a:p>
                      <a:endParaRPr lang="en-GB" dirty="0"/>
                    </a:p>
                    <a:p>
                      <a:r>
                        <a:rPr lang="en-GB" dirty="0"/>
                        <a:t>Own YouTube Channel</a:t>
                      </a:r>
                    </a:p>
                  </a:txBody>
                  <a:tcPr/>
                </a:tc>
                <a:extLst>
                  <a:ext uri="{0D108BD9-81ED-4DB2-BD59-A6C34878D82A}">
                    <a16:rowId xmlns:a16="http://schemas.microsoft.com/office/drawing/2014/main" val="535083770"/>
                  </a:ext>
                </a:extLst>
              </a:tr>
              <a:tr h="1108821">
                <a:tc>
                  <a:txBody>
                    <a:bodyPr/>
                    <a:lstStyle/>
                    <a:p>
                      <a:endParaRPr lang="en-GB" dirty="0"/>
                    </a:p>
                    <a:p>
                      <a:r>
                        <a:rPr lang="en-GB" dirty="0"/>
                        <a:t>Community Building</a:t>
                      </a:r>
                    </a:p>
                  </a:txBody>
                  <a:tcPr/>
                </a:tc>
                <a:tc>
                  <a:txBody>
                    <a:bodyPr/>
                    <a:lstStyle/>
                    <a:p>
                      <a:endParaRPr lang="en-GB" dirty="0"/>
                    </a:p>
                    <a:p>
                      <a:r>
                        <a:rPr lang="en-GB" dirty="0"/>
                        <a:t>Twitter/YouTube/Discord</a:t>
                      </a:r>
                    </a:p>
                  </a:txBody>
                  <a:tcPr/>
                </a:tc>
                <a:extLst>
                  <a:ext uri="{0D108BD9-81ED-4DB2-BD59-A6C34878D82A}">
                    <a16:rowId xmlns:a16="http://schemas.microsoft.com/office/drawing/2014/main" val="4196215780"/>
                  </a:ext>
                </a:extLst>
              </a:tr>
              <a:tr h="1108821">
                <a:tc>
                  <a:txBody>
                    <a:bodyPr/>
                    <a:lstStyle/>
                    <a:p>
                      <a:endParaRPr lang="en-GB" dirty="0"/>
                    </a:p>
                    <a:p>
                      <a:r>
                        <a:rPr lang="en-GB" dirty="0"/>
                        <a:t>PR + Marketing</a:t>
                      </a:r>
                    </a:p>
                  </a:txBody>
                  <a:tcPr/>
                </a:tc>
                <a:tc>
                  <a:txBody>
                    <a:bodyPr/>
                    <a:lstStyle/>
                    <a:p>
                      <a:endParaRPr lang="en-GB" dirty="0"/>
                    </a:p>
                    <a:p>
                      <a:r>
                        <a:rPr lang="en-GB" dirty="0"/>
                        <a:t>Contractor -&gt; Curve Digital</a:t>
                      </a:r>
                    </a:p>
                  </a:txBody>
                  <a:tcPr/>
                </a:tc>
                <a:extLst>
                  <a:ext uri="{0D108BD9-81ED-4DB2-BD59-A6C34878D82A}">
                    <a16:rowId xmlns:a16="http://schemas.microsoft.com/office/drawing/2014/main" val="2334403738"/>
                  </a:ext>
                </a:extLst>
              </a:tr>
            </a:tbl>
          </a:graphicData>
        </a:graphic>
      </p:graphicFrame>
    </p:spTree>
    <p:extLst>
      <p:ext uri="{BB962C8B-B14F-4D97-AF65-F5344CB8AC3E}">
        <p14:creationId xmlns:p14="http://schemas.microsoft.com/office/powerpoint/2010/main" val="27355597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4726-8898-4AD9-9118-C5A13961BF43}"/>
              </a:ext>
            </a:extLst>
          </p:cNvPr>
          <p:cNvSpPr>
            <a:spLocks noGrp="1"/>
          </p:cNvSpPr>
          <p:nvPr>
            <p:ph type="title"/>
          </p:nvPr>
        </p:nvSpPr>
        <p:spPr>
          <a:xfrm>
            <a:off x="5559552" y="597408"/>
            <a:ext cx="4244802" cy="879012"/>
          </a:xfrm>
        </p:spPr>
        <p:txBody>
          <a:bodyPr>
            <a:normAutofit fontScale="90000"/>
          </a:bodyPr>
          <a:lstStyle/>
          <a:p>
            <a:pPr algn="ctr"/>
            <a:r>
              <a:rPr lang="en-GB" dirty="0"/>
              <a:t>Production Timeline</a:t>
            </a:r>
          </a:p>
        </p:txBody>
      </p:sp>
      <p:graphicFrame>
        <p:nvGraphicFramePr>
          <p:cNvPr id="4" name="Table 4">
            <a:extLst>
              <a:ext uri="{FF2B5EF4-FFF2-40B4-BE49-F238E27FC236}">
                <a16:creationId xmlns:a16="http://schemas.microsoft.com/office/drawing/2014/main" id="{70AD8A0E-3CD3-46EE-917D-27E504A2DC66}"/>
              </a:ext>
            </a:extLst>
          </p:cNvPr>
          <p:cNvGraphicFramePr>
            <a:graphicFrameLocks noGrp="1"/>
          </p:cNvGraphicFramePr>
          <p:nvPr>
            <p:ph idx="1"/>
            <p:extLst>
              <p:ext uri="{D42A27DB-BD31-4B8C-83A1-F6EECF244321}">
                <p14:modId xmlns:p14="http://schemas.microsoft.com/office/powerpoint/2010/main" val="2129938536"/>
              </p:ext>
            </p:extLst>
          </p:nvPr>
        </p:nvGraphicFramePr>
        <p:xfrm>
          <a:off x="458407" y="1849691"/>
          <a:ext cx="2485961" cy="45151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28796">
                <a:tc>
                  <a:txBody>
                    <a:bodyPr/>
                    <a:lstStyle/>
                    <a:p>
                      <a:endParaRPr lang="en-GB" dirty="0"/>
                    </a:p>
                    <a:p>
                      <a:pPr algn="ctr"/>
                      <a:r>
                        <a:rPr lang="en-GB" dirty="0"/>
                        <a:t>June</a:t>
                      </a:r>
                    </a:p>
                  </a:txBody>
                  <a:tcPr/>
                </a:tc>
                <a:extLst>
                  <a:ext uri="{0D108BD9-81ED-4DB2-BD59-A6C34878D82A}">
                    <a16:rowId xmlns:a16="http://schemas.microsoft.com/office/drawing/2014/main" val="531637000"/>
                  </a:ext>
                </a:extLst>
              </a:tr>
              <a:tr h="1128796">
                <a:tc>
                  <a:txBody>
                    <a:bodyPr/>
                    <a:lstStyle/>
                    <a:p>
                      <a:r>
                        <a:rPr lang="en-GB" dirty="0"/>
                        <a:t>Character Movement + Wall running begin</a:t>
                      </a:r>
                    </a:p>
                  </a:txBody>
                  <a:tcPr/>
                </a:tc>
                <a:extLst>
                  <a:ext uri="{0D108BD9-81ED-4DB2-BD59-A6C34878D82A}">
                    <a16:rowId xmlns:a16="http://schemas.microsoft.com/office/drawing/2014/main" val="535083770"/>
                  </a:ext>
                </a:extLst>
              </a:tr>
              <a:tr h="1128796">
                <a:tc>
                  <a:txBody>
                    <a:bodyPr/>
                    <a:lstStyle/>
                    <a:p>
                      <a:endParaRPr lang="en-GB" dirty="0"/>
                    </a:p>
                    <a:p>
                      <a:r>
                        <a:rPr lang="en-GB" dirty="0"/>
                        <a:t>Environment placement</a:t>
                      </a:r>
                    </a:p>
                  </a:txBody>
                  <a:tcPr/>
                </a:tc>
                <a:extLst>
                  <a:ext uri="{0D108BD9-81ED-4DB2-BD59-A6C34878D82A}">
                    <a16:rowId xmlns:a16="http://schemas.microsoft.com/office/drawing/2014/main" val="4196215780"/>
                  </a:ext>
                </a:extLst>
              </a:tr>
              <a:tr h="1128796">
                <a:tc>
                  <a:txBody>
                    <a:bodyPr/>
                    <a:lstStyle/>
                    <a:p>
                      <a:endParaRPr lang="en-GB" dirty="0"/>
                    </a:p>
                    <a:p>
                      <a:r>
                        <a:rPr lang="en-GB" dirty="0"/>
                        <a:t>Basic parkour</a:t>
                      </a:r>
                    </a:p>
                  </a:txBody>
                  <a:tcPr/>
                </a:tc>
                <a:extLst>
                  <a:ext uri="{0D108BD9-81ED-4DB2-BD59-A6C34878D82A}">
                    <a16:rowId xmlns:a16="http://schemas.microsoft.com/office/drawing/2014/main" val="2334403738"/>
                  </a:ext>
                </a:extLst>
              </a:tr>
            </a:tbl>
          </a:graphicData>
        </a:graphic>
      </p:graphicFrame>
      <p:graphicFrame>
        <p:nvGraphicFramePr>
          <p:cNvPr id="5" name="Table 4">
            <a:extLst>
              <a:ext uri="{FF2B5EF4-FFF2-40B4-BE49-F238E27FC236}">
                <a16:creationId xmlns:a16="http://schemas.microsoft.com/office/drawing/2014/main" id="{2F93B6F2-F246-43EA-BD2F-81E37B85CBDD}"/>
              </a:ext>
            </a:extLst>
          </p:cNvPr>
          <p:cNvGraphicFramePr>
            <a:graphicFrameLocks/>
          </p:cNvGraphicFramePr>
          <p:nvPr>
            <p:extLst>
              <p:ext uri="{D42A27DB-BD31-4B8C-83A1-F6EECF244321}">
                <p14:modId xmlns:p14="http://schemas.microsoft.com/office/powerpoint/2010/main" val="1460002009"/>
              </p:ext>
            </p:extLst>
          </p:nvPr>
        </p:nvGraphicFramePr>
        <p:xfrm>
          <a:off x="3335719" y="1849692"/>
          <a:ext cx="2485961" cy="4515183"/>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08821">
                <a:tc>
                  <a:txBody>
                    <a:bodyPr/>
                    <a:lstStyle/>
                    <a:p>
                      <a:endParaRPr lang="en-GB" dirty="0"/>
                    </a:p>
                    <a:p>
                      <a:pPr algn="ctr"/>
                      <a:r>
                        <a:rPr lang="en-GB" dirty="0"/>
                        <a:t>July</a:t>
                      </a:r>
                    </a:p>
                  </a:txBody>
                  <a:tcPr/>
                </a:tc>
                <a:extLst>
                  <a:ext uri="{0D108BD9-81ED-4DB2-BD59-A6C34878D82A}">
                    <a16:rowId xmlns:a16="http://schemas.microsoft.com/office/drawing/2014/main" val="531637000"/>
                  </a:ext>
                </a:extLst>
              </a:tr>
              <a:tr h="1108821">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08821">
                <a:tc>
                  <a:txBody>
                    <a:bodyPr/>
                    <a:lstStyle/>
                    <a:p>
                      <a:endParaRPr lang="en-GB" dirty="0"/>
                    </a:p>
                    <a:p>
                      <a:r>
                        <a:rPr lang="en-GB" dirty="0"/>
                        <a:t>Hook Mechanic</a:t>
                      </a:r>
                    </a:p>
                  </a:txBody>
                  <a:tcPr/>
                </a:tc>
                <a:extLst>
                  <a:ext uri="{0D108BD9-81ED-4DB2-BD59-A6C34878D82A}">
                    <a16:rowId xmlns:a16="http://schemas.microsoft.com/office/drawing/2014/main" val="4196215780"/>
                  </a:ext>
                </a:extLst>
              </a:tr>
              <a:tr h="1108821">
                <a:tc>
                  <a:txBody>
                    <a:bodyPr/>
                    <a:lstStyle/>
                    <a:p>
                      <a:endParaRPr lang="en-GB" dirty="0"/>
                    </a:p>
                    <a:p>
                      <a:r>
                        <a:rPr lang="en-GB" dirty="0"/>
                        <a:t>Slow down time</a:t>
                      </a:r>
                    </a:p>
                    <a:p>
                      <a:endParaRPr lang="en-GB" dirty="0"/>
                    </a:p>
                    <a:p>
                      <a:r>
                        <a:rPr lang="en-GB" dirty="0"/>
                        <a:t>Enemies</a:t>
                      </a:r>
                    </a:p>
                  </a:txBody>
                  <a:tcPr/>
                </a:tc>
                <a:extLst>
                  <a:ext uri="{0D108BD9-81ED-4DB2-BD59-A6C34878D82A}">
                    <a16:rowId xmlns:a16="http://schemas.microsoft.com/office/drawing/2014/main" val="2334403738"/>
                  </a:ext>
                </a:extLst>
              </a:tr>
            </a:tbl>
          </a:graphicData>
        </a:graphic>
      </p:graphicFrame>
      <p:graphicFrame>
        <p:nvGraphicFramePr>
          <p:cNvPr id="6" name="Table 5">
            <a:extLst>
              <a:ext uri="{FF2B5EF4-FFF2-40B4-BE49-F238E27FC236}">
                <a16:creationId xmlns:a16="http://schemas.microsoft.com/office/drawing/2014/main" id="{C4A42153-3957-46B2-B2C0-10167C50B76F}"/>
              </a:ext>
            </a:extLst>
          </p:cNvPr>
          <p:cNvGraphicFramePr>
            <a:graphicFrameLocks/>
          </p:cNvGraphicFramePr>
          <p:nvPr>
            <p:extLst>
              <p:ext uri="{D42A27DB-BD31-4B8C-83A1-F6EECF244321}">
                <p14:modId xmlns:p14="http://schemas.microsoft.com/office/powerpoint/2010/main" val="4025266034"/>
              </p:ext>
            </p:extLst>
          </p:nvPr>
        </p:nvGraphicFramePr>
        <p:xfrm>
          <a:off x="6213031" y="1849691"/>
          <a:ext cx="2485961" cy="45151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28796">
                <a:tc>
                  <a:txBody>
                    <a:bodyPr/>
                    <a:lstStyle/>
                    <a:p>
                      <a:endParaRPr lang="en-GB" dirty="0"/>
                    </a:p>
                    <a:p>
                      <a:pPr algn="ctr"/>
                      <a:r>
                        <a:rPr lang="en-GB" dirty="0"/>
                        <a:t>August</a:t>
                      </a:r>
                    </a:p>
                  </a:txBody>
                  <a:tcPr/>
                </a:tc>
                <a:extLst>
                  <a:ext uri="{0D108BD9-81ED-4DB2-BD59-A6C34878D82A}">
                    <a16:rowId xmlns:a16="http://schemas.microsoft.com/office/drawing/2014/main" val="531637000"/>
                  </a:ext>
                </a:extLst>
              </a:tr>
              <a:tr h="1128796">
                <a:tc>
                  <a:txBody>
                    <a:bodyPr/>
                    <a:lstStyle/>
                    <a:p>
                      <a:endParaRPr lang="en-GB" dirty="0"/>
                    </a:p>
                    <a:p>
                      <a:r>
                        <a:rPr lang="en-GB" dirty="0"/>
                        <a:t>All features to be polished</a:t>
                      </a:r>
                    </a:p>
                  </a:txBody>
                  <a:tcPr/>
                </a:tc>
                <a:extLst>
                  <a:ext uri="{0D108BD9-81ED-4DB2-BD59-A6C34878D82A}">
                    <a16:rowId xmlns:a16="http://schemas.microsoft.com/office/drawing/2014/main" val="535083770"/>
                  </a:ext>
                </a:extLst>
              </a:tr>
              <a:tr h="1128796">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28796">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graphicFrame>
        <p:nvGraphicFramePr>
          <p:cNvPr id="7" name="Table 6">
            <a:extLst>
              <a:ext uri="{FF2B5EF4-FFF2-40B4-BE49-F238E27FC236}">
                <a16:creationId xmlns:a16="http://schemas.microsoft.com/office/drawing/2014/main" id="{E812EFC0-A902-47EA-97DB-08D9220B1883}"/>
              </a:ext>
            </a:extLst>
          </p:cNvPr>
          <p:cNvGraphicFramePr>
            <a:graphicFrameLocks/>
          </p:cNvGraphicFramePr>
          <p:nvPr>
            <p:extLst>
              <p:ext uri="{D42A27DB-BD31-4B8C-83A1-F6EECF244321}">
                <p14:modId xmlns:p14="http://schemas.microsoft.com/office/powerpoint/2010/main" val="3623984958"/>
              </p:ext>
            </p:extLst>
          </p:nvPr>
        </p:nvGraphicFramePr>
        <p:xfrm>
          <a:off x="9090343" y="1849691"/>
          <a:ext cx="2485961" cy="4515184"/>
        </p:xfrm>
        <a:graphic>
          <a:graphicData uri="http://schemas.openxmlformats.org/drawingml/2006/table">
            <a:tbl>
              <a:tblPr firstRow="1" bandRow="1">
                <a:tableStyleId>{5C22544A-7EE6-4342-B048-85BDC9FD1C3A}</a:tableStyleId>
              </a:tblPr>
              <a:tblGrid>
                <a:gridCol w="2485961">
                  <a:extLst>
                    <a:ext uri="{9D8B030D-6E8A-4147-A177-3AD203B41FA5}">
                      <a16:colId xmlns:a16="http://schemas.microsoft.com/office/drawing/2014/main" val="2687624642"/>
                    </a:ext>
                  </a:extLst>
                </a:gridCol>
              </a:tblGrid>
              <a:tr h="1128796">
                <a:tc>
                  <a:txBody>
                    <a:bodyPr/>
                    <a:lstStyle/>
                    <a:p>
                      <a:endParaRPr lang="en-GB" dirty="0"/>
                    </a:p>
                    <a:p>
                      <a:pPr algn="ctr"/>
                      <a:r>
                        <a:rPr lang="en-GB" dirty="0"/>
                        <a:t>September (beyond Tranzfuser)</a:t>
                      </a:r>
                    </a:p>
                  </a:txBody>
                  <a:tcPr/>
                </a:tc>
                <a:extLst>
                  <a:ext uri="{0D108BD9-81ED-4DB2-BD59-A6C34878D82A}">
                    <a16:rowId xmlns:a16="http://schemas.microsoft.com/office/drawing/2014/main" val="531637000"/>
                  </a:ext>
                </a:extLst>
              </a:tr>
              <a:tr h="1128796">
                <a:tc>
                  <a:txBody>
                    <a:bodyPr/>
                    <a:lstStyle/>
                    <a:p>
                      <a:endParaRPr lang="en-GB" dirty="0"/>
                    </a:p>
                    <a:p>
                      <a:r>
                        <a:rPr lang="en-GB" dirty="0"/>
                        <a:t>Wall Running</a:t>
                      </a:r>
                    </a:p>
                  </a:txBody>
                  <a:tcPr/>
                </a:tc>
                <a:extLst>
                  <a:ext uri="{0D108BD9-81ED-4DB2-BD59-A6C34878D82A}">
                    <a16:rowId xmlns:a16="http://schemas.microsoft.com/office/drawing/2014/main" val="535083770"/>
                  </a:ext>
                </a:extLst>
              </a:tr>
              <a:tr h="1128796">
                <a:tc>
                  <a:txBody>
                    <a:bodyPr/>
                    <a:lstStyle/>
                    <a:p>
                      <a:endParaRPr lang="en-GB" dirty="0"/>
                    </a:p>
                    <a:p>
                      <a:r>
                        <a:rPr lang="en-GB" dirty="0"/>
                        <a:t>Community Building</a:t>
                      </a:r>
                    </a:p>
                  </a:txBody>
                  <a:tcPr/>
                </a:tc>
                <a:extLst>
                  <a:ext uri="{0D108BD9-81ED-4DB2-BD59-A6C34878D82A}">
                    <a16:rowId xmlns:a16="http://schemas.microsoft.com/office/drawing/2014/main" val="4196215780"/>
                  </a:ext>
                </a:extLst>
              </a:tr>
              <a:tr h="1128796">
                <a:tc>
                  <a:txBody>
                    <a:bodyPr/>
                    <a:lstStyle/>
                    <a:p>
                      <a:endParaRPr lang="en-GB" dirty="0"/>
                    </a:p>
                    <a:p>
                      <a:r>
                        <a:rPr lang="en-GB" dirty="0"/>
                        <a:t>PR + Marketing</a:t>
                      </a:r>
                    </a:p>
                  </a:txBody>
                  <a:tcPr/>
                </a:tc>
                <a:extLst>
                  <a:ext uri="{0D108BD9-81ED-4DB2-BD59-A6C34878D82A}">
                    <a16:rowId xmlns:a16="http://schemas.microsoft.com/office/drawing/2014/main" val="2334403738"/>
                  </a:ext>
                </a:extLst>
              </a:tr>
            </a:tbl>
          </a:graphicData>
        </a:graphic>
      </p:graphicFrame>
    </p:spTree>
    <p:extLst>
      <p:ext uri="{BB962C8B-B14F-4D97-AF65-F5344CB8AC3E}">
        <p14:creationId xmlns:p14="http://schemas.microsoft.com/office/powerpoint/2010/main" val="32433540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768</TotalTime>
  <Words>1835</Words>
  <Application>Microsoft Office PowerPoint</Application>
  <PresentationFormat>Widescreen</PresentationFormat>
  <Paragraphs>217</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PowerPoint Presentation</vt:lpstr>
      <vt:lpstr>PowerPoint Presentation</vt:lpstr>
      <vt:lpstr>Company Development Team</vt:lpstr>
      <vt:lpstr>CyberFocus</vt:lpstr>
      <vt:lpstr>Parkour</vt:lpstr>
      <vt:lpstr>Time Control</vt:lpstr>
      <vt:lpstr>Combat</vt:lpstr>
      <vt:lpstr>Marketing Plan</vt:lpstr>
      <vt:lpstr>Production Timeline</vt:lpstr>
      <vt:lpstr>Budget</vt:lpstr>
      <vt:lpstr>Funding</vt:lpstr>
      <vt:lpstr>Questions</vt:lpstr>
      <vt:lpstr>Studios game Experience</vt:lpstr>
      <vt:lpstr>Why is is it fun?</vt:lpstr>
      <vt:lpstr>Why would someone want to play it?</vt:lpstr>
      <vt:lpstr>Innovation</vt:lpstr>
      <vt:lpstr>Shipping</vt:lpstr>
      <vt:lpstr>Commercial sustainability</vt:lpstr>
      <vt:lpstr>Looking For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CyberFocus Pitch</dc:title>
  <dc:creator>Olivia Murray</dc:creator>
  <cp:lastModifiedBy>Calum Murray</cp:lastModifiedBy>
  <cp:revision>386</cp:revision>
  <dcterms:created xsi:type="dcterms:W3CDTF">2020-07-09T17:57:37Z</dcterms:created>
  <dcterms:modified xsi:type="dcterms:W3CDTF">2020-07-20T15:50:16Z</dcterms:modified>
</cp:coreProperties>
</file>