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Roboto Mono Thin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Th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Thin-italic.fntdata"/><Relationship Id="rId30" Type="http://schemas.openxmlformats.org/officeDocument/2006/relationships/font" Target="fonts/RobotoMonoThin-bold.fntdata"/><Relationship Id="rId11" Type="http://schemas.openxmlformats.org/officeDocument/2006/relationships/slide" Target="slides/slide7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6.xml"/><Relationship Id="rId32" Type="http://schemas.openxmlformats.org/officeDocument/2006/relationships/font" Target="fonts/RobotoMonoThin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1.xml"/><Relationship Id="rId37" Type="http://schemas.openxmlformats.org/officeDocument/2006/relationships/font" Target="fonts/BreeSerif-regular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00744ae2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00744ae2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bb3dc62f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bb3dc62f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bb3dc62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bb3dc62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Autre amélioration : factoriser le code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Implémentation : </a:t>
            </a:r>
            <a:r>
              <a:rPr lang="es"/>
              <a:t>Modèles</a:t>
            </a:r>
            <a:r>
              <a:rPr lang="es"/>
              <a:t> appelés entre eux. Utilisation de plusieurs modèles dans un seul contrôleur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Amélioration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Faites : Formulaire pour changer la variable de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faire : - Delete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Router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Travail sur la même base de donnée, mais sur nos serveurs dev-isi respectifs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b3dc6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b3dc6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216325" y="741125"/>
            <a:ext cx="4178400" cy="11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1"/>
                </a:solidFill>
              </a:rPr>
              <a:t>Présentation</a:t>
            </a:r>
            <a:r>
              <a:rPr lang="es" sz="2300">
                <a:solidFill>
                  <a:schemeClr val="accent1"/>
                </a:solidFill>
              </a:rPr>
              <a:t> du Projet LO07: Conception d’un logiciel de </a:t>
            </a:r>
            <a:r>
              <a:rPr lang="es" sz="2300">
                <a:solidFill>
                  <a:schemeClr val="accent1"/>
                </a:solidFill>
              </a:rPr>
              <a:t>généalogie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7350765" y="3679266"/>
            <a:ext cx="572695" cy="298463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8215228" y="1395663"/>
            <a:ext cx="285286" cy="88759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8277441" y="1484662"/>
            <a:ext cx="160873" cy="63720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8323553" y="1566481"/>
            <a:ext cx="80445" cy="68640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8150876" y="1302914"/>
            <a:ext cx="413978" cy="114334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620744" y="1177408"/>
            <a:ext cx="2420514" cy="2769236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805227" y="2402208"/>
            <a:ext cx="658495" cy="653432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941042" y="2449126"/>
            <a:ext cx="17" cy="1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503447" y="2329512"/>
            <a:ext cx="469752" cy="460934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705874" y="1923583"/>
            <a:ext cx="299230" cy="29633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024416" y="1891612"/>
            <a:ext cx="211291" cy="207863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7179149" y="1920386"/>
            <a:ext cx="692814" cy="26663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179149" y="2012063"/>
            <a:ext cx="692814" cy="26663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7179149" y="2103741"/>
            <a:ext cx="692814" cy="26663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179149" y="2288151"/>
            <a:ext cx="692814" cy="26663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179149" y="2379828"/>
            <a:ext cx="692814" cy="26663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7179149" y="2563183"/>
            <a:ext cx="692814" cy="26663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7179149" y="2654861"/>
            <a:ext cx="692814" cy="26663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179149" y="2838199"/>
            <a:ext cx="692814" cy="26663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20250" y="1920386"/>
            <a:ext cx="1196852" cy="26663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20250" y="2012063"/>
            <a:ext cx="1196852" cy="26663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20250" y="2196473"/>
            <a:ext cx="805407" cy="26680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259585" y="1734905"/>
            <a:ext cx="492267" cy="79972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173115" y="1734905"/>
            <a:ext cx="491189" cy="79972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698363" y="2632465"/>
            <a:ext cx="515860" cy="1038210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930036" y="3364797"/>
            <a:ext cx="53635" cy="266494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796638" y="823503"/>
            <a:ext cx="862259" cy="297392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608172" y="617500"/>
            <a:ext cx="773242" cy="257155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258229" y="2133586"/>
            <a:ext cx="164106" cy="139541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7453718" y="1537489"/>
            <a:ext cx="164106" cy="139859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8122987" y="2273739"/>
            <a:ext cx="133002" cy="112493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300741" y="3693661"/>
            <a:ext cx="133002" cy="11353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8524120" y="1074766"/>
            <a:ext cx="131925" cy="113296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636445" y="3486303"/>
            <a:ext cx="193828" cy="13917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282901" y="2298813"/>
            <a:ext cx="137280" cy="977453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8291369" y="1743442"/>
            <a:ext cx="546963" cy="49993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805610" y="1125166"/>
            <a:ext cx="654217" cy="49993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8115475" y="2620747"/>
            <a:ext cx="166244" cy="1027549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8418271" y="2584960"/>
            <a:ext cx="88696" cy="49660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732198" y="3082316"/>
            <a:ext cx="106176" cy="11833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518748" y="2634507"/>
            <a:ext cx="211291" cy="219680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136932" y="2502422"/>
            <a:ext cx="164830" cy="105530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798752" y="3095683"/>
            <a:ext cx="39625" cy="85982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322476" y="2554178"/>
            <a:ext cx="81522" cy="39936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721302" y="2874924"/>
            <a:ext cx="51648" cy="7734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435600" y="1934195"/>
            <a:ext cx="151223" cy="289994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556354" y="2347958"/>
            <a:ext cx="61584" cy="72390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013777" y="2250287"/>
            <a:ext cx="42747" cy="76256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559685" y="1854214"/>
            <a:ext cx="68656" cy="822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623283" y="1606988"/>
            <a:ext cx="150162" cy="149248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579309" y="1746137"/>
            <a:ext cx="61146" cy="6979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615064" y="2435400"/>
            <a:ext cx="156242" cy="157634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197632" y="3713145"/>
            <a:ext cx="217185" cy="21983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520840" y="3972527"/>
            <a:ext cx="88124" cy="4040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134796" y="3511528"/>
            <a:ext cx="37637" cy="78198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5156320" y="3615240"/>
            <a:ext cx="50436" cy="76825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093063" y="3365868"/>
            <a:ext cx="106176" cy="119389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5421845" y="3932906"/>
            <a:ext cx="88444" cy="49108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5632550" y="3959621"/>
            <a:ext cx="159812" cy="105530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6713664" y="1694397"/>
            <a:ext cx="161967" cy="160981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7453718" y="958868"/>
            <a:ext cx="161950" cy="160981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7859146" y="958868"/>
            <a:ext cx="161950" cy="160981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5433061" y="3385051"/>
            <a:ext cx="318529" cy="40719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5499552" y="3453277"/>
            <a:ext cx="188760" cy="26663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5499552" y="3504447"/>
            <a:ext cx="188760" cy="26663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5499552" y="3555601"/>
            <a:ext cx="149085" cy="26680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558443" y="2211404"/>
            <a:ext cx="270265" cy="298480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719036" y="655430"/>
            <a:ext cx="353909" cy="30130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820928" y="710500"/>
            <a:ext cx="68640" cy="157768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5012610" y="2243391"/>
            <a:ext cx="115842" cy="11619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436278" y="1556890"/>
            <a:ext cx="101899" cy="101279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8542343" y="733951"/>
            <a:ext cx="100838" cy="10127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5012610" y="2430998"/>
            <a:ext cx="115842" cy="11619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5898530" y="1549424"/>
            <a:ext cx="115842" cy="116208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6375821" y="1562212"/>
            <a:ext cx="1019898" cy="90634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5184226" y="658259"/>
            <a:ext cx="1415638" cy="412529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8198067" y="919432"/>
            <a:ext cx="568401" cy="744015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4897852" y="884247"/>
            <a:ext cx="91172" cy="21080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475957" y="3057793"/>
            <a:ext cx="91172" cy="211060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5025494" y="884247"/>
            <a:ext cx="90094" cy="210809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5475957" y="1902275"/>
            <a:ext cx="91172" cy="1117077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8031823" y="3712308"/>
            <a:ext cx="705680" cy="106601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5897789" y="3802914"/>
            <a:ext cx="828680" cy="263683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827066" y="2337195"/>
            <a:ext cx="133002" cy="112493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4854956" y="1675215"/>
            <a:ext cx="417194" cy="90617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8368605" y="2906426"/>
            <a:ext cx="119059" cy="304874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8499447" y="2905355"/>
            <a:ext cx="120137" cy="30594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431879" y="2967187"/>
            <a:ext cx="124414" cy="77829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8494092" y="3071653"/>
            <a:ext cx="17" cy="17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8341793" y="2871241"/>
            <a:ext cx="301369" cy="26663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8341793" y="3219824"/>
            <a:ext cx="301369" cy="26663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8427584" y="1861767"/>
            <a:ext cx="82567" cy="118334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8520903" y="1861767"/>
            <a:ext cx="93310" cy="118334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635662" y="1861767"/>
            <a:ext cx="81522" cy="118334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5412683" y="884247"/>
            <a:ext cx="62207" cy="119405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5487746" y="882121"/>
            <a:ext cx="99760" cy="122602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4926819" y="1246689"/>
            <a:ext cx="92250" cy="11833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5030850" y="1246689"/>
            <a:ext cx="94388" cy="11833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5126308" y="1246689"/>
            <a:ext cx="157673" cy="11833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5295768" y="1246689"/>
            <a:ext cx="68657" cy="11833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788066" y="3676069"/>
            <a:ext cx="109409" cy="141783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5914630" y="3606771"/>
            <a:ext cx="139435" cy="254778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8447966" y="3398894"/>
            <a:ext cx="161950" cy="160981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2" y="4226650"/>
            <a:ext cx="2142026" cy="7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>
            <p:ph type="ctrTitle"/>
          </p:nvPr>
        </p:nvSpPr>
        <p:spPr>
          <a:xfrm>
            <a:off x="5092925" y="4470938"/>
            <a:ext cx="38592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Amal Chikhaoui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Pierre Louis Dambraine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27"/>
          <p:cNvCxnSpPr/>
          <p:nvPr/>
        </p:nvCxnSpPr>
        <p:spPr>
          <a:xfrm flipH="1" rot="10800000">
            <a:off x="3199025" y="804975"/>
            <a:ext cx="5409600" cy="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7"/>
          <p:cNvSpPr txBox="1"/>
          <p:nvPr>
            <p:ph idx="6" type="ctrTitle"/>
          </p:nvPr>
        </p:nvSpPr>
        <p:spPr>
          <a:xfrm>
            <a:off x="4629725" y="138875"/>
            <a:ext cx="25482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Page Individu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7" name="Google Shape;3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925" y="1784625"/>
            <a:ext cx="7479725" cy="28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7"/>
          <p:cNvSpPr txBox="1"/>
          <p:nvPr/>
        </p:nvSpPr>
        <p:spPr>
          <a:xfrm>
            <a:off x="302000" y="1054350"/>
            <a:ext cx="838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➢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Utilisation de ModelLien dans ModelIndividu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ctrTitle"/>
          </p:nvPr>
        </p:nvSpPr>
        <p:spPr>
          <a:xfrm>
            <a:off x="311700" y="1189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354" name="Google Shape;354;p28"/>
          <p:cNvSpPr txBox="1"/>
          <p:nvPr>
            <p:ph idx="4294967295" type="ctrTitle"/>
          </p:nvPr>
        </p:nvSpPr>
        <p:spPr>
          <a:xfrm>
            <a:off x="8389653" y="991474"/>
            <a:ext cx="1064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cxnSp>
        <p:nvCxnSpPr>
          <p:cNvPr id="355" name="Google Shape;355;p28"/>
          <p:cNvCxnSpPr/>
          <p:nvPr/>
        </p:nvCxnSpPr>
        <p:spPr>
          <a:xfrm>
            <a:off x="525175" y="2491150"/>
            <a:ext cx="1002000" cy="436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8"/>
          <p:cNvCxnSpPr/>
          <p:nvPr/>
        </p:nvCxnSpPr>
        <p:spPr>
          <a:xfrm flipH="1" rot="10800000">
            <a:off x="7097278" y="1140749"/>
            <a:ext cx="1234800" cy="29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8"/>
          <p:cNvCxnSpPr/>
          <p:nvPr/>
        </p:nvCxnSpPr>
        <p:spPr>
          <a:xfrm>
            <a:off x="7249153" y="3734924"/>
            <a:ext cx="1397400" cy="72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8"/>
          <p:cNvCxnSpPr/>
          <p:nvPr/>
        </p:nvCxnSpPr>
        <p:spPr>
          <a:xfrm>
            <a:off x="311700" y="6848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28"/>
          <p:cNvSpPr/>
          <p:nvPr/>
        </p:nvSpPr>
        <p:spPr>
          <a:xfrm>
            <a:off x="1639400" y="800926"/>
            <a:ext cx="5872959" cy="4223480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187" y="1070250"/>
            <a:ext cx="5177375" cy="4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325" y="3584325"/>
            <a:ext cx="5177375" cy="4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 txBox="1"/>
          <p:nvPr>
            <p:ph idx="4294967295" type="ctrTitle"/>
          </p:nvPr>
        </p:nvSpPr>
        <p:spPr>
          <a:xfrm>
            <a:off x="8389653" y="4213074"/>
            <a:ext cx="1064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FOOTER</a:t>
            </a:r>
            <a:endParaRPr sz="1200"/>
          </a:p>
        </p:txBody>
      </p:sp>
      <p:pic>
        <p:nvPicPr>
          <p:cNvPr id="363" name="Google Shape;3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7175" y="1554025"/>
            <a:ext cx="5177376" cy="20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 txBox="1"/>
          <p:nvPr>
            <p:ph idx="4294967295" type="ctrTitle"/>
          </p:nvPr>
        </p:nvSpPr>
        <p:spPr>
          <a:xfrm>
            <a:off x="51503" y="2248199"/>
            <a:ext cx="1064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Accueil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65" name="Google Shape;3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8375" y="1554025"/>
            <a:ext cx="1234800" cy="627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28"/>
          <p:cNvCxnSpPr/>
          <p:nvPr/>
        </p:nvCxnSpPr>
        <p:spPr>
          <a:xfrm flipH="1" rot="10800000">
            <a:off x="7164553" y="1851149"/>
            <a:ext cx="1234800" cy="29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8"/>
          <p:cNvSpPr txBox="1"/>
          <p:nvPr>
            <p:ph idx="4294967295" type="ctrTitle"/>
          </p:nvPr>
        </p:nvSpPr>
        <p:spPr>
          <a:xfrm>
            <a:off x="8121553" y="1617599"/>
            <a:ext cx="1064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SousMenu</a:t>
            </a:r>
            <a:endParaRPr sz="1200"/>
          </a:p>
        </p:txBody>
      </p:sp>
      <p:sp>
        <p:nvSpPr>
          <p:cNvPr id="368" name="Google Shape;368;p28"/>
          <p:cNvSpPr txBox="1"/>
          <p:nvPr>
            <p:ph idx="4294967295" type="ctrTitle"/>
          </p:nvPr>
        </p:nvSpPr>
        <p:spPr>
          <a:xfrm>
            <a:off x="126075" y="1440400"/>
            <a:ext cx="10641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ctrTitle"/>
          </p:nvPr>
        </p:nvSpPr>
        <p:spPr>
          <a:xfrm>
            <a:off x="311700" y="187475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V. Améliorations</a:t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346435" y="4146005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402857" y="4191782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378" name="Google Shape;378;p29"/>
          <p:cNvSpPr/>
          <p:nvPr/>
        </p:nvSpPr>
        <p:spPr>
          <a:xfrm>
            <a:off x="3124390" y="2917872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2931510" y="2335050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3797852" y="2496843"/>
            <a:ext cx="1932620" cy="998050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689247" y="1962553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4453867" y="3595260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3631915" y="3774044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4412611" y="377404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4441236" y="3917546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4412611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4791332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3813811" y="3207003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3111523" y="2905421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3506441" y="19505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2676816" y="231016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4819741" y="232261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718021" y="2486475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6074147" y="3592780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523060" y="39026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533230" y="2186975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533627" y="1961304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758880" y="1961721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5758880" y="2187391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3533820" y="1402550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4065023" y="1536897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5188093" y="1744357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168701" y="1888170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3388620" y="1625723"/>
            <a:ext cx="260520" cy="260520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3397343" y="1648125"/>
            <a:ext cx="243094" cy="215775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3518871" y="1670111"/>
            <a:ext cx="46490" cy="113260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cap="rnd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4503232" y="1735237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4090908" y="3286641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3659095" y="2851081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968770" y="3373753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5968770" y="3373753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2564388" y="2131385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2564388" y="2106504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5990143" y="2710870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4602378" y="2749456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4581224" y="2861865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4527716" y="2249186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4529778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4531443" y="2208545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4515266" y="2310010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4520658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4524802" y="2269527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4494529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4502399" y="2348749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4509041" y="2328428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4465485" y="2422162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4476686" y="2405112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4485806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4429819" y="2473192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4442250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4454700" y="2440381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4386680" y="2517580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4402024" y="2504258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4415704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4338148" y="2556577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4354741" y="2543710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4370919" y="2531676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4284620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4302879" y="2577730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4321138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4227801" y="2610918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4246872" y="2604613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4265964" y="2596386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4167651" y="2626679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4187555" y="2621703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4207896" y="2617143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4106252" y="2633320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4126989" y="2631655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4147330" y="2629573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4044457" y="2629573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4064778" y="2631655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4085515" y="2632904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3983059" y="2617143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4003379" y="2622535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4023720" y="2626679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3924574" y="2595969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3944062" y="2604276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3963570" y="2610918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3869817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3887660" y="2578563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3905899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3819620" y="2531260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3835797" y="2544126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3851974" y="2556160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3774815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788930" y="2503881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803859" y="2517580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737068" y="2440004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749101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761968" y="2472775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706378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715914" y="2404755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726283" y="2422994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684392" y="2329657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690617" y="2348749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698488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670296" y="2269527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674440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678583" y="2309753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3665717" y="2208128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3666133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3667798" y="2249186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3667798" y="1770070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3647894" y="2192784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4085099" y="2614645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4512371" y="2192784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3741231" y="1848895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4693638" y="2067648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4706901" y="2079801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986268" y="2696781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3010732" y="2720412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3010732" y="2769361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3116519" y="2724992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3116519" y="274239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3116519" y="275940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3116519" y="277641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3116519" y="279342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3116519" y="281043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3116519" y="282786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3116519" y="284487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126888" y="2623764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3126888" y="2635798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3126888" y="264741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3126888" y="2589348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3126888" y="260054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3126888" y="2612147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3126888" y="2554079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3126888" y="256528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3126888" y="257731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3126888" y="251882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3126888" y="2530427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3126888" y="254204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3126888" y="248356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3126888" y="249559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3126888" y="250679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3126888" y="2448727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3126888" y="246032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3126888" y="2471943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3125639" y="2413458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3126888" y="2425492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3126888" y="2436694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3122724" y="2378209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3124390" y="2390223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3125222" y="2401424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114437" y="2344189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117332" y="2355390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3120663" y="2367008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102404" y="2311002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3106547" y="2321786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110710" y="2332571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3085810" y="2279896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091619" y="2290264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3097427" y="2299800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3065489" y="2250852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072963" y="2259971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079585" y="2269527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042254" y="2224306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050561" y="2233009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058431" y="2241316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015708" y="2201487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3024828" y="2208545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3033551" y="2216415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2986664" y="2182415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2996636" y="2188620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006588" y="2194846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2955142" y="2166634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2965927" y="2171214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2976296" y="2176606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2921955" y="2155453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2933572" y="2158347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2944357" y="2162491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2887954" y="2148395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2899572" y="2150060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2910753" y="2152538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2853102" y="2145897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2865136" y="2146313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2875921" y="2147562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5746723" y="2232937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9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9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9"/>
          <p:cNvSpPr/>
          <p:nvPr/>
        </p:nvSpPr>
        <p:spPr>
          <a:xfrm>
            <a:off x="5667153" y="2117252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9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9"/>
          <p:cNvSpPr/>
          <p:nvPr/>
        </p:nvSpPr>
        <p:spPr>
          <a:xfrm>
            <a:off x="6084509" y="300000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"/>
          <p:cNvSpPr/>
          <p:nvPr/>
        </p:nvSpPr>
        <p:spPr>
          <a:xfrm>
            <a:off x="6084509" y="298755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9"/>
          <p:cNvSpPr/>
          <p:nvPr/>
        </p:nvSpPr>
        <p:spPr>
          <a:xfrm>
            <a:off x="6084509" y="297512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9"/>
          <p:cNvSpPr/>
          <p:nvPr/>
        </p:nvSpPr>
        <p:spPr>
          <a:xfrm>
            <a:off x="6084509" y="3037339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9"/>
          <p:cNvSpPr/>
          <p:nvPr/>
        </p:nvSpPr>
        <p:spPr>
          <a:xfrm>
            <a:off x="6084509" y="302488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9"/>
          <p:cNvSpPr/>
          <p:nvPr/>
        </p:nvSpPr>
        <p:spPr>
          <a:xfrm>
            <a:off x="6084509" y="301245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/>
          <p:nvPr/>
        </p:nvSpPr>
        <p:spPr>
          <a:xfrm>
            <a:off x="6084509" y="307508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9"/>
          <p:cNvSpPr/>
          <p:nvPr/>
        </p:nvSpPr>
        <p:spPr>
          <a:xfrm>
            <a:off x="6084509" y="306263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6084509" y="305020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9"/>
          <p:cNvSpPr/>
          <p:nvPr/>
        </p:nvSpPr>
        <p:spPr>
          <a:xfrm>
            <a:off x="6084509" y="311241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9"/>
          <p:cNvSpPr/>
          <p:nvPr/>
        </p:nvSpPr>
        <p:spPr>
          <a:xfrm>
            <a:off x="6084509" y="3099986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6084509" y="3087536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6084509" y="314974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6084509" y="313731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6084509" y="312486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9"/>
          <p:cNvSpPr/>
          <p:nvPr/>
        </p:nvSpPr>
        <p:spPr>
          <a:xfrm>
            <a:off x="6084509" y="318709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"/>
          <p:cNvSpPr/>
          <p:nvPr/>
        </p:nvSpPr>
        <p:spPr>
          <a:xfrm>
            <a:off x="6084509" y="3174648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6084509" y="316219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"/>
          <p:cNvSpPr/>
          <p:nvPr/>
        </p:nvSpPr>
        <p:spPr>
          <a:xfrm>
            <a:off x="6084509" y="3224846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6084509" y="321239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"/>
          <p:cNvSpPr/>
          <p:nvPr/>
        </p:nvSpPr>
        <p:spPr>
          <a:xfrm>
            <a:off x="6084509" y="3199945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6084509" y="3262177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6084509" y="324972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"/>
          <p:cNvSpPr/>
          <p:nvPr/>
        </p:nvSpPr>
        <p:spPr>
          <a:xfrm>
            <a:off x="6084509" y="3237276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6084509" y="3299507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>
            <a:off x="6084509" y="3287057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9"/>
          <p:cNvSpPr/>
          <p:nvPr/>
        </p:nvSpPr>
        <p:spPr>
          <a:xfrm>
            <a:off x="6084509" y="327460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9"/>
          <p:cNvSpPr/>
          <p:nvPr/>
        </p:nvSpPr>
        <p:spPr>
          <a:xfrm>
            <a:off x="5104312" y="3467506"/>
            <a:ext cx="117820" cy="452585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9"/>
          <p:cNvSpPr/>
          <p:nvPr/>
        </p:nvSpPr>
        <p:spPr>
          <a:xfrm>
            <a:off x="4929672" y="2717518"/>
            <a:ext cx="466681" cy="686540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9"/>
          <p:cNvSpPr/>
          <p:nvPr/>
        </p:nvSpPr>
        <p:spPr>
          <a:xfrm>
            <a:off x="4960778" y="2748624"/>
            <a:ext cx="404450" cy="624309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9"/>
          <p:cNvSpPr/>
          <p:nvPr/>
        </p:nvSpPr>
        <p:spPr>
          <a:xfrm>
            <a:off x="5018429" y="2924386"/>
            <a:ext cx="278779" cy="4996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5018429" y="2873067"/>
            <a:ext cx="278779" cy="4996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5018429" y="297333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9"/>
          <p:cNvSpPr/>
          <p:nvPr/>
        </p:nvSpPr>
        <p:spPr>
          <a:xfrm>
            <a:off x="5018429" y="307441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5018429" y="3126948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5018429" y="3176372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5519115" y="3734651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5535708" y="3815538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5499210" y="3718890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5559776" y="3694406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5603748" y="3718890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4298319" y="4289322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4023900" y="2166598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611" name="Google Shape;611;p29"/>
          <p:cNvSpPr txBox="1"/>
          <p:nvPr>
            <p:ph idx="4294967295" type="subTitle"/>
          </p:nvPr>
        </p:nvSpPr>
        <p:spPr>
          <a:xfrm>
            <a:off x="6527425" y="1729400"/>
            <a:ext cx="14547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Proposer à l’utilisateur de supprimer une famille, un individu, un événement…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12" name="Google Shape;612;p29"/>
          <p:cNvSpPr txBox="1"/>
          <p:nvPr>
            <p:ph idx="4294967295" type="ctrTitle"/>
          </p:nvPr>
        </p:nvSpPr>
        <p:spPr>
          <a:xfrm>
            <a:off x="6527425" y="1402550"/>
            <a:ext cx="1254600" cy="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Fonctionnalité : Delete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13" name="Google Shape;613;p29"/>
          <p:cNvSpPr txBox="1"/>
          <p:nvPr>
            <p:ph idx="4294967295" type="subTitle"/>
          </p:nvPr>
        </p:nvSpPr>
        <p:spPr>
          <a:xfrm>
            <a:off x="606975" y="3362550"/>
            <a:ext cx="19008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L’utilisateur est automatiquement renvoyé vers une page de formulaire si la variable de session n’est pas définie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14" name="Google Shape;614;p29"/>
          <p:cNvSpPr txBox="1"/>
          <p:nvPr>
            <p:ph idx="4294967295" type="ctrTitle"/>
          </p:nvPr>
        </p:nvSpPr>
        <p:spPr>
          <a:xfrm>
            <a:off x="1334175" y="3092325"/>
            <a:ext cx="11736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Formulaire pour choisir une famille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15" name="Google Shape;615;p29"/>
          <p:cNvSpPr txBox="1"/>
          <p:nvPr>
            <p:ph idx="4294967295" type="subTitle"/>
          </p:nvPr>
        </p:nvSpPr>
        <p:spPr>
          <a:xfrm>
            <a:off x="6527425" y="3715613"/>
            <a:ext cx="18201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L’utilisateur peut se rendre sur la page de liste des individus. En cliquant sur l’id d’un individu, il est redirigé vers sa page 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16" name="Google Shape;616;p29"/>
          <p:cNvSpPr txBox="1"/>
          <p:nvPr>
            <p:ph idx="4294967295" type="ctrTitle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Lien de liste individu vers page individu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617" name="Google Shape;617;p29"/>
          <p:cNvCxnSpPr>
            <a:endCxn id="613" idx="2"/>
          </p:cNvCxnSpPr>
          <p:nvPr/>
        </p:nvCxnSpPr>
        <p:spPr>
          <a:xfrm flipH="1">
            <a:off x="1557375" y="3830550"/>
            <a:ext cx="1992000" cy="276000"/>
          </a:xfrm>
          <a:prstGeom prst="bentConnector4">
            <a:avLst>
              <a:gd fmla="val 26145" name="adj1"/>
              <a:gd fmla="val 186277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18" name="Google Shape;618;p29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19" name="Google Shape;619;p29"/>
          <p:cNvCxnSpPr>
            <a:endCxn id="615" idx="2"/>
          </p:cNvCxnSpPr>
          <p:nvPr/>
        </p:nvCxnSpPr>
        <p:spPr>
          <a:xfrm>
            <a:off x="5791075" y="3961313"/>
            <a:ext cx="1646400" cy="498300"/>
          </a:xfrm>
          <a:prstGeom prst="bentConnector4">
            <a:avLst>
              <a:gd fmla="val 22362" name="adj1"/>
              <a:gd fmla="val 147787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20" name="Google Shape;620;p29"/>
          <p:cNvCxnSpPr/>
          <p:nvPr/>
        </p:nvCxnSpPr>
        <p:spPr>
          <a:xfrm>
            <a:off x="311700" y="8725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>
            <p:ph type="ctrTitle"/>
          </p:nvPr>
        </p:nvSpPr>
        <p:spPr>
          <a:xfrm>
            <a:off x="3986575" y="1429225"/>
            <a:ext cx="3404700" cy="5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Merci !</a:t>
            </a:r>
            <a:endParaRPr/>
          </a:p>
        </p:txBody>
      </p:sp>
      <p:sp>
        <p:nvSpPr>
          <p:cNvPr id="626" name="Google Shape;626;p30"/>
          <p:cNvSpPr txBox="1"/>
          <p:nvPr>
            <p:ph idx="1" type="subTitle"/>
          </p:nvPr>
        </p:nvSpPr>
        <p:spPr>
          <a:xfrm>
            <a:off x="4203775" y="2069655"/>
            <a:ext cx="42543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Roboto"/>
                <a:ea typeface="Roboto"/>
                <a:cs typeface="Roboto"/>
                <a:sym typeface="Roboto"/>
              </a:rPr>
              <a:t>Des questions 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7" name="Google Shape;627;p30"/>
          <p:cNvGrpSpPr/>
          <p:nvPr/>
        </p:nvGrpSpPr>
        <p:grpSpPr>
          <a:xfrm flipH="1">
            <a:off x="-2725258" y="322258"/>
            <a:ext cx="6221826" cy="4206654"/>
            <a:chOff x="238125" y="262775"/>
            <a:chExt cx="7092825" cy="5151425"/>
          </a:xfrm>
        </p:grpSpPr>
        <p:sp>
          <p:nvSpPr>
            <p:cNvPr id="628" name="Google Shape;628;p30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ctrTitle"/>
          </p:nvPr>
        </p:nvSpPr>
        <p:spPr>
          <a:xfrm>
            <a:off x="311700" y="1078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Sommaire</a:t>
            </a:r>
            <a:endParaRPr/>
          </a:p>
        </p:txBody>
      </p:sp>
      <p:cxnSp>
        <p:nvCxnSpPr>
          <p:cNvPr id="212" name="Google Shape;212;p19"/>
          <p:cNvCxnSpPr/>
          <p:nvPr/>
        </p:nvCxnSpPr>
        <p:spPr>
          <a:xfrm>
            <a:off x="311700" y="63752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9"/>
          <p:cNvSpPr txBox="1"/>
          <p:nvPr/>
        </p:nvSpPr>
        <p:spPr>
          <a:xfrm>
            <a:off x="499350" y="1671300"/>
            <a:ext cx="6979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Black"/>
              <a:buAutoNum type="romanUcPeriod"/>
            </a:pPr>
            <a:r>
              <a:rPr lang="es" sz="2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Presentation de l’application</a:t>
            </a:r>
            <a:endParaRPr sz="21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Black"/>
              <a:buAutoNum type="romanUcPeriod"/>
            </a:pPr>
            <a:r>
              <a:rPr lang="es" sz="2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Choix de l’architecture  </a:t>
            </a:r>
            <a:endParaRPr sz="21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Black"/>
              <a:buAutoNum type="romanUcPeriod"/>
            </a:pPr>
            <a:r>
              <a:rPr lang="es" sz="2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Organisation du travail </a:t>
            </a:r>
            <a:endParaRPr sz="21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Black"/>
              <a:buAutoNum type="romanUcPeriod"/>
            </a:pPr>
            <a:r>
              <a:rPr lang="es" sz="2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Implémentation et réalisation des fonctionnalités</a:t>
            </a:r>
            <a:endParaRPr sz="21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Black"/>
              <a:buAutoNum type="romanUcPeriod"/>
            </a:pPr>
            <a:r>
              <a:rPr lang="es" sz="2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Amélioration à apporter  </a:t>
            </a:r>
            <a:endParaRPr sz="21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ctrTitle"/>
          </p:nvPr>
        </p:nvSpPr>
        <p:spPr>
          <a:xfrm>
            <a:off x="4267025" y="475400"/>
            <a:ext cx="4120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es" sz="3000"/>
              <a:t>Notre Application</a:t>
            </a:r>
            <a:endParaRPr sz="3000"/>
          </a:p>
        </p:txBody>
      </p:sp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4454850" y="1485525"/>
            <a:ext cx="4298700" cy="3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Permettre: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</a:t>
            </a:r>
            <a:r>
              <a:rPr lang="es" sz="1400"/>
              <a:t>estion d'arbres généalogiques.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Sélectionner</a:t>
            </a:r>
            <a:r>
              <a:rPr lang="es" sz="1400"/>
              <a:t> une famille.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Visualiser</a:t>
            </a:r>
            <a:r>
              <a:rPr lang="es" sz="1400"/>
              <a:t> une liste de famille.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Ajouter</a:t>
            </a:r>
            <a:r>
              <a:rPr lang="es" sz="1400"/>
              <a:t> une famille.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Ajouter un individu.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Visualiser la liste des individus par famille.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Visualiser les informations d’un individu.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Visualiser la liste des </a:t>
            </a:r>
            <a:r>
              <a:rPr lang="es" sz="1400"/>
              <a:t>événements</a:t>
            </a:r>
            <a:r>
              <a:rPr lang="es" sz="1400"/>
              <a:t> par famille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</a:t>
            </a:r>
            <a:r>
              <a:rPr lang="es" sz="1400"/>
              <a:t>jouter un événement.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Visualiser la liste des liens par famille.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Ajouter un lien parentale ou un lien d’union entre 2 individus.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0"/>
          <p:cNvCxnSpPr/>
          <p:nvPr/>
        </p:nvCxnSpPr>
        <p:spPr>
          <a:xfrm>
            <a:off x="4305150" y="114307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0"/>
          <p:cNvSpPr/>
          <p:nvPr/>
        </p:nvSpPr>
        <p:spPr>
          <a:xfrm>
            <a:off x="-1708129" y="180471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-1604846" y="196682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-1265593" y="363576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-1269690" y="186833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-1409911" y="325614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-1335360" y="335874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-1334673" y="341894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-1250540" y="344903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-813462" y="341894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-783369" y="305641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-783369" y="299896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-691030" y="299896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-317574" y="299896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-288168" y="308172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-288168" y="340046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-1988571" y="205233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-1924963" y="205233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-1857245" y="205233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-1827825" y="214398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-1827152" y="263986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-1738221" y="266997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-1027561" y="266997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-1052869" y="262277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-2050131" y="361387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-1937267" y="358445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-1907174" y="321305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-1907174" y="315422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-1820993" y="315422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-921542" y="315422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-891450" y="326435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-962578" y="325888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-1135627" y="298255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-1135627" y="252359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-1134940" y="246681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-1046711" y="246681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-1188293" y="298186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-850401" y="161525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-850401" y="170281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-879820" y="227940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-1365453" y="230882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-1424277" y="230882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-1424277" y="239364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-1424277" y="283207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-1495405" y="281224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610143" y="1527451"/>
            <a:ext cx="2818405" cy="2143428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idx="6" type="ctrTitle"/>
          </p:nvPr>
        </p:nvSpPr>
        <p:spPr>
          <a:xfrm>
            <a:off x="3159600" y="437425"/>
            <a:ext cx="5984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t/>
            </a:r>
            <a:endParaRPr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es"/>
              <a:t>Le choix de l’architecture.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Pourquoi MVC ?</a:t>
            </a:r>
            <a:r>
              <a:rPr lang="es" sz="1900"/>
              <a:t> </a:t>
            </a:r>
            <a:endParaRPr sz="1900"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115941" y="1777258"/>
            <a:ext cx="3551659" cy="2263246"/>
            <a:chOff x="548861" y="389676"/>
            <a:chExt cx="3843371" cy="2390163"/>
          </a:xfrm>
        </p:grpSpPr>
        <p:cxnSp>
          <p:nvCxnSpPr>
            <p:cNvPr id="272" name="Google Shape;272;p21"/>
            <p:cNvCxnSpPr/>
            <p:nvPr/>
          </p:nvCxnSpPr>
          <p:spPr>
            <a:xfrm flipH="1" rot="10800000">
              <a:off x="3486925" y="1918250"/>
              <a:ext cx="742200" cy="690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1"/>
            <p:cNvCxnSpPr/>
            <p:nvPr/>
          </p:nvCxnSpPr>
          <p:spPr>
            <a:xfrm flipH="1" rot="-5400000">
              <a:off x="3486925" y="577350"/>
              <a:ext cx="650100" cy="650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21"/>
            <p:cNvCxnSpPr/>
            <p:nvPr/>
          </p:nvCxnSpPr>
          <p:spPr>
            <a:xfrm>
              <a:off x="2725450" y="576000"/>
              <a:ext cx="1410600" cy="1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1"/>
            <p:cNvCxnSpPr/>
            <p:nvPr/>
          </p:nvCxnSpPr>
          <p:spPr>
            <a:xfrm flipH="1" rot="10800000">
              <a:off x="756500" y="577975"/>
              <a:ext cx="1705500" cy="1049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BAC8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21"/>
            <p:cNvCxnSpPr/>
            <p:nvPr/>
          </p:nvCxnSpPr>
          <p:spPr>
            <a:xfrm>
              <a:off x="760067" y="1625791"/>
              <a:ext cx="1689000" cy="974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BAC8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" name="Google Shape;277;p21"/>
            <p:cNvSpPr/>
            <p:nvPr/>
          </p:nvSpPr>
          <p:spPr>
            <a:xfrm>
              <a:off x="548861" y="1338125"/>
              <a:ext cx="502050" cy="502875"/>
            </a:xfrm>
            <a:custGeom>
              <a:rect b="b" l="l" r="r" t="t"/>
              <a:pathLst>
                <a:path extrusionOk="0" h="20115" w="20082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" name="Google Shape;278;p21"/>
            <p:cNvCxnSpPr/>
            <p:nvPr/>
          </p:nvCxnSpPr>
          <p:spPr>
            <a:xfrm>
              <a:off x="2725450" y="2609025"/>
              <a:ext cx="1416000" cy="1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9" name="Google Shape;279;p21"/>
            <p:cNvSpPr/>
            <p:nvPr/>
          </p:nvSpPr>
          <p:spPr>
            <a:xfrm>
              <a:off x="4095707" y="1083398"/>
              <a:ext cx="289400" cy="268650"/>
            </a:xfrm>
            <a:custGeom>
              <a:rect b="b" l="l" r="r" t="t"/>
              <a:pathLst>
                <a:path extrusionOk="0" h="10746" w="11576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421967" y="389676"/>
              <a:ext cx="383625" cy="371825"/>
            </a:xfrm>
            <a:custGeom>
              <a:rect b="b" l="l" r="r" t="t"/>
              <a:pathLst>
                <a:path extrusionOk="0" h="14873" w="15345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095707" y="426309"/>
              <a:ext cx="289400" cy="268850"/>
            </a:xfrm>
            <a:custGeom>
              <a:rect b="b" l="l" r="r" t="t"/>
              <a:pathLst>
                <a:path extrusionOk="0" h="10754" w="11576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102832" y="2474633"/>
              <a:ext cx="289400" cy="269425"/>
            </a:xfrm>
            <a:custGeom>
              <a:rect b="b" l="l" r="r" t="t"/>
              <a:pathLst>
                <a:path extrusionOk="0" h="10777" w="11576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4095707" y="1772738"/>
              <a:ext cx="289400" cy="268825"/>
            </a:xfrm>
            <a:custGeom>
              <a:rect b="b" l="l" r="r" t="t"/>
              <a:pathLst>
                <a:path extrusionOk="0" h="10753" w="11576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2422792" y="2408015"/>
              <a:ext cx="383650" cy="371825"/>
            </a:xfrm>
            <a:custGeom>
              <a:rect b="b" l="l" r="r" t="t"/>
              <a:pathLst>
                <a:path extrusionOk="0" h="14873" w="15346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5" name="Google Shape;285;p21"/>
          <p:cNvCxnSpPr/>
          <p:nvPr/>
        </p:nvCxnSpPr>
        <p:spPr>
          <a:xfrm flipH="1" rot="10800000">
            <a:off x="3483950" y="1159425"/>
            <a:ext cx="5409600" cy="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1"/>
          <p:cNvSpPr txBox="1"/>
          <p:nvPr/>
        </p:nvSpPr>
        <p:spPr>
          <a:xfrm>
            <a:off x="3856125" y="1948050"/>
            <a:ext cx="509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Souplesse pour 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organiser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le 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développement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de site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Possibilité de réutiliser de code dans d'autres applications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Facilement modifiable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Processus de 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développement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plus rapide 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Adéquat pour 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être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plusieurs sur un seul projet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En LO07: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Modèle MVC simple à comprendre et à prendre en main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Partie applicative , et public séparée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ctrTitle"/>
          </p:nvPr>
        </p:nvSpPr>
        <p:spPr>
          <a:xfrm>
            <a:off x="3229175" y="72450"/>
            <a:ext cx="5984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rPr lang="es"/>
              <a:t>Organisation de travail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2" name="Google Shape;292;p22"/>
          <p:cNvCxnSpPr/>
          <p:nvPr/>
        </p:nvCxnSpPr>
        <p:spPr>
          <a:xfrm flipH="1" rot="10800000">
            <a:off x="3199025" y="804975"/>
            <a:ext cx="5409600" cy="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3" name="Google Shape;2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00" y="1015525"/>
            <a:ext cx="3816200" cy="24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 txBox="1"/>
          <p:nvPr/>
        </p:nvSpPr>
        <p:spPr>
          <a:xfrm>
            <a:off x="4885225" y="1107275"/>
            <a:ext cx="418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Dépot distant sur GitHub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Travail sur une seule branche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Utiliser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les 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fonctionnalités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de Git(Push,Pull)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Partition de travail en ticket ( 5 chacun) avec l’outil kanban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600" y="2428879"/>
            <a:ext cx="5766875" cy="25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2181600" y="1693650"/>
            <a:ext cx="471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Quelques </a:t>
            </a: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fonctionnalités</a:t>
            </a: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:Implémentation</a:t>
            </a: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Réalisation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idx="4" type="ctrTitle"/>
          </p:nvPr>
        </p:nvSpPr>
        <p:spPr>
          <a:xfrm>
            <a:off x="3355775" y="108775"/>
            <a:ext cx="4974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Page </a:t>
            </a:r>
            <a:r>
              <a:rPr lang="es"/>
              <a:t>Événement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3" name="Google Shape;323;p24"/>
          <p:cNvCxnSpPr/>
          <p:nvPr/>
        </p:nvCxnSpPr>
        <p:spPr>
          <a:xfrm flipH="1" rot="10800000">
            <a:off x="3199025" y="804975"/>
            <a:ext cx="5409600" cy="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4" name="Google Shape;3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0" y="1393550"/>
            <a:ext cx="8930100" cy="24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4"/>
          <p:cNvSpPr txBox="1"/>
          <p:nvPr/>
        </p:nvSpPr>
        <p:spPr>
          <a:xfrm>
            <a:off x="226925" y="4067250"/>
            <a:ext cx="838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➢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L’utilisation de 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ModèleIndividu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en plus de 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ModelEvénement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dans 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ControllerÉvénement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p25"/>
          <p:cNvCxnSpPr/>
          <p:nvPr/>
        </p:nvCxnSpPr>
        <p:spPr>
          <a:xfrm flipH="1" rot="10800000">
            <a:off x="3199025" y="804975"/>
            <a:ext cx="5409600" cy="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5"/>
          <p:cNvSpPr txBox="1"/>
          <p:nvPr>
            <p:ph idx="4" type="ctrTitle"/>
          </p:nvPr>
        </p:nvSpPr>
        <p:spPr>
          <a:xfrm>
            <a:off x="3416375" y="138075"/>
            <a:ext cx="4974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Page Liens : Lien Parentale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302000" y="1054350"/>
            <a:ext cx="838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➢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Dans cette Page je manipule 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plutôt</a:t>
            </a: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la table individu sans utilisation de la table lien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50" y="1603500"/>
            <a:ext cx="8008024" cy="28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26"/>
          <p:cNvCxnSpPr/>
          <p:nvPr/>
        </p:nvCxnSpPr>
        <p:spPr>
          <a:xfrm flipH="1" rot="10800000">
            <a:off x="3199025" y="804975"/>
            <a:ext cx="5409600" cy="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6"/>
          <p:cNvSpPr txBox="1"/>
          <p:nvPr>
            <p:ph idx="6" type="ctrTitle"/>
          </p:nvPr>
        </p:nvSpPr>
        <p:spPr>
          <a:xfrm>
            <a:off x="3355775" y="108775"/>
            <a:ext cx="4974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Page Liens: Lien d’union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0" name="Google Shape;3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8" y="1356000"/>
            <a:ext cx="8735925" cy="26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