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oboto"/>
      <p:regular r:id="rId41"/>
      <p:bold r:id="rId42"/>
      <p:italic r:id="rId43"/>
      <p:boldItalic r:id="rId44"/>
    </p:embeddedFont>
    <p:embeddedFont>
      <p:font typeface="Roboto Mon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2">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2"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7.xml"/><Relationship Id="rId44" Type="http://schemas.openxmlformats.org/officeDocument/2006/relationships/font" Target="fonts/Roboto-boldItalic.fntdata"/><Relationship Id="rId21" Type="http://schemas.openxmlformats.org/officeDocument/2006/relationships/slide" Target="slides/slide16.xml"/><Relationship Id="rId43" Type="http://schemas.openxmlformats.org/officeDocument/2006/relationships/font" Target="fonts/Roboto-italic.fntdata"/><Relationship Id="rId24" Type="http://schemas.openxmlformats.org/officeDocument/2006/relationships/slide" Target="slides/slide19.xml"/><Relationship Id="rId46" Type="http://schemas.openxmlformats.org/officeDocument/2006/relationships/font" Target="fonts/RobotoMono-bold.fntdata"/><Relationship Id="rId23" Type="http://schemas.openxmlformats.org/officeDocument/2006/relationships/slide" Target="slides/slide18.xml"/><Relationship Id="rId45" Type="http://schemas.openxmlformats.org/officeDocument/2006/relationships/font" Target="fonts/RobotoMon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RobotoMono-boldItalic.fntdata"/><Relationship Id="rId25" Type="http://schemas.openxmlformats.org/officeDocument/2006/relationships/slide" Target="slides/slide20.xml"/><Relationship Id="rId47" Type="http://schemas.openxmlformats.org/officeDocument/2006/relationships/font" Target="fonts/RobotoMon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2936ed4a2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72936ed4a2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e1bfb3e73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e1bfb3e73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e1bfb3e73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e1bfb3e73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e1bfb3e73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e1bfb3e73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e1bfb3e73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e1bfb3e73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72936ed4a2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72936ed4a2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72936ed4a2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72936ed4a2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72936ed4a2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72936ed4a2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72936ed4a2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72936ed4a2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e1bfb3e73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e1bfb3e73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e1a5c956d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e1a5c956d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e1a5c956d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e1a5c956d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e1a5c956d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e1a5c956d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e1bfb3e73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e1bfb3e73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e1a5c956d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e1a5c956d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e1a5c956d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e1a5c956d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e1a5c956d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e1a5c956d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e1a5c956d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e1a5c956d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e1a5c956d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e1a5c956d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72936ed4a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72936ed4a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72936ed4a2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72936ed4a2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4" name="Google Shape;14;p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p:nvPr>
            <p:ph idx="2" type="pic"/>
          </p:nvPr>
        </p:nvSpPr>
        <p:spPr>
          <a:xfrm>
            <a:off x="3887391" y="740569"/>
            <a:ext cx="4629150" cy="3655219"/>
          </a:xfrm>
          <a:prstGeom prst="rect">
            <a:avLst/>
          </a:prstGeom>
          <a:noFill/>
          <a:ln>
            <a:noFill/>
          </a:ln>
        </p:spPr>
      </p:sp>
      <p:sp>
        <p:nvSpPr>
          <p:cNvPr id="68" name="Google Shape;68;p11"/>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9" name="Google Shape;69;p1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1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1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90000"/>
              </a:lnSpc>
              <a:spcBef>
                <a:spcPts val="0"/>
              </a:spcBef>
              <a:spcAft>
                <a:spcPts val="0"/>
              </a:spcAft>
              <a:buClr>
                <a:schemeClr val="dk1"/>
              </a:buClr>
              <a:buSzPts val="3000"/>
              <a:buFont typeface="Calibri"/>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0"/>
              </a:spcBef>
              <a:spcAft>
                <a:spcPts val="0"/>
              </a:spcAft>
              <a:buClr>
                <a:schemeClr val="dk1"/>
              </a:buClr>
              <a:buSzPts val="1400"/>
              <a:buChar char="○"/>
              <a:defRPr/>
            </a:lvl2pPr>
            <a:lvl3pPr indent="-317500" lvl="2" marL="1371600" algn="l">
              <a:lnSpc>
                <a:spcPct val="90000"/>
              </a:lnSpc>
              <a:spcBef>
                <a:spcPts val="0"/>
              </a:spcBef>
              <a:spcAft>
                <a:spcPts val="0"/>
              </a:spcAft>
              <a:buClr>
                <a:schemeClr val="dk1"/>
              </a:buClr>
              <a:buSzPts val="1400"/>
              <a:buChar char="■"/>
              <a:defRPr/>
            </a:lvl3pPr>
            <a:lvl4pPr indent="-317500" lvl="3" marL="1828800" algn="l">
              <a:lnSpc>
                <a:spcPct val="90000"/>
              </a:lnSpc>
              <a:spcBef>
                <a:spcPts val="0"/>
              </a:spcBef>
              <a:spcAft>
                <a:spcPts val="0"/>
              </a:spcAft>
              <a:buClr>
                <a:schemeClr val="dk1"/>
              </a:buClr>
              <a:buSzPts val="1400"/>
              <a:buChar char="●"/>
              <a:defRPr/>
            </a:lvl4pPr>
            <a:lvl5pPr indent="-317500" lvl="4" marL="2286000" algn="l">
              <a:lnSpc>
                <a:spcPct val="90000"/>
              </a:lnSpc>
              <a:spcBef>
                <a:spcPts val="0"/>
              </a:spcBef>
              <a:spcAft>
                <a:spcPts val="0"/>
              </a:spcAft>
              <a:buClr>
                <a:schemeClr val="dk1"/>
              </a:buClr>
              <a:buSzPts val="1400"/>
              <a:buChar char="○"/>
              <a:defRPr/>
            </a:lvl5pPr>
            <a:lvl6pPr indent="-317500" lvl="5" marL="2743200" algn="l">
              <a:lnSpc>
                <a:spcPct val="90000"/>
              </a:lnSpc>
              <a:spcBef>
                <a:spcPts val="0"/>
              </a:spcBef>
              <a:spcAft>
                <a:spcPts val="0"/>
              </a:spcAft>
              <a:buClr>
                <a:schemeClr val="dk1"/>
              </a:buClr>
              <a:buSzPts val="1400"/>
              <a:buChar char="■"/>
              <a:defRPr/>
            </a:lvl6pPr>
            <a:lvl7pPr indent="-317500" lvl="6" marL="3200400" algn="l">
              <a:lnSpc>
                <a:spcPct val="90000"/>
              </a:lnSpc>
              <a:spcBef>
                <a:spcPts val="0"/>
              </a:spcBef>
              <a:spcAft>
                <a:spcPts val="0"/>
              </a:spcAft>
              <a:buClr>
                <a:schemeClr val="dk1"/>
              </a:buClr>
              <a:buSzPts val="1400"/>
              <a:buChar char="●"/>
              <a:defRPr/>
            </a:lvl7pPr>
            <a:lvl8pPr indent="-317500" lvl="7" marL="3657600" algn="l">
              <a:lnSpc>
                <a:spcPct val="90000"/>
              </a:lnSpc>
              <a:spcBef>
                <a:spcPts val="0"/>
              </a:spcBef>
              <a:spcAft>
                <a:spcPts val="0"/>
              </a:spcAft>
              <a:buClr>
                <a:schemeClr val="dk1"/>
              </a:buClr>
              <a:buSzPts val="1400"/>
              <a:buChar char="○"/>
              <a:defRPr/>
            </a:lvl8pPr>
            <a:lvl9pPr indent="-317500" lvl="8" marL="4114800" algn="l">
              <a:lnSpc>
                <a:spcPct val="90000"/>
              </a:lnSpc>
              <a:spcBef>
                <a:spcPts val="0"/>
              </a:spcBef>
              <a:spcAft>
                <a:spcPts val="0"/>
              </a:spcAft>
              <a:buClr>
                <a:schemeClr val="dk1"/>
              </a:buClr>
              <a:buSzPts val="1400"/>
              <a:buChar char="■"/>
              <a:defRPr/>
            </a:lvl9pPr>
          </a:lstStyle>
          <a:p/>
        </p:txBody>
      </p:sp>
      <p:sp>
        <p:nvSpPr>
          <p:cNvPr id="20" name="Google Shape;20;p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 name="Google Shape;24;p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0" name="Google Shape;30;p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 name="Google Shape;36;p6"/>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7" name="Google Shape;37;p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3" name="Google Shape;43;p7"/>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4" name="Google Shape;44;p7"/>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5" name="Google Shape;45;p7"/>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6" name="Google Shape;46;p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1" name="Google Shape;61;p10"/>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2" name="Google Shape;62;p1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1" Type="http://schemas.openxmlformats.org/officeDocument/2006/relationships/hyperlink" Target="https://youtube.com/" TargetMode="External"/><Relationship Id="rId10" Type="http://schemas.openxmlformats.org/officeDocument/2006/relationships/hyperlink" Target="https://medium.com/" TargetMode="External"/><Relationship Id="rId13" Type="http://schemas.openxmlformats.org/officeDocument/2006/relationships/hyperlink" Target="https://www.raspberrypi.org/" TargetMode="External"/><Relationship Id="rId12" Type="http://schemas.openxmlformats.org/officeDocument/2006/relationships/hyperlink" Target="https://youtube.com/" TargetMode="External"/><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csrc.nist.gov/projects/post-quantum-cryptography" TargetMode="External"/><Relationship Id="rId4" Type="http://schemas.openxmlformats.org/officeDocument/2006/relationships/hyperlink" Target="https://csrc.nist.gov/projects/post-quantum-cryptography" TargetMode="External"/><Relationship Id="rId9" Type="http://schemas.openxmlformats.org/officeDocument/2006/relationships/hyperlink" Target="https://medium.com/" TargetMode="External"/><Relationship Id="rId14" Type="http://schemas.openxmlformats.org/officeDocument/2006/relationships/hyperlink" Target="https://www.raspberrypi.org/" TargetMode="External"/><Relationship Id="rId5" Type="http://schemas.openxmlformats.org/officeDocument/2006/relationships/hyperlink" Target="https://spring.io/projects/spring-boot" TargetMode="External"/><Relationship Id="rId6" Type="http://schemas.openxmlformats.org/officeDocument/2006/relationships/hyperlink" Target="https://spring.io/projects/spring-boot" TargetMode="External"/><Relationship Id="rId7" Type="http://schemas.openxmlformats.org/officeDocument/2006/relationships/hyperlink" Target="https://stackoverflow.com/" TargetMode="External"/><Relationship Id="rId8" Type="http://schemas.openxmlformats.org/officeDocument/2006/relationships/hyperlink" Target="https://stackoverflow.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3.png"/><Relationship Id="rId4" Type="http://schemas.openxmlformats.org/officeDocument/2006/relationships/image" Target="../media/image1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5.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4.png"/><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9.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8.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4"/>
          <p:cNvSpPr txBox="1"/>
          <p:nvPr>
            <p:ph type="ctrTitle"/>
          </p:nvPr>
        </p:nvSpPr>
        <p:spPr>
          <a:xfrm>
            <a:off x="1143000" y="841772"/>
            <a:ext cx="6858000" cy="1790700"/>
          </a:xfrm>
          <a:prstGeom prst="rect">
            <a:avLst/>
          </a:prstGeom>
          <a:noFill/>
          <a:ln>
            <a:noFill/>
          </a:ln>
        </p:spPr>
        <p:txBody>
          <a:bodyPr anchorCtr="0" anchor="b" bIns="91425" lIns="91425" spcFirstLastPara="1" rIns="91425" wrap="square" tIns="91425">
            <a:normAutofit/>
          </a:bodyPr>
          <a:lstStyle/>
          <a:p>
            <a:pPr indent="0" lvl="0" marL="0" rtl="0" algn="ctr">
              <a:lnSpc>
                <a:spcPct val="90000"/>
              </a:lnSpc>
              <a:spcBef>
                <a:spcPts val="0"/>
              </a:spcBef>
              <a:spcAft>
                <a:spcPts val="0"/>
              </a:spcAft>
              <a:buClr>
                <a:schemeClr val="dk1"/>
              </a:buClr>
              <a:buSzPts val="3900"/>
              <a:buFont typeface="Roboto"/>
              <a:buNone/>
            </a:pPr>
            <a:r>
              <a:rPr b="1" lang="en-US" sz="3900">
                <a:highlight>
                  <a:schemeClr val="lt1"/>
                </a:highlight>
                <a:latin typeface="Roboto"/>
                <a:ea typeface="Roboto"/>
                <a:cs typeface="Roboto"/>
                <a:sym typeface="Roboto"/>
              </a:rPr>
              <a:t>Quantum-Safe Data Encryption for IoT Devices</a:t>
            </a:r>
            <a:endParaRPr b="1" sz="7500">
              <a:highlight>
                <a:schemeClr val="lt1"/>
              </a:highlight>
            </a:endParaRPr>
          </a:p>
        </p:txBody>
      </p:sp>
      <p:pic>
        <p:nvPicPr>
          <p:cNvPr id="89" name="Google Shape;89;p14"/>
          <p:cNvPicPr preferRelativeResize="0"/>
          <p:nvPr/>
        </p:nvPicPr>
        <p:blipFill rotWithShape="1">
          <a:blip r:embed="rId3">
            <a:alphaModFix/>
          </a:blip>
          <a:srcRect b="0" l="0" r="0" t="0"/>
          <a:stretch/>
        </p:blipFill>
        <p:spPr>
          <a:xfrm>
            <a:off x="6778925" y="4204375"/>
            <a:ext cx="1905000" cy="371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3"/>
          <p:cNvPicPr preferRelativeResize="0"/>
          <p:nvPr/>
        </p:nvPicPr>
        <p:blipFill>
          <a:blip r:embed="rId3">
            <a:alphaModFix/>
          </a:blip>
          <a:stretch>
            <a:fillRect/>
          </a:stretch>
        </p:blipFill>
        <p:spPr>
          <a:xfrm>
            <a:off x="1035500" y="44350"/>
            <a:ext cx="6208349" cy="50548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101010"/>
              <a:buFont typeface="Calibri"/>
              <a:buNone/>
            </a:pPr>
            <a:r>
              <a:rPr lang="en-US"/>
              <a:t>Modules / Stages</a:t>
            </a:r>
            <a:endParaRPr/>
          </a:p>
        </p:txBody>
      </p:sp>
      <p:sp>
        <p:nvSpPr>
          <p:cNvPr id="146" name="Google Shape;146;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90000"/>
              </a:lnSpc>
              <a:spcBef>
                <a:spcPts val="0"/>
              </a:spcBef>
              <a:spcAft>
                <a:spcPts val="0"/>
              </a:spcAft>
              <a:buClr>
                <a:schemeClr val="dk1"/>
              </a:buClr>
              <a:buSzPct val="100840"/>
              <a:buNone/>
            </a:pPr>
            <a:r>
              <a:rPr lang="en-US"/>
              <a:t>1 .NTRUEncrypt</a:t>
            </a:r>
            <a:endParaRPr/>
          </a:p>
          <a:p>
            <a:pPr indent="0" lvl="0" marL="0" rtl="0" algn="l">
              <a:lnSpc>
                <a:spcPct val="90000"/>
              </a:lnSpc>
              <a:spcBef>
                <a:spcPts val="1200"/>
              </a:spcBef>
              <a:spcAft>
                <a:spcPts val="0"/>
              </a:spcAft>
              <a:buClr>
                <a:schemeClr val="dk1"/>
              </a:buClr>
              <a:buSzPct val="100840"/>
              <a:buNone/>
            </a:pPr>
            <a:r>
              <a:rPr lang="en-US"/>
              <a:t>Overview: </a:t>
            </a:r>
            <a:endParaRPr/>
          </a:p>
          <a:p>
            <a:pPr indent="-325754" lvl="0" marL="457200" rtl="0" algn="l">
              <a:lnSpc>
                <a:spcPct val="90000"/>
              </a:lnSpc>
              <a:spcBef>
                <a:spcPts val="1200"/>
              </a:spcBef>
              <a:spcAft>
                <a:spcPts val="0"/>
              </a:spcAft>
              <a:buClr>
                <a:schemeClr val="dk1"/>
              </a:buClr>
              <a:buSzPct val="100000"/>
              <a:buChar char="●"/>
            </a:pPr>
            <a:r>
              <a:rPr lang="en-US"/>
              <a:t>NTRUEncrypt is a lattice-based encryption scheme known for its efficiency and resilience against quantum attacks.</a:t>
            </a:r>
            <a:endParaRPr/>
          </a:p>
          <a:p>
            <a:pPr indent="0" lvl="0" marL="0" rtl="0" algn="l">
              <a:lnSpc>
                <a:spcPct val="90000"/>
              </a:lnSpc>
              <a:spcBef>
                <a:spcPts val="1200"/>
              </a:spcBef>
              <a:spcAft>
                <a:spcPts val="0"/>
              </a:spcAft>
              <a:buClr>
                <a:schemeClr val="dk1"/>
              </a:buClr>
              <a:buSzPct val="100840"/>
              <a:buNone/>
            </a:pPr>
            <a:r>
              <a:rPr lang="en-US"/>
              <a:t>Key Features: </a:t>
            </a:r>
            <a:endParaRPr/>
          </a:p>
          <a:p>
            <a:pPr indent="-325754" lvl="0" marL="457200" rtl="0" algn="l">
              <a:lnSpc>
                <a:spcPct val="90000"/>
              </a:lnSpc>
              <a:spcBef>
                <a:spcPts val="1200"/>
              </a:spcBef>
              <a:spcAft>
                <a:spcPts val="0"/>
              </a:spcAft>
              <a:buClr>
                <a:schemeClr val="dk1"/>
              </a:buClr>
              <a:buSzPct val="100000"/>
              <a:buChar char="●"/>
            </a:pPr>
            <a:r>
              <a:rPr lang="en-US"/>
              <a:t>Offers strong security guarantees while maintaining relatively low computational overhead, making it suitable for resource-constrained IoT environments.</a:t>
            </a:r>
            <a:endParaRPr/>
          </a:p>
          <a:p>
            <a:pPr indent="0" lvl="0" marL="0" rtl="0" algn="l">
              <a:lnSpc>
                <a:spcPct val="90000"/>
              </a:lnSpc>
              <a:spcBef>
                <a:spcPts val="1200"/>
              </a:spcBef>
              <a:spcAft>
                <a:spcPts val="0"/>
              </a:spcAft>
              <a:buClr>
                <a:schemeClr val="dk1"/>
              </a:buClr>
              <a:buSzPct val="100840"/>
              <a:buNone/>
            </a:pPr>
            <a:r>
              <a:rPr lang="en-US"/>
              <a:t>Suitability: </a:t>
            </a:r>
            <a:endParaRPr/>
          </a:p>
          <a:p>
            <a:pPr indent="-325754" lvl="0" marL="457200" rtl="0" algn="l">
              <a:lnSpc>
                <a:spcPct val="90000"/>
              </a:lnSpc>
              <a:spcBef>
                <a:spcPts val="1200"/>
              </a:spcBef>
              <a:spcAft>
                <a:spcPts val="0"/>
              </a:spcAft>
              <a:buClr>
                <a:schemeClr val="dk1"/>
              </a:buClr>
              <a:buSzPct val="100000"/>
              <a:buChar char="●"/>
            </a:pPr>
            <a:r>
              <a:rPr lang="en-US"/>
              <a:t>Assess NTRUEncrypt's suitability for IoT deployments based on its security strength, computational efficiency, and compatibility with PiltiSmart's infrastructure.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231354" y="136552"/>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101010"/>
              <a:buFont typeface="Calibri"/>
              <a:buNone/>
            </a:pPr>
            <a:r>
              <a:rPr lang="en-US"/>
              <a:t>1. Ntru Key Generation</a:t>
            </a:r>
            <a:endParaRPr/>
          </a:p>
        </p:txBody>
      </p:sp>
      <p:sp>
        <p:nvSpPr>
          <p:cNvPr id="152" name="Google Shape;152;p25"/>
          <p:cNvSpPr/>
          <p:nvPr/>
        </p:nvSpPr>
        <p:spPr>
          <a:xfrm>
            <a:off x="6758045" y="775927"/>
            <a:ext cx="1390650" cy="9144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highlight>
                <a:srgbClr val="FFFF00"/>
              </a:highlight>
              <a:latin typeface="Calibri"/>
              <a:ea typeface="Calibri"/>
              <a:cs typeface="Calibri"/>
              <a:sym typeface="Calibri"/>
            </a:endParaRPr>
          </a:p>
        </p:txBody>
      </p:sp>
      <p:sp>
        <p:nvSpPr>
          <p:cNvPr id="153" name="Google Shape;153;p25"/>
          <p:cNvSpPr txBox="1"/>
          <p:nvPr/>
        </p:nvSpPr>
        <p:spPr>
          <a:xfrm>
            <a:off x="158539" y="775927"/>
            <a:ext cx="8826900" cy="4094400"/>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300"/>
              <a:buFont typeface="Arial"/>
              <a:buChar char="•"/>
            </a:pPr>
            <a:r>
              <a:rPr b="0" i="0" lang="en-US" sz="1300" u="none" cap="none" strike="noStrike">
                <a:solidFill>
                  <a:schemeClr val="dk1"/>
                </a:solidFill>
                <a:latin typeface="Arial"/>
                <a:ea typeface="Arial"/>
                <a:cs typeface="Arial"/>
                <a:sym typeface="Arial"/>
              </a:rPr>
              <a:t>First, select general parameters for the system: N, p, and q. These parameters are not secret and can be known by everyone. For instance, N=251, q=128, and p=3 provide a standard security level.</a:t>
            </a:r>
            <a:endParaRPr/>
          </a:p>
          <a:p>
            <a:pPr indent="-203200" lvl="0" marL="285750" marR="0" rtl="0" algn="just">
              <a:spcBef>
                <a:spcPts val="0"/>
              </a:spcBef>
              <a:spcAft>
                <a:spcPts val="0"/>
              </a:spcAft>
              <a:buClr>
                <a:schemeClr val="dk1"/>
              </a:buClr>
              <a:buSzPts val="1300"/>
              <a:buFont typeface="Arial"/>
              <a:buNone/>
            </a:pPr>
            <a:r>
              <a:t/>
            </a:r>
            <a:endParaRPr b="0" i="0" sz="1300" u="none" cap="none" strike="noStrike">
              <a:solidFill>
                <a:schemeClr val="dk1"/>
              </a:solidFill>
              <a:latin typeface="Arial"/>
              <a:ea typeface="Arial"/>
              <a:cs typeface="Arial"/>
              <a:sym typeface="Arial"/>
            </a:endParaRPr>
          </a:p>
          <a:p>
            <a:pPr indent="-285750" lvl="0" marL="285750" marR="0" rtl="0" algn="just">
              <a:spcBef>
                <a:spcPts val="0"/>
              </a:spcBef>
              <a:spcAft>
                <a:spcPts val="0"/>
              </a:spcAft>
              <a:buClr>
                <a:schemeClr val="dk1"/>
              </a:buClr>
              <a:buSzPts val="1300"/>
              <a:buFont typeface="Arial"/>
              <a:buChar char="•"/>
            </a:pPr>
            <a:r>
              <a:rPr b="0" i="0" lang="en-US" sz="1300" u="none" cap="none" strike="noStrike">
                <a:solidFill>
                  <a:schemeClr val="dk1"/>
                </a:solidFill>
                <a:latin typeface="Arial"/>
                <a:ea typeface="Arial"/>
                <a:cs typeface="Arial"/>
                <a:sym typeface="Arial"/>
              </a:rPr>
              <a:t>Next, choose two random polynomials, f and g, with coefficients between -1 and 1, and a degree at most N-1. An example of such a polynomial could be -x³-x²+x-1.</a:t>
            </a:r>
            <a:endParaRPr/>
          </a:p>
          <a:p>
            <a:pPr indent="-203200" lvl="0" marL="285750" marR="0" rtl="0" algn="just">
              <a:spcBef>
                <a:spcPts val="0"/>
              </a:spcBef>
              <a:spcAft>
                <a:spcPts val="0"/>
              </a:spcAft>
              <a:buClr>
                <a:schemeClr val="dk1"/>
              </a:buClr>
              <a:buSzPts val="1300"/>
              <a:buFont typeface="Arial"/>
              <a:buNone/>
            </a:pPr>
            <a:r>
              <a:t/>
            </a:r>
            <a:endParaRPr b="0" i="0" sz="1300" u="none" cap="none" strike="noStrike">
              <a:solidFill>
                <a:schemeClr val="dk1"/>
              </a:solidFill>
              <a:latin typeface="Arial"/>
              <a:ea typeface="Arial"/>
              <a:cs typeface="Arial"/>
              <a:sym typeface="Arial"/>
            </a:endParaRPr>
          </a:p>
          <a:p>
            <a:pPr indent="-285750" lvl="0" marL="285750" marR="0" rtl="0" algn="just">
              <a:spcBef>
                <a:spcPts val="0"/>
              </a:spcBef>
              <a:spcAft>
                <a:spcPts val="0"/>
              </a:spcAft>
              <a:buClr>
                <a:srgbClr val="0D0D0D"/>
              </a:buClr>
              <a:buSzPts val="1300"/>
              <a:buFont typeface="Arial"/>
              <a:buChar char="•"/>
            </a:pPr>
            <a:r>
              <a:rPr b="0" i="0" lang="en-US" sz="1300" u="none" cap="none" strike="noStrike">
                <a:solidFill>
                  <a:srgbClr val="0D0D0D"/>
                </a:solidFill>
                <a:highlight>
                  <a:srgbClr val="FFFFFF"/>
                </a:highlight>
                <a:latin typeface="Arial"/>
                <a:ea typeface="Arial"/>
                <a:cs typeface="Arial"/>
                <a:sym typeface="Arial"/>
              </a:rPr>
              <a:t>The polynomial f∈Lf must satisfy the additional requirement that it has inverses modulo q and modulo p, which are computed using the Euclidean algorithm. This means that f⋅fp≡1(mod p) and f⋅fq≡1(mod q) must hold. If the chosen f is not invertible, Bob must try another f.</a:t>
            </a:r>
            <a:endParaRPr b="0" i="0" sz="1300" u="none" cap="none" strike="noStrike">
              <a:solidFill>
                <a:srgbClr val="0D0D0D"/>
              </a:solidFill>
              <a:highlight>
                <a:srgbClr val="FFFFFF"/>
              </a:highlight>
              <a:latin typeface="Arial"/>
              <a:ea typeface="Arial"/>
              <a:cs typeface="Arial"/>
              <a:sym typeface="Arial"/>
            </a:endParaRPr>
          </a:p>
          <a:p>
            <a:pPr indent="0" lvl="0" marL="0" marR="0" rtl="0" algn="just">
              <a:spcBef>
                <a:spcPts val="0"/>
              </a:spcBef>
              <a:spcAft>
                <a:spcPts val="0"/>
              </a:spcAft>
              <a:buNone/>
            </a:pPr>
            <a:r>
              <a:t/>
            </a:r>
            <a:endParaRPr sz="1300">
              <a:solidFill>
                <a:srgbClr val="0D0D0D"/>
              </a:solidFill>
              <a:highlight>
                <a:srgbClr val="FFFFFF"/>
              </a:highlight>
            </a:endParaRPr>
          </a:p>
          <a:p>
            <a:pPr indent="-285750" lvl="0" marL="285750" marR="0" rtl="0" algn="just">
              <a:spcBef>
                <a:spcPts val="0"/>
              </a:spcBef>
              <a:spcAft>
                <a:spcPts val="0"/>
              </a:spcAft>
              <a:buClr>
                <a:schemeClr val="dk1"/>
              </a:buClr>
              <a:buSzPts val="1300"/>
              <a:buFont typeface="Arial"/>
              <a:buChar char="•"/>
            </a:pPr>
            <a:r>
              <a:rPr b="0" i="0" lang="en-US" sz="1300" u="none" cap="none" strike="noStrike">
                <a:solidFill>
                  <a:schemeClr val="dk1"/>
                </a:solidFill>
                <a:latin typeface="Arial"/>
                <a:ea typeface="Arial"/>
                <a:cs typeface="Arial"/>
                <a:sym typeface="Arial"/>
              </a:rPr>
              <a:t>Then, compute the inverses fp of f (mod p) and fq of f (mod q). If any inverse doesn't exist, repeat the process with a different f until all inverses are found.</a:t>
            </a:r>
            <a:endParaRPr/>
          </a:p>
          <a:p>
            <a:pPr indent="-203200" lvl="0" marL="285750" marR="0" rtl="0" algn="just">
              <a:spcBef>
                <a:spcPts val="0"/>
              </a:spcBef>
              <a:spcAft>
                <a:spcPts val="0"/>
              </a:spcAft>
              <a:buClr>
                <a:schemeClr val="dk1"/>
              </a:buClr>
              <a:buSzPts val="1300"/>
              <a:buFont typeface="Arial"/>
              <a:buNone/>
            </a:pPr>
            <a:r>
              <a:t/>
            </a:r>
            <a:endParaRPr b="0" i="0" sz="1300" u="none" cap="none" strike="noStrike">
              <a:solidFill>
                <a:schemeClr val="dk1"/>
              </a:solidFill>
              <a:latin typeface="Arial"/>
              <a:ea typeface="Arial"/>
              <a:cs typeface="Arial"/>
              <a:sym typeface="Arial"/>
            </a:endParaRPr>
          </a:p>
          <a:p>
            <a:pPr indent="-285750" lvl="0" marL="285750" marR="0" rtl="0" algn="just">
              <a:spcBef>
                <a:spcPts val="0"/>
              </a:spcBef>
              <a:spcAft>
                <a:spcPts val="0"/>
              </a:spcAft>
              <a:buClr>
                <a:schemeClr val="dk1"/>
              </a:buClr>
              <a:buSzPts val="1300"/>
              <a:buFont typeface="Arial"/>
              <a:buChar char="•"/>
            </a:pPr>
            <a:r>
              <a:rPr b="0" i="0" lang="en-US" sz="1300" u="none" cap="none" strike="noStrike">
                <a:solidFill>
                  <a:schemeClr val="dk1"/>
                </a:solidFill>
                <a:latin typeface="Arial"/>
                <a:ea typeface="Arial"/>
                <a:cs typeface="Arial"/>
                <a:sym typeface="Arial"/>
              </a:rPr>
              <a:t>Finally, compute the number h using the given formula. This number, along with N, p, and q, forms the public key </a:t>
            </a:r>
            <a:r>
              <a:rPr b="1" i="0" lang="en-US" sz="1300" u="none" cap="none" strike="noStrike">
                <a:solidFill>
                  <a:schemeClr val="dk1"/>
                </a:solidFill>
                <a:highlight>
                  <a:srgbClr val="FFFFFF"/>
                </a:highlight>
                <a:latin typeface="Arial"/>
                <a:ea typeface="Arial"/>
                <a:cs typeface="Arial"/>
                <a:sym typeface="Arial"/>
              </a:rPr>
              <a:t>h=p⋅fq⋅g(mod q)</a:t>
            </a:r>
            <a:r>
              <a:rPr b="0" i="0" lang="en-US" sz="1300" u="none" cap="none" strike="noStrike">
                <a:solidFill>
                  <a:schemeClr val="dk1"/>
                </a:solidFill>
                <a:latin typeface="Arial"/>
                <a:ea typeface="Arial"/>
                <a:cs typeface="Arial"/>
                <a:sym typeface="Arial"/>
              </a:rPr>
              <a:t>, which is shared with everyone</a:t>
            </a:r>
            <a:r>
              <a:rPr b="1" i="0" lang="en-US" sz="1300" u="none" cap="none" strike="noStrike">
                <a:solidFill>
                  <a:schemeClr val="dk1"/>
                </a:solidFill>
                <a:latin typeface="Arial"/>
                <a:ea typeface="Arial"/>
                <a:cs typeface="Arial"/>
                <a:sym typeface="Arial"/>
              </a:rPr>
              <a:t>.</a:t>
            </a:r>
            <a:r>
              <a:rPr b="1" i="0" lang="en-US" sz="1300" u="none" cap="none" strike="noStrike">
                <a:solidFill>
                  <a:schemeClr val="dk1"/>
                </a:solidFill>
                <a:highlight>
                  <a:srgbClr val="FFFFFF"/>
                </a:highlight>
                <a:latin typeface="Arial"/>
                <a:ea typeface="Arial"/>
                <a:cs typeface="Arial"/>
                <a:sym typeface="Arial"/>
              </a:rPr>
              <a:t> </a:t>
            </a:r>
            <a:endParaRPr/>
          </a:p>
          <a:p>
            <a:pPr indent="-203200" lvl="0" marL="285750" marR="0" rtl="0" algn="just">
              <a:spcBef>
                <a:spcPts val="0"/>
              </a:spcBef>
              <a:spcAft>
                <a:spcPts val="0"/>
              </a:spcAft>
              <a:buClr>
                <a:schemeClr val="dk1"/>
              </a:buClr>
              <a:buSzPts val="1300"/>
              <a:buFont typeface="Arial"/>
              <a:buNone/>
            </a:pPr>
            <a:r>
              <a:t/>
            </a:r>
            <a:endParaRPr b="0" i="0" sz="1300" u="none" cap="none" strike="noStrike">
              <a:solidFill>
                <a:schemeClr val="dk1"/>
              </a:solidFill>
              <a:latin typeface="Arial"/>
              <a:ea typeface="Arial"/>
              <a:cs typeface="Arial"/>
              <a:sym typeface="Arial"/>
            </a:endParaRPr>
          </a:p>
          <a:p>
            <a:pPr indent="-285750" lvl="0" marL="285750" marR="0" rtl="0" algn="just">
              <a:spcBef>
                <a:spcPts val="0"/>
              </a:spcBef>
              <a:spcAft>
                <a:spcPts val="0"/>
              </a:spcAft>
              <a:buClr>
                <a:schemeClr val="dk1"/>
              </a:buClr>
              <a:buSzPts val="1300"/>
              <a:buFont typeface="Arial"/>
              <a:buChar char="•"/>
            </a:pPr>
            <a:r>
              <a:rPr b="0" i="0" lang="en-US" sz="1300" u="none" cap="none" strike="noStrike">
                <a:solidFill>
                  <a:schemeClr val="dk1"/>
                </a:solidFill>
                <a:latin typeface="Arial"/>
                <a:ea typeface="Arial"/>
                <a:cs typeface="Arial"/>
                <a:sym typeface="Arial"/>
              </a:rPr>
              <a:t>The polynomials </a:t>
            </a:r>
            <a:r>
              <a:rPr b="1" i="0" lang="en-US" sz="1300" u="none" cap="none" strike="noStrike">
                <a:solidFill>
                  <a:schemeClr val="dk1"/>
                </a:solidFill>
                <a:latin typeface="Arial"/>
                <a:ea typeface="Arial"/>
                <a:cs typeface="Arial"/>
                <a:sym typeface="Arial"/>
              </a:rPr>
              <a:t>f, fp</a:t>
            </a:r>
            <a:r>
              <a:rPr b="0" i="0" lang="en-US" sz="1300" u="none" cap="none" strike="noStrike">
                <a:solidFill>
                  <a:schemeClr val="dk1"/>
                </a:solidFill>
                <a:latin typeface="Arial"/>
                <a:ea typeface="Arial"/>
                <a:cs typeface="Arial"/>
                <a:sym typeface="Arial"/>
              </a:rPr>
              <a:t>, and g constitute the private key, which must be kept secure.</a:t>
            </a:r>
            <a:endParaRPr/>
          </a:p>
          <a:p>
            <a:pPr indent="-203200" lvl="0" marL="285750" marR="0" rtl="0" algn="just">
              <a:spcBef>
                <a:spcPts val="0"/>
              </a:spcBef>
              <a:spcAft>
                <a:spcPts val="0"/>
              </a:spcAft>
              <a:buClr>
                <a:schemeClr val="dk1"/>
              </a:buClr>
              <a:buSzPts val="1300"/>
              <a:buFont typeface="Arial"/>
              <a:buNone/>
            </a:pPr>
            <a:r>
              <a:t/>
            </a:r>
            <a:endParaRPr b="0" i="0" sz="1300" u="none" cap="none" strike="noStrike">
              <a:solidFill>
                <a:schemeClr val="dk1"/>
              </a:solidFill>
              <a:latin typeface="Arial"/>
              <a:ea typeface="Arial"/>
              <a:cs typeface="Arial"/>
              <a:sym typeface="Arial"/>
            </a:endParaRPr>
          </a:p>
          <a:p>
            <a:pPr indent="-285750" lvl="0" marL="285750" marR="0" rtl="0" algn="just">
              <a:spcBef>
                <a:spcPts val="0"/>
              </a:spcBef>
              <a:spcAft>
                <a:spcPts val="0"/>
              </a:spcAft>
              <a:buClr>
                <a:schemeClr val="dk1"/>
              </a:buClr>
              <a:buSzPts val="1300"/>
              <a:buFont typeface="Arial"/>
              <a:buChar char="•"/>
            </a:pPr>
            <a:r>
              <a:rPr b="0" i="0" lang="en-US" sz="1300" u="none" cap="none" strike="noStrike">
                <a:solidFill>
                  <a:schemeClr val="dk1"/>
                </a:solidFill>
                <a:latin typeface="Arial"/>
                <a:ea typeface="Arial"/>
                <a:cs typeface="Arial"/>
                <a:sym typeface="Arial"/>
              </a:rPr>
              <a:t>For encryption, only the public key (h, N, p, q) is necessary, while the private key (f, fp, g) is used for decryption. This process ensures secure communication.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187875" y="1021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101010"/>
              <a:buFont typeface="Calibri"/>
              <a:buNone/>
            </a:pPr>
            <a:r>
              <a:rPr lang="en-US"/>
              <a:t>Key Generation flow</a:t>
            </a:r>
            <a:endParaRPr/>
          </a:p>
        </p:txBody>
      </p:sp>
      <p:pic>
        <p:nvPicPr>
          <p:cNvPr id="159" name="Google Shape;159;p26"/>
          <p:cNvPicPr preferRelativeResize="0"/>
          <p:nvPr/>
        </p:nvPicPr>
        <p:blipFill rotWithShape="1">
          <a:blip r:embed="rId3">
            <a:alphaModFix/>
          </a:blip>
          <a:srcRect b="0" l="0" r="0" t="0"/>
          <a:stretch/>
        </p:blipFill>
        <p:spPr>
          <a:xfrm>
            <a:off x="1619250" y="1379708"/>
            <a:ext cx="5638800" cy="3182766"/>
          </a:xfrm>
          <a:prstGeom prst="rect">
            <a:avLst/>
          </a:prstGeom>
          <a:noFill/>
          <a:ln>
            <a:noFill/>
          </a:ln>
        </p:spPr>
      </p:pic>
      <p:pic>
        <p:nvPicPr>
          <p:cNvPr id="160" name="Google Shape;160;p26"/>
          <p:cNvPicPr preferRelativeResize="0"/>
          <p:nvPr/>
        </p:nvPicPr>
        <p:blipFill rotWithShape="1">
          <a:blip r:embed="rId4">
            <a:alphaModFix/>
          </a:blip>
          <a:srcRect b="0" l="0" r="0" t="0"/>
          <a:stretch/>
        </p:blipFill>
        <p:spPr>
          <a:xfrm>
            <a:off x="1047751" y="674825"/>
            <a:ext cx="6715123" cy="70488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2. Public and Private Key File Generation</a:t>
            </a:r>
            <a:endParaRPr/>
          </a:p>
        </p:txBody>
      </p:sp>
      <p:sp>
        <p:nvSpPr>
          <p:cNvPr id="166" name="Google Shape;166;p27"/>
          <p:cNvSpPr txBox="1"/>
          <p:nvPr>
            <p:ph idx="1" type="body"/>
          </p:nvPr>
        </p:nvSpPr>
        <p:spPr>
          <a:xfrm>
            <a:off x="399025" y="1126700"/>
            <a:ext cx="8520600" cy="3661500"/>
          </a:xfrm>
          <a:prstGeom prst="rect">
            <a:avLst/>
          </a:prstGeom>
        </p:spPr>
        <p:txBody>
          <a:bodyPr anchorCtr="0" anchor="t" bIns="91425" lIns="91425" spcFirstLastPara="1" rIns="91425" wrap="square" tIns="91425">
            <a:noAutofit/>
          </a:bodyPr>
          <a:lstStyle/>
          <a:p>
            <a:pPr indent="-304800" lvl="0" marL="457200" rtl="0" algn="just">
              <a:lnSpc>
                <a:spcPct val="150000"/>
              </a:lnSpc>
              <a:spcBef>
                <a:spcPts val="1200"/>
              </a:spcBef>
              <a:spcAft>
                <a:spcPts val="0"/>
              </a:spcAft>
              <a:buSzPts val="1200"/>
              <a:buFont typeface="Arial"/>
              <a:buChar char="●"/>
            </a:pPr>
            <a:r>
              <a:rPr lang="en-US" sz="1200">
                <a:latin typeface="Arial"/>
                <a:ea typeface="Arial"/>
                <a:cs typeface="Arial"/>
                <a:sym typeface="Arial"/>
              </a:rPr>
              <a:t>The Key File Generation module is a crucial component designed to handle the creation, storage, and retrieval of cryptographic keys, ensuring a fresh and secure set of public and private keys is available daily. The process begins with checking if today's keys already exist locally. If they are not found, the module searches for the keys in an AWS S3 bucket. If the keys are located in S3, they are downloaded and stored in the server's 'keys' folder. If the keys are not available locally or in S3, the module generates a new pair of keys.</a:t>
            </a:r>
            <a:endParaRPr sz="1200">
              <a:latin typeface="Arial"/>
              <a:ea typeface="Arial"/>
              <a:cs typeface="Arial"/>
              <a:sym typeface="Arial"/>
            </a:endParaRPr>
          </a:p>
          <a:p>
            <a:pPr indent="-304800" lvl="0" marL="457200" rtl="0" algn="just">
              <a:lnSpc>
                <a:spcPct val="150000"/>
              </a:lnSpc>
              <a:spcBef>
                <a:spcPts val="0"/>
              </a:spcBef>
              <a:spcAft>
                <a:spcPts val="0"/>
              </a:spcAft>
              <a:buSzPts val="1200"/>
              <a:buFont typeface="Arial"/>
              <a:buChar char="●"/>
            </a:pPr>
            <a:r>
              <a:rPr lang="en-US" sz="1200">
                <a:latin typeface="Arial"/>
                <a:ea typeface="Arial"/>
                <a:cs typeface="Arial"/>
                <a:sym typeface="Arial"/>
              </a:rPr>
              <a:t>Once new keys are generated, they are stored locally in the 'keys' folder. The module also incorporates a backup mechanism, where existing keys are moved to a backup folder with a timestamp to maintain a historical record. Additionally, the newly generated keys are uploaded to the AWS S3 bucket with a timestamp, ensuring they are securely stored and can be accessed when needed.</a:t>
            </a:r>
            <a:endParaRPr sz="1200">
              <a:latin typeface="Arial"/>
              <a:ea typeface="Arial"/>
              <a:cs typeface="Arial"/>
              <a:sym typeface="Arial"/>
            </a:endParaRPr>
          </a:p>
          <a:p>
            <a:pPr indent="-304800" lvl="0" marL="457200" rtl="0" algn="just">
              <a:lnSpc>
                <a:spcPct val="150000"/>
              </a:lnSpc>
              <a:spcBef>
                <a:spcPts val="0"/>
              </a:spcBef>
              <a:spcAft>
                <a:spcPts val="0"/>
              </a:spcAft>
              <a:buSzPts val="1200"/>
              <a:buFont typeface="Arial"/>
              <a:buChar char="●"/>
            </a:pPr>
            <a:r>
              <a:rPr lang="en-US" sz="1200">
                <a:latin typeface="Arial"/>
                <a:ea typeface="Arial"/>
                <a:cs typeface="Arial"/>
                <a:sym typeface="Arial"/>
              </a:rPr>
              <a:t>Overall, the Key Generation module enhances security by ensuring a new set of keys is available each day. The combination of local and cloud storage provides high reliability and availability, and the regular generation and backup of keys help meet regulatory and compliance requirements. This module ensures efficient and secure cryptographic key management, forming a reliable foundation for operations that require secure key usage.</a:t>
            </a:r>
            <a:endParaRPr sz="12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101010"/>
              <a:buFont typeface="Calibri"/>
              <a:buNone/>
            </a:pPr>
            <a:r>
              <a:rPr lang="en-US"/>
              <a:t>3. Ntru Encryption</a:t>
            </a:r>
            <a:endParaRPr/>
          </a:p>
        </p:txBody>
      </p:sp>
      <p:sp>
        <p:nvSpPr>
          <p:cNvPr id="172" name="Google Shape;172;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10000"/>
          </a:bodyPr>
          <a:lstStyle/>
          <a:p>
            <a:pPr indent="-342900" lvl="0" marL="457200" rtl="0" algn="just">
              <a:lnSpc>
                <a:spcPct val="170000"/>
              </a:lnSpc>
              <a:spcBef>
                <a:spcPts val="0"/>
              </a:spcBef>
              <a:spcAft>
                <a:spcPts val="0"/>
              </a:spcAft>
              <a:buClr>
                <a:srgbClr val="0D0D0D"/>
              </a:buClr>
              <a:buSzPct val="151260"/>
              <a:buFont typeface="Arial"/>
              <a:buChar char="•"/>
            </a:pPr>
            <a:r>
              <a:rPr b="0" i="0" lang="en-US" sz="1400">
                <a:solidFill>
                  <a:srgbClr val="0D0D0D"/>
                </a:solidFill>
                <a:highlight>
                  <a:srgbClr val="FFFFFF"/>
                </a:highlight>
                <a:latin typeface="Arial"/>
                <a:ea typeface="Arial"/>
                <a:cs typeface="Arial"/>
                <a:sym typeface="Arial"/>
              </a:rPr>
              <a:t>To encode a message for encryption, it needs to be converted into a polynomial. In this system, the encrypted message represents the amount of currency involved in a transaction.</a:t>
            </a:r>
            <a:endParaRPr/>
          </a:p>
          <a:p>
            <a:pPr indent="-342900" lvl="0" marL="457200" rtl="0" algn="just">
              <a:lnSpc>
                <a:spcPct val="170000"/>
              </a:lnSpc>
              <a:spcBef>
                <a:spcPts val="0"/>
              </a:spcBef>
              <a:spcAft>
                <a:spcPts val="0"/>
              </a:spcAft>
              <a:buClr>
                <a:srgbClr val="0D0D0D"/>
              </a:buClr>
              <a:buSzPct val="151260"/>
              <a:buFont typeface="Arial"/>
              <a:buChar char="•"/>
            </a:pPr>
            <a:r>
              <a:rPr b="0" i="0" lang="en-US" sz="1400">
                <a:solidFill>
                  <a:srgbClr val="0D0D0D"/>
                </a:solidFill>
                <a:highlight>
                  <a:srgbClr val="FFFFFF"/>
                </a:highlight>
                <a:latin typeface="Arial"/>
                <a:ea typeface="Arial"/>
                <a:cs typeface="Arial"/>
                <a:sym typeface="Arial"/>
              </a:rPr>
              <a:t> This number is transformed into a polynomial with coefficients between -1 and 1. This transformation is achieved by converting the number into binary or ternary representation. For example, the number 13 becomes the polynomial x³+x²+1.</a:t>
            </a:r>
            <a:endParaRPr/>
          </a:p>
          <a:p>
            <a:pPr indent="-342900" lvl="0" marL="457200" rtl="0" algn="just">
              <a:lnSpc>
                <a:spcPct val="170000"/>
              </a:lnSpc>
              <a:spcBef>
                <a:spcPts val="0"/>
              </a:spcBef>
              <a:spcAft>
                <a:spcPts val="0"/>
              </a:spcAft>
              <a:buClr>
                <a:srgbClr val="0D0D0D"/>
              </a:buClr>
              <a:buSzPct val="151260"/>
              <a:buFont typeface="Arial"/>
              <a:buChar char="•"/>
            </a:pPr>
            <a:r>
              <a:rPr b="0" i="0" lang="en-US" sz="1400">
                <a:solidFill>
                  <a:srgbClr val="0D0D0D"/>
                </a:solidFill>
                <a:highlight>
                  <a:srgbClr val="FFFFFF"/>
                </a:highlight>
                <a:latin typeface="Arial"/>
                <a:ea typeface="Arial"/>
                <a:cs typeface="Arial"/>
                <a:sym typeface="Arial"/>
              </a:rPr>
              <a:t>Once the polynomial representation of the message is obtained, a public key h is used. Additionally, a random polynomial called the Blinding Value, denoted as r, is chosen. This Blinding Value is crucial for encryption as it obscures the original message polynomial m. Without knowledge of the private key, decrypting the message becomes practically impossible. It's important to note that this Blinding Value differs for each encryption or transaction, enhancing security.</a:t>
            </a:r>
            <a:endParaRPr/>
          </a:p>
          <a:p>
            <a:pPr indent="-342900" lvl="0" marL="457200" rtl="0" algn="just">
              <a:lnSpc>
                <a:spcPct val="170000"/>
              </a:lnSpc>
              <a:spcBef>
                <a:spcPts val="0"/>
              </a:spcBef>
              <a:spcAft>
                <a:spcPts val="0"/>
              </a:spcAft>
              <a:buClr>
                <a:srgbClr val="0D0D0D"/>
              </a:buClr>
              <a:buSzPct val="151260"/>
              <a:buFont typeface="Arial"/>
              <a:buChar char="•"/>
            </a:pPr>
            <a:r>
              <a:rPr i="0" lang="en-US" sz="1400">
                <a:solidFill>
                  <a:srgbClr val="0D0D0D"/>
                </a:solidFill>
                <a:highlight>
                  <a:srgbClr val="FFFFFF"/>
                </a:highlight>
                <a:latin typeface="Arial"/>
                <a:ea typeface="Arial"/>
                <a:cs typeface="Arial"/>
                <a:sym typeface="Arial"/>
              </a:rPr>
              <a:t>Formula for encryption </a:t>
            </a:r>
            <a:r>
              <a:rPr b="1" i="0" lang="en-US" sz="1400">
                <a:solidFill>
                  <a:srgbClr val="0D0D0D"/>
                </a:solidFill>
                <a:highlight>
                  <a:srgbClr val="FFFFFF"/>
                </a:highlight>
                <a:latin typeface="Arial"/>
                <a:ea typeface="Arial"/>
                <a:cs typeface="Arial"/>
                <a:sym typeface="Arial"/>
              </a:rPr>
              <a:t>e=r⋅h+m(mod</a:t>
            </a:r>
            <a:r>
              <a:rPr b="1" i="1" lang="en-US" sz="1400">
                <a:solidFill>
                  <a:srgbClr val="0D0D0D"/>
                </a:solidFill>
                <a:highlight>
                  <a:srgbClr val="FFFFFF"/>
                </a:highlight>
                <a:latin typeface="Arial"/>
                <a:ea typeface="Arial"/>
                <a:cs typeface="Arial"/>
                <a:sym typeface="Arial"/>
              </a:rPr>
              <a:t>q)</a:t>
            </a:r>
            <a:endParaRPr b="1" sz="14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111675"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101010"/>
              <a:buFont typeface="Calibri"/>
              <a:buNone/>
            </a:pPr>
            <a:r>
              <a:rPr lang="en-US"/>
              <a:t>Ntru Encryption Flow</a:t>
            </a:r>
            <a:endParaRPr/>
          </a:p>
        </p:txBody>
      </p:sp>
      <p:pic>
        <p:nvPicPr>
          <p:cNvPr id="178" name="Google Shape;178;p29"/>
          <p:cNvPicPr preferRelativeResize="0"/>
          <p:nvPr/>
        </p:nvPicPr>
        <p:blipFill rotWithShape="1">
          <a:blip r:embed="rId3">
            <a:alphaModFix/>
          </a:blip>
          <a:srcRect b="0" l="0" r="0" t="0"/>
          <a:stretch/>
        </p:blipFill>
        <p:spPr>
          <a:xfrm>
            <a:off x="1381125" y="1379708"/>
            <a:ext cx="5924549" cy="3190875"/>
          </a:xfrm>
          <a:prstGeom prst="rect">
            <a:avLst/>
          </a:prstGeom>
          <a:noFill/>
          <a:ln>
            <a:noFill/>
          </a:ln>
        </p:spPr>
      </p:pic>
      <p:pic>
        <p:nvPicPr>
          <p:cNvPr id="179" name="Google Shape;179;p29"/>
          <p:cNvPicPr preferRelativeResize="0"/>
          <p:nvPr/>
        </p:nvPicPr>
        <p:blipFill rotWithShape="1">
          <a:blip r:embed="rId4">
            <a:alphaModFix/>
          </a:blip>
          <a:srcRect b="0" l="0" r="0" t="0"/>
          <a:stretch/>
        </p:blipFill>
        <p:spPr>
          <a:xfrm>
            <a:off x="1014413" y="584228"/>
            <a:ext cx="6715123" cy="70488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11700" y="218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4. </a:t>
            </a:r>
            <a:r>
              <a:rPr lang="en-US"/>
              <a:t>Data Encryption API Module</a:t>
            </a:r>
            <a:endParaRPr/>
          </a:p>
        </p:txBody>
      </p:sp>
      <p:sp>
        <p:nvSpPr>
          <p:cNvPr id="185" name="Google Shape;185;p30"/>
          <p:cNvSpPr txBox="1"/>
          <p:nvPr>
            <p:ph idx="1" type="body"/>
          </p:nvPr>
        </p:nvSpPr>
        <p:spPr>
          <a:xfrm>
            <a:off x="311700" y="1087025"/>
            <a:ext cx="8520600" cy="4056600"/>
          </a:xfrm>
          <a:prstGeom prst="rect">
            <a:avLst/>
          </a:prstGeom>
        </p:spPr>
        <p:txBody>
          <a:bodyPr anchorCtr="0" anchor="t" bIns="91425" lIns="91425" spcFirstLastPara="1" rIns="91425" wrap="square" tIns="91425">
            <a:normAutofit fontScale="55000" lnSpcReduction="20000"/>
          </a:bodyPr>
          <a:lstStyle/>
          <a:p>
            <a:pPr indent="-304800" lvl="0" marL="457200" rtl="0" algn="just">
              <a:lnSpc>
                <a:spcPct val="150000"/>
              </a:lnSpc>
              <a:spcBef>
                <a:spcPts val="1200"/>
              </a:spcBef>
              <a:spcAft>
                <a:spcPts val="0"/>
              </a:spcAft>
              <a:buSzPct val="100000"/>
              <a:buFont typeface="Arial"/>
              <a:buChar char="●"/>
            </a:pPr>
            <a:r>
              <a:rPr lang="en-US" sz="2181">
                <a:latin typeface="Arial"/>
                <a:ea typeface="Arial"/>
                <a:cs typeface="Arial"/>
                <a:sym typeface="Arial"/>
              </a:rPr>
              <a:t>This module outlines the process of retrieving IoT device data via a Spring Boot API, separating the key and data, encrypting the data using the NTRUEncrypt algorithm, storing the encrypted data, and returning a response to the client. </a:t>
            </a:r>
            <a:endParaRPr sz="2181">
              <a:latin typeface="Arial"/>
              <a:ea typeface="Arial"/>
              <a:cs typeface="Arial"/>
              <a:sym typeface="Arial"/>
            </a:endParaRPr>
          </a:p>
          <a:p>
            <a:pPr indent="-304800" lvl="0" marL="457200" rtl="0" algn="just">
              <a:lnSpc>
                <a:spcPct val="150000"/>
              </a:lnSpc>
              <a:spcBef>
                <a:spcPts val="0"/>
              </a:spcBef>
              <a:spcAft>
                <a:spcPts val="0"/>
              </a:spcAft>
              <a:buSzPct val="100000"/>
              <a:buChar char="●"/>
            </a:pPr>
            <a:r>
              <a:rPr lang="en-US" sz="2181">
                <a:latin typeface="Arial"/>
                <a:ea typeface="Arial"/>
                <a:cs typeface="Arial"/>
                <a:sym typeface="Arial"/>
              </a:rPr>
              <a:t>The process begins when the API receives a POST request at the eg : </a:t>
            </a:r>
            <a:r>
              <a:rPr lang="en-US" sz="2181">
                <a:solidFill>
                  <a:srgbClr val="188038"/>
                </a:solidFill>
                <a:latin typeface="Roboto Mono"/>
                <a:ea typeface="Roboto Mono"/>
                <a:cs typeface="Roboto Mono"/>
                <a:sym typeface="Roboto Mono"/>
              </a:rPr>
              <a:t>/api/ntruencryptData</a:t>
            </a:r>
            <a:r>
              <a:rPr lang="en-US" sz="2181">
                <a:latin typeface="Arial"/>
                <a:ea typeface="Arial"/>
                <a:cs typeface="Arial"/>
                <a:sym typeface="Arial"/>
              </a:rPr>
              <a:t> endpoint containing the IoT device data in JSON format. Upon receiving the request, the API parses the JSON data to extract the key and data fields. The extracted data is then encrypted using the NTRUEncrypt algorithm, which involves retrieving the appropriate public key for encryption and applying the algorithm to securely transform the data into ciphertext.</a:t>
            </a:r>
            <a:endParaRPr sz="2181">
              <a:latin typeface="Arial"/>
              <a:ea typeface="Arial"/>
              <a:cs typeface="Arial"/>
              <a:sym typeface="Arial"/>
            </a:endParaRPr>
          </a:p>
          <a:p>
            <a:pPr indent="-304800" lvl="0" marL="457200" rtl="0" algn="just">
              <a:lnSpc>
                <a:spcPct val="150000"/>
              </a:lnSpc>
              <a:spcBef>
                <a:spcPts val="0"/>
              </a:spcBef>
              <a:spcAft>
                <a:spcPts val="0"/>
              </a:spcAft>
              <a:buSzPct val="100000"/>
              <a:buFont typeface="Arial"/>
              <a:buChar char="●"/>
            </a:pPr>
            <a:r>
              <a:rPr lang="en-US" sz="2181">
                <a:latin typeface="Arial"/>
                <a:ea typeface="Arial"/>
                <a:cs typeface="Arial"/>
                <a:sym typeface="Arial"/>
              </a:rPr>
              <a:t>Next, the encrypted data is securely stored in a database or other appropriate storage system, ensuring that the data is protected from unauthorized access and can be retrieved later as needed. After storing the encrypted data, the API prepares a JSON response containing the status of the operation and the encrypted data.</a:t>
            </a:r>
            <a:endParaRPr sz="2181">
              <a:latin typeface="Arial"/>
              <a:ea typeface="Arial"/>
              <a:cs typeface="Arial"/>
              <a:sym typeface="Arial"/>
            </a:endParaRPr>
          </a:p>
          <a:p>
            <a:pPr indent="-304800" lvl="0" marL="457200" rtl="0" algn="just">
              <a:lnSpc>
                <a:spcPct val="150000"/>
              </a:lnSpc>
              <a:spcBef>
                <a:spcPts val="0"/>
              </a:spcBef>
              <a:spcAft>
                <a:spcPts val="0"/>
              </a:spcAft>
              <a:buSzPct val="100000"/>
              <a:buFont typeface="Arial"/>
              <a:buChar char="●"/>
            </a:pPr>
            <a:r>
              <a:rPr lang="en-US" sz="2181">
                <a:latin typeface="Arial"/>
                <a:ea typeface="Arial"/>
                <a:cs typeface="Arial"/>
                <a:sym typeface="Arial"/>
              </a:rPr>
              <a:t> Finally, the API returns this JSON response to the client, concluding the process. This module ensures that IoT device data is securely encrypted and stored, providing robust protection against unauthorized access. Proper error handling and secure communication protocols, such as HTTPS, should be implemented to manage potential issues and ensure the security of data transmission between the client and the server.</a:t>
            </a:r>
            <a:endParaRPr sz="2181">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101010"/>
              <a:buFont typeface="Calibri"/>
              <a:buNone/>
            </a:pPr>
            <a:r>
              <a:rPr lang="en-US"/>
              <a:t>5. NtruDecryption</a:t>
            </a:r>
            <a:endParaRPr/>
          </a:p>
        </p:txBody>
      </p:sp>
      <p:sp>
        <p:nvSpPr>
          <p:cNvPr id="191" name="Google Shape;191;p31"/>
          <p:cNvSpPr txBox="1"/>
          <p:nvPr>
            <p:ph idx="1" type="body"/>
          </p:nvPr>
        </p:nvSpPr>
        <p:spPr>
          <a:xfrm>
            <a:off x="311700" y="1152474"/>
            <a:ext cx="8520600" cy="3650879"/>
          </a:xfrm>
          <a:prstGeom prst="rect">
            <a:avLst/>
          </a:prstGeom>
          <a:noFill/>
          <a:ln>
            <a:noFill/>
          </a:ln>
        </p:spPr>
        <p:txBody>
          <a:bodyPr anchorCtr="0" anchor="t" bIns="91425" lIns="91425" spcFirstLastPara="1" rIns="91425" wrap="square" tIns="91425">
            <a:normAutofit fontScale="85000" lnSpcReduction="10000"/>
          </a:bodyPr>
          <a:lstStyle/>
          <a:p>
            <a:pPr indent="0" lvl="0" marL="114300" rtl="0" algn="l">
              <a:lnSpc>
                <a:spcPct val="150000"/>
              </a:lnSpc>
              <a:spcBef>
                <a:spcPts val="0"/>
              </a:spcBef>
              <a:spcAft>
                <a:spcPts val="0"/>
              </a:spcAft>
              <a:buClr>
                <a:srgbClr val="0D0D0D"/>
              </a:buClr>
              <a:buSzPct val="151260"/>
              <a:buNone/>
            </a:pPr>
            <a:r>
              <a:rPr b="1" i="0" lang="en-US" sz="1400">
                <a:solidFill>
                  <a:srgbClr val="0D0D0D"/>
                </a:solidFill>
                <a:highlight>
                  <a:srgbClr val="FFFFFF"/>
                </a:highlight>
                <a:latin typeface="Arial"/>
                <a:ea typeface="Arial"/>
                <a:cs typeface="Arial"/>
                <a:sym typeface="Arial"/>
              </a:rPr>
              <a:t>Calculation of Polynomial </a:t>
            </a:r>
            <a:r>
              <a:rPr b="1" i="1" lang="en-US" sz="1400">
                <a:solidFill>
                  <a:srgbClr val="0D0D0D"/>
                </a:solidFill>
                <a:highlight>
                  <a:srgbClr val="FFFFFF"/>
                </a:highlight>
                <a:latin typeface="Arial"/>
                <a:ea typeface="Arial"/>
                <a:cs typeface="Arial"/>
                <a:sym typeface="Arial"/>
              </a:rPr>
              <a:t>a</a:t>
            </a:r>
            <a:r>
              <a:rPr b="1" i="0" lang="en-US" sz="1400">
                <a:solidFill>
                  <a:srgbClr val="0D0D0D"/>
                </a:solidFill>
                <a:highlight>
                  <a:srgbClr val="FFFFFF"/>
                </a:highlight>
                <a:latin typeface="Arial"/>
                <a:ea typeface="Arial"/>
                <a:cs typeface="Arial"/>
                <a:sym typeface="Arial"/>
              </a:rPr>
              <a:t>:</a:t>
            </a:r>
            <a:endParaRPr b="0" i="0" sz="1400">
              <a:solidFill>
                <a:srgbClr val="0D0D0D"/>
              </a:solidFill>
              <a:highlight>
                <a:srgbClr val="FFFFFF"/>
              </a:highlight>
              <a:latin typeface="Arial"/>
              <a:ea typeface="Arial"/>
              <a:cs typeface="Arial"/>
              <a:sym typeface="Arial"/>
            </a:endParaRPr>
          </a:p>
          <a:p>
            <a:pPr indent="-285750" lvl="1" marL="742950" rtl="0" algn="l">
              <a:lnSpc>
                <a:spcPct val="150000"/>
              </a:lnSpc>
              <a:spcBef>
                <a:spcPts val="0"/>
              </a:spcBef>
              <a:spcAft>
                <a:spcPts val="0"/>
              </a:spcAft>
              <a:buClr>
                <a:srgbClr val="0D0D0D"/>
              </a:buClr>
              <a:buSzPct val="117647"/>
              <a:buFont typeface="Calibri"/>
              <a:buAutoNum type="arabicPeriod"/>
            </a:pPr>
            <a:r>
              <a:rPr b="0" i="0" lang="en-US" sz="1400">
                <a:solidFill>
                  <a:srgbClr val="0D0D0D"/>
                </a:solidFill>
                <a:highlight>
                  <a:srgbClr val="FFFFFF"/>
                </a:highlight>
                <a:latin typeface="Arial"/>
                <a:ea typeface="Arial"/>
                <a:cs typeface="Arial"/>
                <a:sym typeface="Arial"/>
              </a:rPr>
              <a:t>A polynomial </a:t>
            </a:r>
            <a:r>
              <a:rPr b="0" i="1" lang="en-US" sz="1400">
                <a:solidFill>
                  <a:srgbClr val="0D0D0D"/>
                </a:solidFill>
                <a:highlight>
                  <a:srgbClr val="FFFFFF"/>
                </a:highlight>
                <a:latin typeface="Arial"/>
                <a:ea typeface="Arial"/>
                <a:cs typeface="Arial"/>
                <a:sym typeface="Arial"/>
              </a:rPr>
              <a:t>a</a:t>
            </a:r>
            <a:r>
              <a:rPr b="0" i="0" lang="en-US" sz="1400">
                <a:solidFill>
                  <a:srgbClr val="0D0D0D"/>
                </a:solidFill>
                <a:highlight>
                  <a:srgbClr val="FFFFFF"/>
                </a:highlight>
                <a:latin typeface="Arial"/>
                <a:ea typeface="Arial"/>
                <a:cs typeface="Arial"/>
                <a:sym typeface="Arial"/>
              </a:rPr>
              <a:t> is computed by multiplying the received ciphertext </a:t>
            </a:r>
            <a:r>
              <a:rPr b="0" i="1" lang="en-US" sz="1400">
                <a:solidFill>
                  <a:srgbClr val="0D0D0D"/>
                </a:solidFill>
                <a:highlight>
                  <a:srgbClr val="FFFFFF"/>
                </a:highlight>
                <a:latin typeface="Arial"/>
                <a:ea typeface="Arial"/>
                <a:cs typeface="Arial"/>
                <a:sym typeface="Arial"/>
              </a:rPr>
              <a:t>e</a:t>
            </a:r>
            <a:r>
              <a:rPr b="0" i="0" lang="en-US" sz="1400">
                <a:solidFill>
                  <a:srgbClr val="0D0D0D"/>
                </a:solidFill>
                <a:highlight>
                  <a:srgbClr val="FFFFFF"/>
                </a:highlight>
                <a:latin typeface="Arial"/>
                <a:ea typeface="Arial"/>
                <a:cs typeface="Arial"/>
                <a:sym typeface="Arial"/>
              </a:rPr>
              <a:t> with a part of the private key </a:t>
            </a:r>
            <a:r>
              <a:rPr b="0" i="1" lang="en-US" sz="1400">
                <a:solidFill>
                  <a:srgbClr val="0D0D0D"/>
                </a:solidFill>
                <a:highlight>
                  <a:srgbClr val="FFFFFF"/>
                </a:highlight>
                <a:latin typeface="Arial"/>
                <a:ea typeface="Arial"/>
                <a:cs typeface="Arial"/>
                <a:sym typeface="Arial"/>
              </a:rPr>
              <a:t>f</a:t>
            </a:r>
            <a:r>
              <a:rPr b="0" i="0" lang="en-US" sz="1400">
                <a:solidFill>
                  <a:srgbClr val="0D0D0D"/>
                </a:solidFill>
                <a:highlight>
                  <a:srgbClr val="FFFFFF"/>
                </a:highlight>
                <a:latin typeface="Arial"/>
                <a:ea typeface="Arial"/>
                <a:cs typeface="Arial"/>
                <a:sym typeface="Arial"/>
              </a:rPr>
              <a:t>, followed by taking the result modulo </a:t>
            </a:r>
            <a:r>
              <a:rPr b="0" i="1" lang="en-US" sz="1400">
                <a:solidFill>
                  <a:srgbClr val="0D0D0D"/>
                </a:solidFill>
                <a:highlight>
                  <a:srgbClr val="FFFFFF"/>
                </a:highlight>
                <a:latin typeface="Arial"/>
                <a:ea typeface="Arial"/>
                <a:cs typeface="Arial"/>
                <a:sym typeface="Arial"/>
              </a:rPr>
              <a:t>q</a:t>
            </a:r>
            <a:r>
              <a:rPr b="0" i="0" lang="en-US" sz="1400">
                <a:solidFill>
                  <a:srgbClr val="0D0D0D"/>
                </a:solidFill>
                <a:highlight>
                  <a:srgbClr val="FFFFFF"/>
                </a:highlight>
                <a:latin typeface="Arial"/>
                <a:ea typeface="Arial"/>
                <a:cs typeface="Arial"/>
                <a:sym typeface="Arial"/>
              </a:rPr>
              <a:t>.</a:t>
            </a:r>
            <a:endParaRPr/>
          </a:p>
          <a:p>
            <a:pPr indent="-285750" lvl="1" marL="742950" rtl="0" algn="l">
              <a:lnSpc>
                <a:spcPct val="150000"/>
              </a:lnSpc>
              <a:spcBef>
                <a:spcPts val="0"/>
              </a:spcBef>
              <a:spcAft>
                <a:spcPts val="0"/>
              </a:spcAft>
              <a:buClr>
                <a:srgbClr val="0D0D0D"/>
              </a:buClr>
              <a:buSzPct val="117647"/>
              <a:buFont typeface="Calibri"/>
              <a:buAutoNum type="arabicPeriod"/>
            </a:pPr>
            <a:r>
              <a:rPr b="0" i="0" lang="en-US" sz="1400">
                <a:solidFill>
                  <a:srgbClr val="0D0D0D"/>
                </a:solidFill>
                <a:highlight>
                  <a:srgbClr val="FFFFFF"/>
                </a:highlight>
                <a:latin typeface="Arial"/>
                <a:ea typeface="Arial"/>
                <a:cs typeface="Arial"/>
                <a:sym typeface="Arial"/>
              </a:rPr>
              <a:t>This ensures that the coefficients of </a:t>
            </a:r>
            <a:r>
              <a:rPr b="0" i="1" lang="en-US" sz="1400">
                <a:solidFill>
                  <a:srgbClr val="0D0D0D"/>
                </a:solidFill>
                <a:highlight>
                  <a:srgbClr val="FFFFFF"/>
                </a:highlight>
                <a:latin typeface="Arial"/>
                <a:ea typeface="Arial"/>
                <a:cs typeface="Arial"/>
                <a:sym typeface="Arial"/>
              </a:rPr>
              <a:t>a</a:t>
            </a:r>
            <a:r>
              <a:rPr b="0" i="0" lang="en-US" sz="1400">
                <a:solidFill>
                  <a:srgbClr val="0D0D0D"/>
                </a:solidFill>
                <a:highlight>
                  <a:srgbClr val="FFFFFF"/>
                </a:highlight>
                <a:latin typeface="Arial"/>
                <a:ea typeface="Arial"/>
                <a:cs typeface="Arial"/>
                <a:sym typeface="Arial"/>
              </a:rPr>
              <a:t> remain within a suitable range to prevent decryption issues.</a:t>
            </a:r>
            <a:r>
              <a:rPr i="1" lang="en-US" sz="1400">
                <a:solidFill>
                  <a:srgbClr val="0D0D0D"/>
                </a:solidFill>
                <a:highlight>
                  <a:srgbClr val="FFFFFF"/>
                </a:highlight>
                <a:latin typeface="Arial"/>
                <a:ea typeface="Arial"/>
                <a:cs typeface="Arial"/>
                <a:sym typeface="Arial"/>
              </a:rPr>
              <a:t>(</a:t>
            </a:r>
            <a:r>
              <a:rPr b="1" i="1" lang="en-US" sz="1400">
                <a:solidFill>
                  <a:srgbClr val="0D0D0D"/>
                </a:solidFill>
                <a:highlight>
                  <a:srgbClr val="FFFFFF"/>
                </a:highlight>
                <a:latin typeface="Arial"/>
                <a:ea typeface="Arial"/>
                <a:cs typeface="Arial"/>
                <a:sym typeface="Arial"/>
              </a:rPr>
              <a:t>a</a:t>
            </a:r>
            <a:r>
              <a:rPr b="1" i="0" lang="en-US" sz="1400">
                <a:solidFill>
                  <a:srgbClr val="0D0D0D"/>
                </a:solidFill>
                <a:highlight>
                  <a:srgbClr val="FFFFFF"/>
                </a:highlight>
                <a:latin typeface="Arial"/>
                <a:ea typeface="Arial"/>
                <a:cs typeface="Arial"/>
                <a:sym typeface="Arial"/>
              </a:rPr>
              <a:t>= </a:t>
            </a:r>
            <a:r>
              <a:rPr b="1" i="1" lang="en-US" sz="1400">
                <a:solidFill>
                  <a:srgbClr val="0D0D0D"/>
                </a:solidFill>
                <a:highlight>
                  <a:srgbClr val="FFFFFF"/>
                </a:highlight>
                <a:latin typeface="Arial"/>
                <a:ea typeface="Arial"/>
                <a:cs typeface="Arial"/>
                <a:sym typeface="Arial"/>
              </a:rPr>
              <a:t>f</a:t>
            </a:r>
            <a:r>
              <a:rPr b="1" i="0" lang="en-US" sz="1400">
                <a:solidFill>
                  <a:srgbClr val="0D0D0D"/>
                </a:solidFill>
                <a:highlight>
                  <a:srgbClr val="FFFFFF"/>
                </a:highlight>
                <a:latin typeface="Arial"/>
                <a:ea typeface="Arial"/>
                <a:cs typeface="Arial"/>
                <a:sym typeface="Arial"/>
              </a:rPr>
              <a:t>⋅</a:t>
            </a:r>
            <a:r>
              <a:rPr b="1" i="1" lang="en-US" sz="1400">
                <a:solidFill>
                  <a:srgbClr val="0D0D0D"/>
                </a:solidFill>
                <a:highlight>
                  <a:srgbClr val="FFFFFF"/>
                </a:highlight>
                <a:latin typeface="Arial"/>
                <a:ea typeface="Arial"/>
                <a:cs typeface="Arial"/>
                <a:sym typeface="Arial"/>
              </a:rPr>
              <a:t>e </a:t>
            </a:r>
            <a:r>
              <a:rPr b="1" i="0" lang="en-US" sz="1400">
                <a:solidFill>
                  <a:srgbClr val="0D0D0D"/>
                </a:solidFill>
                <a:highlight>
                  <a:srgbClr val="FFFFFF"/>
                </a:highlight>
                <a:latin typeface="Arial"/>
                <a:ea typeface="Arial"/>
                <a:cs typeface="Arial"/>
                <a:sym typeface="Arial"/>
              </a:rPr>
              <a:t>mod </a:t>
            </a:r>
            <a:r>
              <a:rPr b="1" i="1" lang="en-US" sz="1400">
                <a:solidFill>
                  <a:srgbClr val="0D0D0D"/>
                </a:solidFill>
                <a:highlight>
                  <a:srgbClr val="FFFFFF"/>
                </a:highlight>
                <a:latin typeface="Arial"/>
                <a:ea typeface="Arial"/>
                <a:cs typeface="Arial"/>
                <a:sym typeface="Arial"/>
              </a:rPr>
              <a:t>q)</a:t>
            </a:r>
            <a:endParaRPr b="1" i="0" sz="1400">
              <a:solidFill>
                <a:srgbClr val="0D0D0D"/>
              </a:solidFill>
              <a:highlight>
                <a:srgbClr val="FFFFFF"/>
              </a:highlight>
              <a:latin typeface="Arial"/>
              <a:ea typeface="Arial"/>
              <a:cs typeface="Arial"/>
              <a:sym typeface="Arial"/>
            </a:endParaRPr>
          </a:p>
          <a:p>
            <a:pPr indent="0" lvl="0" marL="114300" rtl="0" algn="l">
              <a:lnSpc>
                <a:spcPct val="150000"/>
              </a:lnSpc>
              <a:spcBef>
                <a:spcPts val="0"/>
              </a:spcBef>
              <a:spcAft>
                <a:spcPts val="0"/>
              </a:spcAft>
              <a:buClr>
                <a:srgbClr val="0D0D0D"/>
              </a:buClr>
              <a:buSzPct val="151260"/>
              <a:buNone/>
            </a:pPr>
            <a:r>
              <a:rPr b="1" i="0" lang="en-US" sz="1400">
                <a:solidFill>
                  <a:srgbClr val="0D0D0D"/>
                </a:solidFill>
                <a:highlight>
                  <a:srgbClr val="FFFFFF"/>
                </a:highlight>
                <a:latin typeface="Arial"/>
                <a:ea typeface="Arial"/>
                <a:cs typeface="Arial"/>
                <a:sym typeface="Arial"/>
              </a:rPr>
              <a:t>Computation of Polynomial </a:t>
            </a:r>
            <a:r>
              <a:rPr b="1" i="1" lang="en-US" sz="1400">
                <a:solidFill>
                  <a:srgbClr val="0D0D0D"/>
                </a:solidFill>
                <a:highlight>
                  <a:srgbClr val="FFFFFF"/>
                </a:highlight>
                <a:latin typeface="Arial"/>
                <a:ea typeface="Arial"/>
                <a:cs typeface="Arial"/>
                <a:sym typeface="Arial"/>
              </a:rPr>
              <a:t>b</a:t>
            </a:r>
            <a:r>
              <a:rPr b="1" i="0" lang="en-US" sz="1400">
                <a:solidFill>
                  <a:srgbClr val="0D0D0D"/>
                </a:solidFill>
                <a:highlight>
                  <a:srgbClr val="FFFFFF"/>
                </a:highlight>
                <a:latin typeface="Arial"/>
                <a:ea typeface="Arial"/>
                <a:cs typeface="Arial"/>
                <a:sym typeface="Arial"/>
              </a:rPr>
              <a:t>:</a:t>
            </a:r>
            <a:endParaRPr b="0" i="0" sz="1400">
              <a:solidFill>
                <a:srgbClr val="0D0D0D"/>
              </a:solidFill>
              <a:highlight>
                <a:srgbClr val="FFFFFF"/>
              </a:highlight>
              <a:latin typeface="Arial"/>
              <a:ea typeface="Arial"/>
              <a:cs typeface="Arial"/>
              <a:sym typeface="Arial"/>
            </a:endParaRPr>
          </a:p>
          <a:p>
            <a:pPr indent="-285750" lvl="1" marL="742950" rtl="0" algn="l">
              <a:lnSpc>
                <a:spcPct val="150000"/>
              </a:lnSpc>
              <a:spcBef>
                <a:spcPts val="0"/>
              </a:spcBef>
              <a:spcAft>
                <a:spcPts val="0"/>
              </a:spcAft>
              <a:buClr>
                <a:srgbClr val="0D0D0D"/>
              </a:buClr>
              <a:buSzPct val="117647"/>
              <a:buFont typeface="Calibri"/>
              <a:buAutoNum type="arabicPeriod"/>
            </a:pPr>
            <a:r>
              <a:rPr b="0" i="0" lang="en-US" sz="1400">
                <a:solidFill>
                  <a:srgbClr val="0D0D0D"/>
                </a:solidFill>
                <a:highlight>
                  <a:srgbClr val="FFFFFF"/>
                </a:highlight>
                <a:latin typeface="Arial"/>
                <a:ea typeface="Arial"/>
                <a:cs typeface="Arial"/>
                <a:sym typeface="Arial"/>
              </a:rPr>
              <a:t>The polynomial </a:t>
            </a:r>
            <a:r>
              <a:rPr b="0" i="1" lang="en-US" sz="1400">
                <a:solidFill>
                  <a:srgbClr val="0D0D0D"/>
                </a:solidFill>
                <a:highlight>
                  <a:srgbClr val="FFFFFF"/>
                </a:highlight>
                <a:latin typeface="Arial"/>
                <a:ea typeface="Arial"/>
                <a:cs typeface="Arial"/>
                <a:sym typeface="Arial"/>
              </a:rPr>
              <a:t>a</a:t>
            </a:r>
            <a:r>
              <a:rPr b="0" i="0" lang="en-US" sz="1400">
                <a:solidFill>
                  <a:srgbClr val="0D0D0D"/>
                </a:solidFill>
                <a:highlight>
                  <a:srgbClr val="FFFFFF"/>
                </a:highlight>
                <a:latin typeface="Arial"/>
                <a:ea typeface="Arial"/>
                <a:cs typeface="Arial"/>
                <a:sym typeface="Arial"/>
              </a:rPr>
              <a:t> obtained in the previous step is then reduced modulo </a:t>
            </a:r>
            <a:r>
              <a:rPr b="0" i="1" lang="en-US" sz="1400">
                <a:solidFill>
                  <a:srgbClr val="0D0D0D"/>
                </a:solidFill>
                <a:highlight>
                  <a:srgbClr val="FFFFFF"/>
                </a:highlight>
                <a:latin typeface="Arial"/>
                <a:ea typeface="Arial"/>
                <a:cs typeface="Arial"/>
                <a:sym typeface="Arial"/>
              </a:rPr>
              <a:t>p</a:t>
            </a:r>
            <a:r>
              <a:rPr b="0" i="0" lang="en-US" sz="1400">
                <a:solidFill>
                  <a:srgbClr val="0D0D0D"/>
                </a:solidFill>
                <a:highlight>
                  <a:srgbClr val="FFFFFF"/>
                </a:highlight>
                <a:latin typeface="Arial"/>
                <a:ea typeface="Arial"/>
                <a:cs typeface="Arial"/>
                <a:sym typeface="Arial"/>
              </a:rPr>
              <a:t> to yield another polynomial </a:t>
            </a:r>
            <a:r>
              <a:rPr b="0" i="1" lang="en-US" sz="1400">
                <a:solidFill>
                  <a:srgbClr val="0D0D0D"/>
                </a:solidFill>
                <a:highlight>
                  <a:srgbClr val="FFFFFF"/>
                </a:highlight>
                <a:latin typeface="Arial"/>
                <a:ea typeface="Arial"/>
                <a:cs typeface="Arial"/>
                <a:sym typeface="Arial"/>
              </a:rPr>
              <a:t>b</a:t>
            </a:r>
            <a:r>
              <a:rPr b="0" i="0" lang="en-US" sz="1400">
                <a:solidFill>
                  <a:srgbClr val="0D0D0D"/>
                </a:solidFill>
                <a:highlight>
                  <a:srgbClr val="FFFFFF"/>
                </a:highlight>
                <a:latin typeface="Arial"/>
                <a:ea typeface="Arial"/>
                <a:cs typeface="Arial"/>
                <a:sym typeface="Arial"/>
              </a:rPr>
              <a:t>.</a:t>
            </a:r>
            <a:endParaRPr/>
          </a:p>
          <a:p>
            <a:pPr indent="-285750" lvl="1" marL="742950" rtl="0" algn="l">
              <a:lnSpc>
                <a:spcPct val="150000"/>
              </a:lnSpc>
              <a:spcBef>
                <a:spcPts val="0"/>
              </a:spcBef>
              <a:spcAft>
                <a:spcPts val="0"/>
              </a:spcAft>
              <a:buClr>
                <a:srgbClr val="0D0D0D"/>
              </a:buClr>
              <a:buSzPct val="117647"/>
              <a:buFont typeface="Calibri"/>
              <a:buAutoNum type="arabicPeriod"/>
            </a:pPr>
            <a:r>
              <a:rPr b="0" i="0" lang="en-US" sz="1400">
                <a:solidFill>
                  <a:srgbClr val="0D0D0D"/>
                </a:solidFill>
                <a:highlight>
                  <a:srgbClr val="FFFFFF"/>
                </a:highlight>
                <a:latin typeface="Arial"/>
                <a:ea typeface="Arial"/>
                <a:cs typeface="Arial"/>
                <a:sym typeface="Arial"/>
              </a:rPr>
              <a:t>This step prepares the polynomial for the subsequent decryption process by keeping its coefficients within a manageable range.(</a:t>
            </a:r>
            <a:r>
              <a:rPr b="1" i="1" lang="en-US" sz="1400">
                <a:solidFill>
                  <a:srgbClr val="0D0D0D"/>
                </a:solidFill>
                <a:highlight>
                  <a:srgbClr val="FFFFFF"/>
                </a:highlight>
                <a:latin typeface="Arial"/>
                <a:ea typeface="Arial"/>
                <a:cs typeface="Arial"/>
                <a:sym typeface="Arial"/>
              </a:rPr>
              <a:t>b</a:t>
            </a:r>
            <a:r>
              <a:rPr b="1" i="0" lang="en-US" sz="1400">
                <a:solidFill>
                  <a:srgbClr val="0D0D0D"/>
                </a:solidFill>
                <a:highlight>
                  <a:srgbClr val="FFFFFF"/>
                </a:highlight>
                <a:latin typeface="Arial"/>
                <a:ea typeface="Arial"/>
                <a:cs typeface="Arial"/>
                <a:sym typeface="Arial"/>
              </a:rPr>
              <a:t>= </a:t>
            </a:r>
            <a:r>
              <a:rPr b="1" i="1" lang="en-US" sz="1400">
                <a:solidFill>
                  <a:srgbClr val="0D0D0D"/>
                </a:solidFill>
                <a:highlight>
                  <a:srgbClr val="FFFFFF"/>
                </a:highlight>
                <a:latin typeface="Arial"/>
                <a:ea typeface="Arial"/>
                <a:cs typeface="Arial"/>
                <a:sym typeface="Arial"/>
              </a:rPr>
              <a:t>a </a:t>
            </a:r>
            <a:r>
              <a:rPr b="1" i="0" lang="en-US" sz="1400">
                <a:solidFill>
                  <a:srgbClr val="0D0D0D"/>
                </a:solidFill>
                <a:highlight>
                  <a:srgbClr val="FFFFFF"/>
                </a:highlight>
                <a:latin typeface="Arial"/>
                <a:ea typeface="Arial"/>
                <a:cs typeface="Arial"/>
                <a:sym typeface="Arial"/>
              </a:rPr>
              <a:t>mod </a:t>
            </a:r>
            <a:r>
              <a:rPr b="1" i="1" lang="en-US" sz="1400">
                <a:solidFill>
                  <a:srgbClr val="0D0D0D"/>
                </a:solidFill>
                <a:highlight>
                  <a:srgbClr val="FFFFFF"/>
                </a:highlight>
                <a:latin typeface="Arial"/>
                <a:ea typeface="Arial"/>
                <a:cs typeface="Arial"/>
                <a:sym typeface="Arial"/>
              </a:rPr>
              <a:t>p)</a:t>
            </a:r>
            <a:endParaRPr b="1" i="0" sz="1400">
              <a:solidFill>
                <a:srgbClr val="0D0D0D"/>
              </a:solidFill>
              <a:highlight>
                <a:srgbClr val="FFFFFF"/>
              </a:highlight>
              <a:latin typeface="Arial"/>
              <a:ea typeface="Arial"/>
              <a:cs typeface="Arial"/>
              <a:sym typeface="Arial"/>
            </a:endParaRPr>
          </a:p>
          <a:p>
            <a:pPr indent="0" lvl="0" marL="114300" rtl="0" algn="l">
              <a:lnSpc>
                <a:spcPct val="150000"/>
              </a:lnSpc>
              <a:spcBef>
                <a:spcPts val="0"/>
              </a:spcBef>
              <a:spcAft>
                <a:spcPts val="0"/>
              </a:spcAft>
              <a:buClr>
                <a:srgbClr val="0D0D0D"/>
              </a:buClr>
              <a:buSzPct val="151260"/>
              <a:buNone/>
            </a:pPr>
            <a:r>
              <a:rPr b="1" i="0" lang="en-US" sz="1400">
                <a:solidFill>
                  <a:srgbClr val="0D0D0D"/>
                </a:solidFill>
                <a:highlight>
                  <a:srgbClr val="FFFFFF"/>
                </a:highlight>
                <a:latin typeface="Arial"/>
                <a:ea typeface="Arial"/>
                <a:cs typeface="Arial"/>
                <a:sym typeface="Arial"/>
              </a:rPr>
              <a:t>Utilization of Secret Polynomial </a:t>
            </a:r>
            <a:r>
              <a:rPr b="1" i="1" lang="en-US" sz="1400">
                <a:solidFill>
                  <a:srgbClr val="0D0D0D"/>
                </a:solidFill>
                <a:highlight>
                  <a:srgbClr val="FFFFFF"/>
                </a:highlight>
                <a:latin typeface="Arial"/>
                <a:ea typeface="Arial"/>
                <a:cs typeface="Arial"/>
                <a:sym typeface="Arial"/>
              </a:rPr>
              <a:t>fp</a:t>
            </a:r>
            <a:r>
              <a:rPr b="1" i="0" lang="en-US" sz="1400">
                <a:solidFill>
                  <a:srgbClr val="0D0D0D"/>
                </a:solidFill>
                <a:highlight>
                  <a:srgbClr val="FFFFFF"/>
                </a:highlight>
                <a:latin typeface="Arial"/>
                <a:ea typeface="Arial"/>
                <a:cs typeface="Arial"/>
                <a:sym typeface="Arial"/>
              </a:rPr>
              <a:t>​ for Message Retrieval:</a:t>
            </a:r>
            <a:endParaRPr b="0" i="0" sz="1400">
              <a:solidFill>
                <a:srgbClr val="0D0D0D"/>
              </a:solidFill>
              <a:highlight>
                <a:srgbClr val="FFFFFF"/>
              </a:highlight>
              <a:latin typeface="Arial"/>
              <a:ea typeface="Arial"/>
              <a:cs typeface="Arial"/>
              <a:sym typeface="Arial"/>
            </a:endParaRPr>
          </a:p>
          <a:p>
            <a:pPr indent="-285750" lvl="1" marL="742950" rtl="0" algn="l">
              <a:lnSpc>
                <a:spcPct val="150000"/>
              </a:lnSpc>
              <a:spcBef>
                <a:spcPts val="0"/>
              </a:spcBef>
              <a:spcAft>
                <a:spcPts val="0"/>
              </a:spcAft>
              <a:buClr>
                <a:srgbClr val="0D0D0D"/>
              </a:buClr>
              <a:buSzPct val="117647"/>
              <a:buFont typeface="Calibri"/>
              <a:buAutoNum type="arabicPeriod"/>
            </a:pPr>
            <a:r>
              <a:rPr b="0" i="0" lang="en-US" sz="1400">
                <a:solidFill>
                  <a:srgbClr val="0D0D0D"/>
                </a:solidFill>
                <a:highlight>
                  <a:srgbClr val="FFFFFF"/>
                </a:highlight>
                <a:latin typeface="Arial"/>
                <a:ea typeface="Arial"/>
                <a:cs typeface="Arial"/>
                <a:sym typeface="Arial"/>
              </a:rPr>
              <a:t>Finally, another secret polynomial </a:t>
            </a:r>
            <a:r>
              <a:rPr b="0" i="1" lang="en-US" sz="1400">
                <a:solidFill>
                  <a:srgbClr val="0D0D0D"/>
                </a:solidFill>
                <a:highlight>
                  <a:srgbClr val="FFFFFF"/>
                </a:highlight>
                <a:latin typeface="Arial"/>
                <a:ea typeface="Arial"/>
                <a:cs typeface="Arial"/>
                <a:sym typeface="Arial"/>
              </a:rPr>
              <a:t>fp</a:t>
            </a:r>
            <a:r>
              <a:rPr b="0" i="0" lang="en-US" sz="1400">
                <a:solidFill>
                  <a:srgbClr val="0D0D0D"/>
                </a:solidFill>
                <a:highlight>
                  <a:srgbClr val="FFFFFF"/>
                </a:highlight>
                <a:latin typeface="Arial"/>
                <a:ea typeface="Arial"/>
                <a:cs typeface="Arial"/>
                <a:sym typeface="Arial"/>
              </a:rPr>
              <a:t>​, which serves as the inverse of a randomly chosen polynomial </a:t>
            </a:r>
            <a:r>
              <a:rPr b="0" i="1" lang="en-US" sz="1400">
                <a:solidFill>
                  <a:srgbClr val="0D0D0D"/>
                </a:solidFill>
                <a:highlight>
                  <a:srgbClr val="FFFFFF"/>
                </a:highlight>
                <a:latin typeface="Arial"/>
                <a:ea typeface="Arial"/>
                <a:cs typeface="Arial"/>
                <a:sym typeface="Arial"/>
              </a:rPr>
              <a:t>f</a:t>
            </a:r>
            <a:r>
              <a:rPr b="0" i="0" lang="en-US" sz="1400">
                <a:solidFill>
                  <a:srgbClr val="0D0D0D"/>
                </a:solidFill>
                <a:highlight>
                  <a:srgbClr val="FFFFFF"/>
                </a:highlight>
                <a:latin typeface="Arial"/>
                <a:ea typeface="Arial"/>
                <a:cs typeface="Arial"/>
                <a:sym typeface="Arial"/>
              </a:rPr>
              <a:t>, is employed to decrypt polynomial </a:t>
            </a:r>
            <a:r>
              <a:rPr b="0" i="1" lang="en-US" sz="1400">
                <a:solidFill>
                  <a:srgbClr val="0D0D0D"/>
                </a:solidFill>
                <a:highlight>
                  <a:srgbClr val="FFFFFF"/>
                </a:highlight>
                <a:latin typeface="Arial"/>
                <a:ea typeface="Arial"/>
                <a:cs typeface="Arial"/>
                <a:sym typeface="Arial"/>
              </a:rPr>
              <a:t>b</a:t>
            </a:r>
            <a:r>
              <a:rPr b="0" i="0" lang="en-US" sz="1400">
                <a:solidFill>
                  <a:srgbClr val="0D0D0D"/>
                </a:solidFill>
                <a:highlight>
                  <a:srgbClr val="FFFFFF"/>
                </a:highlight>
                <a:latin typeface="Arial"/>
                <a:ea typeface="Arial"/>
                <a:cs typeface="Arial"/>
                <a:sym typeface="Arial"/>
              </a:rPr>
              <a:t>.</a:t>
            </a:r>
            <a:endParaRPr/>
          </a:p>
          <a:p>
            <a:pPr indent="-285750" lvl="1" marL="742950" rtl="0" algn="l">
              <a:lnSpc>
                <a:spcPct val="150000"/>
              </a:lnSpc>
              <a:spcBef>
                <a:spcPts val="0"/>
              </a:spcBef>
              <a:spcAft>
                <a:spcPts val="0"/>
              </a:spcAft>
              <a:buClr>
                <a:srgbClr val="0D0D0D"/>
              </a:buClr>
              <a:buSzPct val="117647"/>
              <a:buFont typeface="Calibri"/>
              <a:buAutoNum type="arabicPeriod"/>
            </a:pPr>
            <a:r>
              <a:rPr b="0" i="0" lang="en-US" sz="1400">
                <a:solidFill>
                  <a:srgbClr val="0D0D0D"/>
                </a:solidFill>
                <a:highlight>
                  <a:srgbClr val="FFFFFF"/>
                </a:highlight>
                <a:latin typeface="Arial"/>
                <a:ea typeface="Arial"/>
                <a:cs typeface="Arial"/>
                <a:sym typeface="Arial"/>
              </a:rPr>
              <a:t>Multiplying </a:t>
            </a:r>
            <a:r>
              <a:rPr b="0" i="1" lang="en-US" sz="1400">
                <a:solidFill>
                  <a:srgbClr val="0D0D0D"/>
                </a:solidFill>
                <a:highlight>
                  <a:srgbClr val="FFFFFF"/>
                </a:highlight>
                <a:latin typeface="Arial"/>
                <a:ea typeface="Arial"/>
                <a:cs typeface="Arial"/>
                <a:sym typeface="Arial"/>
              </a:rPr>
              <a:t>fp</a:t>
            </a:r>
            <a:r>
              <a:rPr b="0" i="0" lang="en-US" sz="1400">
                <a:solidFill>
                  <a:srgbClr val="0D0D0D"/>
                </a:solidFill>
                <a:highlight>
                  <a:srgbClr val="FFFFFF"/>
                </a:highlight>
                <a:latin typeface="Arial"/>
                <a:ea typeface="Arial"/>
                <a:cs typeface="Arial"/>
                <a:sym typeface="Arial"/>
              </a:rPr>
              <a:t>​ with </a:t>
            </a:r>
            <a:r>
              <a:rPr b="0" i="1" lang="en-US" sz="1400">
                <a:solidFill>
                  <a:srgbClr val="0D0D0D"/>
                </a:solidFill>
                <a:highlight>
                  <a:srgbClr val="FFFFFF"/>
                </a:highlight>
                <a:latin typeface="Arial"/>
                <a:ea typeface="Arial"/>
                <a:cs typeface="Arial"/>
                <a:sym typeface="Arial"/>
              </a:rPr>
              <a:t>b</a:t>
            </a:r>
            <a:r>
              <a:rPr b="0" i="0" lang="en-US" sz="1400">
                <a:solidFill>
                  <a:srgbClr val="0D0D0D"/>
                </a:solidFill>
                <a:highlight>
                  <a:srgbClr val="FFFFFF"/>
                </a:highlight>
                <a:latin typeface="Arial"/>
                <a:ea typeface="Arial"/>
                <a:cs typeface="Arial"/>
                <a:sym typeface="Arial"/>
              </a:rPr>
              <a:t> and taking the result modulo </a:t>
            </a:r>
            <a:r>
              <a:rPr b="0" i="1" lang="en-US" sz="1400">
                <a:solidFill>
                  <a:srgbClr val="0D0D0D"/>
                </a:solidFill>
                <a:highlight>
                  <a:srgbClr val="FFFFFF"/>
                </a:highlight>
                <a:latin typeface="Arial"/>
                <a:ea typeface="Arial"/>
                <a:cs typeface="Arial"/>
                <a:sym typeface="Arial"/>
              </a:rPr>
              <a:t>p</a:t>
            </a:r>
            <a:r>
              <a:rPr b="0" i="0" lang="en-US" sz="1400">
                <a:solidFill>
                  <a:srgbClr val="0D0D0D"/>
                </a:solidFill>
                <a:highlight>
                  <a:srgbClr val="FFFFFF"/>
                </a:highlight>
                <a:latin typeface="Arial"/>
                <a:ea typeface="Arial"/>
                <a:cs typeface="Arial"/>
                <a:sym typeface="Arial"/>
              </a:rPr>
              <a:t> yields the original message polynomial </a:t>
            </a:r>
            <a:r>
              <a:rPr b="0" i="1" lang="en-US" sz="1400">
                <a:solidFill>
                  <a:srgbClr val="0D0D0D"/>
                </a:solidFill>
                <a:highlight>
                  <a:srgbClr val="FFFFFF"/>
                </a:highlight>
                <a:latin typeface="Arial"/>
                <a:ea typeface="Arial"/>
                <a:cs typeface="Arial"/>
                <a:sym typeface="Arial"/>
              </a:rPr>
              <a:t>m</a:t>
            </a:r>
            <a:r>
              <a:rPr b="0" i="0" lang="en-US" sz="1400">
                <a:solidFill>
                  <a:srgbClr val="0D0D0D"/>
                </a:solidFill>
                <a:highlight>
                  <a:srgbClr val="FFFFFF"/>
                </a:highlight>
                <a:latin typeface="Arial"/>
                <a:ea typeface="Arial"/>
                <a:cs typeface="Arial"/>
                <a:sym typeface="Arial"/>
              </a:rPr>
              <a:t>.</a:t>
            </a:r>
            <a:r>
              <a:rPr b="0" i="1" lang="en-US" sz="1400">
                <a:solidFill>
                  <a:srgbClr val="0D0D0D"/>
                </a:solidFill>
                <a:highlight>
                  <a:srgbClr val="FFFFFF"/>
                </a:highlight>
                <a:latin typeface="Arial"/>
                <a:ea typeface="Arial"/>
                <a:cs typeface="Arial"/>
                <a:sym typeface="Arial"/>
              </a:rPr>
              <a:t> </a:t>
            </a:r>
            <a:r>
              <a:rPr b="1" i="1" lang="en-US" sz="1400">
                <a:solidFill>
                  <a:srgbClr val="0D0D0D"/>
                </a:solidFill>
                <a:highlight>
                  <a:srgbClr val="FFFFFF"/>
                </a:highlight>
                <a:latin typeface="Arial"/>
                <a:ea typeface="Arial"/>
                <a:cs typeface="Arial"/>
                <a:sym typeface="Arial"/>
              </a:rPr>
              <a:t>(m</a:t>
            </a:r>
            <a:r>
              <a:rPr b="1" i="0" lang="en-US" sz="1400">
                <a:solidFill>
                  <a:srgbClr val="0D0D0D"/>
                </a:solidFill>
                <a:highlight>
                  <a:srgbClr val="FFFFFF"/>
                </a:highlight>
                <a:latin typeface="Arial"/>
                <a:ea typeface="Arial"/>
                <a:cs typeface="Arial"/>
                <a:sym typeface="Arial"/>
              </a:rPr>
              <a:t>=</a:t>
            </a:r>
            <a:r>
              <a:rPr b="1" i="1" lang="en-US" sz="1400">
                <a:solidFill>
                  <a:srgbClr val="0D0D0D"/>
                </a:solidFill>
                <a:highlight>
                  <a:srgbClr val="FFFFFF"/>
                </a:highlight>
                <a:latin typeface="Arial"/>
                <a:ea typeface="Arial"/>
                <a:cs typeface="Arial"/>
                <a:sym typeface="Arial"/>
              </a:rPr>
              <a:t>fp</a:t>
            </a:r>
            <a:r>
              <a:rPr b="1" i="0" lang="en-US" sz="1400">
                <a:solidFill>
                  <a:srgbClr val="0D0D0D"/>
                </a:solidFill>
                <a:highlight>
                  <a:srgbClr val="FFFFFF"/>
                </a:highlight>
                <a:latin typeface="Arial"/>
                <a:ea typeface="Arial"/>
                <a:cs typeface="Arial"/>
                <a:sym typeface="Arial"/>
              </a:rPr>
              <a:t>​⋅</a:t>
            </a:r>
            <a:r>
              <a:rPr b="1" i="1" lang="en-US" sz="1400">
                <a:solidFill>
                  <a:srgbClr val="0D0D0D"/>
                </a:solidFill>
                <a:highlight>
                  <a:srgbClr val="FFFFFF"/>
                </a:highlight>
                <a:latin typeface="Arial"/>
                <a:ea typeface="Arial"/>
                <a:cs typeface="Arial"/>
                <a:sym typeface="Arial"/>
              </a:rPr>
              <a:t>b </a:t>
            </a:r>
            <a:r>
              <a:rPr b="1" i="0" lang="en-US" sz="1400">
                <a:solidFill>
                  <a:srgbClr val="0D0D0D"/>
                </a:solidFill>
                <a:highlight>
                  <a:srgbClr val="FFFFFF"/>
                </a:highlight>
                <a:latin typeface="Arial"/>
                <a:ea typeface="Arial"/>
                <a:cs typeface="Arial"/>
                <a:sym typeface="Arial"/>
              </a:rPr>
              <a:t>mod </a:t>
            </a:r>
            <a:r>
              <a:rPr b="1" i="1" lang="en-US" sz="1400">
                <a:solidFill>
                  <a:srgbClr val="0D0D0D"/>
                </a:solidFill>
                <a:highlight>
                  <a:srgbClr val="FFFFFF"/>
                </a:highlight>
                <a:latin typeface="Arial"/>
                <a:ea typeface="Arial"/>
                <a:cs typeface="Arial"/>
                <a:sym typeface="Arial"/>
              </a:rPr>
              <a:t>p)</a:t>
            </a:r>
            <a:endParaRPr b="1" i="0" sz="1400">
              <a:solidFill>
                <a:srgbClr val="0D0D0D"/>
              </a:solidFill>
              <a:highlight>
                <a:srgbClr val="FFFFFF"/>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11700" y="191637"/>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101010"/>
              <a:buFont typeface="Calibri"/>
              <a:buNone/>
            </a:pPr>
            <a:r>
              <a:rPr lang="en-US"/>
              <a:t>Ntru Decryption Flow</a:t>
            </a:r>
            <a:endParaRPr/>
          </a:p>
        </p:txBody>
      </p:sp>
      <p:pic>
        <p:nvPicPr>
          <p:cNvPr id="197" name="Google Shape;197;p32"/>
          <p:cNvPicPr preferRelativeResize="0"/>
          <p:nvPr/>
        </p:nvPicPr>
        <p:blipFill rotWithShape="1">
          <a:blip r:embed="rId3">
            <a:alphaModFix/>
          </a:blip>
          <a:srcRect b="0" l="0" r="0" t="0"/>
          <a:stretch/>
        </p:blipFill>
        <p:spPr>
          <a:xfrm>
            <a:off x="1520328" y="1469220"/>
            <a:ext cx="5938092" cy="3674280"/>
          </a:xfrm>
          <a:prstGeom prst="rect">
            <a:avLst/>
          </a:prstGeom>
          <a:noFill/>
          <a:ln>
            <a:noFill/>
          </a:ln>
        </p:spPr>
      </p:pic>
      <p:pic>
        <p:nvPicPr>
          <p:cNvPr id="198" name="Google Shape;198;p32"/>
          <p:cNvPicPr preferRelativeResize="0"/>
          <p:nvPr/>
        </p:nvPicPr>
        <p:blipFill rotWithShape="1">
          <a:blip r:embed="rId4">
            <a:alphaModFix/>
          </a:blip>
          <a:srcRect b="0" l="0" r="0" t="0"/>
          <a:stretch/>
        </p:blipFill>
        <p:spPr>
          <a:xfrm>
            <a:off x="1214438" y="764337"/>
            <a:ext cx="6715124" cy="70488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101010"/>
              <a:buFont typeface="Calibri"/>
              <a:buNone/>
            </a:pPr>
            <a:r>
              <a:rPr lang="en-US"/>
              <a:t>Abstract</a:t>
            </a:r>
            <a:endParaRPr/>
          </a:p>
        </p:txBody>
      </p:sp>
      <p:sp>
        <p:nvSpPr>
          <p:cNvPr id="95" name="Google Shape;95;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1800"/>
              <a:buNone/>
            </a:pPr>
            <a:r>
              <a:rPr lang="en-US"/>
              <a:t>This internship project proposes following</a:t>
            </a:r>
            <a:endParaRPr/>
          </a:p>
          <a:p>
            <a:pPr indent="-310635" lvl="0" marL="457200" rtl="0" algn="l">
              <a:lnSpc>
                <a:spcPct val="200000"/>
              </a:lnSpc>
              <a:spcBef>
                <a:spcPts val="1200"/>
              </a:spcBef>
              <a:spcAft>
                <a:spcPts val="0"/>
              </a:spcAft>
              <a:buClr>
                <a:schemeClr val="dk1"/>
              </a:buClr>
              <a:buSzPts val="1292"/>
              <a:buChar char="●"/>
            </a:pPr>
            <a:r>
              <a:rPr lang="en-US" sz="1291"/>
              <a:t>Proposal to integrate LibOQS algorithms in Java frameworks for enhanced data security in PiltiSmart's IoT ecosystem.</a:t>
            </a:r>
            <a:endParaRPr sz="1291"/>
          </a:p>
          <a:p>
            <a:pPr indent="-310635" lvl="0" marL="457200" rtl="0" algn="l">
              <a:lnSpc>
                <a:spcPct val="200000"/>
              </a:lnSpc>
              <a:spcBef>
                <a:spcPts val="0"/>
              </a:spcBef>
              <a:spcAft>
                <a:spcPts val="0"/>
              </a:spcAft>
              <a:buClr>
                <a:schemeClr val="dk1"/>
              </a:buClr>
              <a:buSzPts val="1292"/>
              <a:buChar char="●"/>
            </a:pPr>
            <a:r>
              <a:rPr lang="en-US" sz="1291"/>
              <a:t>Focus on combating quantum computing threats through post-quantum cryptography.</a:t>
            </a:r>
            <a:endParaRPr sz="1291"/>
          </a:p>
          <a:p>
            <a:pPr indent="-310635" lvl="0" marL="457200" rtl="0" algn="l">
              <a:lnSpc>
                <a:spcPct val="200000"/>
              </a:lnSpc>
              <a:spcBef>
                <a:spcPts val="0"/>
              </a:spcBef>
              <a:spcAft>
                <a:spcPts val="0"/>
              </a:spcAft>
              <a:buClr>
                <a:schemeClr val="dk1"/>
              </a:buClr>
              <a:buSzPts val="1292"/>
              <a:buChar char="●"/>
            </a:pPr>
            <a:r>
              <a:rPr lang="en-US" sz="1291"/>
              <a:t>Selection and evaluation of NTRUEncrypt  for IoT deployments.</a:t>
            </a:r>
            <a:endParaRPr sz="1291"/>
          </a:p>
          <a:p>
            <a:pPr indent="-310635" lvl="0" marL="457200" rtl="0" algn="l">
              <a:lnSpc>
                <a:spcPct val="200000"/>
              </a:lnSpc>
              <a:spcBef>
                <a:spcPts val="0"/>
              </a:spcBef>
              <a:spcAft>
                <a:spcPts val="0"/>
              </a:spcAft>
              <a:buClr>
                <a:schemeClr val="dk1"/>
              </a:buClr>
              <a:buSzPts val="1292"/>
              <a:buChar char="●"/>
            </a:pPr>
            <a:r>
              <a:rPr lang="en-US" sz="1291"/>
              <a:t>Aims to establish a robust security protocol to ensure confidentiality, integrity, and authenticity of IoT data.</a:t>
            </a:r>
            <a:endParaRPr sz="1291"/>
          </a:p>
          <a:p>
            <a:pPr indent="-310635" lvl="0" marL="457200" rtl="0" algn="l">
              <a:lnSpc>
                <a:spcPct val="200000"/>
              </a:lnSpc>
              <a:spcBef>
                <a:spcPts val="0"/>
              </a:spcBef>
              <a:spcAft>
                <a:spcPts val="0"/>
              </a:spcAft>
              <a:buClr>
                <a:schemeClr val="dk1"/>
              </a:buClr>
              <a:buSzPts val="1292"/>
              <a:buChar char="●"/>
            </a:pPr>
            <a:r>
              <a:rPr lang="en-US" sz="1291"/>
              <a:t>Utilization of Spring Boot for REST API integration to seamlessly incorporate cryptographic functionalities.</a:t>
            </a:r>
            <a:endParaRPr sz="1291"/>
          </a:p>
          <a:p>
            <a:pPr indent="-310635" lvl="0" marL="457200" rtl="0" algn="l">
              <a:lnSpc>
                <a:spcPct val="200000"/>
              </a:lnSpc>
              <a:spcBef>
                <a:spcPts val="0"/>
              </a:spcBef>
              <a:spcAft>
                <a:spcPts val="0"/>
              </a:spcAft>
              <a:buClr>
                <a:schemeClr val="dk1"/>
              </a:buClr>
              <a:buSzPts val="1292"/>
              <a:buChar char="●"/>
            </a:pPr>
            <a:r>
              <a:rPr lang="en-US" sz="1291"/>
              <a:t>Goal is to foster trust among PiltiSmart's clientele by fortifying data security in IoT solutions.</a:t>
            </a:r>
            <a:endParaRPr sz="129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209575" y="177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3333"/>
              <a:buFont typeface="Arial"/>
              <a:buNone/>
            </a:pPr>
            <a:r>
              <a:rPr lang="en-US"/>
              <a:t>6. </a:t>
            </a:r>
            <a:r>
              <a:rPr lang="en-US"/>
              <a:t>Data Decryption API Module</a:t>
            </a:r>
            <a:endParaRPr/>
          </a:p>
          <a:p>
            <a:pPr indent="0" lvl="0" marL="0" rtl="0" algn="l">
              <a:spcBef>
                <a:spcPts val="0"/>
              </a:spcBef>
              <a:spcAft>
                <a:spcPts val="0"/>
              </a:spcAft>
              <a:buNone/>
            </a:pPr>
            <a:r>
              <a:t/>
            </a:r>
            <a:endParaRPr/>
          </a:p>
        </p:txBody>
      </p:sp>
      <p:sp>
        <p:nvSpPr>
          <p:cNvPr id="204" name="Google Shape;204;p33"/>
          <p:cNvSpPr txBox="1"/>
          <p:nvPr>
            <p:ph idx="1" type="body"/>
          </p:nvPr>
        </p:nvSpPr>
        <p:spPr>
          <a:xfrm>
            <a:off x="0" y="749700"/>
            <a:ext cx="8520600" cy="4169700"/>
          </a:xfrm>
          <a:prstGeom prst="rect">
            <a:avLst/>
          </a:prstGeom>
        </p:spPr>
        <p:txBody>
          <a:bodyPr anchorCtr="0" anchor="t" bIns="91425" lIns="91425" spcFirstLastPara="1" rIns="91425" wrap="square" tIns="91425">
            <a:noAutofit/>
          </a:bodyPr>
          <a:lstStyle/>
          <a:p>
            <a:pPr indent="-298450" lvl="0" marL="457200" rtl="0" algn="just">
              <a:lnSpc>
                <a:spcPct val="200000"/>
              </a:lnSpc>
              <a:spcBef>
                <a:spcPts val="0"/>
              </a:spcBef>
              <a:spcAft>
                <a:spcPts val="0"/>
              </a:spcAft>
              <a:buSzPts val="1100"/>
              <a:buFont typeface="Arial"/>
              <a:buChar char="●"/>
            </a:pPr>
            <a:r>
              <a:rPr lang="en-US" sz="1100">
                <a:latin typeface="Arial"/>
                <a:ea typeface="Arial"/>
                <a:cs typeface="Arial"/>
                <a:sym typeface="Arial"/>
              </a:rPr>
              <a:t>Decryption API for IoT Data addresses the critical need for decrypting data retrieved from ThingsBoard. This process starts with fetching encrypted data and its associated timestamp, understanding the JSON format which contains the keys and encrypted values. The timestamp is then extracted and used to determine the date in Unix format. </a:t>
            </a:r>
            <a:endParaRPr sz="1100">
              <a:latin typeface="Arial"/>
              <a:ea typeface="Arial"/>
              <a:cs typeface="Arial"/>
              <a:sym typeface="Arial"/>
            </a:endParaRPr>
          </a:p>
          <a:p>
            <a:pPr indent="-298450" lvl="0" marL="457200" rtl="0" algn="just">
              <a:lnSpc>
                <a:spcPct val="200000"/>
              </a:lnSpc>
              <a:spcBef>
                <a:spcPts val="0"/>
              </a:spcBef>
              <a:spcAft>
                <a:spcPts val="0"/>
              </a:spcAft>
              <a:buSzPts val="1100"/>
              <a:buFont typeface="Arial"/>
              <a:buChar char="●"/>
            </a:pPr>
            <a:r>
              <a:rPr lang="en-US" sz="1100">
                <a:latin typeface="Arial"/>
                <a:ea typeface="Arial"/>
                <a:cs typeface="Arial"/>
                <a:sym typeface="Arial"/>
              </a:rPr>
              <a:t>Using this date, the appropriate decryption key is located and retrieved from an S3 bucket. The retrieved key is utilized to decrypt the encrypted data.</a:t>
            </a:r>
            <a:endParaRPr sz="1100">
              <a:latin typeface="Arial"/>
              <a:ea typeface="Arial"/>
              <a:cs typeface="Arial"/>
              <a:sym typeface="Arial"/>
            </a:endParaRPr>
          </a:p>
          <a:p>
            <a:pPr indent="-298450" lvl="0" marL="457200" rtl="0" algn="just">
              <a:lnSpc>
                <a:spcPct val="200000"/>
              </a:lnSpc>
              <a:spcBef>
                <a:spcPts val="0"/>
              </a:spcBef>
              <a:spcAft>
                <a:spcPts val="0"/>
              </a:spcAft>
              <a:buSzPts val="1100"/>
              <a:buFont typeface="Arial"/>
              <a:buChar char="●"/>
            </a:pPr>
            <a:r>
              <a:rPr lang="en-US" sz="1100">
                <a:latin typeface="Arial"/>
                <a:ea typeface="Arial"/>
                <a:cs typeface="Arial"/>
                <a:sym typeface="Arial"/>
              </a:rPr>
              <a:t>Timestamp handling involves extracting and interpreting the timestamp to determine the exact date in Unix format. Amazon S3 stores the decryption keys with a date-based naming allowing easy access based on the determined date from the timestamp. </a:t>
            </a:r>
            <a:endParaRPr sz="1100">
              <a:latin typeface="Arial"/>
              <a:ea typeface="Arial"/>
              <a:cs typeface="Arial"/>
              <a:sym typeface="Arial"/>
            </a:endParaRPr>
          </a:p>
          <a:p>
            <a:pPr indent="-298450" lvl="0" marL="457200" rtl="0" algn="just">
              <a:lnSpc>
                <a:spcPct val="200000"/>
              </a:lnSpc>
              <a:spcBef>
                <a:spcPts val="0"/>
              </a:spcBef>
              <a:spcAft>
                <a:spcPts val="0"/>
              </a:spcAft>
              <a:buSzPts val="1100"/>
              <a:buFont typeface="Arial"/>
              <a:buChar char="●"/>
            </a:pPr>
            <a:r>
              <a:rPr lang="en-US" sz="1100">
                <a:latin typeface="Arial"/>
                <a:ea typeface="Arial"/>
                <a:cs typeface="Arial"/>
                <a:sym typeface="Arial"/>
              </a:rPr>
              <a:t>The decryption mechanism employs the key fetched from S3 to decrypt the data. The implementation flow includes initiating data retrieval through an API call to ThingsBoard, extracting the timestamp, determining the date, retrieving the key from S3, decrypting the data, and outputting the decrypted data for downstream processes. Error handling is an integral part of this process, addressing data retrieval errors, timestamp parsing errors, key retrieval errors, and decryption errors.</a:t>
            </a:r>
            <a:endParaRPr sz="11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7.Authorization with JWT </a:t>
            </a:r>
            <a:endParaRPr/>
          </a:p>
        </p:txBody>
      </p:sp>
      <p:sp>
        <p:nvSpPr>
          <p:cNvPr id="210" name="Google Shape;210;p34"/>
          <p:cNvSpPr txBox="1"/>
          <p:nvPr>
            <p:ph idx="1" type="body"/>
          </p:nvPr>
        </p:nvSpPr>
        <p:spPr>
          <a:xfrm>
            <a:off x="221600" y="1152475"/>
            <a:ext cx="8520600" cy="3609900"/>
          </a:xfrm>
          <a:prstGeom prst="rect">
            <a:avLst/>
          </a:prstGeom>
        </p:spPr>
        <p:txBody>
          <a:bodyPr anchorCtr="0" anchor="t" bIns="91425" lIns="91425" spcFirstLastPara="1" rIns="91425" wrap="square" tIns="91425">
            <a:normAutofit fontScale="92500"/>
          </a:bodyPr>
          <a:lstStyle/>
          <a:p>
            <a:pPr indent="-293865" lvl="0" marL="457200" rtl="0" algn="just">
              <a:lnSpc>
                <a:spcPct val="200000"/>
              </a:lnSpc>
              <a:spcBef>
                <a:spcPts val="0"/>
              </a:spcBef>
              <a:spcAft>
                <a:spcPts val="0"/>
              </a:spcAft>
              <a:buSzPct val="100000"/>
              <a:buFont typeface="Arial"/>
              <a:buChar char="●"/>
            </a:pPr>
            <a:r>
              <a:rPr lang="en-US" sz="1111">
                <a:latin typeface="Arial"/>
                <a:ea typeface="Arial"/>
                <a:cs typeface="Arial"/>
                <a:sym typeface="Arial"/>
              </a:rPr>
              <a:t>The Authorization Module is a critical component of the security infrastructure, starting with the user login process. When a user logs in, their provided username and password are authenticated against the system's database or identity provider, ensuring that only authorized users gain access. </a:t>
            </a:r>
            <a:endParaRPr sz="1111">
              <a:latin typeface="Arial"/>
              <a:ea typeface="Arial"/>
              <a:cs typeface="Arial"/>
              <a:sym typeface="Arial"/>
            </a:endParaRPr>
          </a:p>
          <a:p>
            <a:pPr indent="-293865" lvl="0" marL="457200" rtl="0" algn="just">
              <a:lnSpc>
                <a:spcPct val="200000"/>
              </a:lnSpc>
              <a:spcBef>
                <a:spcPts val="0"/>
              </a:spcBef>
              <a:spcAft>
                <a:spcPts val="0"/>
              </a:spcAft>
              <a:buSzPct val="100000"/>
              <a:buFont typeface="Arial"/>
              <a:buChar char="●"/>
            </a:pPr>
            <a:r>
              <a:rPr lang="en-US" sz="1111">
                <a:latin typeface="Arial"/>
                <a:ea typeface="Arial"/>
                <a:cs typeface="Arial"/>
                <a:sym typeface="Arial"/>
              </a:rPr>
              <a:t>Upon successful verification, the system generates a JSON Web Token (JWT) with a short expiration time, typically set around 2 minutes. This JWT contains vital information, including user identity, roles, and permissions, necessary for authorization purposes. </a:t>
            </a:r>
            <a:endParaRPr sz="1111">
              <a:latin typeface="Arial"/>
              <a:ea typeface="Arial"/>
              <a:cs typeface="Arial"/>
              <a:sym typeface="Arial"/>
            </a:endParaRPr>
          </a:p>
          <a:p>
            <a:pPr indent="-293865" lvl="0" marL="457200" rtl="0" algn="just">
              <a:lnSpc>
                <a:spcPct val="200000"/>
              </a:lnSpc>
              <a:spcBef>
                <a:spcPts val="0"/>
              </a:spcBef>
              <a:spcAft>
                <a:spcPts val="0"/>
              </a:spcAft>
              <a:buSzPct val="100000"/>
              <a:buFont typeface="Arial"/>
              <a:buChar char="●"/>
            </a:pPr>
            <a:r>
              <a:rPr lang="en-US" sz="1111">
                <a:latin typeface="Arial"/>
                <a:ea typeface="Arial"/>
                <a:cs typeface="Arial"/>
                <a:sym typeface="Arial"/>
              </a:rPr>
              <a:t>Once generated, the JWT is handed over to the user, who uses it as a credential to access the decryption service. However, to maintain a high level of security, the system continuously monitors the token's validity. If the token expires, the user is prompted to re-authenticate, generating a fresh token for continued access. When a decryption request is initiated, the system checks the validity and expiration of the Bearer X-Authorization JWT token included with the request. Only upon successful validation does the system proceed with the decryption process, utilizing appropriate keys or algorithms to decrypt the requested data securely.</a:t>
            </a:r>
            <a:endParaRPr sz="1111">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311700" y="114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Testing</a:t>
            </a:r>
            <a:endParaRPr/>
          </a:p>
        </p:txBody>
      </p:sp>
      <p:sp>
        <p:nvSpPr>
          <p:cNvPr id="216" name="Google Shape;216;p35"/>
          <p:cNvSpPr txBox="1"/>
          <p:nvPr>
            <p:ph idx="1" type="body"/>
          </p:nvPr>
        </p:nvSpPr>
        <p:spPr>
          <a:xfrm>
            <a:off x="311700" y="743250"/>
            <a:ext cx="8520600" cy="4257000"/>
          </a:xfrm>
          <a:prstGeom prst="rect">
            <a:avLst/>
          </a:prstGeom>
        </p:spPr>
        <p:txBody>
          <a:bodyPr anchorCtr="0" anchor="t" bIns="91425" lIns="91425" spcFirstLastPara="1" rIns="91425" wrap="square" tIns="91425">
            <a:normAutofit fontScale="25000" lnSpcReduction="20000"/>
          </a:bodyPr>
          <a:lstStyle/>
          <a:p>
            <a:pPr indent="-311150" lvl="0" marL="457200" rtl="0" algn="just">
              <a:lnSpc>
                <a:spcPct val="150000"/>
              </a:lnSpc>
              <a:spcBef>
                <a:spcPts val="0"/>
              </a:spcBef>
              <a:spcAft>
                <a:spcPts val="0"/>
              </a:spcAft>
              <a:buSzPct val="100000"/>
              <a:buAutoNum type="arabicPeriod"/>
            </a:pPr>
            <a:r>
              <a:rPr b="1" lang="en-US" sz="5200">
                <a:latin typeface="Arial"/>
                <a:ea typeface="Arial"/>
                <a:cs typeface="Arial"/>
                <a:sym typeface="Arial"/>
              </a:rPr>
              <a:t>Unit Testing</a:t>
            </a:r>
            <a:endParaRPr b="1" sz="5200">
              <a:latin typeface="Arial"/>
              <a:ea typeface="Arial"/>
              <a:cs typeface="Arial"/>
              <a:sym typeface="Arial"/>
            </a:endParaRPr>
          </a:p>
          <a:p>
            <a:pPr indent="-304800" lvl="0" marL="914400" rtl="0" algn="just">
              <a:lnSpc>
                <a:spcPct val="150000"/>
              </a:lnSpc>
              <a:spcBef>
                <a:spcPts val="0"/>
              </a:spcBef>
              <a:spcAft>
                <a:spcPts val="0"/>
              </a:spcAft>
              <a:buSzPct val="100000"/>
              <a:buFont typeface="Arial"/>
              <a:buChar char="●"/>
            </a:pPr>
            <a:r>
              <a:rPr lang="en-US" sz="4800">
                <a:latin typeface="Arial"/>
                <a:ea typeface="Arial"/>
                <a:cs typeface="Arial"/>
                <a:sym typeface="Arial"/>
              </a:rPr>
              <a:t>Ensure that each component of the encryption and decryption processes functions correctly and   meets the specified requirements.</a:t>
            </a:r>
            <a:endParaRPr sz="4800">
              <a:latin typeface="Arial"/>
              <a:ea typeface="Arial"/>
              <a:cs typeface="Arial"/>
              <a:sym typeface="Arial"/>
            </a:endParaRPr>
          </a:p>
          <a:p>
            <a:pPr indent="-304800" lvl="0" marL="914400" rtl="0" algn="just">
              <a:lnSpc>
                <a:spcPct val="150000"/>
              </a:lnSpc>
              <a:spcBef>
                <a:spcPts val="0"/>
              </a:spcBef>
              <a:spcAft>
                <a:spcPts val="0"/>
              </a:spcAft>
              <a:buSzPct val="100000"/>
              <a:buFont typeface="Arial"/>
              <a:buChar char="●"/>
            </a:pPr>
            <a:r>
              <a:rPr lang="en-US" sz="4800">
                <a:latin typeface="Arial"/>
                <a:ea typeface="Arial"/>
                <a:cs typeface="Arial"/>
                <a:sym typeface="Arial"/>
              </a:rPr>
              <a:t>Verify the generation of both public and private keys.</a:t>
            </a:r>
            <a:endParaRPr sz="4800">
              <a:latin typeface="Arial"/>
              <a:ea typeface="Arial"/>
              <a:cs typeface="Arial"/>
              <a:sym typeface="Arial"/>
            </a:endParaRPr>
          </a:p>
          <a:p>
            <a:pPr indent="-304800" lvl="0" marL="914400" rtl="0" algn="just">
              <a:lnSpc>
                <a:spcPct val="150000"/>
              </a:lnSpc>
              <a:spcBef>
                <a:spcPts val="0"/>
              </a:spcBef>
              <a:spcAft>
                <a:spcPts val="0"/>
              </a:spcAft>
              <a:buSzPct val="100000"/>
              <a:buFont typeface="Arial"/>
              <a:buChar char="●"/>
            </a:pPr>
            <a:r>
              <a:rPr lang="en-US" sz="4800">
                <a:latin typeface="Arial"/>
                <a:ea typeface="Arial"/>
                <a:cs typeface="Arial"/>
                <a:sym typeface="Arial"/>
              </a:rPr>
              <a:t>Ensure that the blinding value varies with each encryption process to enhance security.</a:t>
            </a:r>
            <a:endParaRPr sz="4800">
              <a:latin typeface="Arial"/>
              <a:ea typeface="Arial"/>
              <a:cs typeface="Arial"/>
              <a:sym typeface="Arial"/>
            </a:endParaRPr>
          </a:p>
          <a:p>
            <a:pPr indent="-304800" lvl="0" marL="914400" rtl="0" algn="just">
              <a:lnSpc>
                <a:spcPct val="150000"/>
              </a:lnSpc>
              <a:spcBef>
                <a:spcPts val="0"/>
              </a:spcBef>
              <a:spcAft>
                <a:spcPts val="0"/>
              </a:spcAft>
              <a:buSzPct val="100000"/>
              <a:buFont typeface="Arial"/>
              <a:buChar char="●"/>
            </a:pPr>
            <a:r>
              <a:rPr lang="en-US" sz="4800">
                <a:latin typeface="Arial"/>
                <a:ea typeface="Arial"/>
                <a:cs typeface="Arial"/>
                <a:sym typeface="Arial"/>
              </a:rPr>
              <a:t>Ensure that the original message is accurately retrieved from the ciphertext.</a:t>
            </a:r>
            <a:endParaRPr sz="4800">
              <a:latin typeface="Arial"/>
              <a:ea typeface="Arial"/>
              <a:cs typeface="Arial"/>
              <a:sym typeface="Arial"/>
            </a:endParaRPr>
          </a:p>
          <a:p>
            <a:pPr indent="-311150" lvl="0" marL="457200" rtl="0" algn="just">
              <a:lnSpc>
                <a:spcPct val="150000"/>
              </a:lnSpc>
              <a:spcBef>
                <a:spcPts val="0"/>
              </a:spcBef>
              <a:spcAft>
                <a:spcPts val="0"/>
              </a:spcAft>
              <a:buSzPct val="100000"/>
              <a:buAutoNum type="arabicPeriod"/>
            </a:pPr>
            <a:r>
              <a:rPr b="1" lang="en-US" sz="5200">
                <a:latin typeface="Arial"/>
                <a:ea typeface="Arial"/>
                <a:cs typeface="Arial"/>
                <a:sym typeface="Arial"/>
              </a:rPr>
              <a:t>Integration Testing</a:t>
            </a:r>
            <a:endParaRPr b="1" sz="5200">
              <a:latin typeface="Arial"/>
              <a:ea typeface="Arial"/>
              <a:cs typeface="Arial"/>
              <a:sym typeface="Arial"/>
            </a:endParaRPr>
          </a:p>
          <a:p>
            <a:pPr indent="-304800" lvl="0" marL="914400" rtl="0" algn="just">
              <a:lnSpc>
                <a:spcPct val="150000"/>
              </a:lnSpc>
              <a:spcBef>
                <a:spcPts val="0"/>
              </a:spcBef>
              <a:spcAft>
                <a:spcPts val="0"/>
              </a:spcAft>
              <a:buSzPct val="100000"/>
              <a:buChar char="●"/>
            </a:pPr>
            <a:r>
              <a:rPr lang="en-US" sz="4800">
                <a:latin typeface="Arial"/>
                <a:ea typeface="Arial"/>
                <a:cs typeface="Arial"/>
                <a:sym typeface="Arial"/>
              </a:rPr>
              <a:t>Encrypt a sample message using the public key and then decrypt it using the private key.</a:t>
            </a:r>
            <a:endParaRPr sz="4800">
              <a:latin typeface="Arial"/>
              <a:ea typeface="Arial"/>
              <a:cs typeface="Arial"/>
              <a:sym typeface="Arial"/>
            </a:endParaRPr>
          </a:p>
          <a:p>
            <a:pPr indent="-304800" lvl="0" marL="914400" rtl="0" algn="just">
              <a:lnSpc>
                <a:spcPct val="150000"/>
              </a:lnSpc>
              <a:spcBef>
                <a:spcPts val="0"/>
              </a:spcBef>
              <a:spcAft>
                <a:spcPts val="0"/>
              </a:spcAft>
              <a:buSzPct val="100000"/>
              <a:buChar char="●"/>
            </a:pPr>
            <a:r>
              <a:rPr lang="en-US" sz="4800">
                <a:latin typeface="Arial"/>
                <a:ea typeface="Arial"/>
                <a:cs typeface="Arial"/>
                <a:sym typeface="Arial"/>
              </a:rPr>
              <a:t>Confirm the decrypted message matches the original plaintext.</a:t>
            </a:r>
            <a:endParaRPr sz="4800">
              <a:latin typeface="Arial"/>
              <a:ea typeface="Arial"/>
              <a:cs typeface="Arial"/>
              <a:sym typeface="Arial"/>
            </a:endParaRPr>
          </a:p>
          <a:p>
            <a:pPr indent="-304800" lvl="0" marL="914400" rtl="0" algn="just">
              <a:lnSpc>
                <a:spcPct val="150000"/>
              </a:lnSpc>
              <a:spcBef>
                <a:spcPts val="0"/>
              </a:spcBef>
              <a:spcAft>
                <a:spcPts val="0"/>
              </a:spcAft>
              <a:buSzPct val="100000"/>
              <a:buChar char="●"/>
            </a:pPr>
            <a:r>
              <a:rPr lang="en-US" sz="4800">
                <a:latin typeface="Arial"/>
                <a:ea typeface="Arial"/>
                <a:cs typeface="Arial"/>
                <a:sym typeface="Arial"/>
              </a:rPr>
              <a:t>Test the REST API endpoints developed using Spring Boot.</a:t>
            </a:r>
            <a:endParaRPr sz="4800">
              <a:latin typeface="Arial"/>
              <a:ea typeface="Arial"/>
              <a:cs typeface="Arial"/>
              <a:sym typeface="Arial"/>
            </a:endParaRPr>
          </a:p>
          <a:p>
            <a:pPr indent="-304800" lvl="0" marL="914400" rtl="0" algn="just">
              <a:lnSpc>
                <a:spcPct val="150000"/>
              </a:lnSpc>
              <a:spcBef>
                <a:spcPts val="0"/>
              </a:spcBef>
              <a:spcAft>
                <a:spcPts val="0"/>
              </a:spcAft>
              <a:buSzPct val="100000"/>
              <a:buChar char="●"/>
            </a:pPr>
            <a:r>
              <a:rPr lang="en-US" sz="4800">
                <a:latin typeface="Arial"/>
                <a:ea typeface="Arial"/>
                <a:cs typeface="Arial"/>
                <a:sym typeface="Arial"/>
              </a:rPr>
              <a:t>Validate that the API correctly handles encryption and decryption requests.</a:t>
            </a:r>
            <a:endParaRPr sz="4800">
              <a:latin typeface="Arial"/>
              <a:ea typeface="Arial"/>
              <a:cs typeface="Arial"/>
              <a:sym typeface="Arial"/>
            </a:endParaRPr>
          </a:p>
          <a:p>
            <a:pPr indent="-304800" lvl="0" marL="914400" rtl="0" algn="just">
              <a:lnSpc>
                <a:spcPct val="150000"/>
              </a:lnSpc>
              <a:spcBef>
                <a:spcPts val="0"/>
              </a:spcBef>
              <a:spcAft>
                <a:spcPts val="0"/>
              </a:spcAft>
              <a:buSzPct val="100000"/>
              <a:buChar char="●"/>
            </a:pPr>
            <a:r>
              <a:rPr lang="en-US" sz="4800">
                <a:latin typeface="Arial"/>
                <a:ea typeface="Arial"/>
                <a:cs typeface="Arial"/>
                <a:sym typeface="Arial"/>
              </a:rPr>
              <a:t>Check the response times and error handling for various input scenarios.</a:t>
            </a:r>
            <a:endParaRPr sz="4800">
              <a:latin typeface="Arial"/>
              <a:ea typeface="Arial"/>
              <a:cs typeface="Arial"/>
              <a:sym typeface="Arial"/>
            </a:endParaRPr>
          </a:p>
          <a:p>
            <a:pPr indent="-311150" lvl="0" marL="457200" rtl="0" algn="just">
              <a:lnSpc>
                <a:spcPct val="150000"/>
              </a:lnSpc>
              <a:spcBef>
                <a:spcPts val="0"/>
              </a:spcBef>
              <a:spcAft>
                <a:spcPts val="0"/>
              </a:spcAft>
              <a:buSzPct val="100000"/>
              <a:buAutoNum type="arabicPeriod"/>
            </a:pPr>
            <a:r>
              <a:rPr b="1" lang="en-US" sz="5200">
                <a:latin typeface="Arial"/>
                <a:ea typeface="Arial"/>
                <a:cs typeface="Arial"/>
                <a:sym typeface="Arial"/>
              </a:rPr>
              <a:t>Usability Testing</a:t>
            </a:r>
            <a:endParaRPr b="1" sz="5200">
              <a:latin typeface="Arial"/>
              <a:ea typeface="Arial"/>
              <a:cs typeface="Arial"/>
              <a:sym typeface="Arial"/>
            </a:endParaRPr>
          </a:p>
          <a:p>
            <a:pPr indent="-304800" lvl="0" marL="914400" rtl="0" algn="just">
              <a:lnSpc>
                <a:spcPct val="150000"/>
              </a:lnSpc>
              <a:spcBef>
                <a:spcPts val="0"/>
              </a:spcBef>
              <a:spcAft>
                <a:spcPts val="0"/>
              </a:spcAft>
              <a:buSzPct val="100000"/>
              <a:buChar char="●"/>
            </a:pPr>
            <a:r>
              <a:rPr lang="en-US" sz="4800">
                <a:latin typeface="Arial"/>
                <a:ea typeface="Arial"/>
                <a:cs typeface="Arial"/>
                <a:sym typeface="Arial"/>
              </a:rPr>
              <a:t>Test the usability of any front-end interfaces provided for encryption and decryption operations.</a:t>
            </a:r>
            <a:endParaRPr sz="4800">
              <a:latin typeface="Arial"/>
              <a:ea typeface="Arial"/>
              <a:cs typeface="Arial"/>
              <a:sym typeface="Arial"/>
            </a:endParaRPr>
          </a:p>
          <a:p>
            <a:pPr indent="-304800" lvl="0" marL="914400" rtl="0" algn="just">
              <a:lnSpc>
                <a:spcPct val="150000"/>
              </a:lnSpc>
              <a:spcBef>
                <a:spcPts val="0"/>
              </a:spcBef>
              <a:spcAft>
                <a:spcPts val="0"/>
              </a:spcAft>
              <a:buSzPct val="100000"/>
              <a:buChar char="●"/>
            </a:pPr>
            <a:r>
              <a:rPr lang="en-US" sz="4800">
                <a:latin typeface="Arial"/>
                <a:ea typeface="Arial"/>
                <a:cs typeface="Arial"/>
                <a:sym typeface="Arial"/>
              </a:rPr>
              <a:t>Ensure clear error messages and instructions for users.</a:t>
            </a:r>
            <a:endParaRPr sz="4800">
              <a:latin typeface="Arial"/>
              <a:ea typeface="Arial"/>
              <a:cs typeface="Arial"/>
              <a:sym typeface="Arial"/>
            </a:endParaRPr>
          </a:p>
          <a:p>
            <a:pPr indent="-304800" lvl="0" marL="914400" rtl="0" algn="just">
              <a:lnSpc>
                <a:spcPct val="150000"/>
              </a:lnSpc>
              <a:spcBef>
                <a:spcPts val="0"/>
              </a:spcBef>
              <a:spcAft>
                <a:spcPts val="0"/>
              </a:spcAft>
              <a:buSzPct val="100000"/>
              <a:buChar char="●"/>
            </a:pPr>
            <a:r>
              <a:rPr lang="en-US" sz="4800">
                <a:latin typeface="Arial"/>
                <a:ea typeface="Arial"/>
                <a:cs typeface="Arial"/>
                <a:sym typeface="Arial"/>
              </a:rPr>
              <a:t>Verify the clarity and completeness of documentation provided for developers and end-users.</a:t>
            </a:r>
            <a:endParaRPr sz="4800">
              <a:latin typeface="Arial"/>
              <a:ea typeface="Arial"/>
              <a:cs typeface="Arial"/>
              <a:sym typeface="Arial"/>
            </a:endParaRPr>
          </a:p>
          <a:p>
            <a:pPr indent="-304800" lvl="0" marL="914400" rtl="0" algn="just">
              <a:lnSpc>
                <a:spcPct val="150000"/>
              </a:lnSpc>
              <a:spcBef>
                <a:spcPts val="0"/>
              </a:spcBef>
              <a:spcAft>
                <a:spcPts val="0"/>
              </a:spcAft>
              <a:buSzPct val="100000"/>
              <a:buChar char="●"/>
            </a:pPr>
            <a:r>
              <a:rPr lang="en-US" sz="4800">
                <a:latin typeface="Arial"/>
                <a:ea typeface="Arial"/>
                <a:cs typeface="Arial"/>
                <a:sym typeface="Arial"/>
              </a:rPr>
              <a:t>Ensure all necessary steps for setup, usage, and troubleshooting are covered.</a:t>
            </a:r>
            <a:endParaRPr sz="4800">
              <a:latin typeface="Arial"/>
              <a:ea typeface="Arial"/>
              <a:cs typeface="Arial"/>
              <a:sym typeface="Arial"/>
            </a:endParaRPr>
          </a:p>
          <a:p>
            <a:pPr indent="0" lvl="0" marL="914400" rtl="0" algn="l">
              <a:lnSpc>
                <a:spcPct val="150000"/>
              </a:lnSpc>
              <a:spcBef>
                <a:spcPts val="1200"/>
              </a:spcBef>
              <a:spcAft>
                <a:spcPts val="0"/>
              </a:spcAft>
              <a:buNone/>
            </a:pPr>
            <a:r>
              <a:t/>
            </a:r>
            <a:endParaRPr sz="4800"/>
          </a:p>
          <a:p>
            <a:pPr indent="0" lvl="0" marL="0" rtl="0" algn="l">
              <a:spcBef>
                <a:spcPts val="12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216225" y="114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Conclusion</a:t>
            </a:r>
            <a:endParaRPr/>
          </a:p>
        </p:txBody>
      </p:sp>
      <p:sp>
        <p:nvSpPr>
          <p:cNvPr id="222" name="Google Shape;222;p36"/>
          <p:cNvSpPr txBox="1"/>
          <p:nvPr>
            <p:ph idx="1" type="body"/>
          </p:nvPr>
        </p:nvSpPr>
        <p:spPr>
          <a:xfrm>
            <a:off x="311700" y="687000"/>
            <a:ext cx="8520600" cy="4265700"/>
          </a:xfrm>
          <a:prstGeom prst="rect">
            <a:avLst/>
          </a:prstGeom>
        </p:spPr>
        <p:txBody>
          <a:bodyPr anchorCtr="0" anchor="t" bIns="91425" lIns="91425" spcFirstLastPara="1" rIns="91425" wrap="square" tIns="91425">
            <a:normAutofit fontScale="25000" lnSpcReduction="20000"/>
          </a:bodyPr>
          <a:lstStyle/>
          <a:p>
            <a:pPr indent="0" lvl="0" marL="0" rtl="0" algn="just">
              <a:lnSpc>
                <a:spcPct val="150000"/>
              </a:lnSpc>
              <a:spcBef>
                <a:spcPts val="1200"/>
              </a:spcBef>
              <a:spcAft>
                <a:spcPts val="0"/>
              </a:spcAft>
              <a:buNone/>
            </a:pPr>
            <a:r>
              <a:rPr lang="en-US" sz="4865">
                <a:latin typeface="Arial"/>
                <a:ea typeface="Arial"/>
                <a:cs typeface="Arial"/>
                <a:sym typeface="Arial"/>
              </a:rPr>
              <a:t>Our project has successfully demonstrated the integration of the NTRUEncrypt algorithm into PiltiSmart's IoT ecosystem, providing a robust solution to counteract quantum computing threats.</a:t>
            </a:r>
            <a:endParaRPr sz="4865">
              <a:latin typeface="Arial"/>
              <a:ea typeface="Arial"/>
              <a:cs typeface="Arial"/>
              <a:sym typeface="Arial"/>
            </a:endParaRPr>
          </a:p>
          <a:p>
            <a:pPr indent="-305837" lvl="0" marL="457200" rtl="0" algn="just">
              <a:lnSpc>
                <a:spcPct val="150000"/>
              </a:lnSpc>
              <a:spcBef>
                <a:spcPts val="1200"/>
              </a:spcBef>
              <a:spcAft>
                <a:spcPts val="0"/>
              </a:spcAft>
              <a:buSzPct val="100000"/>
              <a:buFont typeface="Arial"/>
              <a:buChar char="●"/>
            </a:pPr>
            <a:r>
              <a:rPr b="1" lang="en-US" sz="4865">
                <a:latin typeface="Arial"/>
                <a:ea typeface="Arial"/>
                <a:cs typeface="Arial"/>
                <a:sym typeface="Arial"/>
              </a:rPr>
              <a:t>Key Generation: </a:t>
            </a:r>
            <a:r>
              <a:rPr lang="en-US" sz="4865">
                <a:latin typeface="Arial"/>
                <a:ea typeface="Arial"/>
                <a:cs typeface="Arial"/>
                <a:sym typeface="Arial"/>
              </a:rPr>
              <a:t>We have successfully generated valid public and private keys suitable for secure encryption and decryption. These keys adhere to the specified parameters, ensuring uniqueness and security.</a:t>
            </a:r>
            <a:endParaRPr sz="4865">
              <a:latin typeface="Arial"/>
              <a:ea typeface="Arial"/>
              <a:cs typeface="Arial"/>
              <a:sym typeface="Arial"/>
            </a:endParaRPr>
          </a:p>
          <a:p>
            <a:pPr indent="-305837" lvl="0" marL="457200" rtl="0" algn="just">
              <a:lnSpc>
                <a:spcPct val="150000"/>
              </a:lnSpc>
              <a:spcBef>
                <a:spcPts val="0"/>
              </a:spcBef>
              <a:spcAft>
                <a:spcPts val="0"/>
              </a:spcAft>
              <a:buSzPct val="100000"/>
              <a:buFont typeface="Arial"/>
              <a:buChar char="●"/>
            </a:pPr>
            <a:r>
              <a:rPr b="1" lang="en-US" sz="4865">
                <a:latin typeface="Arial"/>
                <a:ea typeface="Arial"/>
                <a:cs typeface="Arial"/>
                <a:sym typeface="Arial"/>
              </a:rPr>
              <a:t>Encryption: </a:t>
            </a:r>
            <a:r>
              <a:rPr lang="en-US" sz="4865">
                <a:latin typeface="Arial"/>
                <a:ea typeface="Arial"/>
                <a:cs typeface="Arial"/>
                <a:sym typeface="Arial"/>
              </a:rPr>
              <a:t>The encryption process effectively converts plaintext messages into ciphertexts. The use of a blinding value ensures that even the same plaintext, when encrypted multiple times, results in different ciphertexts, enhancing security.</a:t>
            </a:r>
            <a:endParaRPr sz="4865">
              <a:latin typeface="Arial"/>
              <a:ea typeface="Arial"/>
              <a:cs typeface="Arial"/>
              <a:sym typeface="Arial"/>
            </a:endParaRPr>
          </a:p>
          <a:p>
            <a:pPr indent="-305837" lvl="0" marL="457200" rtl="0" algn="just">
              <a:lnSpc>
                <a:spcPct val="150000"/>
              </a:lnSpc>
              <a:spcBef>
                <a:spcPts val="0"/>
              </a:spcBef>
              <a:spcAft>
                <a:spcPts val="0"/>
              </a:spcAft>
              <a:buSzPct val="100000"/>
              <a:buFont typeface="Arial"/>
              <a:buChar char="●"/>
            </a:pPr>
            <a:r>
              <a:rPr b="1" lang="en-US" sz="4865">
                <a:latin typeface="Arial"/>
                <a:ea typeface="Arial"/>
                <a:cs typeface="Arial"/>
                <a:sym typeface="Arial"/>
              </a:rPr>
              <a:t>Decryption: </a:t>
            </a:r>
            <a:r>
              <a:rPr lang="en-US" sz="4865">
                <a:latin typeface="Arial"/>
                <a:ea typeface="Arial"/>
                <a:cs typeface="Arial"/>
                <a:sym typeface="Arial"/>
              </a:rPr>
              <a:t>The decryption process reliably recovers the original plaintext from the ciphertext using the correct private key. This confirms the integrity and reliability of our decryption function.</a:t>
            </a:r>
            <a:endParaRPr sz="4865">
              <a:latin typeface="Arial"/>
              <a:ea typeface="Arial"/>
              <a:cs typeface="Arial"/>
              <a:sym typeface="Arial"/>
            </a:endParaRPr>
          </a:p>
          <a:p>
            <a:pPr indent="-305837" lvl="0" marL="457200" rtl="0" algn="just">
              <a:lnSpc>
                <a:spcPct val="150000"/>
              </a:lnSpc>
              <a:spcBef>
                <a:spcPts val="0"/>
              </a:spcBef>
              <a:spcAft>
                <a:spcPts val="0"/>
              </a:spcAft>
              <a:buSzPct val="100000"/>
              <a:buFont typeface="Arial"/>
              <a:buChar char="●"/>
            </a:pPr>
            <a:r>
              <a:rPr b="1" lang="en-US" sz="4865">
                <a:latin typeface="Arial"/>
                <a:ea typeface="Arial"/>
                <a:cs typeface="Arial"/>
                <a:sym typeface="Arial"/>
              </a:rPr>
              <a:t>End-to-End Process:</a:t>
            </a:r>
            <a:r>
              <a:rPr lang="en-US" sz="4865">
                <a:latin typeface="Arial"/>
                <a:ea typeface="Arial"/>
                <a:cs typeface="Arial"/>
                <a:sym typeface="Arial"/>
              </a:rPr>
              <a:t> Our integrated process of encrypting and decrypting messages consistently reproduces the original plaintext. This demonstrates the robustness and practical applicability of the system in real-world scenarios.</a:t>
            </a:r>
            <a:endParaRPr sz="4865">
              <a:latin typeface="Arial"/>
              <a:ea typeface="Arial"/>
              <a:cs typeface="Arial"/>
              <a:sym typeface="Arial"/>
            </a:endParaRPr>
          </a:p>
          <a:p>
            <a:pPr indent="0" lvl="0" marL="0" rtl="0" algn="just">
              <a:lnSpc>
                <a:spcPct val="150000"/>
              </a:lnSpc>
              <a:spcBef>
                <a:spcPts val="1200"/>
              </a:spcBef>
              <a:spcAft>
                <a:spcPts val="0"/>
              </a:spcAft>
              <a:buNone/>
            </a:pPr>
            <a:r>
              <a:rPr lang="en-US" sz="4865">
                <a:latin typeface="Arial"/>
                <a:ea typeface="Arial"/>
                <a:cs typeface="Arial"/>
                <a:sym typeface="Arial"/>
              </a:rPr>
              <a:t>The successful implementation of NTRUEncrypt strengthens our defense against quantum computing threats, ensuring the confidentiality, integrity, and authenticity of IoT data. Moving forward, we are committed to further enhancing our security measures by integrating additional post-quantum cryptographic algorithms  and continuously improving our systems to stay ahead of emerging threats.</a:t>
            </a:r>
            <a:endParaRPr sz="4865">
              <a:latin typeface="Arial"/>
              <a:ea typeface="Arial"/>
              <a:cs typeface="Arial"/>
              <a:sym typeface="Arial"/>
            </a:endParaRPr>
          </a:p>
          <a:p>
            <a:pPr indent="0" lvl="0" marL="0" rtl="0" algn="just">
              <a:lnSpc>
                <a:spcPct val="115000"/>
              </a:lnSpc>
              <a:spcBef>
                <a:spcPts val="1200"/>
              </a:spcBef>
              <a:spcAft>
                <a:spcPts val="0"/>
              </a:spcAft>
              <a:buNone/>
            </a:pPr>
            <a:r>
              <a:t/>
            </a:r>
            <a:endParaRPr sz="2150">
              <a:latin typeface="Arial"/>
              <a:ea typeface="Arial"/>
              <a:cs typeface="Arial"/>
              <a:sym typeface="Arial"/>
            </a:endParaRPr>
          </a:p>
          <a:p>
            <a:pPr indent="0" lvl="0" marL="0" rtl="0" algn="just">
              <a:lnSpc>
                <a:spcPct val="115000"/>
              </a:lnSpc>
              <a:spcBef>
                <a:spcPts val="1200"/>
              </a:spcBef>
              <a:spcAft>
                <a:spcPts val="0"/>
              </a:spcAft>
              <a:buClr>
                <a:schemeClr val="dk1"/>
              </a:buClr>
              <a:buSzPct val="51162"/>
              <a:buFont typeface="Arial"/>
              <a:buNone/>
            </a:pPr>
            <a:r>
              <a:t/>
            </a:r>
            <a:endParaRPr sz="2150">
              <a:latin typeface="Arial"/>
              <a:ea typeface="Arial"/>
              <a:cs typeface="Arial"/>
              <a:sym typeface="Arial"/>
            </a:endParaRPr>
          </a:p>
          <a:p>
            <a:pPr indent="0" lvl="0" marL="457200" rtl="0" algn="l">
              <a:lnSpc>
                <a:spcPct val="115000"/>
              </a:lnSpc>
              <a:spcBef>
                <a:spcPts val="1200"/>
              </a:spcBef>
              <a:spcAft>
                <a:spcPts val="0"/>
              </a:spcAft>
              <a:buNone/>
            </a:pPr>
            <a:r>
              <a:t/>
            </a:r>
            <a:endParaRPr b="1" sz="14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Future Enhancement</a:t>
            </a:r>
            <a:endParaRPr/>
          </a:p>
        </p:txBody>
      </p:sp>
      <p:sp>
        <p:nvSpPr>
          <p:cNvPr id="228" name="Google Shape;228;p37"/>
          <p:cNvSpPr txBox="1"/>
          <p:nvPr>
            <p:ph idx="1" type="body"/>
          </p:nvPr>
        </p:nvSpPr>
        <p:spPr>
          <a:xfrm>
            <a:off x="311700" y="1426950"/>
            <a:ext cx="8520600" cy="3416400"/>
          </a:xfrm>
          <a:prstGeom prst="rect">
            <a:avLst/>
          </a:prstGeom>
        </p:spPr>
        <p:txBody>
          <a:bodyPr anchorCtr="0" anchor="t" bIns="91425" lIns="91425" spcFirstLastPara="1" rIns="91425" wrap="square" tIns="91425">
            <a:normAutofit lnSpcReduction="10000"/>
          </a:bodyPr>
          <a:lstStyle/>
          <a:p>
            <a:pPr indent="-304800" lvl="0" marL="457200" rtl="0" algn="l">
              <a:lnSpc>
                <a:spcPct val="200000"/>
              </a:lnSpc>
              <a:spcBef>
                <a:spcPts val="1200"/>
              </a:spcBef>
              <a:spcAft>
                <a:spcPts val="0"/>
              </a:spcAft>
              <a:buSzPts val="1200"/>
              <a:buFont typeface="Arial"/>
              <a:buChar char="●"/>
            </a:pPr>
            <a:r>
              <a:rPr b="1" lang="en-US" sz="1200">
                <a:latin typeface="Arial"/>
                <a:ea typeface="Arial"/>
                <a:cs typeface="Arial"/>
                <a:sym typeface="Arial"/>
              </a:rPr>
              <a:t>Integration of Additional Algorithms:</a:t>
            </a:r>
            <a:r>
              <a:rPr lang="en-US" sz="1200">
                <a:latin typeface="Arial"/>
                <a:ea typeface="Arial"/>
                <a:cs typeface="Arial"/>
                <a:sym typeface="Arial"/>
              </a:rPr>
              <a:t> Incorporate advanced post-quantum cryptographic algorithms such as </a:t>
            </a:r>
            <a:r>
              <a:rPr b="1" lang="en-US" sz="1200">
                <a:latin typeface="Arial"/>
                <a:ea typeface="Arial"/>
                <a:cs typeface="Arial"/>
                <a:sym typeface="Arial"/>
              </a:rPr>
              <a:t>FrodoKEM</a:t>
            </a:r>
            <a:r>
              <a:rPr lang="en-US" sz="1200">
                <a:latin typeface="Arial"/>
                <a:ea typeface="Arial"/>
                <a:cs typeface="Arial"/>
                <a:sym typeface="Arial"/>
              </a:rPr>
              <a:t> and </a:t>
            </a:r>
            <a:r>
              <a:rPr b="1" lang="en-US" sz="1200">
                <a:latin typeface="Arial"/>
                <a:ea typeface="Arial"/>
                <a:cs typeface="Arial"/>
                <a:sym typeface="Arial"/>
              </a:rPr>
              <a:t>SPHINCS+</a:t>
            </a:r>
            <a:r>
              <a:rPr lang="en-US" sz="1200">
                <a:latin typeface="Arial"/>
                <a:ea typeface="Arial"/>
                <a:cs typeface="Arial"/>
                <a:sym typeface="Arial"/>
              </a:rPr>
              <a:t> to further enhance security.</a:t>
            </a:r>
            <a:endParaRPr sz="1200">
              <a:latin typeface="Arial"/>
              <a:ea typeface="Arial"/>
              <a:cs typeface="Arial"/>
              <a:sym typeface="Arial"/>
            </a:endParaRPr>
          </a:p>
          <a:p>
            <a:pPr indent="-304800" lvl="1" marL="914400" rtl="0" algn="l">
              <a:lnSpc>
                <a:spcPct val="200000"/>
              </a:lnSpc>
              <a:spcBef>
                <a:spcPts val="0"/>
              </a:spcBef>
              <a:spcAft>
                <a:spcPts val="0"/>
              </a:spcAft>
              <a:buSzPts val="1200"/>
              <a:buChar char="○"/>
            </a:pPr>
            <a:r>
              <a:rPr b="1" lang="en-US" sz="1200">
                <a:latin typeface="Arial"/>
                <a:ea typeface="Arial"/>
                <a:cs typeface="Arial"/>
                <a:sym typeface="Arial"/>
              </a:rPr>
              <a:t>FrodoKEM:</a:t>
            </a:r>
            <a:r>
              <a:rPr lang="en-US" sz="1200">
                <a:latin typeface="Arial"/>
                <a:ea typeface="Arial"/>
                <a:cs typeface="Arial"/>
                <a:sym typeface="Arial"/>
              </a:rPr>
              <a:t> A lattice-based key encapsulation mechanism known for its strong security guarantees against quantum attacks.</a:t>
            </a:r>
            <a:endParaRPr sz="1200">
              <a:latin typeface="Arial"/>
              <a:ea typeface="Arial"/>
              <a:cs typeface="Arial"/>
              <a:sym typeface="Arial"/>
            </a:endParaRPr>
          </a:p>
          <a:p>
            <a:pPr indent="-304800" lvl="1" marL="914400" rtl="0" algn="l">
              <a:lnSpc>
                <a:spcPct val="200000"/>
              </a:lnSpc>
              <a:spcBef>
                <a:spcPts val="0"/>
              </a:spcBef>
              <a:spcAft>
                <a:spcPts val="0"/>
              </a:spcAft>
              <a:buSzPts val="1200"/>
              <a:buChar char="○"/>
            </a:pPr>
            <a:r>
              <a:rPr b="1" lang="en-US" sz="1200">
                <a:latin typeface="Arial"/>
                <a:ea typeface="Arial"/>
                <a:cs typeface="Arial"/>
                <a:sym typeface="Arial"/>
              </a:rPr>
              <a:t>SPHINCS+:</a:t>
            </a:r>
            <a:r>
              <a:rPr lang="en-US" sz="1200">
                <a:latin typeface="Arial"/>
                <a:ea typeface="Arial"/>
                <a:cs typeface="Arial"/>
                <a:sym typeface="Arial"/>
              </a:rPr>
              <a:t> A stateless hash-based signature scheme offering robustness and efficiency, providing an extra layer of security for authentication processes.</a:t>
            </a:r>
            <a:endParaRPr sz="1200">
              <a:latin typeface="Arial"/>
              <a:ea typeface="Arial"/>
              <a:cs typeface="Arial"/>
              <a:sym typeface="Arial"/>
            </a:endParaRPr>
          </a:p>
          <a:p>
            <a:pPr indent="-304800" lvl="0" marL="457200" rtl="0" algn="l">
              <a:lnSpc>
                <a:spcPct val="200000"/>
              </a:lnSpc>
              <a:spcBef>
                <a:spcPts val="0"/>
              </a:spcBef>
              <a:spcAft>
                <a:spcPts val="0"/>
              </a:spcAft>
              <a:buSzPts val="1200"/>
              <a:buFont typeface="Arial"/>
              <a:buChar char="●"/>
            </a:pPr>
            <a:r>
              <a:rPr b="1" lang="en-US" sz="1200">
                <a:latin typeface="Arial"/>
                <a:ea typeface="Arial"/>
                <a:cs typeface="Arial"/>
                <a:sym typeface="Arial"/>
              </a:rPr>
              <a:t>Algorithm Diversity:</a:t>
            </a:r>
            <a:r>
              <a:rPr lang="en-US" sz="1200">
                <a:latin typeface="Arial"/>
                <a:ea typeface="Arial"/>
                <a:cs typeface="Arial"/>
                <a:sym typeface="Arial"/>
              </a:rPr>
              <a:t> By integrating multiple algorithms, we increase the overall resilience of our encryption system against potential vulnerabilities.</a:t>
            </a:r>
            <a:endParaRPr sz="12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8"/>
          <p:cNvSpPr txBox="1"/>
          <p:nvPr>
            <p:ph type="title"/>
          </p:nvPr>
        </p:nvSpPr>
        <p:spPr>
          <a:xfrm>
            <a:off x="240100" y="114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Bibliography and References</a:t>
            </a:r>
            <a:endParaRPr/>
          </a:p>
        </p:txBody>
      </p:sp>
      <p:sp>
        <p:nvSpPr>
          <p:cNvPr id="234" name="Google Shape;234;p38"/>
          <p:cNvSpPr txBox="1"/>
          <p:nvPr>
            <p:ph idx="1" type="body"/>
          </p:nvPr>
        </p:nvSpPr>
        <p:spPr>
          <a:xfrm>
            <a:off x="311700" y="687000"/>
            <a:ext cx="8520600" cy="4456500"/>
          </a:xfrm>
          <a:prstGeom prst="rect">
            <a:avLst/>
          </a:prstGeom>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SzPts val="1200"/>
              <a:buFont typeface="Arial"/>
              <a:buAutoNum type="arabicParenR"/>
            </a:pPr>
            <a:r>
              <a:rPr b="1" lang="en-US" sz="1200">
                <a:latin typeface="Arial"/>
                <a:ea typeface="Arial"/>
                <a:cs typeface="Arial"/>
                <a:sym typeface="Arial"/>
              </a:rPr>
              <a:t>Hoffstein, J., Pipher, J., &amp; Silverman, J. H.</a:t>
            </a:r>
            <a:r>
              <a:rPr lang="en-US" sz="1200">
                <a:latin typeface="Arial"/>
                <a:ea typeface="Arial"/>
                <a:cs typeface="Arial"/>
                <a:sym typeface="Arial"/>
              </a:rPr>
              <a:t> (1998). </a:t>
            </a:r>
            <a:r>
              <a:rPr i="1" lang="en-US" sz="1200">
                <a:latin typeface="Arial"/>
                <a:ea typeface="Arial"/>
                <a:cs typeface="Arial"/>
                <a:sym typeface="Arial"/>
              </a:rPr>
              <a:t>NTRU: A Ring-Based Public Key Cryptosystem</a:t>
            </a:r>
            <a:r>
              <a:rPr lang="en-US" sz="1200">
                <a:latin typeface="Arial"/>
                <a:ea typeface="Arial"/>
                <a:cs typeface="Arial"/>
                <a:sym typeface="Arial"/>
              </a:rPr>
              <a:t>. Lecture Notes in Computer Science, 1462, 267-288.</a:t>
            </a:r>
            <a:endParaRPr b="1" sz="1200">
              <a:latin typeface="Arial"/>
              <a:ea typeface="Arial"/>
              <a:cs typeface="Arial"/>
              <a:sym typeface="Arial"/>
            </a:endParaRPr>
          </a:p>
          <a:p>
            <a:pPr indent="-304800" lvl="0" marL="457200" rtl="0" algn="just">
              <a:lnSpc>
                <a:spcPct val="150000"/>
              </a:lnSpc>
              <a:spcBef>
                <a:spcPts val="0"/>
              </a:spcBef>
              <a:spcAft>
                <a:spcPts val="0"/>
              </a:spcAft>
              <a:buSzPts val="1200"/>
              <a:buFont typeface="Arial"/>
              <a:buAutoNum type="arabicParenR"/>
            </a:pPr>
            <a:r>
              <a:rPr b="1" lang="en-US" sz="1200">
                <a:latin typeface="Arial"/>
                <a:ea typeface="Arial"/>
                <a:cs typeface="Arial"/>
                <a:sym typeface="Arial"/>
              </a:rPr>
              <a:t>NIST Post-Quantum Cryptography Project</a:t>
            </a:r>
            <a:r>
              <a:rPr lang="en-US" sz="1200">
                <a:latin typeface="Arial"/>
                <a:ea typeface="Arial"/>
                <a:cs typeface="Arial"/>
                <a:sym typeface="Arial"/>
              </a:rPr>
              <a:t>. (n.d.). National Institute of Standards and Technology. Retrieved from</a:t>
            </a:r>
            <a:r>
              <a:rPr lang="en-US" sz="1200">
                <a:uFill>
                  <a:noFill/>
                </a:uFill>
                <a:latin typeface="Arial"/>
                <a:ea typeface="Arial"/>
                <a:cs typeface="Arial"/>
                <a:sym typeface="Arial"/>
                <a:hlinkClick r:id="rId3"/>
              </a:rPr>
              <a:t> </a:t>
            </a:r>
            <a:r>
              <a:rPr lang="en-US" sz="1200" u="sng">
                <a:solidFill>
                  <a:schemeClr val="hlink"/>
                </a:solidFill>
                <a:latin typeface="Arial"/>
                <a:ea typeface="Arial"/>
                <a:cs typeface="Arial"/>
                <a:sym typeface="Arial"/>
                <a:hlinkClick r:id="rId4"/>
              </a:rPr>
              <a:t>https://csrc.nist.gov/projects/post-quantum-cryptography</a:t>
            </a:r>
            <a:endParaRPr sz="1200" u="sng">
              <a:solidFill>
                <a:schemeClr val="hlink"/>
              </a:solidFill>
              <a:latin typeface="Arial"/>
              <a:ea typeface="Arial"/>
              <a:cs typeface="Arial"/>
              <a:sym typeface="Arial"/>
            </a:endParaRPr>
          </a:p>
          <a:p>
            <a:pPr indent="-304800" lvl="0" marL="457200" rtl="0" algn="just">
              <a:lnSpc>
                <a:spcPct val="150000"/>
              </a:lnSpc>
              <a:spcBef>
                <a:spcPts val="0"/>
              </a:spcBef>
              <a:spcAft>
                <a:spcPts val="0"/>
              </a:spcAft>
              <a:buSzPts val="1200"/>
              <a:buFont typeface="Arial"/>
              <a:buAutoNum type="arabicParenR"/>
            </a:pPr>
            <a:r>
              <a:rPr b="1" lang="en-US" sz="1200">
                <a:latin typeface="Arial"/>
                <a:ea typeface="Arial"/>
                <a:cs typeface="Arial"/>
                <a:sym typeface="Arial"/>
              </a:rPr>
              <a:t>Alkim, E., Ducas, L., Pöppelmann, T., &amp; Schwabe, P.</a:t>
            </a:r>
            <a:r>
              <a:rPr lang="en-US" sz="1200">
                <a:latin typeface="Arial"/>
                <a:ea typeface="Arial"/>
                <a:cs typeface="Arial"/>
                <a:sym typeface="Arial"/>
              </a:rPr>
              <a:t> (2016). </a:t>
            </a:r>
            <a:r>
              <a:rPr i="1" lang="en-US" sz="1200">
                <a:latin typeface="Arial"/>
                <a:ea typeface="Arial"/>
                <a:cs typeface="Arial"/>
                <a:sym typeface="Arial"/>
              </a:rPr>
              <a:t>Post-quantum Key Exchange - A New Hope</a:t>
            </a:r>
            <a:r>
              <a:rPr lang="en-US" sz="1200">
                <a:latin typeface="Arial"/>
                <a:ea typeface="Arial"/>
                <a:cs typeface="Arial"/>
                <a:sym typeface="Arial"/>
              </a:rPr>
              <a:t>. 25th USENIX Security Symposium (USENIX Security 16), 327-343.</a:t>
            </a:r>
            <a:endParaRPr sz="1200">
              <a:latin typeface="Arial"/>
              <a:ea typeface="Arial"/>
              <a:cs typeface="Arial"/>
              <a:sym typeface="Arial"/>
            </a:endParaRPr>
          </a:p>
          <a:p>
            <a:pPr indent="-304800" lvl="0" marL="457200" rtl="0" algn="just">
              <a:lnSpc>
                <a:spcPct val="150000"/>
              </a:lnSpc>
              <a:spcBef>
                <a:spcPts val="0"/>
              </a:spcBef>
              <a:spcAft>
                <a:spcPts val="0"/>
              </a:spcAft>
              <a:buSzPts val="1200"/>
              <a:buFont typeface="Arial"/>
              <a:buAutoNum type="arabicParenR"/>
            </a:pPr>
            <a:r>
              <a:rPr b="1" lang="en-US" sz="1200">
                <a:latin typeface="Arial"/>
                <a:ea typeface="Arial"/>
                <a:cs typeface="Arial"/>
                <a:sym typeface="Arial"/>
              </a:rPr>
              <a:t>Stebila, D., &amp; Mosca, M.</a:t>
            </a:r>
            <a:r>
              <a:rPr lang="en-US" sz="1200">
                <a:latin typeface="Arial"/>
                <a:ea typeface="Arial"/>
                <a:cs typeface="Arial"/>
                <a:sym typeface="Arial"/>
              </a:rPr>
              <a:t> (2016). </a:t>
            </a:r>
            <a:r>
              <a:rPr i="1" lang="en-US" sz="1200">
                <a:latin typeface="Arial"/>
                <a:ea typeface="Arial"/>
                <a:cs typeface="Arial"/>
                <a:sym typeface="Arial"/>
              </a:rPr>
              <a:t>Post-Quantum Key Exchange for the Internet and the Open Quantum Safe Project</a:t>
            </a:r>
            <a:r>
              <a:rPr lang="en-US" sz="1200">
                <a:latin typeface="Arial"/>
                <a:ea typeface="Arial"/>
                <a:cs typeface="Arial"/>
                <a:sym typeface="Arial"/>
              </a:rPr>
              <a:t>. Selected Areas in Cryptography - SAC 2016, 14-37.</a:t>
            </a:r>
            <a:endParaRPr sz="1200">
              <a:latin typeface="Arial"/>
              <a:ea typeface="Arial"/>
              <a:cs typeface="Arial"/>
              <a:sym typeface="Arial"/>
            </a:endParaRPr>
          </a:p>
          <a:p>
            <a:pPr indent="-304800" lvl="0" marL="457200" rtl="0" algn="just">
              <a:lnSpc>
                <a:spcPct val="150000"/>
              </a:lnSpc>
              <a:spcBef>
                <a:spcPts val="0"/>
              </a:spcBef>
              <a:spcAft>
                <a:spcPts val="0"/>
              </a:spcAft>
              <a:buSzPts val="1200"/>
              <a:buFont typeface="Arial"/>
              <a:buAutoNum type="arabicParenR"/>
            </a:pPr>
            <a:r>
              <a:rPr b="1" lang="en-US" sz="1200">
                <a:latin typeface="Arial"/>
                <a:ea typeface="Arial"/>
                <a:cs typeface="Arial"/>
                <a:sym typeface="Arial"/>
              </a:rPr>
              <a:t>RSA Laboratories</a:t>
            </a:r>
            <a:r>
              <a:rPr lang="en-US" sz="1200">
                <a:latin typeface="Arial"/>
                <a:ea typeface="Arial"/>
                <a:cs typeface="Arial"/>
                <a:sym typeface="Arial"/>
              </a:rPr>
              <a:t>. (2023). </a:t>
            </a:r>
            <a:r>
              <a:rPr i="1" lang="en-US" sz="1200">
                <a:latin typeface="Arial"/>
                <a:ea typeface="Arial"/>
                <a:cs typeface="Arial"/>
                <a:sym typeface="Arial"/>
              </a:rPr>
              <a:t>Cryptographic Algorithms and Key Sizes for Long Term Security</a:t>
            </a:r>
            <a:r>
              <a:rPr lang="en-US" sz="1200">
                <a:latin typeface="Arial"/>
                <a:ea typeface="Arial"/>
                <a:cs typeface="Arial"/>
                <a:sym typeface="Arial"/>
              </a:rPr>
              <a:t>. Retrieved from https://www.rsa.com/en-us/cryptography/</a:t>
            </a:r>
            <a:endParaRPr sz="1200">
              <a:latin typeface="Arial"/>
              <a:ea typeface="Arial"/>
              <a:cs typeface="Arial"/>
              <a:sym typeface="Arial"/>
            </a:endParaRPr>
          </a:p>
          <a:p>
            <a:pPr indent="-304800" lvl="0" marL="457200" rtl="0" algn="just">
              <a:lnSpc>
                <a:spcPct val="150000"/>
              </a:lnSpc>
              <a:spcBef>
                <a:spcPts val="0"/>
              </a:spcBef>
              <a:spcAft>
                <a:spcPts val="0"/>
              </a:spcAft>
              <a:buSzPts val="1200"/>
              <a:buFont typeface="Arial"/>
              <a:buAutoNum type="arabicParenR"/>
            </a:pPr>
            <a:r>
              <a:rPr b="1" lang="en-US" sz="1200">
                <a:latin typeface="Arial"/>
                <a:ea typeface="Arial"/>
                <a:cs typeface="Arial"/>
                <a:sym typeface="Arial"/>
              </a:rPr>
              <a:t>Spring Boot Documentation</a:t>
            </a:r>
            <a:r>
              <a:rPr lang="en-US" sz="1200">
                <a:latin typeface="Arial"/>
                <a:ea typeface="Arial"/>
                <a:cs typeface="Arial"/>
                <a:sym typeface="Arial"/>
              </a:rPr>
              <a:t>. (n.d.). Retrieved from</a:t>
            </a:r>
            <a:r>
              <a:rPr lang="en-US" sz="1200">
                <a:uFill>
                  <a:noFill/>
                </a:uFill>
                <a:latin typeface="Arial"/>
                <a:ea typeface="Arial"/>
                <a:cs typeface="Arial"/>
                <a:sym typeface="Arial"/>
                <a:hlinkClick r:id="rId5"/>
              </a:rPr>
              <a:t> </a:t>
            </a:r>
            <a:r>
              <a:rPr lang="en-US" sz="1200" u="sng">
                <a:solidFill>
                  <a:schemeClr val="hlink"/>
                </a:solidFill>
                <a:latin typeface="Arial"/>
                <a:ea typeface="Arial"/>
                <a:cs typeface="Arial"/>
                <a:sym typeface="Arial"/>
                <a:hlinkClick r:id="rId6"/>
              </a:rPr>
              <a:t>https://spring.io/projects/spring-boot</a:t>
            </a:r>
            <a:endParaRPr sz="1200" u="sng">
              <a:solidFill>
                <a:schemeClr val="hlink"/>
              </a:solidFill>
              <a:latin typeface="Arial"/>
              <a:ea typeface="Arial"/>
              <a:cs typeface="Arial"/>
              <a:sym typeface="Arial"/>
            </a:endParaRPr>
          </a:p>
          <a:p>
            <a:pPr indent="-304800" lvl="0" marL="457200" rtl="0" algn="just">
              <a:lnSpc>
                <a:spcPct val="150000"/>
              </a:lnSpc>
              <a:spcBef>
                <a:spcPts val="0"/>
              </a:spcBef>
              <a:spcAft>
                <a:spcPts val="0"/>
              </a:spcAft>
              <a:buSzPts val="1200"/>
              <a:buFont typeface="Arial"/>
              <a:buAutoNum type="arabicParenR"/>
            </a:pPr>
            <a:r>
              <a:rPr b="1" lang="en-US" sz="1200">
                <a:latin typeface="Arial"/>
                <a:ea typeface="Arial"/>
                <a:cs typeface="Arial"/>
                <a:sym typeface="Arial"/>
              </a:rPr>
              <a:t>Stack Overflow</a:t>
            </a:r>
            <a:r>
              <a:rPr lang="en-US" sz="1200">
                <a:latin typeface="Arial"/>
                <a:ea typeface="Arial"/>
                <a:cs typeface="Arial"/>
                <a:sym typeface="Arial"/>
              </a:rPr>
              <a:t>. (n.d.). Retrieved from</a:t>
            </a:r>
            <a:r>
              <a:rPr lang="en-US" sz="1200">
                <a:uFill>
                  <a:noFill/>
                </a:uFill>
                <a:latin typeface="Arial"/>
                <a:ea typeface="Arial"/>
                <a:cs typeface="Arial"/>
                <a:sym typeface="Arial"/>
                <a:hlinkClick r:id="rId7"/>
              </a:rPr>
              <a:t> </a:t>
            </a:r>
            <a:r>
              <a:rPr lang="en-US" sz="1200" u="sng">
                <a:solidFill>
                  <a:schemeClr val="hlink"/>
                </a:solidFill>
                <a:latin typeface="Arial"/>
                <a:ea typeface="Arial"/>
                <a:cs typeface="Arial"/>
                <a:sym typeface="Arial"/>
                <a:hlinkClick r:id="rId8"/>
              </a:rPr>
              <a:t>https://stackoverflow.com/</a:t>
            </a:r>
            <a:endParaRPr sz="1200" u="sng">
              <a:solidFill>
                <a:schemeClr val="hlink"/>
              </a:solidFill>
              <a:latin typeface="Arial"/>
              <a:ea typeface="Arial"/>
              <a:cs typeface="Arial"/>
              <a:sym typeface="Arial"/>
            </a:endParaRPr>
          </a:p>
          <a:p>
            <a:pPr indent="-304800" lvl="0" marL="457200" rtl="0" algn="just">
              <a:lnSpc>
                <a:spcPct val="150000"/>
              </a:lnSpc>
              <a:spcBef>
                <a:spcPts val="0"/>
              </a:spcBef>
              <a:spcAft>
                <a:spcPts val="0"/>
              </a:spcAft>
              <a:buSzPts val="1200"/>
              <a:buFont typeface="Arial"/>
              <a:buAutoNum type="arabicParenR"/>
            </a:pPr>
            <a:r>
              <a:rPr b="1" lang="en-US" sz="1200">
                <a:latin typeface="Arial"/>
                <a:ea typeface="Arial"/>
                <a:cs typeface="Arial"/>
                <a:sym typeface="Arial"/>
              </a:rPr>
              <a:t>Medium</a:t>
            </a:r>
            <a:r>
              <a:rPr lang="en-US" sz="1200">
                <a:latin typeface="Arial"/>
                <a:ea typeface="Arial"/>
                <a:cs typeface="Arial"/>
                <a:sym typeface="Arial"/>
              </a:rPr>
              <a:t>. (n.d.). </a:t>
            </a:r>
            <a:r>
              <a:rPr i="1" lang="en-US" sz="1200">
                <a:latin typeface="Arial"/>
                <a:ea typeface="Arial"/>
                <a:cs typeface="Arial"/>
                <a:sym typeface="Arial"/>
              </a:rPr>
              <a:t>Articles on Post-Quantum Cryptography</a:t>
            </a:r>
            <a:r>
              <a:rPr lang="en-US" sz="1200">
                <a:latin typeface="Arial"/>
                <a:ea typeface="Arial"/>
                <a:cs typeface="Arial"/>
                <a:sym typeface="Arial"/>
              </a:rPr>
              <a:t>. Retrieved from</a:t>
            </a:r>
            <a:r>
              <a:rPr lang="en-US" sz="1200">
                <a:uFill>
                  <a:noFill/>
                </a:uFill>
                <a:latin typeface="Arial"/>
                <a:ea typeface="Arial"/>
                <a:cs typeface="Arial"/>
                <a:sym typeface="Arial"/>
                <a:hlinkClick r:id="rId9"/>
              </a:rPr>
              <a:t> </a:t>
            </a:r>
            <a:r>
              <a:rPr lang="en-US" sz="1200" u="sng">
                <a:solidFill>
                  <a:schemeClr val="hlink"/>
                </a:solidFill>
                <a:latin typeface="Arial"/>
                <a:ea typeface="Arial"/>
                <a:cs typeface="Arial"/>
                <a:sym typeface="Arial"/>
                <a:hlinkClick r:id="rId10"/>
              </a:rPr>
              <a:t>https://medium.com/</a:t>
            </a:r>
            <a:endParaRPr sz="1200" u="sng">
              <a:solidFill>
                <a:schemeClr val="hlink"/>
              </a:solidFill>
              <a:latin typeface="Arial"/>
              <a:ea typeface="Arial"/>
              <a:cs typeface="Arial"/>
              <a:sym typeface="Arial"/>
            </a:endParaRPr>
          </a:p>
          <a:p>
            <a:pPr indent="-304800" lvl="0" marL="457200" rtl="0" algn="just">
              <a:lnSpc>
                <a:spcPct val="150000"/>
              </a:lnSpc>
              <a:spcBef>
                <a:spcPts val="0"/>
              </a:spcBef>
              <a:spcAft>
                <a:spcPts val="0"/>
              </a:spcAft>
              <a:buSzPts val="1200"/>
              <a:buFont typeface="Arial"/>
              <a:buAutoNum type="arabicParenR"/>
            </a:pPr>
            <a:r>
              <a:rPr b="1" lang="en-US" sz="1200">
                <a:latin typeface="Arial"/>
                <a:ea typeface="Arial"/>
                <a:cs typeface="Arial"/>
                <a:sym typeface="Arial"/>
              </a:rPr>
              <a:t>YouTube</a:t>
            </a:r>
            <a:r>
              <a:rPr lang="en-US" sz="1200">
                <a:latin typeface="Arial"/>
                <a:ea typeface="Arial"/>
                <a:cs typeface="Arial"/>
                <a:sym typeface="Arial"/>
              </a:rPr>
              <a:t>. (n.d.). </a:t>
            </a:r>
            <a:r>
              <a:rPr i="1" lang="en-US" sz="1200">
                <a:latin typeface="Arial"/>
                <a:ea typeface="Arial"/>
                <a:cs typeface="Arial"/>
                <a:sym typeface="Arial"/>
              </a:rPr>
              <a:t>Educational Videos on Cryptography</a:t>
            </a:r>
            <a:r>
              <a:rPr lang="en-US" sz="1200">
                <a:latin typeface="Arial"/>
                <a:ea typeface="Arial"/>
                <a:cs typeface="Arial"/>
                <a:sym typeface="Arial"/>
              </a:rPr>
              <a:t>. Retrieved from</a:t>
            </a:r>
            <a:r>
              <a:rPr lang="en-US" sz="1200">
                <a:uFill>
                  <a:noFill/>
                </a:uFill>
                <a:latin typeface="Arial"/>
                <a:ea typeface="Arial"/>
                <a:cs typeface="Arial"/>
                <a:sym typeface="Arial"/>
                <a:hlinkClick r:id="rId11"/>
              </a:rPr>
              <a:t> </a:t>
            </a:r>
            <a:r>
              <a:rPr lang="en-US" sz="1200" u="sng">
                <a:solidFill>
                  <a:schemeClr val="hlink"/>
                </a:solidFill>
                <a:latin typeface="Arial"/>
                <a:ea typeface="Arial"/>
                <a:cs typeface="Arial"/>
                <a:sym typeface="Arial"/>
                <a:hlinkClick r:id="rId12"/>
              </a:rPr>
              <a:t>https://youtube.com/</a:t>
            </a:r>
            <a:endParaRPr sz="1200" u="sng">
              <a:solidFill>
                <a:schemeClr val="hlink"/>
              </a:solidFill>
              <a:latin typeface="Arial"/>
              <a:ea typeface="Arial"/>
              <a:cs typeface="Arial"/>
              <a:sym typeface="Arial"/>
            </a:endParaRPr>
          </a:p>
          <a:p>
            <a:pPr indent="-304800" lvl="0" marL="457200" rtl="0" algn="just">
              <a:lnSpc>
                <a:spcPct val="150000"/>
              </a:lnSpc>
              <a:spcBef>
                <a:spcPts val="0"/>
              </a:spcBef>
              <a:spcAft>
                <a:spcPts val="0"/>
              </a:spcAft>
              <a:buSzPts val="1200"/>
              <a:buFont typeface="Arial"/>
              <a:buAutoNum type="arabicParenR"/>
            </a:pPr>
            <a:r>
              <a:rPr b="1" lang="en-US" sz="1200">
                <a:latin typeface="Arial"/>
                <a:ea typeface="Arial"/>
                <a:cs typeface="Arial"/>
                <a:sym typeface="Arial"/>
              </a:rPr>
              <a:t>Raspberry Pi Foundation</a:t>
            </a:r>
            <a:r>
              <a:rPr lang="en-US" sz="1200">
                <a:latin typeface="Arial"/>
                <a:ea typeface="Arial"/>
                <a:cs typeface="Arial"/>
                <a:sym typeface="Arial"/>
              </a:rPr>
              <a:t>. (n.d.). </a:t>
            </a:r>
            <a:r>
              <a:rPr i="1" lang="en-US" sz="1200">
                <a:latin typeface="Arial"/>
                <a:ea typeface="Arial"/>
                <a:cs typeface="Arial"/>
                <a:sym typeface="Arial"/>
              </a:rPr>
              <a:t> Tutorials</a:t>
            </a:r>
            <a:r>
              <a:rPr lang="en-US" sz="1200">
                <a:latin typeface="Arial"/>
                <a:ea typeface="Arial"/>
                <a:cs typeface="Arial"/>
                <a:sym typeface="Arial"/>
              </a:rPr>
              <a:t> Retrieved from</a:t>
            </a:r>
            <a:r>
              <a:rPr lang="en-US" sz="1200">
                <a:uFill>
                  <a:noFill/>
                </a:uFill>
                <a:latin typeface="Arial"/>
                <a:ea typeface="Arial"/>
                <a:cs typeface="Arial"/>
                <a:sym typeface="Arial"/>
                <a:hlinkClick r:id="rId13"/>
              </a:rPr>
              <a:t> </a:t>
            </a:r>
            <a:r>
              <a:rPr lang="en-US" sz="1200" u="sng">
                <a:solidFill>
                  <a:schemeClr val="hlink"/>
                </a:solidFill>
                <a:latin typeface="Arial"/>
                <a:ea typeface="Arial"/>
                <a:cs typeface="Arial"/>
                <a:sym typeface="Arial"/>
                <a:hlinkClick r:id="rId14"/>
              </a:rPr>
              <a:t>https://www.raspberrypi.org/</a:t>
            </a: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39"/>
          <p:cNvPicPr preferRelativeResize="0"/>
          <p:nvPr/>
        </p:nvPicPr>
        <p:blipFill rotWithShape="1">
          <a:blip r:embed="rId3">
            <a:alphaModFix/>
          </a:blip>
          <a:srcRect b="10019" l="0" r="0" t="-10019"/>
          <a:stretch/>
        </p:blipFill>
        <p:spPr>
          <a:xfrm>
            <a:off x="0" y="1312850"/>
            <a:ext cx="8839202" cy="3627251"/>
          </a:xfrm>
          <a:prstGeom prst="rect">
            <a:avLst/>
          </a:prstGeom>
          <a:noFill/>
          <a:ln>
            <a:noFill/>
          </a:ln>
        </p:spPr>
      </p:pic>
      <p:sp>
        <p:nvSpPr>
          <p:cNvPr id="240" name="Google Shape;240;p39"/>
          <p:cNvSpPr txBox="1"/>
          <p:nvPr/>
        </p:nvSpPr>
        <p:spPr>
          <a:xfrm>
            <a:off x="63825" y="114300"/>
            <a:ext cx="7351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chemeClr val="dk1"/>
                </a:solidFill>
                <a:latin typeface="Calibri"/>
                <a:ea typeface="Calibri"/>
                <a:cs typeface="Calibri"/>
                <a:sym typeface="Calibri"/>
              </a:rPr>
              <a:t> Storing Keys on Both Server and Amazon S3</a:t>
            </a:r>
            <a:endParaRPr sz="2100">
              <a:solidFill>
                <a:schemeClr val="dk1"/>
              </a:solidFill>
              <a:latin typeface="Calibri"/>
              <a:ea typeface="Calibri"/>
              <a:cs typeface="Calibri"/>
              <a:sym typeface="Calibri"/>
            </a:endParaRPr>
          </a:p>
        </p:txBody>
      </p:sp>
      <p:pic>
        <p:nvPicPr>
          <p:cNvPr id="241" name="Google Shape;241;p39"/>
          <p:cNvPicPr preferRelativeResize="0"/>
          <p:nvPr/>
        </p:nvPicPr>
        <p:blipFill>
          <a:blip r:embed="rId4">
            <a:alphaModFix/>
          </a:blip>
          <a:stretch>
            <a:fillRect/>
          </a:stretch>
        </p:blipFill>
        <p:spPr>
          <a:xfrm>
            <a:off x="0" y="780244"/>
            <a:ext cx="9144000" cy="80066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40"/>
          <p:cNvPicPr preferRelativeResize="0"/>
          <p:nvPr/>
        </p:nvPicPr>
        <p:blipFill>
          <a:blip r:embed="rId3">
            <a:alphaModFix/>
          </a:blip>
          <a:stretch>
            <a:fillRect/>
          </a:stretch>
        </p:blipFill>
        <p:spPr>
          <a:xfrm>
            <a:off x="152400" y="746050"/>
            <a:ext cx="8839197" cy="4247995"/>
          </a:xfrm>
          <a:prstGeom prst="rect">
            <a:avLst/>
          </a:prstGeom>
          <a:noFill/>
          <a:ln>
            <a:noFill/>
          </a:ln>
        </p:spPr>
      </p:pic>
      <p:sp>
        <p:nvSpPr>
          <p:cNvPr id="247" name="Google Shape;247;p40"/>
          <p:cNvSpPr/>
          <p:nvPr/>
        </p:nvSpPr>
        <p:spPr>
          <a:xfrm>
            <a:off x="1813950" y="2661250"/>
            <a:ext cx="7100700" cy="4176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8" name="Google Shape;248;p40"/>
          <p:cNvSpPr txBox="1"/>
          <p:nvPr/>
        </p:nvSpPr>
        <p:spPr>
          <a:xfrm>
            <a:off x="559400" y="559400"/>
            <a:ext cx="7351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249" name="Google Shape;249;p40"/>
          <p:cNvSpPr txBox="1"/>
          <p:nvPr/>
        </p:nvSpPr>
        <p:spPr>
          <a:xfrm>
            <a:off x="152400" y="114300"/>
            <a:ext cx="7351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chemeClr val="dk1"/>
                </a:solidFill>
                <a:latin typeface="Calibri"/>
                <a:ea typeface="Calibri"/>
                <a:cs typeface="Calibri"/>
                <a:sym typeface="Calibri"/>
              </a:rPr>
              <a:t>Piltismart Thinksboard UI (DEVICES)</a:t>
            </a:r>
            <a:endParaRPr sz="21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41"/>
          <p:cNvPicPr preferRelativeResize="0"/>
          <p:nvPr/>
        </p:nvPicPr>
        <p:blipFill>
          <a:blip r:embed="rId3">
            <a:alphaModFix/>
          </a:blip>
          <a:stretch>
            <a:fillRect/>
          </a:stretch>
        </p:blipFill>
        <p:spPr>
          <a:xfrm>
            <a:off x="152400" y="751350"/>
            <a:ext cx="8839197" cy="4247995"/>
          </a:xfrm>
          <a:prstGeom prst="rect">
            <a:avLst/>
          </a:prstGeom>
          <a:noFill/>
          <a:ln>
            <a:noFill/>
          </a:ln>
        </p:spPr>
      </p:pic>
      <p:sp>
        <p:nvSpPr>
          <p:cNvPr id="255" name="Google Shape;255;p41"/>
          <p:cNvSpPr/>
          <p:nvPr/>
        </p:nvSpPr>
        <p:spPr>
          <a:xfrm>
            <a:off x="4256575" y="2473550"/>
            <a:ext cx="1014300" cy="322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56" name="Google Shape;256;p41"/>
          <p:cNvSpPr/>
          <p:nvPr/>
        </p:nvSpPr>
        <p:spPr>
          <a:xfrm>
            <a:off x="2862475" y="2795750"/>
            <a:ext cx="1348500" cy="334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57" name="Google Shape;257;p41"/>
          <p:cNvSpPr txBox="1"/>
          <p:nvPr/>
        </p:nvSpPr>
        <p:spPr>
          <a:xfrm>
            <a:off x="280800" y="114300"/>
            <a:ext cx="7351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chemeClr val="dk1"/>
                </a:solidFill>
                <a:latin typeface="Calibri"/>
                <a:ea typeface="Calibri"/>
                <a:cs typeface="Calibri"/>
                <a:sym typeface="Calibri"/>
              </a:rPr>
              <a:t>PiltiSmart Devices Details</a:t>
            </a:r>
            <a:endParaRPr sz="21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42"/>
          <p:cNvPicPr preferRelativeResize="0"/>
          <p:nvPr/>
        </p:nvPicPr>
        <p:blipFill>
          <a:blip r:embed="rId3">
            <a:alphaModFix/>
          </a:blip>
          <a:stretch>
            <a:fillRect/>
          </a:stretch>
        </p:blipFill>
        <p:spPr>
          <a:xfrm>
            <a:off x="152400" y="692375"/>
            <a:ext cx="8839197" cy="4247995"/>
          </a:xfrm>
          <a:prstGeom prst="rect">
            <a:avLst/>
          </a:prstGeom>
          <a:noFill/>
          <a:ln cap="flat" cmpd="sng" w="9525">
            <a:solidFill>
              <a:schemeClr val="dk1"/>
            </a:solidFill>
            <a:prstDash val="solid"/>
            <a:round/>
            <a:headEnd len="sm" w="sm" type="none"/>
            <a:tailEnd len="sm" w="sm" type="none"/>
          </a:ln>
        </p:spPr>
      </p:pic>
      <p:sp>
        <p:nvSpPr>
          <p:cNvPr id="263" name="Google Shape;263;p42"/>
          <p:cNvSpPr/>
          <p:nvPr/>
        </p:nvSpPr>
        <p:spPr>
          <a:xfrm>
            <a:off x="2857850" y="2674700"/>
            <a:ext cx="1372500" cy="334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cxnSp>
        <p:nvCxnSpPr>
          <p:cNvPr id="264" name="Google Shape;264;p42"/>
          <p:cNvCxnSpPr/>
          <p:nvPr/>
        </p:nvCxnSpPr>
        <p:spPr>
          <a:xfrm rot="10800000">
            <a:off x="6169800" y="3214825"/>
            <a:ext cx="334200" cy="250800"/>
          </a:xfrm>
          <a:prstGeom prst="straightConnector1">
            <a:avLst/>
          </a:prstGeom>
          <a:noFill/>
          <a:ln cap="flat" cmpd="sng" w="19050">
            <a:solidFill>
              <a:schemeClr val="dk1"/>
            </a:solidFill>
            <a:prstDash val="solid"/>
            <a:round/>
            <a:headEnd len="med" w="med" type="none"/>
            <a:tailEnd len="med" w="med" type="triangle"/>
          </a:ln>
        </p:spPr>
      </p:cxnSp>
      <p:sp>
        <p:nvSpPr>
          <p:cNvPr id="265" name="Google Shape;265;p42"/>
          <p:cNvSpPr/>
          <p:nvPr/>
        </p:nvSpPr>
        <p:spPr>
          <a:xfrm>
            <a:off x="7130125" y="2959800"/>
            <a:ext cx="1265100" cy="334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6" name="Google Shape;266;p42"/>
          <p:cNvSpPr txBox="1"/>
          <p:nvPr/>
        </p:nvSpPr>
        <p:spPr>
          <a:xfrm>
            <a:off x="241925" y="114300"/>
            <a:ext cx="7351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267" name="Google Shape;267;p42"/>
          <p:cNvSpPr txBox="1"/>
          <p:nvPr/>
        </p:nvSpPr>
        <p:spPr>
          <a:xfrm>
            <a:off x="362850" y="114300"/>
            <a:ext cx="7351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chemeClr val="dk1"/>
                </a:solidFill>
                <a:latin typeface="Calibri"/>
                <a:ea typeface="Calibri"/>
                <a:cs typeface="Calibri"/>
                <a:sym typeface="Calibri"/>
              </a:rPr>
              <a:t>Device Data</a:t>
            </a:r>
            <a:endParaRPr sz="21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type="title"/>
          </p:nvPr>
        </p:nvSpPr>
        <p:spPr>
          <a:xfrm>
            <a:off x="383300" y="1825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101010"/>
              <a:buFont typeface="Calibri"/>
              <a:buNone/>
            </a:pPr>
            <a:r>
              <a:rPr lang="en-US"/>
              <a:t>Purpose</a:t>
            </a:r>
            <a:endParaRPr/>
          </a:p>
        </p:txBody>
      </p:sp>
      <p:sp>
        <p:nvSpPr>
          <p:cNvPr id="101" name="Google Shape;101;p16"/>
          <p:cNvSpPr txBox="1"/>
          <p:nvPr>
            <p:ph idx="1" type="body"/>
          </p:nvPr>
        </p:nvSpPr>
        <p:spPr>
          <a:xfrm>
            <a:off x="311700" y="883100"/>
            <a:ext cx="8520600" cy="41880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523"/>
              <a:buNone/>
            </a:pPr>
            <a:r>
              <a:rPr lang="en-US" sz="1155"/>
              <a:t>Objective: </a:t>
            </a:r>
            <a:endParaRPr sz="1155"/>
          </a:p>
          <a:p>
            <a:pPr indent="-301942" lvl="0" marL="457200" rtl="0" algn="l">
              <a:lnSpc>
                <a:spcPct val="105000"/>
              </a:lnSpc>
              <a:spcBef>
                <a:spcPts val="1200"/>
              </a:spcBef>
              <a:spcAft>
                <a:spcPts val="0"/>
              </a:spcAft>
              <a:buClr>
                <a:schemeClr val="dk1"/>
              </a:buClr>
              <a:buSzPts val="1155"/>
              <a:buChar char="●"/>
            </a:pPr>
            <a:r>
              <a:rPr lang="en-US" sz="1155"/>
              <a:t>Enhancing data security measures in response to escalating threats posed by quantum computing.</a:t>
            </a:r>
            <a:endParaRPr sz="1155"/>
          </a:p>
          <a:p>
            <a:pPr indent="0" lvl="0" marL="0" rtl="0" algn="l">
              <a:lnSpc>
                <a:spcPct val="105000"/>
              </a:lnSpc>
              <a:spcBef>
                <a:spcPts val="1200"/>
              </a:spcBef>
              <a:spcAft>
                <a:spcPts val="0"/>
              </a:spcAft>
              <a:buClr>
                <a:schemeClr val="dk1"/>
              </a:buClr>
              <a:buSzPts val="523"/>
              <a:buNone/>
            </a:pPr>
            <a:r>
              <a:rPr lang="en-US" sz="1155"/>
              <a:t>Importance of Post-Quantum Encryption:</a:t>
            </a:r>
            <a:endParaRPr sz="1155"/>
          </a:p>
          <a:p>
            <a:pPr indent="-301942" lvl="0" marL="457200" rtl="0" algn="l">
              <a:lnSpc>
                <a:spcPct val="105000"/>
              </a:lnSpc>
              <a:spcBef>
                <a:spcPts val="1200"/>
              </a:spcBef>
              <a:spcAft>
                <a:spcPts val="0"/>
              </a:spcAft>
              <a:buClr>
                <a:schemeClr val="dk1"/>
              </a:buClr>
              <a:buSzPts val="1155"/>
              <a:buChar char="●"/>
            </a:pPr>
            <a:r>
              <a:rPr lang="en-US" sz="1155"/>
              <a:t>Addressing Quantum Computing Threats: Traditional cryptographic algorithms are vulnerable to quantum attacks, which can compromise data confidentiality and integrity.</a:t>
            </a:r>
            <a:endParaRPr sz="1155"/>
          </a:p>
          <a:p>
            <a:pPr indent="-301942" lvl="0" marL="457200" rtl="0" algn="l">
              <a:lnSpc>
                <a:spcPct val="105000"/>
              </a:lnSpc>
              <a:spcBef>
                <a:spcPts val="0"/>
              </a:spcBef>
              <a:spcAft>
                <a:spcPts val="0"/>
              </a:spcAft>
              <a:buClr>
                <a:schemeClr val="dk1"/>
              </a:buClr>
              <a:buSzPts val="1155"/>
              <a:buChar char="●"/>
            </a:pPr>
            <a:r>
              <a:rPr lang="en-US" sz="1155"/>
              <a:t>Future-Proofing Data Security: Adoption of post-quantum cryptographic algorithms ensures resilience against quantum computing threats, safeguarding sensitive IoT data in the long term.</a:t>
            </a:r>
            <a:endParaRPr sz="1155"/>
          </a:p>
          <a:p>
            <a:pPr indent="0" lvl="0" marL="0" rtl="0" algn="l">
              <a:lnSpc>
                <a:spcPct val="105000"/>
              </a:lnSpc>
              <a:spcBef>
                <a:spcPts val="1200"/>
              </a:spcBef>
              <a:spcAft>
                <a:spcPts val="0"/>
              </a:spcAft>
              <a:buClr>
                <a:schemeClr val="dk1"/>
              </a:buClr>
              <a:buSzPts val="523"/>
              <a:buNone/>
            </a:pPr>
            <a:r>
              <a:rPr lang="en-US" sz="1155"/>
              <a:t>Dangers of Not Using Post-Quantum Encryption:</a:t>
            </a:r>
            <a:endParaRPr sz="1155"/>
          </a:p>
          <a:p>
            <a:pPr indent="-301942" lvl="0" marL="457200" rtl="0" algn="l">
              <a:lnSpc>
                <a:spcPct val="105000"/>
              </a:lnSpc>
              <a:spcBef>
                <a:spcPts val="1200"/>
              </a:spcBef>
              <a:spcAft>
                <a:spcPts val="0"/>
              </a:spcAft>
              <a:buClr>
                <a:schemeClr val="dk1"/>
              </a:buClr>
              <a:buSzPts val="1155"/>
              <a:buChar char="●"/>
            </a:pPr>
            <a:r>
              <a:rPr lang="en-US" sz="1155"/>
              <a:t>Data Vulnerability: Without post-quantum encryption, IoT data transmitted over networks is susceptible to interception and decryption by quantum adversaries, leading to privacy breaches and data manipulation.</a:t>
            </a:r>
            <a:endParaRPr sz="1155"/>
          </a:p>
          <a:p>
            <a:pPr indent="-301942" lvl="0" marL="457200" rtl="0" algn="l">
              <a:lnSpc>
                <a:spcPct val="105000"/>
              </a:lnSpc>
              <a:spcBef>
                <a:spcPts val="0"/>
              </a:spcBef>
              <a:spcAft>
                <a:spcPts val="0"/>
              </a:spcAft>
              <a:buClr>
                <a:schemeClr val="dk1"/>
              </a:buClr>
              <a:buSzPts val="1155"/>
              <a:buChar char="●"/>
            </a:pPr>
            <a:r>
              <a:rPr lang="en-US" sz="1155"/>
              <a:t>Reputation Damage: Security breaches resulting from inadequate encryption measures can tarnish PiltiSmart's reputation, eroding customer trust and confidence in its IoT solutions.</a:t>
            </a:r>
            <a:endParaRPr sz="1155"/>
          </a:p>
          <a:p>
            <a:pPr indent="0" lvl="0" marL="0" rtl="0" algn="l">
              <a:lnSpc>
                <a:spcPct val="105000"/>
              </a:lnSpc>
              <a:spcBef>
                <a:spcPts val="1200"/>
              </a:spcBef>
              <a:spcAft>
                <a:spcPts val="0"/>
              </a:spcAft>
              <a:buClr>
                <a:schemeClr val="dk1"/>
              </a:buClr>
              <a:buSzPts val="523"/>
              <a:buNone/>
            </a:pPr>
            <a:r>
              <a:rPr lang="en-US" sz="1155"/>
              <a:t>Goals:</a:t>
            </a:r>
            <a:endParaRPr sz="1155"/>
          </a:p>
          <a:p>
            <a:pPr indent="-301942" lvl="0" marL="457200" rtl="0" algn="l">
              <a:lnSpc>
                <a:spcPct val="105000"/>
              </a:lnSpc>
              <a:spcBef>
                <a:spcPts val="1200"/>
              </a:spcBef>
              <a:spcAft>
                <a:spcPts val="0"/>
              </a:spcAft>
              <a:buClr>
                <a:schemeClr val="dk1"/>
              </a:buClr>
              <a:buSzPts val="1155"/>
              <a:buChar char="●"/>
            </a:pPr>
            <a:r>
              <a:rPr lang="en-US" sz="1155"/>
              <a:t>Explore, implement, and evaluate post-quantum cryptographic algorithms provided by LibOQS.</a:t>
            </a:r>
            <a:endParaRPr sz="1155"/>
          </a:p>
          <a:p>
            <a:pPr indent="-301942" lvl="0" marL="457200" rtl="0" algn="l">
              <a:lnSpc>
                <a:spcPct val="105000"/>
              </a:lnSpc>
              <a:spcBef>
                <a:spcPts val="0"/>
              </a:spcBef>
              <a:spcAft>
                <a:spcPts val="0"/>
              </a:spcAft>
              <a:buClr>
                <a:schemeClr val="dk1"/>
              </a:buClr>
              <a:buSzPts val="1155"/>
              <a:buChar char="●"/>
            </a:pPr>
            <a:r>
              <a:rPr lang="en-US" sz="1155"/>
              <a:t>Develop a comprehensive security protocol tailored for PiltiSmart's IoT ecosystem.</a:t>
            </a:r>
            <a:endParaRPr sz="1155"/>
          </a:p>
          <a:p>
            <a:pPr indent="-301942" lvl="0" marL="457200" rtl="0" algn="l">
              <a:lnSpc>
                <a:spcPct val="105000"/>
              </a:lnSpc>
              <a:spcBef>
                <a:spcPts val="0"/>
              </a:spcBef>
              <a:spcAft>
                <a:spcPts val="0"/>
              </a:spcAft>
              <a:buClr>
                <a:schemeClr val="dk1"/>
              </a:buClr>
              <a:buSzPts val="1155"/>
              <a:buChar char="●"/>
            </a:pPr>
            <a:r>
              <a:rPr lang="en-US" sz="1155"/>
              <a:t>Establish trust and confidence among PiltiSmart's clientele by fortifying data security.</a:t>
            </a:r>
            <a:endParaRPr sz="1155"/>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43"/>
          <p:cNvPicPr preferRelativeResize="0"/>
          <p:nvPr/>
        </p:nvPicPr>
        <p:blipFill rotWithShape="1">
          <a:blip r:embed="rId3">
            <a:alphaModFix/>
          </a:blip>
          <a:srcRect b="6560" l="0" r="0" t="-6560"/>
          <a:stretch/>
        </p:blipFill>
        <p:spPr>
          <a:xfrm>
            <a:off x="152400" y="848063"/>
            <a:ext cx="8839202" cy="4082376"/>
          </a:xfrm>
          <a:prstGeom prst="rect">
            <a:avLst/>
          </a:prstGeom>
          <a:noFill/>
          <a:ln>
            <a:noFill/>
          </a:ln>
        </p:spPr>
      </p:pic>
      <p:sp>
        <p:nvSpPr>
          <p:cNvPr id="273" name="Google Shape;273;p43"/>
          <p:cNvSpPr txBox="1"/>
          <p:nvPr/>
        </p:nvSpPr>
        <p:spPr>
          <a:xfrm>
            <a:off x="331850" y="114300"/>
            <a:ext cx="7351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chemeClr val="dk1"/>
                </a:solidFill>
                <a:latin typeface="Calibri"/>
                <a:ea typeface="Calibri"/>
                <a:cs typeface="Calibri"/>
                <a:sym typeface="Calibri"/>
              </a:rPr>
              <a:t>Authorization </a:t>
            </a:r>
            <a:endParaRPr sz="21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44"/>
          <p:cNvPicPr preferRelativeResize="0"/>
          <p:nvPr/>
        </p:nvPicPr>
        <p:blipFill>
          <a:blip r:embed="rId3">
            <a:alphaModFix/>
          </a:blip>
          <a:stretch>
            <a:fillRect/>
          </a:stretch>
        </p:blipFill>
        <p:spPr>
          <a:xfrm>
            <a:off x="152400" y="559400"/>
            <a:ext cx="8839201" cy="2721424"/>
          </a:xfrm>
          <a:prstGeom prst="rect">
            <a:avLst/>
          </a:prstGeom>
          <a:noFill/>
          <a:ln>
            <a:noFill/>
          </a:ln>
        </p:spPr>
      </p:pic>
      <p:pic>
        <p:nvPicPr>
          <p:cNvPr id="279" name="Google Shape;279;p44"/>
          <p:cNvPicPr preferRelativeResize="0"/>
          <p:nvPr/>
        </p:nvPicPr>
        <p:blipFill>
          <a:blip r:embed="rId4">
            <a:alphaModFix/>
          </a:blip>
          <a:stretch>
            <a:fillRect/>
          </a:stretch>
        </p:blipFill>
        <p:spPr>
          <a:xfrm>
            <a:off x="152400" y="3280825"/>
            <a:ext cx="8839202" cy="1753875"/>
          </a:xfrm>
          <a:prstGeom prst="rect">
            <a:avLst/>
          </a:prstGeom>
          <a:noFill/>
          <a:ln>
            <a:noFill/>
          </a:ln>
        </p:spPr>
      </p:pic>
      <p:sp>
        <p:nvSpPr>
          <p:cNvPr id="280" name="Google Shape;280;p44"/>
          <p:cNvSpPr txBox="1"/>
          <p:nvPr/>
        </p:nvSpPr>
        <p:spPr>
          <a:xfrm>
            <a:off x="152400" y="0"/>
            <a:ext cx="76974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chemeClr val="dk1"/>
                </a:solidFill>
                <a:latin typeface="Calibri"/>
                <a:ea typeface="Calibri"/>
                <a:cs typeface="Calibri"/>
                <a:sym typeface="Calibri"/>
              </a:rPr>
              <a:t>Encrypted Piltismart IoT Data with Ntru Using Public Key</a:t>
            </a:r>
            <a:endParaRPr sz="21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45"/>
          <p:cNvPicPr preferRelativeResize="0"/>
          <p:nvPr/>
        </p:nvPicPr>
        <p:blipFill>
          <a:blip r:embed="rId3">
            <a:alphaModFix/>
          </a:blip>
          <a:stretch>
            <a:fillRect/>
          </a:stretch>
        </p:blipFill>
        <p:spPr>
          <a:xfrm>
            <a:off x="152400" y="622200"/>
            <a:ext cx="8839201" cy="3598626"/>
          </a:xfrm>
          <a:prstGeom prst="rect">
            <a:avLst/>
          </a:prstGeom>
          <a:noFill/>
          <a:ln>
            <a:noFill/>
          </a:ln>
        </p:spPr>
      </p:pic>
      <p:pic>
        <p:nvPicPr>
          <p:cNvPr id="286" name="Google Shape;286;p45"/>
          <p:cNvPicPr preferRelativeResize="0"/>
          <p:nvPr/>
        </p:nvPicPr>
        <p:blipFill>
          <a:blip r:embed="rId4">
            <a:alphaModFix/>
          </a:blip>
          <a:stretch>
            <a:fillRect/>
          </a:stretch>
        </p:blipFill>
        <p:spPr>
          <a:xfrm>
            <a:off x="152400" y="4169250"/>
            <a:ext cx="8839200" cy="883500"/>
          </a:xfrm>
          <a:prstGeom prst="rect">
            <a:avLst/>
          </a:prstGeom>
          <a:noFill/>
          <a:ln>
            <a:noFill/>
          </a:ln>
        </p:spPr>
      </p:pic>
      <p:sp>
        <p:nvSpPr>
          <p:cNvPr id="287" name="Google Shape;287;p45"/>
          <p:cNvSpPr txBox="1"/>
          <p:nvPr/>
        </p:nvSpPr>
        <p:spPr>
          <a:xfrm>
            <a:off x="272150" y="114300"/>
            <a:ext cx="7351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chemeClr val="dk1"/>
                </a:solidFill>
                <a:latin typeface="Calibri"/>
                <a:ea typeface="Calibri"/>
                <a:cs typeface="Calibri"/>
                <a:sym typeface="Calibri"/>
              </a:rPr>
              <a:t>Endpoint For NtruDecryption Using Private Key </a:t>
            </a:r>
            <a:endParaRPr sz="21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46"/>
          <p:cNvPicPr preferRelativeResize="0"/>
          <p:nvPr/>
        </p:nvPicPr>
        <p:blipFill>
          <a:blip r:embed="rId3">
            <a:alphaModFix/>
          </a:blip>
          <a:stretch>
            <a:fillRect/>
          </a:stretch>
        </p:blipFill>
        <p:spPr>
          <a:xfrm>
            <a:off x="152400" y="650125"/>
            <a:ext cx="8839200" cy="3643675"/>
          </a:xfrm>
          <a:prstGeom prst="rect">
            <a:avLst/>
          </a:prstGeom>
          <a:noFill/>
          <a:ln>
            <a:noFill/>
          </a:ln>
        </p:spPr>
      </p:pic>
      <p:pic>
        <p:nvPicPr>
          <p:cNvPr id="293" name="Google Shape;293;p46"/>
          <p:cNvPicPr preferRelativeResize="0"/>
          <p:nvPr/>
        </p:nvPicPr>
        <p:blipFill>
          <a:blip r:embed="rId4">
            <a:alphaModFix/>
          </a:blip>
          <a:stretch>
            <a:fillRect/>
          </a:stretch>
        </p:blipFill>
        <p:spPr>
          <a:xfrm>
            <a:off x="152400" y="4293799"/>
            <a:ext cx="8839201" cy="755950"/>
          </a:xfrm>
          <a:prstGeom prst="rect">
            <a:avLst/>
          </a:prstGeom>
          <a:noFill/>
          <a:ln>
            <a:noFill/>
          </a:ln>
        </p:spPr>
      </p:pic>
      <p:sp>
        <p:nvSpPr>
          <p:cNvPr id="294" name="Google Shape;294;p46"/>
          <p:cNvSpPr txBox="1"/>
          <p:nvPr/>
        </p:nvSpPr>
        <p:spPr>
          <a:xfrm>
            <a:off x="226750" y="114300"/>
            <a:ext cx="7514100" cy="4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solidFill>
                  <a:schemeClr val="dk1"/>
                </a:solidFill>
                <a:latin typeface="Calibri"/>
                <a:ea typeface="Calibri"/>
                <a:cs typeface="Calibri"/>
                <a:sym typeface="Calibri"/>
              </a:rPr>
              <a:t>Send encrypted data to ThingsBoard while shipping</a:t>
            </a:r>
            <a:endParaRPr sz="21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47"/>
          <p:cNvPicPr preferRelativeResize="0"/>
          <p:nvPr/>
        </p:nvPicPr>
        <p:blipFill>
          <a:blip r:embed="rId3">
            <a:alphaModFix/>
          </a:blip>
          <a:stretch>
            <a:fillRect/>
          </a:stretch>
        </p:blipFill>
        <p:spPr>
          <a:xfrm>
            <a:off x="152400" y="804350"/>
            <a:ext cx="8839201" cy="4270114"/>
          </a:xfrm>
          <a:prstGeom prst="rect">
            <a:avLst/>
          </a:prstGeom>
          <a:noFill/>
          <a:ln>
            <a:noFill/>
          </a:ln>
        </p:spPr>
      </p:pic>
      <p:sp>
        <p:nvSpPr>
          <p:cNvPr id="300" name="Google Shape;300;p47"/>
          <p:cNvSpPr/>
          <p:nvPr/>
        </p:nvSpPr>
        <p:spPr>
          <a:xfrm>
            <a:off x="4414275" y="3124975"/>
            <a:ext cx="4533000" cy="1193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01" name="Google Shape;301;p47"/>
          <p:cNvSpPr txBox="1"/>
          <p:nvPr/>
        </p:nvSpPr>
        <p:spPr>
          <a:xfrm>
            <a:off x="152400" y="114300"/>
            <a:ext cx="4399800" cy="5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solidFill>
                  <a:schemeClr val="dk1"/>
                </a:solidFill>
                <a:latin typeface="Calibri"/>
                <a:ea typeface="Calibri"/>
                <a:cs typeface="Calibri"/>
                <a:sym typeface="Calibri"/>
              </a:rPr>
              <a:t>Data in Encryted Format</a:t>
            </a:r>
            <a:endParaRPr sz="21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p48"/>
          <p:cNvPicPr preferRelativeResize="0"/>
          <p:nvPr/>
        </p:nvPicPr>
        <p:blipFill>
          <a:blip r:embed="rId3">
            <a:alphaModFix/>
          </a:blip>
          <a:stretch>
            <a:fillRect/>
          </a:stretch>
        </p:blipFill>
        <p:spPr>
          <a:xfrm>
            <a:off x="152400" y="651700"/>
            <a:ext cx="8839200" cy="3459100"/>
          </a:xfrm>
          <a:prstGeom prst="rect">
            <a:avLst/>
          </a:prstGeom>
          <a:noFill/>
          <a:ln>
            <a:noFill/>
          </a:ln>
        </p:spPr>
      </p:pic>
      <p:pic>
        <p:nvPicPr>
          <p:cNvPr id="307" name="Google Shape;307;p48"/>
          <p:cNvPicPr preferRelativeResize="0"/>
          <p:nvPr/>
        </p:nvPicPr>
        <p:blipFill>
          <a:blip r:embed="rId4">
            <a:alphaModFix/>
          </a:blip>
          <a:stretch>
            <a:fillRect/>
          </a:stretch>
        </p:blipFill>
        <p:spPr>
          <a:xfrm>
            <a:off x="152400" y="4110800"/>
            <a:ext cx="8839200" cy="937475"/>
          </a:xfrm>
          <a:prstGeom prst="rect">
            <a:avLst/>
          </a:prstGeom>
          <a:noFill/>
          <a:ln>
            <a:noFill/>
          </a:ln>
        </p:spPr>
      </p:pic>
      <p:sp>
        <p:nvSpPr>
          <p:cNvPr id="308" name="Google Shape;308;p48"/>
          <p:cNvSpPr txBox="1"/>
          <p:nvPr/>
        </p:nvSpPr>
        <p:spPr>
          <a:xfrm>
            <a:off x="152400" y="114300"/>
            <a:ext cx="6333300" cy="4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solidFill>
                  <a:schemeClr val="dk1"/>
                </a:solidFill>
                <a:latin typeface="Calibri"/>
                <a:ea typeface="Calibri"/>
                <a:cs typeface="Calibri"/>
                <a:sym typeface="Calibri"/>
              </a:rPr>
              <a:t>Decrypting Data from ThingsBoard</a:t>
            </a:r>
            <a:endParaRPr sz="2100">
              <a:solidFill>
                <a:schemeClr val="dk1"/>
              </a:solidFill>
              <a:latin typeface="Calibri"/>
              <a:ea typeface="Calibri"/>
              <a:cs typeface="Calibri"/>
              <a:sym typeface="Calibri"/>
            </a:endParaRPr>
          </a:p>
        </p:txBody>
      </p:sp>
      <p:sp>
        <p:nvSpPr>
          <p:cNvPr id="309" name="Google Shape;309;p48"/>
          <p:cNvSpPr txBox="1"/>
          <p:nvPr/>
        </p:nvSpPr>
        <p:spPr>
          <a:xfrm>
            <a:off x="3525925" y="233950"/>
            <a:ext cx="5648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1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101010"/>
              <a:buFont typeface="Calibri"/>
              <a:buNone/>
            </a:pPr>
            <a:r>
              <a:rPr lang="en-US"/>
              <a:t>Existing System</a:t>
            </a:r>
            <a:endParaRPr/>
          </a:p>
        </p:txBody>
      </p:sp>
      <p:sp>
        <p:nvSpPr>
          <p:cNvPr id="107" name="Google Shape;107;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Clr>
                <a:schemeClr val="dk1"/>
              </a:buClr>
              <a:buSzPts val="1800"/>
              <a:buFont typeface="Arial"/>
              <a:buChar char="•"/>
            </a:pPr>
            <a:r>
              <a:rPr b="0" i="0" lang="en-US" sz="1300">
                <a:solidFill>
                  <a:schemeClr val="dk1"/>
                </a:solidFill>
                <a:latin typeface="Arial"/>
                <a:ea typeface="Arial"/>
                <a:cs typeface="Arial"/>
                <a:sym typeface="Arial"/>
              </a:rPr>
              <a:t>In the current landscape of secure communication, RSA encryption stands as a widely adopted method for protecting sensitive data.</a:t>
            </a:r>
            <a:endParaRPr/>
          </a:p>
          <a:p>
            <a:pPr indent="-342900" lvl="0" marL="457200" rtl="0" algn="just">
              <a:lnSpc>
                <a:spcPct val="150000"/>
              </a:lnSpc>
              <a:spcBef>
                <a:spcPts val="0"/>
              </a:spcBef>
              <a:spcAft>
                <a:spcPts val="0"/>
              </a:spcAft>
              <a:buClr>
                <a:schemeClr val="dk1"/>
              </a:buClr>
              <a:buSzPts val="1800"/>
              <a:buFont typeface="Arial"/>
              <a:buChar char="•"/>
            </a:pPr>
            <a:r>
              <a:rPr b="0" i="0" lang="en-US" sz="1300">
                <a:solidFill>
                  <a:schemeClr val="dk1"/>
                </a:solidFill>
                <a:latin typeface="Arial"/>
                <a:ea typeface="Arial"/>
                <a:cs typeface="Arial"/>
                <a:sym typeface="Arial"/>
              </a:rPr>
              <a:t>RSA encryption relies on the mathematical complexity of factoring large prime numbers, a task considered computationally infeasible for classical computers.</a:t>
            </a:r>
            <a:endParaRPr/>
          </a:p>
          <a:p>
            <a:pPr indent="-342900" lvl="0" marL="457200" rtl="0" algn="just">
              <a:lnSpc>
                <a:spcPct val="150000"/>
              </a:lnSpc>
              <a:spcBef>
                <a:spcPts val="0"/>
              </a:spcBef>
              <a:spcAft>
                <a:spcPts val="0"/>
              </a:spcAft>
              <a:buClr>
                <a:schemeClr val="dk1"/>
              </a:buClr>
              <a:buSzPts val="1800"/>
              <a:buFont typeface="Arial"/>
              <a:buChar char="•"/>
            </a:pPr>
            <a:r>
              <a:rPr b="0" i="0" lang="en-US" sz="1300">
                <a:solidFill>
                  <a:schemeClr val="dk1"/>
                </a:solidFill>
                <a:latin typeface="Arial"/>
                <a:ea typeface="Arial"/>
                <a:cs typeface="Arial"/>
                <a:sym typeface="Arial"/>
              </a:rPr>
              <a:t>Unlike classical computers, quantum computers can quickly factor large numbers, undermining the security assumptions upon which RSA encryption is built.</a:t>
            </a:r>
            <a:endParaRPr/>
          </a:p>
          <a:p>
            <a:pPr indent="-342900" lvl="0" marL="457200" rtl="0" algn="just">
              <a:lnSpc>
                <a:spcPct val="150000"/>
              </a:lnSpc>
              <a:spcBef>
                <a:spcPts val="0"/>
              </a:spcBef>
              <a:spcAft>
                <a:spcPts val="0"/>
              </a:spcAft>
              <a:buClr>
                <a:schemeClr val="dk1"/>
              </a:buClr>
              <a:buSzPts val="1800"/>
              <a:buFont typeface="Arial"/>
              <a:buChar char="•"/>
            </a:pPr>
            <a:r>
              <a:rPr b="0" i="0" lang="en-US" sz="1300">
                <a:solidFill>
                  <a:schemeClr val="dk1"/>
                </a:solidFill>
                <a:latin typeface="Arial"/>
                <a:ea typeface="Arial"/>
                <a:cs typeface="Arial"/>
                <a:sym typeface="Arial"/>
              </a:rPr>
              <a:t>For systems currently relying on RSA encryption for secure communication and data protection, the emergence of quantum computing presents a critical challenge.</a:t>
            </a:r>
            <a:endParaRPr/>
          </a:p>
          <a:p>
            <a:pPr indent="-342900" lvl="0" marL="457200" rtl="0" algn="just">
              <a:lnSpc>
                <a:spcPct val="150000"/>
              </a:lnSpc>
              <a:spcBef>
                <a:spcPts val="0"/>
              </a:spcBef>
              <a:spcAft>
                <a:spcPts val="0"/>
              </a:spcAft>
              <a:buClr>
                <a:schemeClr val="dk1"/>
              </a:buClr>
              <a:buSzPts val="1800"/>
              <a:buFont typeface="Arial"/>
              <a:buChar char="•"/>
            </a:pPr>
            <a:r>
              <a:rPr b="0" i="0" lang="en-US" sz="1300">
                <a:solidFill>
                  <a:schemeClr val="dk1"/>
                </a:solidFill>
                <a:latin typeface="Arial"/>
                <a:ea typeface="Arial"/>
                <a:cs typeface="Arial"/>
                <a:sym typeface="Arial"/>
              </a:rPr>
              <a:t>The threat of quantum attacks underscores the importance of exploring alternative cryptographic solutions, such as post-quantum cryptography, to ensure the long-term security and resilience of existing systems.</a:t>
            </a:r>
            <a:endParaRPr/>
          </a:p>
          <a:p>
            <a:pPr indent="-228600" lvl="0" marL="457200" rtl="0" algn="l">
              <a:lnSpc>
                <a:spcPct val="90000"/>
              </a:lnSpc>
              <a:spcBef>
                <a:spcPts val="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p:nvPr/>
        </p:nvSpPr>
        <p:spPr>
          <a:xfrm>
            <a:off x="57850" y="866000"/>
            <a:ext cx="8864100" cy="4179600"/>
          </a:xfrm>
          <a:prstGeom prst="rect">
            <a:avLst/>
          </a:prstGeom>
          <a:noFill/>
          <a:ln>
            <a:noFill/>
          </a:ln>
        </p:spPr>
        <p:txBody>
          <a:bodyPr anchorCtr="0" anchor="ctr" bIns="0" lIns="0" spcFirstLastPara="1" rIns="0" wrap="square" tIns="198375">
            <a:noAutofit/>
          </a:bodyPr>
          <a:lstStyle/>
          <a:p>
            <a:pPr indent="-171450" lvl="1" marL="628650" marR="0" rtl="0" algn="just">
              <a:lnSpc>
                <a:spcPct val="150000"/>
              </a:lnSpc>
              <a:spcBef>
                <a:spcPts val="0"/>
              </a:spcBef>
              <a:spcAft>
                <a:spcPts val="0"/>
              </a:spcAft>
              <a:buClr>
                <a:srgbClr val="0D0D0D"/>
              </a:buClr>
              <a:buSzPts val="1300"/>
              <a:buFont typeface="Arial"/>
              <a:buChar char="•"/>
            </a:pPr>
            <a:r>
              <a:rPr b="0" i="0" lang="en-US" sz="1300" u="none" cap="none" strike="noStrike">
                <a:solidFill>
                  <a:srgbClr val="0D0D0D"/>
                </a:solidFill>
                <a:highlight>
                  <a:srgbClr val="FFFFFF"/>
                </a:highlight>
                <a:latin typeface="Arial"/>
                <a:ea typeface="Arial"/>
                <a:cs typeface="Arial"/>
                <a:sym typeface="Arial"/>
              </a:rPr>
              <a:t>In our proposed system, we are strategically integrating post-quantum encryption to fortify our data security measures against the imminent threats posed by quantum computing advancements. By harnessing advanced cryptographic techniques, we aim to create a robust defense mechanism that safeguards our sensitive information from potential breaches and unauthorized access.</a:t>
            </a:r>
            <a:endParaRPr sz="1300"/>
          </a:p>
          <a:p>
            <a:pPr indent="-171450" lvl="1" marL="628650" marR="0" rtl="0" algn="just">
              <a:lnSpc>
                <a:spcPct val="150000"/>
              </a:lnSpc>
              <a:spcBef>
                <a:spcPts val="0"/>
              </a:spcBef>
              <a:spcAft>
                <a:spcPts val="0"/>
              </a:spcAft>
              <a:buClr>
                <a:srgbClr val="0D0D0D"/>
              </a:buClr>
              <a:buSzPts val="1300"/>
              <a:buFont typeface="Arial"/>
              <a:buChar char="•"/>
            </a:pPr>
            <a:r>
              <a:rPr b="0" i="0" lang="en-US" sz="1300" u="none" cap="none" strike="noStrike">
                <a:solidFill>
                  <a:srgbClr val="0D0D0D"/>
                </a:solidFill>
                <a:highlight>
                  <a:srgbClr val="FFFFFF"/>
                </a:highlight>
                <a:latin typeface="Arial"/>
                <a:ea typeface="Arial"/>
                <a:cs typeface="Arial"/>
                <a:sym typeface="Arial"/>
              </a:rPr>
              <a:t>Unlike RSA encryption, post-quantum cryptographic algorithms are designed to resist attacks from both classical and quantum computers.</a:t>
            </a:r>
            <a:endParaRPr sz="1300"/>
          </a:p>
          <a:p>
            <a:pPr indent="-171450" lvl="1" marL="628650" marR="0" rtl="0" algn="just">
              <a:lnSpc>
                <a:spcPct val="150000"/>
              </a:lnSpc>
              <a:spcBef>
                <a:spcPts val="0"/>
              </a:spcBef>
              <a:spcAft>
                <a:spcPts val="0"/>
              </a:spcAft>
              <a:buClr>
                <a:srgbClr val="0D0D0D"/>
              </a:buClr>
              <a:buSzPts val="1300"/>
              <a:buFont typeface="Arial"/>
              <a:buChar char="•"/>
            </a:pPr>
            <a:r>
              <a:rPr b="0" i="0" lang="en-US" sz="1300" u="none" cap="none" strike="noStrike">
                <a:solidFill>
                  <a:srgbClr val="0D0D0D"/>
                </a:solidFill>
                <a:highlight>
                  <a:srgbClr val="FFFFFF"/>
                </a:highlight>
                <a:latin typeface="Arial"/>
                <a:ea typeface="Arial"/>
                <a:cs typeface="Arial"/>
                <a:sym typeface="Arial"/>
              </a:rPr>
              <a:t>Adoption of cutting-edge encryption algorithms resilient to quantum attacks, ensuring the confidentiality and integrity of our data.</a:t>
            </a:r>
            <a:endParaRPr sz="1300"/>
          </a:p>
          <a:p>
            <a:pPr indent="-171450" lvl="1" marL="628650" marR="0" rtl="0" algn="just">
              <a:lnSpc>
                <a:spcPct val="150000"/>
              </a:lnSpc>
              <a:spcBef>
                <a:spcPts val="0"/>
              </a:spcBef>
              <a:spcAft>
                <a:spcPts val="0"/>
              </a:spcAft>
              <a:buClr>
                <a:srgbClr val="0D0D0D"/>
              </a:buClr>
              <a:buSzPts val="1300"/>
              <a:buFont typeface="Arial"/>
              <a:buChar char="•"/>
            </a:pPr>
            <a:r>
              <a:rPr b="0" i="0" lang="en-US" sz="1300" u="none" cap="none" strike="noStrike">
                <a:solidFill>
                  <a:srgbClr val="0D0D0D"/>
                </a:solidFill>
                <a:highlight>
                  <a:srgbClr val="FFFFFF"/>
                </a:highlight>
                <a:latin typeface="Arial"/>
                <a:ea typeface="Arial"/>
                <a:cs typeface="Arial"/>
                <a:sym typeface="Arial"/>
              </a:rPr>
              <a:t>Proactive stance in the realm of data security, positioning ourselves as leaders committed to staying ahead of emerging threats and protecting our stakeholders' interests.</a:t>
            </a:r>
            <a:endParaRPr sz="1300"/>
          </a:p>
          <a:p>
            <a:pPr indent="-171450" lvl="1" marL="628650" marR="0" rtl="0" algn="just">
              <a:lnSpc>
                <a:spcPct val="150000"/>
              </a:lnSpc>
              <a:spcBef>
                <a:spcPts val="0"/>
              </a:spcBef>
              <a:spcAft>
                <a:spcPts val="0"/>
              </a:spcAft>
              <a:buClr>
                <a:srgbClr val="0D0D0D"/>
              </a:buClr>
              <a:buSzPts val="1300"/>
              <a:buFont typeface="Arial"/>
              <a:buChar char="•"/>
            </a:pPr>
            <a:r>
              <a:rPr b="0" i="0" lang="en-US" sz="1300" u="none" cap="none" strike="noStrike">
                <a:solidFill>
                  <a:srgbClr val="0D0D0D"/>
                </a:solidFill>
                <a:highlight>
                  <a:srgbClr val="FFFFFF"/>
                </a:highlight>
                <a:latin typeface="Arial"/>
                <a:ea typeface="Arial"/>
                <a:cs typeface="Arial"/>
                <a:sym typeface="Arial"/>
              </a:rPr>
              <a:t>Future-proofing our data infrastructure against evolving cyber threats by embracing innovative encryption methods and maintaining resilience in the face of uncertainty.</a:t>
            </a:r>
            <a:endParaRPr sz="1300"/>
          </a:p>
          <a:p>
            <a:pPr indent="0" lvl="0" marL="0" marR="0" rtl="0" algn="l">
              <a:lnSpc>
                <a:spcPct val="100000"/>
              </a:lnSpc>
              <a:spcBef>
                <a:spcPts val="0"/>
              </a:spcBef>
              <a:spcAft>
                <a:spcPts val="0"/>
              </a:spcAft>
              <a:buClr>
                <a:schemeClr val="dk1"/>
              </a:buClr>
              <a:buSzPts val="1300"/>
              <a:buFont typeface="Calibri"/>
              <a:buNone/>
            </a:pPr>
            <a:r>
              <a:t/>
            </a:r>
            <a:endParaRPr b="0" i="0" sz="1300" u="none" cap="none" strike="noStrike">
              <a:solidFill>
                <a:schemeClr val="dk1"/>
              </a:solidFill>
              <a:latin typeface="Arial"/>
              <a:ea typeface="Arial"/>
              <a:cs typeface="Arial"/>
              <a:sym typeface="Arial"/>
            </a:endParaRPr>
          </a:p>
        </p:txBody>
      </p:sp>
      <p:sp>
        <p:nvSpPr>
          <p:cNvPr id="113" name="Google Shape;113;p18"/>
          <p:cNvSpPr txBox="1"/>
          <p:nvPr>
            <p:ph type="title"/>
          </p:nvPr>
        </p:nvSpPr>
        <p:spPr>
          <a:xfrm>
            <a:off x="229600" y="293292"/>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101010"/>
              <a:buFont typeface="Calibri"/>
              <a:buNone/>
            </a:pPr>
            <a:r>
              <a:rPr lang="en-US"/>
              <a:t>Proposed System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101010"/>
              <a:buFont typeface="Calibri"/>
              <a:buNone/>
            </a:pPr>
            <a:r>
              <a:rPr lang="en-US"/>
              <a:t>Hardware and Software Requirements</a:t>
            </a:r>
            <a:endParaRPr/>
          </a:p>
        </p:txBody>
      </p:sp>
      <p:sp>
        <p:nvSpPr>
          <p:cNvPr id="119" name="Google Shape;119;p19"/>
          <p:cNvSpPr txBox="1"/>
          <p:nvPr>
            <p:ph idx="1" type="body"/>
          </p:nvPr>
        </p:nvSpPr>
        <p:spPr>
          <a:xfrm>
            <a:off x="311699" y="1152475"/>
            <a:ext cx="8594175" cy="3714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523"/>
              <a:buNone/>
            </a:pPr>
            <a:r>
              <a:rPr lang="en-US" sz="1100"/>
              <a:t>Hardware Requirements:</a:t>
            </a:r>
            <a:endParaRPr sz="1100"/>
          </a:p>
          <a:p>
            <a:pPr indent="-298449" lvl="0" marL="457200" rtl="0" algn="l">
              <a:lnSpc>
                <a:spcPct val="90000"/>
              </a:lnSpc>
              <a:spcBef>
                <a:spcPts val="1200"/>
              </a:spcBef>
              <a:spcAft>
                <a:spcPts val="0"/>
              </a:spcAft>
              <a:buClr>
                <a:schemeClr val="dk1"/>
              </a:buClr>
              <a:buSzPts val="1100"/>
              <a:buChar char="●"/>
            </a:pPr>
            <a:r>
              <a:rPr lang="en-US" sz="1100"/>
              <a:t>Quantum-Resistant Hardware: Evaluation of existing IoT devices to determine their compatibility with post-quantum cryptographic algorithms. Devices with sufficient computational resources and memory capabilities to support quantum-resistant algorithms like NTRUEnc</a:t>
            </a:r>
            <a:r>
              <a:rPr lang="en-US" sz="1100"/>
              <a:t>rypt</a:t>
            </a:r>
            <a:endParaRPr sz="1100"/>
          </a:p>
          <a:p>
            <a:pPr indent="-298449" lvl="0" marL="457200" rtl="0" algn="l">
              <a:lnSpc>
                <a:spcPct val="90000"/>
              </a:lnSpc>
              <a:spcBef>
                <a:spcPts val="0"/>
              </a:spcBef>
              <a:spcAft>
                <a:spcPts val="0"/>
              </a:spcAft>
              <a:buClr>
                <a:schemeClr val="dk1"/>
              </a:buClr>
              <a:buSzPts val="1100"/>
              <a:buChar char="●"/>
            </a:pPr>
            <a:r>
              <a:rPr lang="en-US" sz="1100"/>
              <a:t>Quantum-Safe Hardware Implementation: Exploration of hardware-based security modules or dedicated cryptographic co-processors capable of executing quantum-resistant algorithms efficiently.</a:t>
            </a:r>
            <a:endParaRPr sz="1100"/>
          </a:p>
          <a:p>
            <a:pPr indent="0" lvl="0" marL="0" rtl="0" algn="l">
              <a:lnSpc>
                <a:spcPct val="90000"/>
              </a:lnSpc>
              <a:spcBef>
                <a:spcPts val="1200"/>
              </a:spcBef>
              <a:spcAft>
                <a:spcPts val="0"/>
              </a:spcAft>
              <a:buClr>
                <a:schemeClr val="dk1"/>
              </a:buClr>
              <a:buSzPts val="523"/>
              <a:buNone/>
            </a:pPr>
            <a:r>
              <a:rPr lang="en-US" sz="1100"/>
              <a:t>Software Requirements:</a:t>
            </a:r>
            <a:endParaRPr sz="1100"/>
          </a:p>
          <a:p>
            <a:pPr indent="-298449" lvl="0" marL="457200" rtl="0" algn="l">
              <a:lnSpc>
                <a:spcPct val="90000"/>
              </a:lnSpc>
              <a:spcBef>
                <a:spcPts val="1200"/>
              </a:spcBef>
              <a:spcAft>
                <a:spcPts val="0"/>
              </a:spcAft>
              <a:buClr>
                <a:schemeClr val="dk1"/>
              </a:buClr>
              <a:buSzPts val="1100"/>
              <a:buChar char="●"/>
            </a:pPr>
            <a:r>
              <a:rPr lang="en-US" sz="1100"/>
              <a:t>Java Development Environment: Installation of Java Development Kit (JDK) compatible with the selected Java-based frameworks for algorithm implementation and integration.</a:t>
            </a:r>
            <a:endParaRPr sz="1100"/>
          </a:p>
          <a:p>
            <a:pPr indent="-298449" lvl="0" marL="457200" rtl="0" algn="l">
              <a:lnSpc>
                <a:spcPct val="90000"/>
              </a:lnSpc>
              <a:spcBef>
                <a:spcPts val="0"/>
              </a:spcBef>
              <a:spcAft>
                <a:spcPts val="0"/>
              </a:spcAft>
              <a:buClr>
                <a:schemeClr val="dk1"/>
              </a:buClr>
              <a:buSzPts val="1100"/>
              <a:buChar char="●"/>
            </a:pPr>
            <a:r>
              <a:rPr lang="en-US" sz="1100"/>
              <a:t>LibOQS Integration: Incorporation of LibOQS library into the development environment to access post-quantum cryptographic algorithms and functionalities.</a:t>
            </a:r>
            <a:endParaRPr sz="1100"/>
          </a:p>
          <a:p>
            <a:pPr indent="-298449" lvl="0" marL="457200" rtl="0" algn="l">
              <a:lnSpc>
                <a:spcPct val="90000"/>
              </a:lnSpc>
              <a:spcBef>
                <a:spcPts val="0"/>
              </a:spcBef>
              <a:spcAft>
                <a:spcPts val="0"/>
              </a:spcAft>
              <a:buClr>
                <a:schemeClr val="dk1"/>
              </a:buClr>
              <a:buSzPts val="1100"/>
              <a:buChar char="●"/>
            </a:pPr>
            <a:r>
              <a:rPr lang="en-US" sz="1100"/>
              <a:t>Spring Boot Framework: Installation and configuration of Spring Boot framework for developing RESTful APIs, facilitating seamless integration of cryptographic functionalities into PiltiSmart's IoT ecosystem.</a:t>
            </a:r>
            <a:endParaRPr sz="1100"/>
          </a:p>
          <a:p>
            <a:pPr indent="0" lvl="0" marL="0" rtl="0" algn="l">
              <a:lnSpc>
                <a:spcPct val="90000"/>
              </a:lnSpc>
              <a:spcBef>
                <a:spcPts val="1200"/>
              </a:spcBef>
              <a:spcAft>
                <a:spcPts val="0"/>
              </a:spcAft>
              <a:buClr>
                <a:schemeClr val="dk1"/>
              </a:buClr>
              <a:buSzPts val="523"/>
              <a:buNone/>
            </a:pPr>
            <a:r>
              <a:rPr lang="en-US" sz="1100"/>
              <a:t>Compatibility Testing:</a:t>
            </a:r>
            <a:endParaRPr sz="1100"/>
          </a:p>
          <a:p>
            <a:pPr indent="-298449" lvl="0" marL="457200" rtl="0" algn="l">
              <a:lnSpc>
                <a:spcPct val="90000"/>
              </a:lnSpc>
              <a:spcBef>
                <a:spcPts val="1200"/>
              </a:spcBef>
              <a:spcAft>
                <a:spcPts val="0"/>
              </a:spcAft>
              <a:buClr>
                <a:schemeClr val="dk1"/>
              </a:buClr>
              <a:buSzPts val="1100"/>
              <a:buChar char="●"/>
            </a:pPr>
            <a:r>
              <a:rPr lang="en-US" sz="1100"/>
              <a:t>Compatibility Testing: Verification of compatibility between selected hardware and software components with the chosen post-quantum cryptographic algorithms.</a:t>
            </a:r>
            <a:endParaRPr sz="1100"/>
          </a:p>
          <a:p>
            <a:pPr indent="-298449" lvl="0" marL="457200" rtl="0" algn="l">
              <a:lnSpc>
                <a:spcPct val="90000"/>
              </a:lnSpc>
              <a:spcBef>
                <a:spcPts val="0"/>
              </a:spcBef>
              <a:spcAft>
                <a:spcPts val="0"/>
              </a:spcAft>
              <a:buClr>
                <a:schemeClr val="dk1"/>
              </a:buClr>
              <a:buSzPts val="1100"/>
              <a:buChar char="●"/>
            </a:pPr>
            <a:r>
              <a:rPr lang="en-US" sz="1100"/>
              <a:t>Performance Evaluation: Benchmarking of algorithm performance on IoT devices to ensure optimal resource utilization and minimal computational overhead.</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0" y="0"/>
            <a:ext cx="8520600" cy="484742"/>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101010"/>
              <a:buFont typeface="Calibri"/>
              <a:buNone/>
            </a:pPr>
            <a:r>
              <a:rPr lang="en-US"/>
              <a:t>Data Flow Diagram</a:t>
            </a:r>
            <a:endParaRPr/>
          </a:p>
        </p:txBody>
      </p:sp>
      <p:pic>
        <p:nvPicPr>
          <p:cNvPr id="125" name="Google Shape;125;p20"/>
          <p:cNvPicPr preferRelativeResize="0"/>
          <p:nvPr/>
        </p:nvPicPr>
        <p:blipFill rotWithShape="1">
          <a:blip r:embed="rId3">
            <a:alphaModFix/>
          </a:blip>
          <a:srcRect b="0" l="0" r="0" t="0"/>
          <a:stretch/>
        </p:blipFill>
        <p:spPr>
          <a:xfrm>
            <a:off x="623400" y="484742"/>
            <a:ext cx="7897199" cy="456098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1"/>
          <p:cNvPicPr preferRelativeResize="0"/>
          <p:nvPr/>
        </p:nvPicPr>
        <p:blipFill>
          <a:blip r:embed="rId3">
            <a:alphaModFix/>
          </a:blip>
          <a:stretch>
            <a:fillRect/>
          </a:stretch>
        </p:blipFill>
        <p:spPr>
          <a:xfrm>
            <a:off x="548950" y="114300"/>
            <a:ext cx="7864424" cy="4838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2"/>
          <p:cNvPicPr preferRelativeResize="0"/>
          <p:nvPr/>
        </p:nvPicPr>
        <p:blipFill>
          <a:blip r:embed="rId3">
            <a:alphaModFix/>
          </a:blip>
          <a:stretch>
            <a:fillRect/>
          </a:stretch>
        </p:blipFill>
        <p:spPr>
          <a:xfrm>
            <a:off x="608588" y="-103375"/>
            <a:ext cx="7926824" cy="5246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