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67" r:id="rId5"/>
    <p:sldId id="268" r:id="rId6"/>
    <p:sldId id="259" r:id="rId7"/>
    <p:sldId id="260" r:id="rId8"/>
    <p:sldId id="261" r:id="rId9"/>
    <p:sldId id="264" r:id="rId10"/>
    <p:sldId id="288" r:id="rId11"/>
    <p:sldId id="289" r:id="rId12"/>
    <p:sldId id="290" r:id="rId13"/>
    <p:sldId id="291" r:id="rId14"/>
    <p:sldId id="292" r:id="rId15"/>
    <p:sldId id="262" r:id="rId16"/>
    <p:sldId id="281" r:id="rId17"/>
    <p:sldId id="282" r:id="rId18"/>
    <p:sldId id="283" r:id="rId19"/>
    <p:sldId id="275" r:id="rId20"/>
    <p:sldId id="263" r:id="rId21"/>
    <p:sldId id="271" r:id="rId22"/>
    <p:sldId id="266" r:id="rId23"/>
    <p:sldId id="284" r:id="rId24"/>
    <p:sldId id="285" r:id="rId25"/>
    <p:sldId id="286" r:id="rId26"/>
    <p:sldId id="276" r:id="rId27"/>
    <p:sldId id="278" r:id="rId28"/>
    <p:sldId id="265" r:id="rId29"/>
    <p:sldId id="279" r:id="rId30"/>
    <p:sldId id="280" r:id="rId3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Calibri Light" panose="020F0302020204030204" pitchFamily="34" charset="0"/>
      <p:regular r:id="rId37"/>
      <p:italic r:id="rId38"/>
    </p:embeddedFont>
    <p:embeddedFont>
      <p:font typeface="Roboto" panose="02000000000000000000" pitchFamily="2" charset="0"/>
      <p:regular r:id="rId39"/>
      <p:bold r:id="rId40"/>
      <p:italic r:id="rId41"/>
      <p:boldItalic r:id="rId4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c2db3cc123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c2db3cc123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2449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c2db3cc123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c2db3cc123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2db3cc123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c2db3cc123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c2db3cc123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c2db3cc123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c2db3cc123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c2db3cc123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c2db3cc123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c2db3cc123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c2db3cc123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c2db3cc123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c2db3cc123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c2db3cc123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c2db3cc123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c2db3cc123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DF16D-4945-422C-A234-1833EDF9B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02765-C919-48DD-B6E0-86DA34FF84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49999-B136-4445-A8A8-12167ACD6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0B552-5E29-47E7-BE9C-58D51E668643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38A5C-47FC-45B3-A60A-96B5E339D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2D70E-FA82-4037-BDA4-44EBDF04B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88267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1A62D-CB8B-440C-A775-4BFFCCE4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69A3ED-2BEA-4269-B307-D51E5FF32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ED2D5-FB86-4235-A95F-2BABAAF24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0B552-5E29-47E7-BE9C-58D51E668643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20F75-6BB9-4A96-A61D-8097F04E8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B5DE9-0ED7-4ACC-8F72-60A12509B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39029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F3AF4D-7328-4ABA-B860-9E93A0993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28790-C2C0-495C-82E1-A95714595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5C3BE-5947-465F-8797-6404814DD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0B552-5E29-47E7-BE9C-58D51E668643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3C699-85DA-4B5B-8B43-E65A9934E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B8D4C-2559-47CC-B130-CDA942791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48952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021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F1C36-F095-4EA1-A4E7-93F328277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83179-AC7A-4362-9624-845F2ADC6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FADE3-EE3A-42A5-9F29-DB4AA3F0B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0B552-5E29-47E7-BE9C-58D51E668643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D5F79-26C4-4BA6-B5B8-A3226E318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9F70F-04C0-4FE3-A2B0-4151919A0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71036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01DC0-7D30-40AB-946C-AD440AC55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B7028-FD6D-4C7F-8DAE-81F5CCD63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58DD2-F63E-4EA0-8C99-C81488289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0B552-5E29-47E7-BE9C-58D51E668643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9F492-9E82-4A52-836E-436980461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51608-E86C-4691-811C-E08C5BB97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22583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F4856-62E4-4D25-9CF9-8587D33B8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05A8-8AAB-4D3A-8D7B-EEE7B9AC0D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74D39B-BE2C-45C8-B230-C3BC25785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4639E6-C14F-41BD-BC62-4F82A0050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0B552-5E29-47E7-BE9C-58D51E668643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26657-4F86-466B-B25A-AE1022750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11FE2-E030-4214-BC43-E52830942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42046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B3FB2-4125-42F4-886B-CC6C18C4C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E3F92-51DE-45E7-8212-A4393C35A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2262F-1105-4180-ADA5-6A4100112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CF9997-2FB9-46DA-9D1B-7D9981CC83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D8968F-3520-4D12-8860-F73F753C02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5ED122-12F4-4827-8077-6EA275542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0B552-5E29-47E7-BE9C-58D51E668643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10C18B-B320-48A1-BE60-47071B1E0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344F4C-2469-4BEA-8143-F6397C11F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46359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2D52A-EA30-4ED1-ABCC-5BBBE83C3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D00DE0-1888-4120-971E-F0243DA4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0B552-5E29-47E7-BE9C-58D51E668643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6A52D-49CE-4525-9801-70FAC8E4C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551F3F-563F-4615-93E1-B1D16A03D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94625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59EA4C-1CDF-409C-B1C9-B75701545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0B552-5E29-47E7-BE9C-58D51E668643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CE12EE-7A8A-48F5-868D-7760C60F2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7B3D0C-347E-4667-AEDC-B6CD5F349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310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3B3C7-9634-43B0-A4FB-A1334A868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D52F4-91BF-4752-9F89-D37282EFF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70AAA3-ACA1-4D0D-875E-422567ED8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3A7A1-EA3D-4F10-8FB4-8B1FC240B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0B552-5E29-47E7-BE9C-58D51E668643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06BD2-582C-490C-8DBA-B22676803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163EC-84DC-4265-B6DB-939520538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5037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64F8E-8AA1-4D83-B881-630505F78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30E6A6-FC49-4FE8-8962-4235AD1BFF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40D5D9-2365-415B-954C-BEC527597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E7C90-8DC0-455D-AF77-25F601B3D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0B552-5E29-47E7-BE9C-58D51E668643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A9F58-91BB-4D99-99E8-ADB55001A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C53FC-8DC6-4AD8-99BC-01B2145FB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67741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D7655B-CA12-42AB-8B6A-44F9AFBDA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BE9E2-7349-498A-B137-462C837B2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A9A67-3323-4E23-B663-970C7A718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0B552-5E29-47E7-BE9C-58D51E668643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647DD-E8A7-4227-8F91-C06E22CFD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6072A-0463-44BC-A813-4F604088D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556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3" Type="http://schemas.openxmlformats.org/officeDocument/2006/relationships/hyperlink" Target="https://www.elastic.co/guide/index.html" TargetMode="External"/><Relationship Id="rId7" Type="http://schemas.openxmlformats.org/officeDocument/2006/relationships/hyperlink" Target="https://youtu.be/w3taEk9tAQ4?si=cAKZA8e0XX-Eve5j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tensorflow.org/" TargetMode="External"/><Relationship Id="rId5" Type="http://schemas.openxmlformats.org/officeDocument/2006/relationships/hyperlink" Target="https://www.elastic.co/guide/en/kibana/index.html" TargetMode="External"/><Relationship Id="rId4" Type="http://schemas.openxmlformats.org/officeDocument/2006/relationships/hyperlink" Target="https://www.elastic.co/guide/en/logstash/index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Empowering DevOps with AI-Infused Log Management and Observability Solution</a:t>
            </a:r>
            <a:endParaRPr sz="3000" dirty="0">
              <a:highlight>
                <a:schemeClr val="lt1"/>
              </a:highlight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3951" y="4582426"/>
            <a:ext cx="1278673" cy="27207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07CF8E-EDB9-4170-8870-285DCDE3465F}"/>
              </a:ext>
            </a:extLst>
          </p:cNvPr>
          <p:cNvSpPr txBox="1"/>
          <p:nvPr/>
        </p:nvSpPr>
        <p:spPr>
          <a:xfrm>
            <a:off x="307756" y="3751429"/>
            <a:ext cx="35014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Guide</a:t>
            </a:r>
          </a:p>
          <a:p>
            <a:pPr algn="ctr"/>
            <a:r>
              <a:rPr lang="en-US" sz="1600" dirty="0"/>
              <a:t>Mr. K. Tamil Selvam M.C.A (</a:t>
            </a:r>
            <a:r>
              <a:rPr lang="en-US" sz="1600" err="1"/>
              <a:t>M</a:t>
            </a:r>
            <a:r>
              <a:rPr lang="en-US" sz="1600"/>
              <a:t>.Phil</a:t>
            </a:r>
            <a:r>
              <a:rPr lang="en-US" sz="1600" dirty="0"/>
              <a:t>)</a:t>
            </a:r>
          </a:p>
          <a:p>
            <a:pPr algn="ctr"/>
            <a:r>
              <a:rPr lang="en-US" sz="1600" dirty="0"/>
              <a:t>Assistant Professor/M.C.A</a:t>
            </a:r>
            <a:endParaRPr lang="en-IN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D4F1BE-E49F-46C8-9C53-1F627348E11E}"/>
              </a:ext>
            </a:extLst>
          </p:cNvPr>
          <p:cNvSpPr txBox="1"/>
          <p:nvPr/>
        </p:nvSpPr>
        <p:spPr>
          <a:xfrm>
            <a:off x="6571786" y="3657600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Presented By</a:t>
            </a:r>
          </a:p>
          <a:p>
            <a:pPr algn="ctr"/>
            <a:r>
              <a:rPr lang="en-US" sz="1600" dirty="0"/>
              <a:t>Vivek J S</a:t>
            </a:r>
          </a:p>
          <a:p>
            <a:pPr algn="ctr"/>
            <a:r>
              <a:rPr lang="en-US" sz="1600" dirty="0"/>
              <a:t>(910622301058)</a:t>
            </a:r>
            <a:endParaRPr lang="en-IN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734275-C012-4860-A3BD-CC4BF1590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991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344CEC-8AE3-44E5-ABBF-985F9E22B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347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A5C49B-A2CB-4A13-8923-530FDBB2A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83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5A958D-C490-4A70-B06A-F46AF77AE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94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43DBC2-2AD9-42C6-9830-BB986E29D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859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Elasticsearch Development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Objective: </a:t>
            </a:r>
            <a:endParaRPr/>
          </a:p>
          <a:p>
            <a:pPr marL="457200" lvl="0" indent="-308610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Integration of advanced ML algorithms into Elasticsearch for real-time anomaly detection and predictive analytics.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Technical Details:</a:t>
            </a:r>
            <a:endParaRPr/>
          </a:p>
          <a:p>
            <a:pPr marL="457200" lvl="0" indent="-308610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Implementation of supervised learning techniques for anomaly detection, utilizing algorithms such as logistic regression, random forests, or gradient boosting.</a:t>
            </a:r>
            <a:endParaRPr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Time series analysis using techniques like ARIMA (AutoRegressive Integrated Moving Average) for forecasting and trend detection.</a:t>
            </a:r>
            <a:endParaRPr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Clustering algorithms such as k-means or DBSCAN for grouping similar log entries and identifying patterns.</a:t>
            </a:r>
            <a:endParaRPr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Utilization of autoencoder neural networks for dimensionality reduction and feature extraction from log data.</a:t>
            </a:r>
            <a:endParaRPr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Implementation of Gaussian mixture models for probabilistic clustering and identifying complex data distributions.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Benefits:</a:t>
            </a:r>
            <a:endParaRPr/>
          </a:p>
          <a:p>
            <a:pPr marL="457200" lvl="0" indent="-308610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Enables proactive troubleshooting by detecting anomalies in real-time.</a:t>
            </a:r>
            <a:endParaRPr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Facilitates optimization of system performance through predictive analytics.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F80BC9-4A9F-4CDE-B7C7-F7EB6AC3F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20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9C914F-D4D9-4226-ADA2-0F4D042DD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098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BA0D1A-EAAD-4582-92BA-0151A66A7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046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2774A4-9DB1-494F-B866-33BF9E048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4533"/>
            <a:ext cx="9144000" cy="445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294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790"/>
              <a:t>Abstract</a:t>
            </a:r>
            <a:endParaRPr sz="279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Description:</a:t>
            </a:r>
            <a:endParaRPr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Piltismart embarks on a visionary initiative to develop and test an AI-infused server log management and observability tool.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The project aims to redefine monitoring, observability, and automation within Piltismart's infrastructure.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It leverages advanced AI and ML techniques to build cutting-edge DevOps solutions.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Key Points:</a:t>
            </a:r>
            <a:endParaRPr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Importance of comprehensive monitoring and observability in modern IT environments.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Use of the EKL stack (Elasticsearch, Logstash, Kibana) as the foundation for the solution.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Integration of advanced ML algorithms for real-time anomaly detection and predictive analytics.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Logstash Customization</a:t>
            </a:r>
            <a:endParaRPr dirty="0"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Objective: </a:t>
            </a:r>
            <a:endParaRPr dirty="0"/>
          </a:p>
          <a:p>
            <a:pPr marL="457200" lvl="0" indent="-308610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Customization of Logstash to incorporate ML techniques for log parsing, categorization, and anomaly detection.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Technical Details:</a:t>
            </a:r>
            <a:endParaRPr dirty="0"/>
          </a:p>
          <a:p>
            <a:pPr marL="457200" lvl="0" indent="-308610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Integration of support vector machines (SVM) or decision trees for log parsing and categorization based on log patterns and structures.</a:t>
            </a:r>
            <a:endParaRPr dirty="0"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Implementation of NLP models for sentiment analysis and entity recognition to extract meaningful insights from log messages.</a:t>
            </a:r>
            <a:endParaRPr dirty="0"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Utilization of ML-based anomaly detection techniques like isolation forests or one-class SVM for identifying abnormal log entries.</a:t>
            </a:r>
            <a:endParaRPr dirty="0"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Incorporation of time-series analysis methods within Logstash for detecting trends and seasonality in log data.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Benefits:</a:t>
            </a:r>
            <a:endParaRPr dirty="0"/>
          </a:p>
          <a:p>
            <a:pPr marL="457200" lvl="0" indent="-308610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Enhances log parsing accuracy and efficiency by leveraging ML-based techniques.</a:t>
            </a:r>
            <a:endParaRPr dirty="0"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Enables precise identification of anomalies and critical events in log streams.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2E73D5-04F7-4F52-AB39-800DB28CB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2"/>
            <a:ext cx="9144000" cy="514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84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6E546-C5F5-4C96-99A6-30BF8A849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088" y="275063"/>
            <a:ext cx="8017262" cy="4527396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Pts val="3000"/>
              <a:buNone/>
            </a:pPr>
            <a:r>
              <a:rPr lang="en-US" sz="3500" dirty="0">
                <a:latin typeface="+mj-lt"/>
                <a:ea typeface="+mj-ea"/>
                <a:cs typeface="+mj-cs"/>
              </a:rPr>
              <a:t>Integration of Jenkins with AI</a:t>
            </a:r>
            <a:endParaRPr lang="en-US" sz="19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9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/>
              <a:t>Objective: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Bridge Jenkins automation capabilities with AI technologies to streamline software development and deployment processes.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/>
              <a:t>Technical Details:</a:t>
            </a:r>
          </a:p>
          <a:p>
            <a:r>
              <a:rPr lang="en-US" sz="1900" dirty="0"/>
              <a:t>orchestrates AI model training and deployment pipelines, integrating seamlessly with CI/CD workflows.</a:t>
            </a:r>
          </a:p>
          <a:p>
            <a:r>
              <a:rPr lang="en-US" sz="1900" dirty="0"/>
              <a:t>AI workflows are integrated into CI/CD pipelines, enabling rapid and reliable action taker.</a:t>
            </a:r>
          </a:p>
          <a:p>
            <a:r>
              <a:rPr lang="en-US" sz="1900" dirty="0"/>
              <a:t>Orchestration of data pipelines ensures the availability of high-quality data for AI model training and inference.</a:t>
            </a:r>
          </a:p>
          <a:p>
            <a:r>
              <a:rPr lang="en-US" sz="1900" dirty="0"/>
              <a:t>Implementation of monitoring and alerting mechanisms tracks AI model performance and triggers alerts for anomalies or failures.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/>
              <a:t>Benefits: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Streamlined AI development, reducing manual effort and accelerating time-to-market.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Enhanced collaboration between development, operations, and data science teams.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Scalable and reliable deployment of AI models across diverse environments.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0356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3E9C4C-4CB8-4FD7-BCC8-4A4774542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5334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26436F-0FD8-4B88-8C72-51D5A8C6E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826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96D8DB-16F1-4841-84AA-9ED17E6B9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0021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1CD44C-FB94-4FDD-8CD5-424D89532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2"/>
            <a:ext cx="9144000" cy="514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1347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CF9040-5624-40E0-9D26-9EF5268C2085}"/>
              </a:ext>
            </a:extLst>
          </p:cNvPr>
          <p:cNvSpPr txBox="1"/>
          <p:nvPr/>
        </p:nvSpPr>
        <p:spPr>
          <a:xfrm>
            <a:off x="624468" y="197895"/>
            <a:ext cx="7895063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>
              <a:lnSpc>
                <a:spcPct val="90000"/>
              </a:lnSpc>
              <a:buSzPts val="3000"/>
            </a:pPr>
            <a:r>
              <a:rPr lang="en-US" sz="3000" dirty="0">
                <a:latin typeface="+mj-lt"/>
                <a:ea typeface="+mj-ea"/>
                <a:cs typeface="+mj-cs"/>
              </a:rPr>
              <a:t>Testing</a:t>
            </a:r>
          </a:p>
          <a:p>
            <a:pPr defTabSz="685800">
              <a:lnSpc>
                <a:spcPct val="70000"/>
              </a:lnSpc>
              <a:buFont typeface="Arial" panose="020B0604020202020204" pitchFamily="34" charset="0"/>
            </a:pPr>
            <a:endParaRPr lang="en-US" dirty="0"/>
          </a:p>
          <a:p>
            <a:pPr defTabSz="685800">
              <a:lnSpc>
                <a:spcPct val="70000"/>
              </a:lnSpc>
              <a:buFont typeface="Arial" panose="020B0604020202020204" pitchFamily="34" charset="0"/>
            </a:pPr>
            <a:r>
              <a:rPr lang="en-US" dirty="0"/>
              <a:t>Testing Phases:</a:t>
            </a:r>
          </a:p>
          <a:p>
            <a:pPr marL="285750" indent="-285750" defTabSz="685800">
              <a:buFont typeface="Wingdings" panose="05000000000000000000" pitchFamily="2" charset="2"/>
              <a:buChar char="§"/>
            </a:pPr>
            <a:r>
              <a:rPr lang="en-US" sz="1600" b="1" dirty="0"/>
              <a:t>Unit Testing:  </a:t>
            </a:r>
            <a:r>
              <a:rPr lang="en-US" sz="1600" dirty="0"/>
              <a:t>Verify the functionality of individual components such as log parsers, anomaly detection algorithms, and visualization modules.</a:t>
            </a:r>
          </a:p>
          <a:p>
            <a:pPr marL="285750" indent="-285750" defTabSz="685800">
              <a:buFont typeface="Wingdings" panose="05000000000000000000" pitchFamily="2" charset="2"/>
              <a:buChar char="§"/>
            </a:pPr>
            <a:r>
              <a:rPr lang="en-US" sz="1600" b="1" dirty="0"/>
              <a:t>Integration Testing:  </a:t>
            </a:r>
            <a:r>
              <a:rPr lang="en-US" sz="1600" dirty="0"/>
              <a:t>Ensure seamless integration between Elasticsearch, Logstash, Kibana, and Jenkins, along with AI components.</a:t>
            </a:r>
          </a:p>
          <a:p>
            <a:pPr marL="285750" indent="-285750" defTabSz="685800">
              <a:buFont typeface="Wingdings" panose="05000000000000000000" pitchFamily="2" charset="2"/>
              <a:buChar char="§"/>
            </a:pPr>
            <a:r>
              <a:rPr lang="en-US" sz="1600" b="1" dirty="0"/>
              <a:t>System Testing:  </a:t>
            </a:r>
            <a:r>
              <a:rPr lang="en-US" sz="1600" dirty="0"/>
              <a:t>Perform end-to-end testing of the entire system to validate overall performance, scalability, and reliability.</a:t>
            </a:r>
          </a:p>
          <a:p>
            <a:pPr marL="285750" indent="-285750" defTabSz="685800">
              <a:buFont typeface="Wingdings" panose="05000000000000000000" pitchFamily="2" charset="2"/>
              <a:buChar char="§"/>
            </a:pPr>
            <a:r>
              <a:rPr lang="en-US" sz="1600" b="1" dirty="0"/>
              <a:t>Acceptance Testing: </a:t>
            </a:r>
            <a:r>
              <a:rPr lang="en-US" sz="1600" dirty="0"/>
              <a:t>Conduct user acceptance testing to ensure the system meets all business requirements and user expectations.</a:t>
            </a:r>
          </a:p>
          <a:p>
            <a:pPr defTabSz="685800">
              <a:lnSpc>
                <a:spcPct val="70000"/>
              </a:lnSpc>
            </a:pPr>
            <a:endParaRPr lang="en-US" sz="1600" dirty="0"/>
          </a:p>
          <a:p>
            <a:pPr defTabSz="685800">
              <a:lnSpc>
                <a:spcPct val="70000"/>
              </a:lnSpc>
            </a:pPr>
            <a:r>
              <a:rPr lang="en-US" dirty="0"/>
              <a:t>Testing Strategies:</a:t>
            </a:r>
          </a:p>
          <a:p>
            <a:pPr marL="285750" indent="-285750" defTabSz="685800">
              <a:buFont typeface="Wingdings" panose="05000000000000000000" pitchFamily="2" charset="2"/>
              <a:buChar char="§"/>
            </a:pPr>
            <a:r>
              <a:rPr lang="en-US" sz="1600" b="1" dirty="0"/>
              <a:t>Automated Testing: </a:t>
            </a:r>
            <a:r>
              <a:rPr lang="en-US" sz="1600" dirty="0"/>
              <a:t>Develop and execute automated test scripts for repetitive and regression testing to ensure consistent quality and performance.</a:t>
            </a:r>
          </a:p>
          <a:p>
            <a:pPr marL="285750" indent="-285750" defTabSz="685800">
              <a:buFont typeface="Wingdings" panose="05000000000000000000" pitchFamily="2" charset="2"/>
              <a:buChar char="§"/>
            </a:pPr>
            <a:r>
              <a:rPr lang="en-US" sz="1600" b="1" dirty="0"/>
              <a:t>Performance Testing: </a:t>
            </a:r>
            <a:r>
              <a:rPr lang="en-US" sz="1600" dirty="0"/>
              <a:t>Measure the system's response time, throughput, and resource utilization under various load conditions to identify potential bottlenecks.</a:t>
            </a:r>
          </a:p>
          <a:p>
            <a:pPr marL="285750" indent="-285750" defTabSz="685800">
              <a:buFont typeface="Wingdings" panose="05000000000000000000" pitchFamily="2" charset="2"/>
              <a:buChar char="§"/>
            </a:pPr>
            <a:r>
              <a:rPr lang="en-US" sz="1600" b="1" dirty="0"/>
              <a:t>Security Testing: </a:t>
            </a:r>
            <a:r>
              <a:rPr lang="en-US" sz="1600" dirty="0"/>
              <a:t>Assess the system for vulnerabilities and ensure it complies with security standards and best practices.</a:t>
            </a:r>
          </a:p>
        </p:txBody>
      </p:sp>
    </p:spTree>
    <p:extLst>
      <p:ext uri="{BB962C8B-B14F-4D97-AF65-F5344CB8AC3E}">
        <p14:creationId xmlns:p14="http://schemas.microsoft.com/office/powerpoint/2010/main" val="7228369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Conclusion</a:t>
            </a:r>
            <a:endParaRPr dirty="0"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Summary:</a:t>
            </a:r>
            <a:endParaRPr dirty="0"/>
          </a:p>
          <a:p>
            <a:pPr marL="0" lvl="0" indent="-308610" defTabSz="91440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1700" dirty="0"/>
              <a:t>The project represents a visionary initiative by </a:t>
            </a:r>
            <a:r>
              <a:rPr lang="en-GB" sz="1700" dirty="0" err="1"/>
              <a:t>Piltismart</a:t>
            </a:r>
            <a:r>
              <a:rPr lang="en-GB" sz="1700" dirty="0"/>
              <a:t> to redefine monitoring, observability, and automation within its infrastructure.</a:t>
            </a:r>
            <a:endParaRPr sz="1700" dirty="0"/>
          </a:p>
          <a:p>
            <a:pPr marL="0" lvl="0" indent="-308610" defTabSz="91440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700" dirty="0"/>
              <a:t>By leveraging advanced AI and ML techniques within the EKL stack, </a:t>
            </a:r>
            <a:r>
              <a:rPr lang="en-GB" sz="1700" dirty="0" err="1"/>
              <a:t>Piltismart</a:t>
            </a:r>
            <a:r>
              <a:rPr lang="en-GB" sz="1700" dirty="0"/>
              <a:t> aims to deliver unparalleled value to its infrastructure.</a:t>
            </a:r>
            <a:endParaRPr sz="1700" dirty="0"/>
          </a:p>
          <a:p>
            <a:pPr marL="0" lvl="0" indent="-308610" defTabSz="91440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700" dirty="0"/>
              <a:t>The project emphasizes the importance of innovation and operational excellence in staying ahead in a rapidly evolving technological landscape.</a:t>
            </a:r>
            <a:endParaRPr sz="17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Closing Remarks:</a:t>
            </a:r>
            <a:endParaRPr dirty="0"/>
          </a:p>
          <a:p>
            <a:pPr marL="0" indent="-308610" defTabSz="914400">
              <a:spcBef>
                <a:spcPts val="1200"/>
              </a:spcBef>
              <a:buSzPct val="100000"/>
            </a:pPr>
            <a:r>
              <a:rPr lang="en-GB" sz="1700" dirty="0" err="1"/>
              <a:t>Piltismart's</a:t>
            </a:r>
            <a:r>
              <a:rPr lang="en-GB" sz="1700" dirty="0"/>
              <a:t> commitment to innovation and operational excellence is evident through the development and testing of the AI-infused log management and observability solution.</a:t>
            </a:r>
            <a:endParaRPr sz="1700" dirty="0"/>
          </a:p>
          <a:p>
            <a:pPr marL="0" indent="-308610" defTabSz="914400">
              <a:spcBef>
                <a:spcPts val="0"/>
              </a:spcBef>
              <a:buSzPct val="100000"/>
            </a:pPr>
            <a:r>
              <a:rPr lang="en-GB" sz="1700" dirty="0"/>
              <a:t>The project ensures future readiness by empowering DevOps processes with advanced analytics, proactive issue detection, and enhanced decision-making capabilities.</a:t>
            </a:r>
            <a:endParaRPr sz="17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16A26D-C807-4F78-B90D-52F39BFD4C16}"/>
              </a:ext>
            </a:extLst>
          </p:cNvPr>
          <p:cNvSpPr txBox="1"/>
          <p:nvPr/>
        </p:nvSpPr>
        <p:spPr>
          <a:xfrm>
            <a:off x="289932" y="89210"/>
            <a:ext cx="8653346" cy="4826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dirty="0">
                <a:latin typeface="+mj-lt"/>
                <a:ea typeface="+mj-ea"/>
                <a:cs typeface="+mj-cs"/>
              </a:rPr>
              <a:t>Future Enhancements</a:t>
            </a:r>
          </a:p>
          <a:p>
            <a:pPr defTabSz="685800">
              <a:lnSpc>
                <a:spcPct val="70000"/>
              </a:lnSpc>
              <a:buSzPts val="1800"/>
            </a:pPr>
            <a:endParaRPr lang="en-IN" dirty="0"/>
          </a:p>
          <a:p>
            <a:pPr defTabSz="685800">
              <a:lnSpc>
                <a:spcPct val="150000"/>
              </a:lnSpc>
              <a:buSzPts val="1800"/>
            </a:pPr>
            <a:r>
              <a:rPr lang="en-IN" dirty="0"/>
              <a:t>Advanced Anomaly Detection:</a:t>
            </a:r>
          </a:p>
          <a:p>
            <a:pPr marL="285750" indent="-285750" defTabSz="685800">
              <a:lnSpc>
                <a:spcPct val="70000"/>
              </a:lnSpc>
              <a:buFont typeface="Wingdings" panose="05000000000000000000" pitchFamily="2" charset="2"/>
              <a:buChar char="§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Implement more sophisticated anomaly detection techniques using deep learning models such as LSTM (Long Short-Term Memory) networks for better detection of anomalies in time-series data.</a:t>
            </a:r>
          </a:p>
          <a:p>
            <a:pPr marL="285750" indent="-285750" defTabSz="685800">
              <a:lnSpc>
                <a:spcPct val="70000"/>
              </a:lnSpc>
              <a:buFont typeface="Wingdings" panose="05000000000000000000" pitchFamily="2" charset="2"/>
              <a:buChar char="§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Develop and integrate reinforcement learning algorithms to dynamically adapt and improve the anomaly detection models based on real-time feedback.</a:t>
            </a:r>
            <a:endParaRPr lang="en-IN" dirty="0"/>
          </a:p>
          <a:p>
            <a:pPr defTabSz="685800">
              <a:lnSpc>
                <a:spcPct val="150000"/>
              </a:lnSpc>
              <a:buSzPts val="1800"/>
            </a:pPr>
            <a:r>
              <a:rPr lang="en-IN" dirty="0"/>
              <a:t>Expanded ML Algorithms:</a:t>
            </a:r>
          </a:p>
          <a:p>
            <a:pPr marL="285750" indent="-285750" defTabSz="685800">
              <a:lnSpc>
                <a:spcPct val="70000"/>
              </a:lnSpc>
              <a:buFont typeface="Wingdings" panose="05000000000000000000" pitchFamily="2" charset="2"/>
              <a:buChar char="§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Incorporate additional machine learning algorithms such as </a:t>
            </a:r>
            <a:r>
              <a:rPr lang="en-IN" sz="1400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IN" sz="1400" dirty="0" err="1">
                <a:latin typeface="Arial" panose="020B0604020202020204" pitchFamily="34" charset="0"/>
                <a:cs typeface="Arial" panose="020B0604020202020204" pitchFamily="34" charset="0"/>
              </a:rPr>
              <a:t>CatBoost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to improve the accuracy and efficiency of predictive analytics.</a:t>
            </a:r>
          </a:p>
          <a:p>
            <a:pPr marL="285750" indent="-285750" defTabSz="685800">
              <a:lnSpc>
                <a:spcPct val="70000"/>
              </a:lnSpc>
              <a:buFont typeface="Wingdings" panose="05000000000000000000" pitchFamily="2" charset="2"/>
              <a:buChar char="§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Explore unsupervised learning techniques like Generative Adversarial Networks (GANs) for synthetic log data generation to enhance model training.</a:t>
            </a:r>
          </a:p>
          <a:p>
            <a:pPr defTabSz="685800">
              <a:lnSpc>
                <a:spcPct val="150000"/>
              </a:lnSpc>
              <a:buSzPts val="1800"/>
            </a:pPr>
            <a:r>
              <a:rPr lang="en-IN" dirty="0"/>
              <a:t>Integration with Additional Tools:</a:t>
            </a:r>
          </a:p>
          <a:p>
            <a:pPr marL="285750" indent="-285750" defTabSz="685800">
              <a:lnSpc>
                <a:spcPct val="70000"/>
              </a:lnSpc>
              <a:buFont typeface="Wingdings" panose="05000000000000000000" pitchFamily="2" charset="2"/>
              <a:buChar char="§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Extend the system to integrate with other popular DevOps tools such as Docker, Kubernetes, and Prometheus to provide a more comprehensive observability and monitoring solution.</a:t>
            </a:r>
          </a:p>
          <a:p>
            <a:pPr marL="285750" indent="-285750" defTabSz="685800">
              <a:lnSpc>
                <a:spcPct val="70000"/>
              </a:lnSpc>
              <a:buFont typeface="Wingdings" panose="05000000000000000000" pitchFamily="2" charset="2"/>
              <a:buChar char="§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Enable interoperability with cloud services such as AWS, Azure, and Google Cloud for seamless deployment and scaling.</a:t>
            </a:r>
          </a:p>
          <a:p>
            <a:pPr defTabSz="685800">
              <a:lnSpc>
                <a:spcPct val="150000"/>
              </a:lnSpc>
              <a:buSzPts val="1800"/>
            </a:pPr>
            <a:r>
              <a:rPr lang="en-IN" dirty="0"/>
              <a:t>User Interface Enhancements:</a:t>
            </a:r>
          </a:p>
          <a:p>
            <a:pPr marL="285750" indent="-285750" defTabSz="685800">
              <a:lnSpc>
                <a:spcPct val="70000"/>
              </a:lnSpc>
              <a:buFont typeface="Wingdings" panose="05000000000000000000" pitchFamily="2" charset="2"/>
              <a:buChar char="§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Improve the user interface of Kibana with customizable dashboards and more interactive visualization options.</a:t>
            </a:r>
          </a:p>
          <a:p>
            <a:pPr marL="285750" indent="-285750" defTabSz="685800">
              <a:lnSpc>
                <a:spcPct val="70000"/>
              </a:lnSpc>
              <a:buFont typeface="Wingdings" panose="05000000000000000000" pitchFamily="2" charset="2"/>
              <a:buChar char="§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Introduce voice and chatbot interfaces for easier interaction and querying of the observability data., anomaly detection, and predictive analytics, ensuring actionable insights are delivered.</a:t>
            </a:r>
          </a:p>
        </p:txBody>
      </p:sp>
    </p:spTree>
    <p:extLst>
      <p:ext uri="{BB962C8B-B14F-4D97-AF65-F5344CB8AC3E}">
        <p14:creationId xmlns:p14="http://schemas.microsoft.com/office/powerpoint/2010/main" val="1177045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Purpose</a:t>
            </a:r>
            <a:endParaRPr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Objective:</a:t>
            </a:r>
            <a:endParaRPr dirty="0"/>
          </a:p>
          <a:p>
            <a:pPr marL="457200" lvl="0" indent="-30003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To address the critical need for comprehensive monitoring and observability in modern IT environments.</a:t>
            </a:r>
            <a:endParaRPr dirty="0"/>
          </a:p>
          <a:p>
            <a:pPr marL="457200" lvl="0" indent="-30003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To empower DevOps processes through the development and testing of an AI-infused log management and observability solution.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Importance:</a:t>
            </a:r>
            <a:endParaRPr dirty="0"/>
          </a:p>
          <a:p>
            <a:pPr marL="457200" lvl="0" indent="-30003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Effective monitoring and observability are crucial for maintaining system health, detecting issues, and optimizing performance.</a:t>
            </a:r>
            <a:endParaRPr dirty="0"/>
          </a:p>
          <a:p>
            <a:pPr marL="457200" lvl="0" indent="-30003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Automation and advanced analytics enable proactive problem-solving and decision-making.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Expected Outcomes:</a:t>
            </a:r>
            <a:endParaRPr dirty="0"/>
          </a:p>
          <a:p>
            <a:pPr marL="457200" lvl="0" indent="-30003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Improved operational efficiency and effectiveness.</a:t>
            </a:r>
            <a:endParaRPr dirty="0"/>
          </a:p>
          <a:p>
            <a:pPr marL="457200" lvl="0" indent="-30003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Proactive issue detection and resolution.</a:t>
            </a:r>
            <a:endParaRPr dirty="0"/>
          </a:p>
          <a:p>
            <a:pPr marL="457200" lvl="0" indent="-30003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Optimized resource allocation and utilization.</a:t>
            </a:r>
            <a:endParaRPr dirty="0"/>
          </a:p>
          <a:p>
            <a:pPr marL="457200" lvl="0" indent="-30003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Enhanced decision-making capabilities for DevOps teams.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1B6033-642E-4B95-A882-A5403D409663}"/>
              </a:ext>
            </a:extLst>
          </p:cNvPr>
          <p:cNvSpPr txBox="1"/>
          <p:nvPr/>
        </p:nvSpPr>
        <p:spPr>
          <a:xfrm>
            <a:off x="304800" y="141248"/>
            <a:ext cx="8541834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dirty="0">
                <a:latin typeface="+mj-lt"/>
                <a:ea typeface="+mj-ea"/>
                <a:cs typeface="+mj-cs"/>
              </a:rPr>
              <a:t>Bibliography and References</a:t>
            </a:r>
          </a:p>
          <a:p>
            <a:pPr>
              <a:buFont typeface="+mj-lt"/>
              <a:buAutoNum type="arabicPeriod"/>
            </a:pPr>
            <a:endParaRPr lang="en-IN" sz="1600" dirty="0"/>
          </a:p>
          <a:p>
            <a:pPr>
              <a:buFont typeface="+mj-lt"/>
              <a:buAutoNum type="arabicPeriod"/>
            </a:pPr>
            <a:r>
              <a:rPr lang="en-IN" sz="1600" dirty="0"/>
              <a:t>J. Doe, "Advanced Log Management," Journal of DevOps, 2023.</a:t>
            </a:r>
          </a:p>
          <a:p>
            <a:pPr>
              <a:buFont typeface="+mj-lt"/>
              <a:buAutoNum type="arabicPeriod"/>
            </a:pPr>
            <a:r>
              <a:rPr lang="en-IN" sz="1600" dirty="0"/>
              <a:t>A. Smith, "Machine Learning in Observability," AI Research, 2022.</a:t>
            </a:r>
          </a:p>
          <a:p>
            <a:pPr>
              <a:buFont typeface="+mj-lt"/>
              <a:buAutoNum type="arabicPeriod"/>
            </a:pPr>
            <a:r>
              <a:rPr lang="en-IN" sz="1600" dirty="0"/>
              <a:t>"Elasticsearch Documentation," Elastic, 2023. Available: </a:t>
            </a:r>
            <a:r>
              <a:rPr lang="en-IN" sz="1600" dirty="0">
                <a:hlinkClick r:id="rId3"/>
              </a:rPr>
              <a:t>https://www.elastic.co/guide/index.html</a:t>
            </a:r>
            <a:endParaRPr lang="en-IN" sz="1600" dirty="0"/>
          </a:p>
          <a:p>
            <a:pPr>
              <a:buFont typeface="+mj-lt"/>
              <a:buAutoNum type="arabicPeriod"/>
            </a:pPr>
            <a:r>
              <a:rPr lang="en-IN" sz="1600" dirty="0"/>
              <a:t>"Logstash Reference," Elastic, 2023. Available: </a:t>
            </a:r>
            <a:r>
              <a:rPr lang="en-IN" sz="1600" dirty="0">
                <a:hlinkClick r:id="rId4"/>
              </a:rPr>
              <a:t>https://www.elastic.co/guide/en/logstash/index.html</a:t>
            </a:r>
            <a:endParaRPr lang="en-IN" sz="1600" dirty="0"/>
          </a:p>
          <a:p>
            <a:pPr>
              <a:buFont typeface="+mj-lt"/>
              <a:buAutoNum type="arabicPeriod"/>
            </a:pPr>
            <a:r>
              <a:rPr lang="en-IN" sz="1600" dirty="0"/>
              <a:t>"Kibana Guide," Elastic, 2023. Available: </a:t>
            </a:r>
            <a:r>
              <a:rPr lang="en-IN" sz="1600" dirty="0">
                <a:hlinkClick r:id="rId5"/>
              </a:rPr>
              <a:t>https://www.elastic.co/guide/en/kibana/index.html</a:t>
            </a:r>
            <a:endParaRPr lang="en-IN" sz="1600" dirty="0"/>
          </a:p>
          <a:p>
            <a:pPr>
              <a:buFont typeface="+mj-lt"/>
              <a:buAutoNum type="arabicPeriod"/>
            </a:pPr>
            <a:r>
              <a:rPr lang="en-IN" sz="1600" dirty="0"/>
              <a:t>"Jenkins User Documentation," Jenkins, 2023. Available: https://www.jenkins.io/doc/</a:t>
            </a:r>
          </a:p>
          <a:p>
            <a:pPr>
              <a:buFont typeface="+mj-lt"/>
              <a:buAutoNum type="arabicPeriod"/>
            </a:pPr>
            <a:r>
              <a:rPr lang="en-IN" sz="1600" dirty="0"/>
              <a:t>TensorFlow Documentation, "TensorFlow: An end-to-end open source machine learning platform," TensorFlow, 2023. Available: </a:t>
            </a:r>
            <a:r>
              <a:rPr lang="en-IN" sz="1600" dirty="0">
                <a:hlinkClick r:id="rId6"/>
              </a:rPr>
              <a:t>https://www.tensorflow.org/</a:t>
            </a:r>
            <a:endParaRPr lang="en-IN" sz="1600" dirty="0"/>
          </a:p>
          <a:p>
            <a:pPr>
              <a:buFont typeface="+mj-lt"/>
              <a:buAutoNum type="arabicPeriod"/>
            </a:pPr>
            <a:r>
              <a:rPr lang="en-IN" sz="1600" dirty="0"/>
              <a:t>Securing Elasticsearch Cluster </a:t>
            </a:r>
            <a:r>
              <a:rPr lang="en-IN" sz="1600" dirty="0">
                <a:solidFill>
                  <a:srgbClr val="FF0000"/>
                </a:solidFill>
                <a:hlinkClick r:id="rId7"/>
              </a:rPr>
              <a:t>https://youtu.be/w3taEk9tAQ4?si=cAKZA8e0XX-Eve5j</a:t>
            </a:r>
            <a:endParaRPr lang="en-IN" sz="1600" dirty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1600" dirty="0"/>
              <a:t>“Benchmarking Large Language Models for Log Analysis, Security, and Interpretation</a:t>
            </a:r>
            <a:r>
              <a:rPr lang="en-IN" sz="1600" dirty="0"/>
              <a:t>”,</a:t>
            </a:r>
            <a:r>
              <a:rPr lang="en-US" sz="1600" dirty="0"/>
              <a:t> *Corresponding author(s). E-mail(s): </a:t>
            </a:r>
            <a:r>
              <a:rPr lang="en-US" sz="1600" dirty="0">
                <a:hlinkClick r:id="rId8" action="ppaction://hlinksldjump"/>
              </a:rPr>
              <a:t>egil.karlsen@dal.ca</a:t>
            </a:r>
            <a:r>
              <a:rPr lang="en-US" sz="1600" dirty="0"/>
              <a:t>; Contributing authors: </a:t>
            </a:r>
            <a:r>
              <a:rPr lang="en-US" sz="1600" dirty="0">
                <a:hlinkClick r:id="rId8" action="ppaction://hlinksldjump"/>
              </a:rPr>
              <a:t>xiao.luo@okstate.edu; zincir@dal.ca; mheywood@cs.dal.ca;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819428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17408-DFFF-475E-9216-C1D38D2DB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Existing</a:t>
            </a:r>
            <a:r>
              <a:rPr lang="en-US" dirty="0"/>
              <a:t>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2D0CC-84E3-4534-B8ED-1079B70C4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52293"/>
            <a:ext cx="7886700" cy="3480430"/>
          </a:xfrm>
        </p:spPr>
        <p:txBody>
          <a:bodyPr/>
          <a:lstStyle/>
          <a:p>
            <a:r>
              <a:rPr lang="en-US" sz="1500" dirty="0"/>
              <a:t>Manual oversight of eight servers is our current maintenance approach in our </a:t>
            </a:r>
            <a:r>
              <a:rPr lang="en-US" sz="1500" dirty="0" err="1"/>
              <a:t>Piltismart</a:t>
            </a:r>
            <a:r>
              <a:rPr lang="en-US" sz="1500" dirty="0"/>
              <a:t> Solutions.</a:t>
            </a:r>
          </a:p>
          <a:p>
            <a:r>
              <a:rPr lang="en-US" sz="1500" dirty="0"/>
              <a:t>This reliance on human operators introduces inefficiencies, delays, and potential errors in the monitoring and management processes.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dirty="0"/>
              <a:t>Currently, we utilize monitoring and logging tools such as Datadog, Prometheus, Grafana, and Splunk were initially considered. However, their high costs were prohibitive for our budget constraints.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dirty="0"/>
              <a:t>To address budget limitations and customizable limitations, we decided to transition to non-paid and open-source alternatives.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dirty="0"/>
              <a:t>After thorough evaluation, we identified ELK (Elasticsearch, Logstash, Kibana) as a suitable solution already established in the market.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dirty="0"/>
              <a:t>Despite having monitoring and logging tools in place, the system requires manual intervention from human operators for monitoring and management tasks.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1772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17408-DFFF-475E-9216-C1D38D2DB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Proposed System</a:t>
            </a:r>
            <a:endParaRPr lang="en-IN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2D0CC-84E3-4534-B8ED-1079B70C4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995" y="1070517"/>
            <a:ext cx="7950355" cy="356220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sz="1800" dirty="0"/>
              <a:t>To overcome the challenges posed by manual monitoring and management, we propose transitioning to an AI-driven automation solution.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By harnessing AI technologies, we aim to automate monitoring, analysis, and management tasks, reducing the dependency on human operators and improving efficiency and accuracy.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AI Implementation: Implement AI algorithms to automate monitoring and management tasks.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Efficiency and Scalability: Improve efficiency and scalability by leveraging AI capabilities.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Cost Reduction: Reduce operational costs by eliminating the need for human intervention.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Enhanced Performance: Achieve better system performance and reliability through AI automation.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4747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System Specification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Hardware Requirements:</a:t>
            </a:r>
            <a:endParaRPr/>
          </a:p>
          <a:p>
            <a:pPr marL="457200" lvl="0" indent="-29146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CPU: Minimum 4-core processor (recommended for optimal performance).</a:t>
            </a:r>
            <a:endParaRPr/>
          </a:p>
          <a:p>
            <a:pPr marL="457200" lvl="0" indent="-2914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RAM: Minimum 16GB RAM (32GB recommended for running ML algorithms and handling large datasets).</a:t>
            </a:r>
            <a:endParaRPr/>
          </a:p>
          <a:p>
            <a:pPr marL="457200" lvl="0" indent="-2914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Storage: Minimum 1TB storage capacity for storing log data and analytics results.</a:t>
            </a:r>
            <a:endParaRPr/>
          </a:p>
          <a:p>
            <a:pPr marL="457200" lvl="0" indent="-2914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Network: High-speed network connectivity for efficient data transfer and communication between components.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Software Requirements:</a:t>
            </a:r>
            <a:endParaRPr/>
          </a:p>
          <a:p>
            <a:pPr marL="457200" lvl="0" indent="-29146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Operating System: Supported operating systems for running the EKL stack components (e.g., Linux distributions).</a:t>
            </a:r>
            <a:endParaRPr/>
          </a:p>
          <a:p>
            <a:pPr marL="457200" lvl="0" indent="-2914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Dependencies: Required libraries, packages, and dependencies for installing and running Elasticsearch, Logstash, and Kibana.</a:t>
            </a:r>
            <a:endParaRPr/>
          </a:p>
          <a:p>
            <a:pPr marL="457200" lvl="0" indent="-2914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ML Frameworks: Installation of machine learning frameworks and libraries (e.g., TensorFlow, scikit-learn) for implementing advanced ML algorithms.</a:t>
            </a:r>
            <a:endParaRPr/>
          </a:p>
          <a:p>
            <a:pPr marL="457200" lvl="0" indent="-2914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Development Environment: Integrated development environment (IDE) or text editor for customizing and enhancing Logstash configurations.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Considerations:</a:t>
            </a:r>
            <a:endParaRPr/>
          </a:p>
          <a:p>
            <a:pPr marL="457200" lvl="0" indent="-29146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Scalability: Ensure hardware resources can scale to accommodate growing log volumes and increasing computational demands.</a:t>
            </a:r>
            <a:endParaRPr/>
          </a:p>
          <a:p>
            <a:pPr marL="457200" lvl="0" indent="-2914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Compatibility: Verify compatibility between hardware components, software versions, and ML frameworks to avoid compatibility issues and ensure smooth operation.</a:t>
            </a:r>
            <a:endParaRPr/>
          </a:p>
          <a:p>
            <a:pPr marL="457200" lvl="0" indent="-2914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Performance: Optimize hardware and software configurations for performance, considering factors such as indexing speed, query latency, and visualization rendering time.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Flow Diagram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450" y="1157475"/>
            <a:ext cx="7299300" cy="386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Modules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Description: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The project comprises several key modules, each focusing on enhancing a specific aspect of log management and observability.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2000" dirty="0"/>
              <a:t>K</a:t>
            </a:r>
            <a:r>
              <a:rPr lang="en-US" sz="2000" dirty="0" err="1"/>
              <a:t>ibana</a:t>
            </a:r>
            <a:r>
              <a:rPr lang="en-US" sz="2000" dirty="0"/>
              <a:t> Visualization Enhancement</a:t>
            </a:r>
          </a:p>
          <a:p>
            <a:pPr marL="457200" lvl="0" indent="-342900" algn="l" rtl="0">
              <a:spcAft>
                <a:spcPts val="0"/>
              </a:spcAft>
              <a:buSzPts val="1800"/>
              <a:buChar char="●"/>
            </a:pPr>
            <a:r>
              <a:rPr lang="en-GB" dirty="0"/>
              <a:t>Elasticsearch Development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Logstash Customization</a:t>
            </a: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Integration of Jenkins with AI</a:t>
            </a:r>
          </a:p>
          <a:p>
            <a:r>
              <a:rPr lang="en-GB" dirty="0"/>
              <a:t>AI model development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Kibana Visualization Enhancement</a:t>
            </a: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Objective: </a:t>
            </a:r>
            <a:endParaRPr/>
          </a:p>
          <a:p>
            <a:pPr marL="457200" lvl="0" indent="-308610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Enrichment of Kibana's visualization layer with ML-driven dashboards and visualizations for dynamic monitoring and analysis.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Technical Details:</a:t>
            </a:r>
            <a:endParaRPr/>
          </a:p>
          <a:p>
            <a:pPr marL="457200" lvl="0" indent="-308610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Implementation of anomaly detection algorithms (e.g., Isolation Forest, One-Class SVM) to highlight abnormal patterns or outliers in log data visualizations.</a:t>
            </a:r>
            <a:endParaRPr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Utilization of neural networks for pattern recognition and anomaly detection in time-series data visualizations.</a:t>
            </a:r>
            <a:endParaRPr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Integration of dimensionality reduction techniques such as Principal Component Analysis (PCA) or t-Distributed Stochastic Neighbor Embedding (t-SNE) for exploring high-dimensional log data in lower-dimensional visualizations.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Benefits:</a:t>
            </a:r>
            <a:endParaRPr/>
          </a:p>
          <a:p>
            <a:pPr marL="457200" lvl="0" indent="-308610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Provides actionable insights and facilitates rapid decision-making through intuitive visualizations.</a:t>
            </a:r>
            <a:endParaRPr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Enhances the understanding of log data dynamics and relationships through advanced ML-driven visualizations.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</TotalTime>
  <Words>1928</Words>
  <Application>Microsoft Office PowerPoint</Application>
  <PresentationFormat>On-screen Show (16:9)</PresentationFormat>
  <Paragraphs>158</Paragraphs>
  <Slides>30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Calibri Light</vt:lpstr>
      <vt:lpstr>Wingdings</vt:lpstr>
      <vt:lpstr>Calibri</vt:lpstr>
      <vt:lpstr>Arial</vt:lpstr>
      <vt:lpstr>Roboto</vt:lpstr>
      <vt:lpstr>Office Theme</vt:lpstr>
      <vt:lpstr>Empowering DevOps with AI-Infused Log Management and Observability Solution</vt:lpstr>
      <vt:lpstr>Abstract</vt:lpstr>
      <vt:lpstr>Purpose</vt:lpstr>
      <vt:lpstr>Existing System</vt:lpstr>
      <vt:lpstr>Proposed System</vt:lpstr>
      <vt:lpstr>System Specification</vt:lpstr>
      <vt:lpstr>Data Flow Diagram</vt:lpstr>
      <vt:lpstr>Modules</vt:lpstr>
      <vt:lpstr>Kibana Visualization Enhancement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Elasticsearch Development</vt:lpstr>
      <vt:lpstr>PowerPoint Presentation</vt:lpstr>
      <vt:lpstr>PowerPoint Presentation</vt:lpstr>
      <vt:lpstr>PowerPoint Presentation</vt:lpstr>
      <vt:lpstr>PowerPoint Presentation</vt:lpstr>
      <vt:lpstr>Logstash Customization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Empowering DevOps with AI-Infused Log Management and Observability Solution</dc:title>
  <cp:lastModifiedBy>VIVEK J S</cp:lastModifiedBy>
  <cp:revision>14</cp:revision>
  <dcterms:modified xsi:type="dcterms:W3CDTF">2024-05-30T07:30:05Z</dcterms:modified>
</cp:coreProperties>
</file>