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73" r:id="rId23"/>
    <p:sldId id="281" r:id="rId24"/>
    <p:sldId id="284" r:id="rId25"/>
    <p:sldId id="285" r:id="rId26"/>
    <p:sldId id="286" r:id="rId27"/>
    <p:sldId id="28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211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18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2f49118a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2f49118a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566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2f49118a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2f49118a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83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f49118a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f49118a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4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f49118a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2f49118a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31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2f49118a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2f49118a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3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f49118a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f49118a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86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2f49118a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2f49118a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88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2f49118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2f49118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57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2f49118a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2f49118a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0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2f49118a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2f49118a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7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4605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579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77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22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15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925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03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608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3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12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080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FA12-7CED-482A-BF30-1A1FC66EE8F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jZofJX0v4M" TargetMode="External"/><Relationship Id="rId3" Type="http://schemas.openxmlformats.org/officeDocument/2006/relationships/hyperlink" Target="https://www.reddit.com/" TargetMode="External"/><Relationship Id="rId7" Type="http://schemas.openxmlformats.org/officeDocument/2006/relationships/hyperlink" Target="https://medium.com/@cpaggen/minimal-python-code-for-local-llm-inference-112782af509a" TargetMode="External"/><Relationship Id="rId2" Type="http://schemas.openxmlformats.org/officeDocument/2006/relationships/hyperlink" Target="https://www.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oc" TargetMode="External"/><Relationship Id="rId5" Type="http://schemas.openxmlformats.org/officeDocument/2006/relationships/hyperlink" Target="https://www.huggingface.co/" TargetMode="External"/><Relationship Id="rId4" Type="http://schemas.openxmlformats.org/officeDocument/2006/relationships/hyperlink" Target="https://github.com/zylon-ai/private-g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075975" y="0"/>
            <a:ext cx="6858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and Implementing a Generative AI Chatbot for IoT</a:t>
            </a: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048" y="4551105"/>
            <a:ext cx="1905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D4F1BE-E49F-46C8-9C53-1F627348E11E}"/>
              </a:ext>
            </a:extLst>
          </p:cNvPr>
          <p:cNvSpPr txBox="1"/>
          <p:nvPr/>
        </p:nvSpPr>
        <p:spPr>
          <a:xfrm>
            <a:off x="6647125" y="3342289"/>
            <a:ext cx="27208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+mj-lt"/>
              </a:rPr>
              <a:t>Presented By</a:t>
            </a:r>
          </a:p>
          <a:p>
            <a:pPr algn="ctr"/>
            <a:r>
              <a:rPr lang="en-US" sz="2100" dirty="0" err="1" smtClean="0">
                <a:latin typeface="+mj-lt"/>
              </a:rPr>
              <a:t>Sirajudeen</a:t>
            </a:r>
            <a:r>
              <a:rPr lang="en-US" sz="2100" dirty="0" smtClean="0">
                <a:latin typeface="+mj-lt"/>
              </a:rPr>
              <a:t> J</a:t>
            </a:r>
            <a:endParaRPr lang="en-US" sz="2100" dirty="0">
              <a:latin typeface="+mj-lt"/>
            </a:endParaRPr>
          </a:p>
          <a:p>
            <a:pPr algn="ctr"/>
            <a:r>
              <a:rPr lang="en-US" sz="2100" dirty="0">
                <a:latin typeface="+mj-lt"/>
              </a:rPr>
              <a:t>(</a:t>
            </a:r>
            <a:r>
              <a:rPr lang="en-US" sz="2100" dirty="0" smtClean="0">
                <a:latin typeface="+mj-lt"/>
              </a:rPr>
              <a:t>910622301048)</a:t>
            </a:r>
            <a:endParaRPr lang="en-IN" sz="21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 and Customization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Analyze the architecture and design of state-of-the-art language models such as GPT, BERT, and Transformer-XL to identify their strengths and weaknesses.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 transfer learning techniques such as fine-tuning and domain adaptation to customize pre-trained language models for IoT-specific use cases.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techniques such as attention mechanisms, positional encoding, and multi-head self-attention to enhance the model's understanding of context and dependencies in conversational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techniques such as dropout regularization, layer normalization, and gradient clipping to prevent overfitting and improve the generalization capability of the model.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and Fine-Tuning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large-scale conversational datasets such as Reddit conversations, Twitter conversations, and customer support chats to train the generative AI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 distributed training techniques using frameworks such as TensorFlow or PyTorch to leverage multiple GPUs or TPUs for accelerated training.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curriculum learning strategies to gradually expose the model to more complex conversational patterns and scenarios during training.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Explore techniques such as adversarial training and reinforcement learning to improve the robustness and stability of the chatbot's responses.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IoT Platforms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RESTful APIs and GraphQL endpoints to expose the chatbot's functionality and services to IoT devices and applications.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message queuing systems such as Kafka or RabbitMQ to handle asynchronous communication and event-driven workflows between the chatbot and IoT platforms.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authentication mechanisms such as OAuth 2.0 and JWT to secure the communication channels and authenticate users and devices.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industry-standard IoT protocols such as MQTT, CoAP, and AMQP to ensure interoperability and compatibility with a wide range of IoT devices and platforms.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and Evaluation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Containerize the </a:t>
            </a:r>
            <a:r>
              <a:rPr lang="en-GB" dirty="0" err="1"/>
              <a:t>chatbot</a:t>
            </a:r>
            <a:r>
              <a:rPr lang="en-GB" dirty="0"/>
              <a:t> application using Docker or Kubernetes to enable seamless deployment and scaling across cloud-based or on-premises environments.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Implement continuous integration and continuous deployment (CI/CD) pipelines using tools such as Jenkins or </a:t>
            </a:r>
            <a:r>
              <a:rPr lang="en-GB" dirty="0" err="1"/>
              <a:t>GitLab</a:t>
            </a:r>
            <a:r>
              <a:rPr lang="en-GB" dirty="0"/>
              <a:t> CI to automate the deployment and testing process.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Utilize A/B testing and experimentation techniques to evaluate the performance of different versions of the </a:t>
            </a:r>
            <a:r>
              <a:rPr lang="en-GB" dirty="0" err="1"/>
              <a:t>chatbot</a:t>
            </a:r>
            <a:r>
              <a:rPr lang="en-GB" dirty="0"/>
              <a:t> and optimize its conversational capabilities.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Monitor key performance indicators (KPIs) such as response time, throughput, and error rates using tools such as Prometheus or </a:t>
            </a:r>
            <a:r>
              <a:rPr lang="en-GB" dirty="0" err="1"/>
              <a:t>Grafana</a:t>
            </a:r>
            <a:r>
              <a:rPr lang="en-GB" dirty="0"/>
              <a:t> to ensure the </a:t>
            </a:r>
            <a:r>
              <a:rPr lang="en-GB" dirty="0" err="1"/>
              <a:t>chatbot</a:t>
            </a:r>
            <a:r>
              <a:rPr lang="en-GB" dirty="0"/>
              <a:t> meets the desired performance objectives.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Documentation and Knowledge Transfer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detailed technical documentation including API specifications, architecture diagrams, and deployment guides using tools such as Swagger or </a:t>
            </a:r>
            <a:r>
              <a:rPr lang="en-GB" dirty="0" err="1"/>
              <a:t>OpenAPI</a:t>
            </a:r>
            <a:r>
              <a:rPr lang="en-GB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Provide comprehensive training materials and tutorials to </a:t>
            </a:r>
            <a:r>
              <a:rPr lang="en-GB" dirty="0" err="1"/>
              <a:t>onboard</a:t>
            </a:r>
            <a:r>
              <a:rPr lang="en-GB" dirty="0"/>
              <a:t> developers and stakeholders onto the </a:t>
            </a:r>
            <a:r>
              <a:rPr lang="en-GB" dirty="0" err="1"/>
              <a:t>chatbot</a:t>
            </a:r>
            <a:r>
              <a:rPr lang="en-GB" dirty="0"/>
              <a:t> platform, covering topics such as API usage, integration best practices, and troubleshooting techniques.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Establish a knowledge sharing platform such as a developer portal or community forum to foster collaboration, innovation, and continuous improvement within the </a:t>
            </a:r>
            <a:r>
              <a:rPr lang="en-GB" dirty="0" err="1"/>
              <a:t>chatbot</a:t>
            </a:r>
            <a:r>
              <a:rPr lang="en-GB" dirty="0"/>
              <a:t> development community.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Conduct regular knowledge transfer sessions and workshops to disseminate best practices, lessons learned, and emerging trends in conversational AI and IoT integration.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38" y="0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Testing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83" y="903884"/>
            <a:ext cx="8410248" cy="4099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1. </a:t>
            </a:r>
            <a:r>
              <a:rPr lang="en-US" sz="1900" dirty="0" smtClean="0"/>
              <a:t>Functionality </a:t>
            </a:r>
            <a:r>
              <a:rPr lang="en-US" sz="1900" dirty="0"/>
              <a:t>Testing</a:t>
            </a:r>
          </a:p>
          <a:p>
            <a:pPr marL="0" indent="0">
              <a:buNone/>
            </a:pPr>
            <a:r>
              <a:rPr lang="en-US" sz="1900" dirty="0" smtClean="0"/>
              <a:t>   Objective</a:t>
            </a:r>
            <a:r>
              <a:rPr lang="en-US" sz="1900" dirty="0"/>
              <a:t>: Ensure the </a:t>
            </a:r>
            <a:r>
              <a:rPr lang="en-US" sz="1900" dirty="0" err="1"/>
              <a:t>chatbot</a:t>
            </a:r>
            <a:r>
              <a:rPr lang="en-US" sz="1900" dirty="0"/>
              <a:t> performs all intended functions correctly.</a:t>
            </a:r>
          </a:p>
          <a:p>
            <a:r>
              <a:rPr lang="en-US" sz="1900" dirty="0" smtClean="0"/>
              <a:t>Unit Test:</a:t>
            </a:r>
            <a:endParaRPr lang="en-US" sz="1900" dirty="0"/>
          </a:p>
          <a:p>
            <a:pPr lvl="1"/>
            <a:r>
              <a:rPr lang="en-US" sz="1900" dirty="0"/>
              <a:t>Test individual functions such as command recognition, response generation, and error handling.</a:t>
            </a:r>
          </a:p>
          <a:p>
            <a:pPr lvl="1"/>
            <a:r>
              <a:rPr lang="en-US" sz="1900" dirty="0"/>
              <a:t>Verify proper handling of edge cases and invalid inputs.</a:t>
            </a:r>
          </a:p>
          <a:p>
            <a:r>
              <a:rPr lang="en-US" sz="1900" dirty="0"/>
              <a:t>Integration </a:t>
            </a:r>
            <a:r>
              <a:rPr lang="en-US" sz="1900" dirty="0" smtClean="0"/>
              <a:t>Test:</a:t>
            </a:r>
            <a:endParaRPr lang="en-US" sz="1900" dirty="0"/>
          </a:p>
          <a:p>
            <a:pPr lvl="1"/>
            <a:r>
              <a:rPr lang="en-US" sz="1900" dirty="0"/>
              <a:t>Test interactions between the </a:t>
            </a:r>
            <a:r>
              <a:rPr lang="en-US" sz="1900" dirty="0" err="1"/>
              <a:t>chatbot</a:t>
            </a:r>
            <a:r>
              <a:rPr lang="en-US" sz="1900" dirty="0"/>
              <a:t> and IoT devices.</a:t>
            </a:r>
          </a:p>
          <a:p>
            <a:pPr lvl="1"/>
            <a:r>
              <a:rPr lang="en-US" sz="1900" dirty="0"/>
              <a:t>Ensure proper communication between the </a:t>
            </a:r>
            <a:r>
              <a:rPr lang="en-US" sz="1900" dirty="0" err="1"/>
              <a:t>chatbot</a:t>
            </a:r>
            <a:r>
              <a:rPr lang="en-US" sz="1900" dirty="0"/>
              <a:t> and backend systems via APIs.</a:t>
            </a:r>
          </a:p>
          <a:p>
            <a:r>
              <a:rPr lang="en-US" sz="1900" dirty="0"/>
              <a:t>End-to-End </a:t>
            </a:r>
            <a:r>
              <a:rPr lang="en-US" sz="1900" dirty="0" smtClean="0"/>
              <a:t>Test:</a:t>
            </a:r>
            <a:endParaRPr lang="en-US" sz="1900" dirty="0"/>
          </a:p>
          <a:p>
            <a:pPr lvl="1"/>
            <a:r>
              <a:rPr lang="en-US" sz="1900" dirty="0"/>
              <a:t>Simulate real user scenarios to ensure the </a:t>
            </a:r>
            <a:r>
              <a:rPr lang="en-US" sz="1900" dirty="0" err="1"/>
              <a:t>chatbot</a:t>
            </a:r>
            <a:r>
              <a:rPr lang="en-US" sz="1900" dirty="0"/>
              <a:t> performs as expected from start to finish.</a:t>
            </a:r>
          </a:p>
          <a:p>
            <a:pPr lvl="1"/>
            <a:r>
              <a:rPr lang="en-US" sz="1900" dirty="0"/>
              <a:t>Test typical use cases like turning devices on/off, setting timers, adjusting settings, etc.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423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7" y="273269"/>
            <a:ext cx="8618483" cy="4582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2. Performance Testing</a:t>
            </a:r>
          </a:p>
          <a:p>
            <a:pPr marL="0" indent="0">
              <a:buNone/>
            </a:pPr>
            <a:r>
              <a:rPr lang="en-US" sz="1900" dirty="0" smtClean="0"/>
              <a:t>    Objective</a:t>
            </a:r>
            <a:r>
              <a:rPr lang="en-US" sz="1900" dirty="0"/>
              <a:t>: Ensure the </a:t>
            </a:r>
            <a:r>
              <a:rPr lang="en-US" sz="1900" dirty="0" err="1"/>
              <a:t>chatbot</a:t>
            </a:r>
            <a:r>
              <a:rPr lang="en-US" sz="1900" dirty="0"/>
              <a:t> performs well under expected and peak </a:t>
            </a:r>
            <a:r>
              <a:rPr lang="en-US" sz="1900" dirty="0" smtClean="0"/>
              <a:t>loads</a:t>
            </a:r>
            <a:r>
              <a:rPr lang="en-US" sz="1900" dirty="0"/>
              <a:t>.</a:t>
            </a:r>
          </a:p>
          <a:p>
            <a:r>
              <a:rPr lang="en-US" sz="1900" dirty="0"/>
              <a:t>Load Testing:</a:t>
            </a:r>
          </a:p>
          <a:p>
            <a:pPr lvl="1"/>
            <a:r>
              <a:rPr lang="en-US" sz="1900" dirty="0"/>
              <a:t>Test the </a:t>
            </a:r>
            <a:r>
              <a:rPr lang="en-US" sz="1900" dirty="0" err="1"/>
              <a:t>chatbot's</a:t>
            </a:r>
            <a:r>
              <a:rPr lang="en-US" sz="1900" dirty="0"/>
              <a:t> response times and behavior under normal and peak loads.</a:t>
            </a:r>
          </a:p>
          <a:p>
            <a:pPr lvl="1"/>
            <a:r>
              <a:rPr lang="en-US" sz="1900" dirty="0"/>
              <a:t>Use tools like </a:t>
            </a:r>
            <a:r>
              <a:rPr lang="en-US" sz="1900" dirty="0" err="1"/>
              <a:t>JMeter</a:t>
            </a:r>
            <a:r>
              <a:rPr lang="en-US" sz="1900" dirty="0"/>
              <a:t> or Locust to simulate multiple concurrent users.</a:t>
            </a:r>
          </a:p>
          <a:p>
            <a:r>
              <a:rPr lang="en-US" sz="1900" dirty="0"/>
              <a:t>Stress Testing:</a:t>
            </a:r>
          </a:p>
          <a:p>
            <a:pPr lvl="1"/>
            <a:r>
              <a:rPr lang="en-US" sz="1900" dirty="0"/>
              <a:t>Determine the </a:t>
            </a:r>
            <a:r>
              <a:rPr lang="en-US" sz="1900" dirty="0" err="1"/>
              <a:t>chatbot's</a:t>
            </a:r>
            <a:r>
              <a:rPr lang="en-US" sz="1900" dirty="0"/>
              <a:t> breaking point by gradually increasing the load until it fails.</a:t>
            </a:r>
          </a:p>
          <a:p>
            <a:pPr lvl="1"/>
            <a:r>
              <a:rPr lang="en-US" sz="1900" dirty="0"/>
              <a:t>Identify performance bottlenecks and ensure graceful degradation</a:t>
            </a:r>
            <a:r>
              <a:rPr lang="en-US" sz="1900" dirty="0" smtClean="0"/>
              <a:t>.</a:t>
            </a:r>
          </a:p>
          <a:p>
            <a:pPr marL="342900" lvl="1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/>
              <a:t>3. Security Testing</a:t>
            </a:r>
          </a:p>
          <a:p>
            <a:pPr marL="0" indent="0">
              <a:buNone/>
            </a:pPr>
            <a:r>
              <a:rPr lang="en-US" sz="1900" dirty="0" smtClean="0"/>
              <a:t>    Objective</a:t>
            </a:r>
            <a:r>
              <a:rPr lang="en-US" sz="1900" dirty="0"/>
              <a:t>: Ensure the </a:t>
            </a:r>
            <a:r>
              <a:rPr lang="en-US" sz="1900" dirty="0" err="1"/>
              <a:t>chatbot</a:t>
            </a:r>
            <a:r>
              <a:rPr lang="en-US" sz="1900" dirty="0"/>
              <a:t> and IoT </a:t>
            </a:r>
            <a:r>
              <a:rPr lang="en-US" sz="1900" dirty="0" smtClean="0"/>
              <a:t>ecosystem are </a:t>
            </a:r>
            <a:r>
              <a:rPr lang="en-US" sz="1900" dirty="0"/>
              <a:t>secure from </a:t>
            </a:r>
            <a:r>
              <a:rPr lang="en-US" sz="1900" dirty="0" smtClean="0"/>
              <a:t>threats and vulnerabilities.</a:t>
            </a:r>
          </a:p>
          <a:p>
            <a:pPr lvl="1"/>
            <a:r>
              <a:rPr lang="en-US" sz="1900" dirty="0" smtClean="0"/>
              <a:t>Verify that only authenticated users and devices can access the </a:t>
            </a:r>
            <a:r>
              <a:rPr lang="en-US" sz="1900" dirty="0" err="1" smtClean="0"/>
              <a:t>chatbot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 smtClean="0"/>
              <a:t>Test </a:t>
            </a:r>
            <a:r>
              <a:rPr lang="en-US" sz="1900" dirty="0"/>
              <a:t>the implementation of </a:t>
            </a:r>
            <a:r>
              <a:rPr lang="en-US" sz="1900" dirty="0" smtClean="0"/>
              <a:t>Bearer and </a:t>
            </a:r>
            <a:r>
              <a:rPr lang="en-US" sz="1900" dirty="0"/>
              <a:t>JWT</a:t>
            </a:r>
            <a:r>
              <a:rPr lang="en-US" sz="1900" dirty="0" smtClean="0"/>
              <a:t>.</a:t>
            </a:r>
            <a:endParaRPr lang="en-US" sz="1900" dirty="0"/>
          </a:p>
          <a:p>
            <a:pPr lvl="1"/>
            <a:r>
              <a:rPr lang="en-US" sz="1900" dirty="0"/>
              <a:t>Ensure that data in transit and at rest is encrypted.</a:t>
            </a:r>
          </a:p>
          <a:p>
            <a:pPr marL="342900" lvl="1" indent="0">
              <a:buNone/>
            </a:pP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90" y="11094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Conclusion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06761"/>
            <a:ext cx="7886700" cy="3991059"/>
          </a:xfrm>
        </p:spPr>
        <p:txBody>
          <a:bodyPr>
            <a:normAutofit/>
          </a:bodyPr>
          <a:lstStyle/>
          <a:p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dirty="0"/>
              <a:t>development and deployment of a Generative AI Chatbot tailored for IoT </a:t>
            </a:r>
            <a:r>
              <a:rPr lang="en-US" sz="1900" dirty="0" smtClean="0"/>
              <a:t>applications </a:t>
            </a:r>
            <a:r>
              <a:rPr lang="en-US" sz="1900" dirty="0"/>
              <a:t>enhancing user </a:t>
            </a:r>
            <a:r>
              <a:rPr lang="en-US" sz="1900" dirty="0" smtClean="0"/>
              <a:t>interaction </a:t>
            </a:r>
            <a:r>
              <a:rPr lang="en-US" sz="1900" dirty="0"/>
              <a:t>within IoT ecosystems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By </a:t>
            </a:r>
            <a:r>
              <a:rPr lang="en-US" sz="1900" dirty="0" smtClean="0"/>
              <a:t>integrating </a:t>
            </a:r>
            <a:r>
              <a:rPr lang="en-US" sz="1900" dirty="0"/>
              <a:t>conversational AI with IoT platforms, we can provide real-time assistance, seamless communication, and optimized operational processes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Our project with </a:t>
            </a:r>
            <a:r>
              <a:rPr lang="en-US" sz="1900" dirty="0" err="1"/>
              <a:t>PiltiSmart</a:t>
            </a:r>
            <a:r>
              <a:rPr lang="en-US" sz="1900" dirty="0"/>
              <a:t> Technology Solutions encompasses thorough research, meticulous model selection, robust training and fine-tuning, seamless integration, and comprehensive deployment strategies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By addressing the growing need for intelligent assistance in IoT environments, we aim to improve user experiences, streamline operations, and contribute meaningfully to </a:t>
            </a:r>
            <a:r>
              <a:rPr lang="en-US" sz="1900" dirty="0" err="1"/>
              <a:t>PiltiSmart's</a:t>
            </a:r>
            <a:r>
              <a:rPr lang="en-US" sz="1900" dirty="0"/>
              <a:t> mission of leveraging innovative technologies for IoT optimization</a:t>
            </a:r>
            <a:r>
              <a:rPr lang="en-US" sz="1900" dirty="0" smtClean="0"/>
              <a:t>.</a:t>
            </a:r>
          </a:p>
          <a:p>
            <a:pPr marL="0" indent="0" algn="ctr">
              <a:buNone/>
            </a:pPr>
            <a:r>
              <a:rPr lang="en-US" sz="1900" dirty="0"/>
              <a:t>Together, we are paving the way for a more connected, efficient, and intelligent future.</a:t>
            </a:r>
          </a:p>
        </p:txBody>
      </p:sp>
    </p:spTree>
    <p:extLst>
      <p:ext uri="{BB962C8B-B14F-4D97-AF65-F5344CB8AC3E}">
        <p14:creationId xmlns:p14="http://schemas.microsoft.com/office/powerpoint/2010/main" val="22426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05" y="11092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Future Enhancement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788"/>
            <a:ext cx="7886700" cy="3822888"/>
          </a:xfrm>
        </p:spPr>
        <p:txBody>
          <a:bodyPr/>
          <a:lstStyle/>
          <a:p>
            <a:r>
              <a:rPr lang="en-US" dirty="0"/>
              <a:t>Implement more sophisticated natural language understanding (NLU) techniques to improve the </a:t>
            </a:r>
            <a:r>
              <a:rPr lang="en-US" dirty="0" err="1"/>
              <a:t>chatbot's</a:t>
            </a:r>
            <a:r>
              <a:rPr lang="en-US" dirty="0"/>
              <a:t> ability to comprehend complex user queries and provide more accurate responses.</a:t>
            </a:r>
          </a:p>
          <a:p>
            <a:r>
              <a:rPr lang="en-US" dirty="0"/>
              <a:t>Expand the </a:t>
            </a:r>
            <a:r>
              <a:rPr lang="en-US" dirty="0" err="1"/>
              <a:t>chatbot's</a:t>
            </a:r>
            <a:r>
              <a:rPr lang="en-US" dirty="0"/>
              <a:t> capabilities to support multiple languages, enabling seamless interaction for a diverse, global user </a:t>
            </a:r>
            <a:r>
              <a:rPr lang="en-US" dirty="0" smtClean="0"/>
              <a:t>base.</a:t>
            </a:r>
          </a:p>
          <a:p>
            <a:r>
              <a:rPr lang="en-US" dirty="0" smtClean="0"/>
              <a:t>Incorporate </a:t>
            </a:r>
            <a:r>
              <a:rPr lang="en-US" dirty="0"/>
              <a:t>voice recognition and synthesis to enable hands-free interaction with IoT devices, enhancing accessibility and user convenience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90" y="584"/>
            <a:ext cx="7886700" cy="9941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Bibliography and References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9" y="819807"/>
            <a:ext cx="8565931" cy="41095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Hongwei</a:t>
            </a:r>
            <a:r>
              <a:rPr lang="en-US" dirty="0"/>
              <a:t> </a:t>
            </a:r>
            <a:r>
              <a:rPr lang="en-US" dirty="0" smtClean="0"/>
              <a:t>Cui </a:t>
            </a:r>
            <a:r>
              <a:rPr lang="en-US" dirty="0"/>
              <a:t>, </a:t>
            </a:r>
            <a:r>
              <a:rPr lang="en-US" dirty="0" err="1"/>
              <a:t>Yuyang</a:t>
            </a:r>
            <a:r>
              <a:rPr lang="en-US" dirty="0"/>
              <a:t> </a:t>
            </a:r>
            <a:r>
              <a:rPr lang="en-US" dirty="0" smtClean="0"/>
              <a:t>Du </a:t>
            </a:r>
            <a:r>
              <a:rPr lang="en-US" dirty="0"/>
              <a:t>, </a:t>
            </a:r>
            <a:r>
              <a:rPr lang="en-US" dirty="0" err="1"/>
              <a:t>Qun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/>
              <a:t>, </a:t>
            </a:r>
            <a:r>
              <a:rPr lang="en-US" dirty="0" err="1"/>
              <a:t>Yulin</a:t>
            </a:r>
            <a:r>
              <a:rPr lang="en-US" dirty="0"/>
              <a:t> Shao, </a:t>
            </a:r>
            <a:r>
              <a:rPr lang="en-US" dirty="0" err="1"/>
              <a:t>Soung</a:t>
            </a:r>
            <a:r>
              <a:rPr lang="en-US" dirty="0"/>
              <a:t> Chang </a:t>
            </a:r>
            <a:r>
              <a:rPr lang="en-US" dirty="0" err="1" smtClean="0"/>
              <a:t>Liew</a:t>
            </a:r>
            <a:r>
              <a:rPr lang="en-US" dirty="0" smtClean="0"/>
              <a:t>, </a:t>
            </a:r>
            <a:r>
              <a:rPr lang="en-US" dirty="0"/>
              <a:t>“</a:t>
            </a:r>
            <a:r>
              <a:rPr lang="en-US" dirty="0" err="1"/>
              <a:t>LLMind</a:t>
            </a:r>
            <a:r>
              <a:rPr lang="en-US" dirty="0"/>
              <a:t>: Orchestrating AI and IoT with LLM for Complex Task Execution</a:t>
            </a:r>
            <a:r>
              <a:rPr lang="en-US" dirty="0" smtClean="0"/>
              <a:t>”, 20 Feb 2024.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Stack Overflow, </a:t>
            </a:r>
            <a:r>
              <a:rPr lang="en-US" dirty="0" smtClean="0">
                <a:hlinkClick r:id="rId2"/>
              </a:rPr>
              <a:t>https://www.stackoverflow.com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Reddit, </a:t>
            </a:r>
            <a:r>
              <a:rPr lang="en-US" dirty="0" smtClean="0">
                <a:hlinkClick r:id="rId3"/>
              </a:rPr>
              <a:t>https://www.reddit.com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GitHub, </a:t>
            </a:r>
            <a:r>
              <a:rPr lang="en-US" dirty="0" smtClean="0">
                <a:hlinkClick r:id="rId4"/>
              </a:rPr>
              <a:t>https://www.github.com/zylon-ai/private-gpt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Hugging Face, </a:t>
            </a:r>
            <a:r>
              <a:rPr lang="en-US" dirty="0" smtClean="0">
                <a:hlinkClick r:id="rId5"/>
              </a:rPr>
              <a:t>https://www.huggingface.co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Python Documentation, </a:t>
            </a:r>
            <a:r>
              <a:rPr lang="en-US" dirty="0" smtClean="0">
                <a:hlinkClick r:id="rId6"/>
              </a:rPr>
              <a:t>https://www.python.org/doc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Medium, </a:t>
            </a:r>
            <a:r>
              <a:rPr lang="en-US" dirty="0">
                <a:hlinkClick r:id="rId7"/>
              </a:rPr>
              <a:t>https://medium.com/@</a:t>
            </a:r>
            <a:r>
              <a:rPr lang="en-US" dirty="0" smtClean="0">
                <a:hlinkClick r:id="rId7"/>
              </a:rPr>
              <a:t>cpaggen/minimal-python-code-for-local-llm-inference-112782af509a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YouTube,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www.youtube.com/watch?v=wjZofJX0v4M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4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345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Abstract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Develop and deploy a Generative AI Chatbot tailored for IoT applications in collaboration with PiltiSmart Technology Solutions.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Enhance user interactions within IoT ecosystems by providing real-time assistance and seamless communication with connected devices.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Optimize operational processes by leveraging innovative technologies in conversational AI.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Project encompasses phases such as research, model selection, training, integration, deployment, and documentation.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Aim to contribute to PiltiSmart's mission of leveraging innovative technologies for IoT optimization.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133" y="1850395"/>
            <a:ext cx="7886700" cy="994172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Integration With IoT Platforms</a:t>
            </a:r>
            <a:endParaRPr lang="en-US" sz="3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903127"/>
            <a:ext cx="7546426" cy="42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70" y="1007330"/>
            <a:ext cx="7136523" cy="40100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Integration With IoT Platforms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Chatbot Login</a:t>
            </a:r>
            <a:endParaRPr lang="en-US" sz="3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2" y="995999"/>
            <a:ext cx="7020910" cy="39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Request on a Chatbot</a:t>
            </a:r>
            <a:endParaRPr lang="en-US" sz="3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"/>
            <a:ext cx="91440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Response on a Chatbot</a:t>
            </a:r>
            <a:endParaRPr lang="en-US" sz="3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"/>
            <a:ext cx="91440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Response on a Chatbot</a:t>
            </a:r>
            <a:endParaRPr lang="en-US" sz="3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819" y="220717"/>
            <a:ext cx="5528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Response on a Chatbot</a:t>
            </a:r>
            <a:endParaRPr lang="en-US" sz="30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27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Develop a Generative AI Chatbot for IoT applications.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Enhance user interactions within IoT ecosystems.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Provide real-time assistance and optimize operational processes.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Importance: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Address the growing need for intelligent assistance in IoT environments.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Improve user experiences and streamline operations.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Contribute to PiltiSmart's mission of leveraging innovative technologies for IoT optimization.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37" y="441438"/>
            <a:ext cx="7886700" cy="626886"/>
          </a:xfrm>
        </p:spPr>
        <p:txBody>
          <a:bodyPr/>
          <a:lstStyle/>
          <a:p>
            <a:r>
              <a:rPr lang="en-US" sz="3000" dirty="0" smtClean="0"/>
              <a:t>Existing</a:t>
            </a:r>
            <a:r>
              <a:rPr lang="en-US" dirty="0" smtClean="0"/>
              <a:t> </a:t>
            </a:r>
            <a:r>
              <a:rPr lang="en-US" sz="3000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37" y="1180032"/>
            <a:ext cx="7886700" cy="3263504"/>
          </a:xfrm>
        </p:spPr>
        <p:txBody>
          <a:bodyPr/>
          <a:lstStyle/>
          <a:p>
            <a:r>
              <a:rPr lang="en-US" dirty="0"/>
              <a:t>In contemporary times, C</a:t>
            </a:r>
            <a:r>
              <a:rPr lang="en-US" dirty="0" smtClean="0"/>
              <a:t>hatbots </a:t>
            </a:r>
            <a:r>
              <a:rPr lang="en-US" dirty="0"/>
              <a:t>predominantly employ generative approaches, leveraging their pre-trained models to adeptly address frequently asked questions. Furthermore, they may intermittently augment their responses by tapping into vast repositories of information accessible on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Right now, there isn’t any Chatbots specifically made to help you to control the Internet of Things (IoT) devices.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37" y="441438"/>
            <a:ext cx="7886700" cy="626886"/>
          </a:xfrm>
        </p:spPr>
        <p:txBody>
          <a:bodyPr/>
          <a:lstStyle/>
          <a:p>
            <a:r>
              <a:rPr lang="en-US" sz="3000" dirty="0" smtClean="0"/>
              <a:t>Proposed </a:t>
            </a:r>
            <a:r>
              <a:rPr lang="en-US" sz="3000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37" y="1068324"/>
            <a:ext cx="8651987" cy="3857297"/>
          </a:xfrm>
        </p:spPr>
        <p:txBody>
          <a:bodyPr>
            <a:normAutofit/>
          </a:bodyPr>
          <a:lstStyle/>
          <a:p>
            <a:r>
              <a:rPr lang="en-US" dirty="0"/>
              <a:t>In our proposed system, we have </a:t>
            </a:r>
            <a:r>
              <a:rPr lang="en-US" dirty="0" smtClean="0"/>
              <a:t>crafted </a:t>
            </a:r>
            <a:r>
              <a:rPr lang="en-US" dirty="0"/>
              <a:t>a specialized Chatbot meticulously engineered to seamlessly </a:t>
            </a:r>
            <a:r>
              <a:rPr lang="en-US" dirty="0" smtClean="0"/>
              <a:t>control and </a:t>
            </a:r>
            <a:r>
              <a:rPr lang="en-US" dirty="0"/>
              <a:t>maintain a multitude of IoT devices within residential or office environments</a:t>
            </a:r>
            <a:r>
              <a:rPr lang="en-US" dirty="0" smtClean="0"/>
              <a:t>.</a:t>
            </a:r>
          </a:p>
          <a:p>
            <a:r>
              <a:rPr lang="en-US" dirty="0"/>
              <a:t>we aim to seamlessly integrate C</a:t>
            </a:r>
            <a:r>
              <a:rPr lang="en-US" dirty="0" smtClean="0"/>
              <a:t>hatbots </a:t>
            </a:r>
            <a:r>
              <a:rPr lang="en-US" dirty="0"/>
              <a:t>with IoT devices, enabling the orchestration and optimization of operations across the IoT ecosystem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improving the user </a:t>
            </a:r>
            <a:r>
              <a:rPr lang="en-US" dirty="0"/>
              <a:t>interaction with IoT devices, providing real-time monitoring and control, and optimizing device management 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also make the integration of this Chatbot with an AI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Specification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Requirements: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Compatible with various </a:t>
            </a:r>
            <a:r>
              <a:rPr lang="en-GB" dirty="0" err="1"/>
              <a:t>IoT</a:t>
            </a:r>
            <a:r>
              <a:rPr lang="en-GB" dirty="0"/>
              <a:t> platforms and protocols.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Support for real-time communication and data exchange.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Scalability to handle a large number of connected devices and users.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Hardware and Software: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Requirements for server infrastructure, storage, and processing capabilities.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Compatibility with operating systems and programming languages.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Deployment Considerations: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Cloud-based deployment options for scalability and accessibility.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On-premises deployment for security and data privacy considerations.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-10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Flow Diagram</a:t>
            </a:r>
            <a:endParaRPr dirty="0"/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93799"/>
            <a:ext cx="4229100" cy="4893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83675"/>
            <a:ext cx="3209925" cy="48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Stages / Modules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Requirements Gathering: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sentiment analysis and topic modeling to understand user requirements and preferences within IoT contexts.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Employ data scraping and web crawling methods to gather relevant conversational data from forums, FAQs, and support channels.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 data preprocessing techniques such as tokenization, stemming, and lemmatization to prepare collected data for training.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Evaluate and select appropriate evaluation metrics such as BLEU, ROUGE, and perplexity to assess the performance of the chatbot.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1488</Words>
  <Application>Microsoft Office PowerPoint</Application>
  <PresentationFormat>On-screen Show (16:9)</PresentationFormat>
  <Paragraphs>124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Arial</vt:lpstr>
      <vt:lpstr>Calibri Light</vt:lpstr>
      <vt:lpstr>Office Theme</vt:lpstr>
      <vt:lpstr>Building and Implementing a Generative AI Chatbot for IoT</vt:lpstr>
      <vt:lpstr>Abstract</vt:lpstr>
      <vt:lpstr>Purpose</vt:lpstr>
      <vt:lpstr>Existing System</vt:lpstr>
      <vt:lpstr>Proposed System</vt:lpstr>
      <vt:lpstr>System Specification</vt:lpstr>
      <vt:lpstr>Data Flow Diagram</vt:lpstr>
      <vt:lpstr>PowerPoint Presentation</vt:lpstr>
      <vt:lpstr>Stages / Modules</vt:lpstr>
      <vt:lpstr>Model Selection and Customization</vt:lpstr>
      <vt:lpstr>Training and Fine-Tuning</vt:lpstr>
      <vt:lpstr>Integration with IoT Platforms</vt:lpstr>
      <vt:lpstr>Deployment and Evaluation</vt:lpstr>
      <vt:lpstr>Documentation and Knowledge Transfer</vt:lpstr>
      <vt:lpstr>Testing</vt:lpstr>
      <vt:lpstr>PowerPoint Presentation</vt:lpstr>
      <vt:lpstr>Conclusion</vt:lpstr>
      <vt:lpstr>Future Enhancement</vt:lpstr>
      <vt:lpstr>Bibliography and References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Implementing a Generative AI Chatbot for IoT</dc:title>
  <cp:lastModifiedBy>BHAI</cp:lastModifiedBy>
  <cp:revision>29</cp:revision>
  <dcterms:modified xsi:type="dcterms:W3CDTF">2024-06-01T12:23:56Z</dcterms:modified>
</cp:coreProperties>
</file>