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eepcontractor/australian-fatal-car-accident-data-19892021/version/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191E-2115-4A05-BA6C-DF4278F22CA3}"/>
              </a:ext>
            </a:extLst>
          </p:cNvPr>
          <p:cNvSpPr>
            <a:spLocks noGrp="1"/>
          </p:cNvSpPr>
          <p:nvPr>
            <p:ph type="ctrTitle"/>
          </p:nvPr>
        </p:nvSpPr>
        <p:spPr/>
        <p:txBody>
          <a:bodyPr/>
          <a:lstStyle/>
          <a:p>
            <a:r>
              <a:rPr lang="en-AU" dirty="0"/>
              <a:t>Australian Fatal Road Accident Analysis</a:t>
            </a:r>
          </a:p>
        </p:txBody>
      </p:sp>
      <p:sp>
        <p:nvSpPr>
          <p:cNvPr id="3" name="Subtitle 2">
            <a:extLst>
              <a:ext uri="{FF2B5EF4-FFF2-40B4-BE49-F238E27FC236}">
                <a16:creationId xmlns:a16="http://schemas.microsoft.com/office/drawing/2014/main" id="{F501BC69-256A-4F31-BECF-C1029693CEDD}"/>
              </a:ext>
            </a:extLst>
          </p:cNvPr>
          <p:cNvSpPr>
            <a:spLocks noGrp="1"/>
          </p:cNvSpPr>
          <p:nvPr>
            <p:ph type="subTitle" idx="1"/>
          </p:nvPr>
        </p:nvSpPr>
        <p:spPr/>
        <p:txBody>
          <a:bodyPr>
            <a:normAutofit lnSpcReduction="10000"/>
          </a:bodyPr>
          <a:lstStyle/>
          <a:p>
            <a:r>
              <a:rPr lang="en-AU" dirty="0"/>
              <a:t>Phimnarin Aksupak</a:t>
            </a:r>
          </a:p>
          <a:p>
            <a:endParaRPr lang="en-AU" dirty="0"/>
          </a:p>
          <a:p>
            <a:r>
              <a:rPr lang="en-AU" dirty="0"/>
              <a:t>Monash University Data Analytics Boot Camp</a:t>
            </a:r>
          </a:p>
        </p:txBody>
      </p:sp>
    </p:spTree>
    <p:extLst>
      <p:ext uri="{BB962C8B-B14F-4D97-AF65-F5344CB8AC3E}">
        <p14:creationId xmlns:p14="http://schemas.microsoft.com/office/powerpoint/2010/main" val="167411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6B7B-FA3F-4EAB-8C29-8F893ABBDEA2}"/>
              </a:ext>
            </a:extLst>
          </p:cNvPr>
          <p:cNvSpPr>
            <a:spLocks noGrp="1"/>
          </p:cNvSpPr>
          <p:nvPr>
            <p:ph type="title"/>
          </p:nvPr>
        </p:nvSpPr>
        <p:spPr/>
        <p:txBody>
          <a:bodyPr/>
          <a:lstStyle/>
          <a:p>
            <a:r>
              <a:rPr lang="en-AU" dirty="0"/>
              <a:t>The End</a:t>
            </a:r>
          </a:p>
        </p:txBody>
      </p:sp>
      <p:sp>
        <p:nvSpPr>
          <p:cNvPr id="3" name="Content Placeholder 2">
            <a:extLst>
              <a:ext uri="{FF2B5EF4-FFF2-40B4-BE49-F238E27FC236}">
                <a16:creationId xmlns:a16="http://schemas.microsoft.com/office/drawing/2014/main" id="{75E024E3-DCAE-4B96-A38B-580B7BD70979}"/>
              </a:ext>
            </a:extLst>
          </p:cNvPr>
          <p:cNvSpPr>
            <a:spLocks noGrp="1"/>
          </p:cNvSpPr>
          <p:nvPr>
            <p:ph idx="1"/>
          </p:nvPr>
        </p:nvSpPr>
        <p:spPr/>
        <p:txBody>
          <a:bodyPr/>
          <a:lstStyle/>
          <a:p>
            <a:endParaRPr lang="en-AU" dirty="0"/>
          </a:p>
          <a:p>
            <a:endParaRPr lang="en-AU" dirty="0"/>
          </a:p>
          <a:p>
            <a:endParaRPr lang="en-AU" dirty="0"/>
          </a:p>
          <a:p>
            <a:pPr marL="914400" lvl="2" indent="0">
              <a:buNone/>
            </a:pPr>
            <a:r>
              <a:rPr lang="en-AU" dirty="0"/>
              <a:t>		</a:t>
            </a:r>
            <a:r>
              <a:rPr lang="en-AU" sz="6000" dirty="0"/>
              <a:t>Thank you</a:t>
            </a:r>
          </a:p>
        </p:txBody>
      </p:sp>
    </p:spTree>
    <p:extLst>
      <p:ext uri="{BB962C8B-B14F-4D97-AF65-F5344CB8AC3E}">
        <p14:creationId xmlns:p14="http://schemas.microsoft.com/office/powerpoint/2010/main" val="121369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3C8D-2589-4027-963B-7C210665C3C1}"/>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186056BE-C810-49B4-8672-855001ED3A76}"/>
              </a:ext>
            </a:extLst>
          </p:cNvPr>
          <p:cNvSpPr>
            <a:spLocks noGrp="1"/>
          </p:cNvSpPr>
          <p:nvPr>
            <p:ph idx="1"/>
          </p:nvPr>
        </p:nvSpPr>
        <p:spPr/>
        <p:txBody>
          <a:bodyPr>
            <a:normAutofit lnSpcReduction="10000"/>
          </a:bodyPr>
          <a:lstStyle/>
          <a:p>
            <a:r>
              <a:rPr lang="en-AU" dirty="0"/>
              <a:t>The Australian Road Deaths Database provides basic details of road transport crash fatalities in Australia </a:t>
            </a:r>
          </a:p>
          <a:p>
            <a:r>
              <a:rPr lang="en-AU" dirty="0"/>
              <a:t>the factors that cause more accidents.</a:t>
            </a:r>
            <a:endParaRPr lang="th-TH" dirty="0"/>
          </a:p>
          <a:p>
            <a:endParaRPr lang="th-TH" dirty="0"/>
          </a:p>
          <a:p>
            <a:endParaRPr lang="th-TH" dirty="0"/>
          </a:p>
          <a:p>
            <a:r>
              <a:rPr lang="en-AU" dirty="0"/>
              <a:t>Datasets</a:t>
            </a:r>
          </a:p>
          <a:p>
            <a:r>
              <a:rPr lang="en-AU" dirty="0"/>
              <a:t>Kaggle, Australian Fatal Road Accident 1989-2021</a:t>
            </a:r>
          </a:p>
          <a:p>
            <a:r>
              <a:rPr lang="en-AU" dirty="0">
                <a:hlinkClick r:id="rId2"/>
              </a:rPr>
              <a:t>https://www.kaggle.com/deepcontractor/australian-fatal-car-accident-data-19892021/version/2</a:t>
            </a:r>
            <a:endParaRPr lang="en-AU" dirty="0"/>
          </a:p>
          <a:p>
            <a:endParaRPr lang="en-AU" dirty="0"/>
          </a:p>
        </p:txBody>
      </p:sp>
    </p:spTree>
    <p:extLst>
      <p:ext uri="{BB962C8B-B14F-4D97-AF65-F5344CB8AC3E}">
        <p14:creationId xmlns:p14="http://schemas.microsoft.com/office/powerpoint/2010/main" val="206356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4910-9477-43F9-913D-A47D19DD4DC6}"/>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5F7545ED-1764-4F70-8A22-E3FC25EA3E6D}"/>
              </a:ext>
            </a:extLst>
          </p:cNvPr>
          <p:cNvSpPr>
            <a:spLocks noGrp="1"/>
          </p:cNvSpPr>
          <p:nvPr>
            <p:ph idx="1"/>
          </p:nvPr>
        </p:nvSpPr>
        <p:spPr/>
        <p:txBody>
          <a:bodyPr>
            <a:normAutofit/>
          </a:bodyPr>
          <a:lstStyle/>
          <a:p>
            <a:r>
              <a:rPr lang="en-AU" dirty="0"/>
              <a:t>Does the age of the driver affect the accident?</a:t>
            </a:r>
          </a:p>
          <a:p>
            <a:r>
              <a:rPr lang="en-AU" dirty="0"/>
              <a:t>Does the gender of the driver affect the accident?</a:t>
            </a:r>
          </a:p>
          <a:p>
            <a:r>
              <a:rPr lang="en-AU" dirty="0"/>
              <a:t>Compare the accidents that occurred in each state.</a:t>
            </a:r>
          </a:p>
          <a:p>
            <a:r>
              <a:rPr lang="en-AU" dirty="0"/>
              <a:t>Accidents happen more during the day or at night?</a:t>
            </a:r>
          </a:p>
          <a:p>
            <a:r>
              <a:rPr lang="en-AU" dirty="0"/>
              <a:t>Do more accidents happen during Christmas?</a:t>
            </a:r>
          </a:p>
          <a:p>
            <a:r>
              <a:rPr lang="en-AU" dirty="0"/>
              <a:t>Do more accidents happen during Easter?</a:t>
            </a:r>
          </a:p>
        </p:txBody>
      </p:sp>
    </p:spTree>
    <p:extLst>
      <p:ext uri="{BB962C8B-B14F-4D97-AF65-F5344CB8AC3E}">
        <p14:creationId xmlns:p14="http://schemas.microsoft.com/office/powerpoint/2010/main" val="37702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19EA-79AB-4C32-8447-4BE6BFE4E37F}"/>
              </a:ext>
            </a:extLst>
          </p:cNvPr>
          <p:cNvSpPr>
            <a:spLocks noGrp="1"/>
          </p:cNvSpPr>
          <p:nvPr>
            <p:ph type="title"/>
          </p:nvPr>
        </p:nvSpPr>
        <p:spPr/>
        <p:txBody>
          <a:bodyPr/>
          <a:lstStyle/>
          <a:p>
            <a:r>
              <a:rPr lang="en-AU" dirty="0"/>
              <a:t>Hypothesis</a:t>
            </a:r>
          </a:p>
        </p:txBody>
      </p:sp>
      <p:sp>
        <p:nvSpPr>
          <p:cNvPr id="3" name="Content Placeholder 2">
            <a:extLst>
              <a:ext uri="{FF2B5EF4-FFF2-40B4-BE49-F238E27FC236}">
                <a16:creationId xmlns:a16="http://schemas.microsoft.com/office/drawing/2014/main" id="{1F181A5E-B941-4543-A38D-8D3C525BA05D}"/>
              </a:ext>
            </a:extLst>
          </p:cNvPr>
          <p:cNvSpPr>
            <a:spLocks noGrp="1"/>
          </p:cNvSpPr>
          <p:nvPr>
            <p:ph idx="1"/>
          </p:nvPr>
        </p:nvSpPr>
        <p:spPr/>
        <p:txBody>
          <a:bodyPr>
            <a:normAutofit fontScale="92500" lnSpcReduction="10000"/>
          </a:bodyPr>
          <a:lstStyle/>
          <a:p>
            <a:r>
              <a:rPr lang="en-AU" dirty="0"/>
              <a:t>The alternative hypothesis (Ha) is that there is a significant correlation between age of the driver and accident on the road.</a:t>
            </a:r>
          </a:p>
          <a:p>
            <a:r>
              <a:rPr lang="en-AU" dirty="0"/>
              <a:t>The null hypothesis (H0) is that there is not a significant correlation between age of the driver and accident on the road.</a:t>
            </a:r>
          </a:p>
          <a:p>
            <a:endParaRPr lang="en-AU" dirty="0"/>
          </a:p>
          <a:p>
            <a:pPr marL="0" indent="0">
              <a:buNone/>
            </a:pPr>
            <a:r>
              <a:rPr lang="en-AU" dirty="0"/>
              <a:t>The data from the linear graph (Number of accidents occurring in each age range in Australian Fatal Road Accident 2018-2021) shows the trend of accidents compared to the age of the driver. Newly licensed drivers are at the highest risk of causing accidents. The older the driver significantly shows the reduction of the accident rates. Therefore, age and the amount of incidence were significantly related.</a:t>
            </a:r>
          </a:p>
        </p:txBody>
      </p:sp>
    </p:spTree>
    <p:extLst>
      <p:ext uri="{BB962C8B-B14F-4D97-AF65-F5344CB8AC3E}">
        <p14:creationId xmlns:p14="http://schemas.microsoft.com/office/powerpoint/2010/main" val="271808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20A5-EE21-45A2-9B8B-A9088983C1A3}"/>
              </a:ext>
            </a:extLst>
          </p:cNvPr>
          <p:cNvSpPr>
            <a:spLocks noGrp="1"/>
          </p:cNvSpPr>
          <p:nvPr>
            <p:ph type="title"/>
          </p:nvPr>
        </p:nvSpPr>
        <p:spPr/>
        <p:txBody>
          <a:bodyPr/>
          <a:lstStyle/>
          <a:p>
            <a:r>
              <a:rPr lang="en-AU" dirty="0"/>
              <a:t>Data Exploration</a:t>
            </a:r>
          </a:p>
        </p:txBody>
      </p:sp>
      <p:sp>
        <p:nvSpPr>
          <p:cNvPr id="3" name="Content Placeholder 2">
            <a:extLst>
              <a:ext uri="{FF2B5EF4-FFF2-40B4-BE49-F238E27FC236}">
                <a16:creationId xmlns:a16="http://schemas.microsoft.com/office/drawing/2014/main" id="{59F89F98-CE02-46E8-AC1A-DED5FDD69F30}"/>
              </a:ext>
            </a:extLst>
          </p:cNvPr>
          <p:cNvSpPr>
            <a:spLocks noGrp="1"/>
          </p:cNvSpPr>
          <p:nvPr>
            <p:ph idx="1"/>
          </p:nvPr>
        </p:nvSpPr>
        <p:spPr/>
        <p:txBody>
          <a:bodyPr/>
          <a:lstStyle/>
          <a:p>
            <a:r>
              <a:rPr lang="en-AU" dirty="0"/>
              <a:t>Data cleaning, formatting and analysis by Pandas and </a:t>
            </a:r>
            <a:r>
              <a:rPr lang="en-AU" dirty="0" err="1"/>
              <a:t>jupyter</a:t>
            </a:r>
            <a:r>
              <a:rPr lang="en-AU" dirty="0"/>
              <a:t> notebook</a:t>
            </a:r>
          </a:p>
          <a:p>
            <a:r>
              <a:rPr lang="en-AU" dirty="0"/>
              <a:t>Create graphs and bar charts by Matplotlib</a:t>
            </a:r>
          </a:p>
          <a:p>
            <a:endParaRPr lang="en-AU" dirty="0"/>
          </a:p>
          <a:p>
            <a:endParaRPr lang="en-AU" dirty="0"/>
          </a:p>
        </p:txBody>
      </p:sp>
    </p:spTree>
    <p:extLst>
      <p:ext uri="{BB962C8B-B14F-4D97-AF65-F5344CB8AC3E}">
        <p14:creationId xmlns:p14="http://schemas.microsoft.com/office/powerpoint/2010/main" val="1116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05F9-9A55-45B3-AE3E-3F4E50FC1FD5}"/>
              </a:ext>
            </a:extLst>
          </p:cNvPr>
          <p:cNvSpPr>
            <a:spLocks noGrp="1"/>
          </p:cNvSpPr>
          <p:nvPr>
            <p:ph type="title"/>
          </p:nvPr>
        </p:nvSpPr>
        <p:spPr/>
        <p:txBody>
          <a:bodyPr/>
          <a:lstStyle/>
          <a:p>
            <a:r>
              <a:rPr lang="en-AU" dirty="0"/>
              <a:t>Graph Visualizing the Nothing in Dataset</a:t>
            </a:r>
          </a:p>
        </p:txBody>
      </p:sp>
      <p:pic>
        <p:nvPicPr>
          <p:cNvPr id="5" name="Content Placeholder 4">
            <a:extLst>
              <a:ext uri="{FF2B5EF4-FFF2-40B4-BE49-F238E27FC236}">
                <a16:creationId xmlns:a16="http://schemas.microsoft.com/office/drawing/2014/main" id="{C5B04B1A-1765-4816-A235-7AD2EB445982}"/>
              </a:ext>
            </a:extLst>
          </p:cNvPr>
          <p:cNvPicPr>
            <a:picLocks noGrp="1" noChangeAspect="1"/>
          </p:cNvPicPr>
          <p:nvPr>
            <p:ph idx="1"/>
          </p:nvPr>
        </p:nvPicPr>
        <p:blipFill>
          <a:blip r:embed="rId2"/>
          <a:stretch>
            <a:fillRect/>
          </a:stretch>
        </p:blipFill>
        <p:spPr>
          <a:xfrm>
            <a:off x="1889125" y="2336801"/>
            <a:ext cx="7130588" cy="3565294"/>
          </a:xfrm>
        </p:spPr>
      </p:pic>
    </p:spTree>
    <p:extLst>
      <p:ext uri="{BB962C8B-B14F-4D97-AF65-F5344CB8AC3E}">
        <p14:creationId xmlns:p14="http://schemas.microsoft.com/office/powerpoint/2010/main" val="12264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5C3E-2730-45DC-A004-3F638C605054}"/>
              </a:ext>
            </a:extLst>
          </p:cNvPr>
          <p:cNvSpPr>
            <a:spLocks noGrp="1"/>
          </p:cNvSpPr>
          <p:nvPr>
            <p:ph type="title"/>
          </p:nvPr>
        </p:nvSpPr>
        <p:spPr/>
        <p:txBody>
          <a:bodyPr/>
          <a:lstStyle/>
          <a:p>
            <a:r>
              <a:rPr lang="en-AU" dirty="0"/>
              <a:t>Graph </a:t>
            </a:r>
          </a:p>
        </p:txBody>
      </p:sp>
      <p:pic>
        <p:nvPicPr>
          <p:cNvPr id="5" name="Content Placeholder 4">
            <a:extLst>
              <a:ext uri="{FF2B5EF4-FFF2-40B4-BE49-F238E27FC236}">
                <a16:creationId xmlns:a16="http://schemas.microsoft.com/office/drawing/2014/main" id="{CF1BABA9-E578-491E-8156-1DECF6AB7F15}"/>
              </a:ext>
            </a:extLst>
          </p:cNvPr>
          <p:cNvPicPr>
            <a:picLocks noGrp="1" noChangeAspect="1"/>
          </p:cNvPicPr>
          <p:nvPr>
            <p:ph idx="1"/>
          </p:nvPr>
        </p:nvPicPr>
        <p:blipFill>
          <a:blip r:embed="rId2"/>
          <a:stretch>
            <a:fillRect/>
          </a:stretch>
        </p:blipFill>
        <p:spPr>
          <a:xfrm>
            <a:off x="680322" y="2158413"/>
            <a:ext cx="5141467" cy="3427644"/>
          </a:xfrm>
        </p:spPr>
      </p:pic>
      <p:pic>
        <p:nvPicPr>
          <p:cNvPr id="7" name="Picture 6">
            <a:extLst>
              <a:ext uri="{FF2B5EF4-FFF2-40B4-BE49-F238E27FC236}">
                <a16:creationId xmlns:a16="http://schemas.microsoft.com/office/drawing/2014/main" id="{5BC8909F-E7CD-49D0-8818-2D4A9329EE95}"/>
              </a:ext>
            </a:extLst>
          </p:cNvPr>
          <p:cNvPicPr>
            <a:picLocks noChangeAspect="1"/>
          </p:cNvPicPr>
          <p:nvPr/>
        </p:nvPicPr>
        <p:blipFill>
          <a:blip r:embed="rId3"/>
          <a:stretch>
            <a:fillRect/>
          </a:stretch>
        </p:blipFill>
        <p:spPr>
          <a:xfrm>
            <a:off x="6205491" y="2138983"/>
            <a:ext cx="6398141" cy="5118512"/>
          </a:xfrm>
          <a:prstGeom prst="rect">
            <a:avLst/>
          </a:prstGeom>
        </p:spPr>
      </p:pic>
    </p:spTree>
    <p:extLst>
      <p:ext uri="{BB962C8B-B14F-4D97-AF65-F5344CB8AC3E}">
        <p14:creationId xmlns:p14="http://schemas.microsoft.com/office/powerpoint/2010/main" val="184803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58E7-EF2A-481C-9FB0-C6F279E79093}"/>
              </a:ext>
            </a:extLst>
          </p:cNvPr>
          <p:cNvSpPr>
            <a:spLocks noGrp="1"/>
          </p:cNvSpPr>
          <p:nvPr>
            <p:ph type="title"/>
          </p:nvPr>
        </p:nvSpPr>
        <p:spPr/>
        <p:txBody>
          <a:bodyPr/>
          <a:lstStyle/>
          <a:p>
            <a:r>
              <a:rPr lang="en-AU" dirty="0"/>
              <a:t>Graph</a:t>
            </a:r>
          </a:p>
        </p:txBody>
      </p:sp>
      <p:pic>
        <p:nvPicPr>
          <p:cNvPr id="5" name="Content Placeholder 4">
            <a:extLst>
              <a:ext uri="{FF2B5EF4-FFF2-40B4-BE49-F238E27FC236}">
                <a16:creationId xmlns:a16="http://schemas.microsoft.com/office/drawing/2014/main" id="{006BC1DF-8B9D-4CDC-A1A9-77331A09D4B9}"/>
              </a:ext>
            </a:extLst>
          </p:cNvPr>
          <p:cNvPicPr>
            <a:picLocks noGrp="1" noChangeAspect="1"/>
          </p:cNvPicPr>
          <p:nvPr>
            <p:ph idx="1"/>
          </p:nvPr>
        </p:nvPicPr>
        <p:blipFill>
          <a:blip r:embed="rId2"/>
          <a:stretch>
            <a:fillRect/>
          </a:stretch>
        </p:blipFill>
        <p:spPr>
          <a:xfrm>
            <a:off x="-111422" y="3144667"/>
            <a:ext cx="7141594" cy="2856638"/>
          </a:xfrm>
        </p:spPr>
      </p:pic>
      <p:pic>
        <p:nvPicPr>
          <p:cNvPr id="7" name="Picture 6">
            <a:extLst>
              <a:ext uri="{FF2B5EF4-FFF2-40B4-BE49-F238E27FC236}">
                <a16:creationId xmlns:a16="http://schemas.microsoft.com/office/drawing/2014/main" id="{2E78F9CD-5D37-4D8B-8D95-CAA9F4EDB304}"/>
              </a:ext>
            </a:extLst>
          </p:cNvPr>
          <p:cNvPicPr>
            <a:picLocks noChangeAspect="1"/>
          </p:cNvPicPr>
          <p:nvPr/>
        </p:nvPicPr>
        <p:blipFill>
          <a:blip r:embed="rId3"/>
          <a:stretch>
            <a:fillRect/>
          </a:stretch>
        </p:blipFill>
        <p:spPr>
          <a:xfrm>
            <a:off x="5724802" y="1929857"/>
            <a:ext cx="6792713" cy="5434170"/>
          </a:xfrm>
          <a:prstGeom prst="rect">
            <a:avLst/>
          </a:prstGeom>
        </p:spPr>
      </p:pic>
    </p:spTree>
    <p:extLst>
      <p:ext uri="{BB962C8B-B14F-4D97-AF65-F5344CB8AC3E}">
        <p14:creationId xmlns:p14="http://schemas.microsoft.com/office/powerpoint/2010/main" val="404635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1234-586D-4C28-A77D-BB7FFC5D697C}"/>
              </a:ext>
            </a:extLst>
          </p:cNvPr>
          <p:cNvSpPr>
            <a:spLocks noGrp="1"/>
          </p:cNvSpPr>
          <p:nvPr>
            <p:ph type="title"/>
          </p:nvPr>
        </p:nvSpPr>
        <p:spPr/>
        <p:txBody>
          <a:bodyPr/>
          <a:lstStyle/>
          <a:p>
            <a:r>
              <a:rPr lang="en-AU" dirty="0"/>
              <a:t>Graph</a:t>
            </a:r>
          </a:p>
        </p:txBody>
      </p:sp>
      <p:pic>
        <p:nvPicPr>
          <p:cNvPr id="5" name="Content Placeholder 4">
            <a:extLst>
              <a:ext uri="{FF2B5EF4-FFF2-40B4-BE49-F238E27FC236}">
                <a16:creationId xmlns:a16="http://schemas.microsoft.com/office/drawing/2014/main" id="{485841A4-14B1-48D6-8772-292034810489}"/>
              </a:ext>
            </a:extLst>
          </p:cNvPr>
          <p:cNvPicPr>
            <a:picLocks noGrp="1" noChangeAspect="1"/>
          </p:cNvPicPr>
          <p:nvPr>
            <p:ph idx="1"/>
          </p:nvPr>
        </p:nvPicPr>
        <p:blipFill>
          <a:blip r:embed="rId2"/>
          <a:stretch>
            <a:fillRect/>
          </a:stretch>
        </p:blipFill>
        <p:spPr>
          <a:xfrm>
            <a:off x="-299866" y="3061481"/>
            <a:ext cx="7030622" cy="2812249"/>
          </a:xfrm>
        </p:spPr>
      </p:pic>
      <p:pic>
        <p:nvPicPr>
          <p:cNvPr id="7" name="Picture 6">
            <a:extLst>
              <a:ext uri="{FF2B5EF4-FFF2-40B4-BE49-F238E27FC236}">
                <a16:creationId xmlns:a16="http://schemas.microsoft.com/office/drawing/2014/main" id="{6EBD0098-C4A0-471B-8431-4570B4B2DAE3}"/>
              </a:ext>
            </a:extLst>
          </p:cNvPr>
          <p:cNvPicPr>
            <a:picLocks noChangeAspect="1"/>
          </p:cNvPicPr>
          <p:nvPr/>
        </p:nvPicPr>
        <p:blipFill>
          <a:blip r:embed="rId3"/>
          <a:stretch>
            <a:fillRect/>
          </a:stretch>
        </p:blipFill>
        <p:spPr>
          <a:xfrm>
            <a:off x="6578352" y="2596365"/>
            <a:ext cx="5262611" cy="3508407"/>
          </a:xfrm>
          <a:prstGeom prst="rect">
            <a:avLst/>
          </a:prstGeom>
        </p:spPr>
      </p:pic>
    </p:spTree>
    <p:extLst>
      <p:ext uri="{BB962C8B-B14F-4D97-AF65-F5344CB8AC3E}">
        <p14:creationId xmlns:p14="http://schemas.microsoft.com/office/powerpoint/2010/main" val="24681643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1486</TotalTime>
  <Words>271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Australian Fatal Road Accident Analysis</vt:lpstr>
      <vt:lpstr>Background</vt:lpstr>
      <vt:lpstr>Research Questions</vt:lpstr>
      <vt:lpstr>Hypothesis</vt:lpstr>
      <vt:lpstr>Data Exploration</vt:lpstr>
      <vt:lpstr>Graph Visualizing the Nothing in Dataset</vt:lpstr>
      <vt:lpstr>Graph </vt:lpstr>
      <vt:lpstr>Graph</vt:lpstr>
      <vt:lpstr>Graph</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Fatal Road Accident Analysis</dc:title>
  <dc:creator>Phimnarin Aksupak</dc:creator>
  <cp:lastModifiedBy>Phimnarin Aksupak</cp:lastModifiedBy>
  <cp:revision>10</cp:revision>
  <dcterms:created xsi:type="dcterms:W3CDTF">2022-02-05T06:02:12Z</dcterms:created>
  <dcterms:modified xsi:type="dcterms:W3CDTF">2022-02-06T06:48:40Z</dcterms:modified>
</cp:coreProperties>
</file>