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6" r:id="rId2"/>
    <p:sldId id="257" r:id="rId3"/>
    <p:sldId id="271" r:id="rId4"/>
    <p:sldId id="259" r:id="rId5"/>
    <p:sldId id="269" r:id="rId6"/>
    <p:sldId id="260" r:id="rId7"/>
    <p:sldId id="270" r:id="rId8"/>
    <p:sldId id="302" r:id="rId9"/>
    <p:sldId id="301" r:id="rId10"/>
    <p:sldId id="303" r:id="rId11"/>
    <p:sldId id="262" r:id="rId12"/>
    <p:sldId id="288" r:id="rId13"/>
    <p:sldId id="292" r:id="rId14"/>
    <p:sldId id="273" r:id="rId15"/>
    <p:sldId id="274" r:id="rId16"/>
    <p:sldId id="275" r:id="rId17"/>
    <p:sldId id="283" r:id="rId18"/>
    <p:sldId id="297" r:id="rId19"/>
    <p:sldId id="306" r:id="rId20"/>
    <p:sldId id="282" r:id="rId21"/>
    <p:sldId id="289" r:id="rId22"/>
    <p:sldId id="296" r:id="rId23"/>
    <p:sldId id="307" r:id="rId24"/>
    <p:sldId id="287" r:id="rId25"/>
    <p:sldId id="290" r:id="rId26"/>
    <p:sldId id="291" r:id="rId27"/>
    <p:sldId id="272" r:id="rId28"/>
    <p:sldId id="279" r:id="rId29"/>
    <p:sldId id="284" r:id="rId30"/>
    <p:sldId id="285" r:id="rId31"/>
    <p:sldId id="261" r:id="rId32"/>
    <p:sldId id="268" r:id="rId33"/>
    <p:sldId id="264" r:id="rId34"/>
    <p:sldId id="265" r:id="rId35"/>
    <p:sldId id="258" r:id="rId36"/>
    <p:sldId id="305" r:id="rId37"/>
    <p:sldId id="293" r:id="rId38"/>
    <p:sldId id="294" r:id="rId39"/>
    <p:sldId id="304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CC"/>
    <a:srgbClr val="FF3300"/>
    <a:srgbClr val="43C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069E6-41A6-4D76-9695-73B62B56A363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9518-9256-4B5B-B1E7-A0CB76A36DD4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9518-9256-4B5B-B1E7-A0CB76A36DD4}" type="slidenum">
              <a:rPr lang="th-TH" smtClean="0"/>
              <a:pPr/>
              <a:t>32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สี่เหลี่ยมมุมมน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สี่เหลี่ยมมุมมน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สี่เหลี่ยมมุมมน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สี่เหลี่ยมมุมมน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1528A-9B8D-4610-B12D-CB72D7B67CAB}" type="datetimeFigureOut">
              <a:rPr lang="th-TH" smtClean="0"/>
              <a:pPr/>
              <a:t>08/08/57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09E625-6312-4B54-9007-875973EEAF1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81277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Progress I Presentation</a:t>
            </a:r>
          </a:p>
          <a:p>
            <a:r>
              <a:rPr lang="en-US" sz="2400" dirty="0" err="1" smtClean="0"/>
              <a:t>Kanittee</a:t>
            </a:r>
            <a:r>
              <a:rPr lang="en-US" sz="2400" dirty="0" smtClean="0"/>
              <a:t> </a:t>
            </a:r>
            <a:r>
              <a:rPr lang="en-US" sz="2400" dirty="0" err="1" smtClean="0"/>
              <a:t>Hongron</a:t>
            </a:r>
            <a:r>
              <a:rPr lang="en-US" sz="2400" dirty="0" smtClean="0"/>
              <a:t> 542115003</a:t>
            </a:r>
          </a:p>
          <a:p>
            <a:r>
              <a:rPr lang="en-US" sz="2400" dirty="0" err="1" smtClean="0"/>
              <a:t>Pimchittra</a:t>
            </a:r>
            <a:r>
              <a:rPr lang="en-US" sz="2400" dirty="0" smtClean="0"/>
              <a:t> </a:t>
            </a:r>
            <a:r>
              <a:rPr lang="en-US" sz="2400" dirty="0" err="1" smtClean="0"/>
              <a:t>Sukkasem</a:t>
            </a:r>
            <a:r>
              <a:rPr lang="en-US" sz="2400" dirty="0" smtClean="0"/>
              <a:t> 542115042</a:t>
            </a:r>
          </a:p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Chiang Mai Red Taxi Service Assistant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feat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628800"/>
            <a:ext cx="7464675" cy="2808312"/>
          </a:xfrm>
        </p:spPr>
      </p:pic>
      <p:sp>
        <p:nvSpPr>
          <p:cNvPr id="5" name="สี่เหลี่ยมผืนผ้า 4"/>
          <p:cNvSpPr/>
          <p:nvPr/>
        </p:nvSpPr>
        <p:spPr>
          <a:xfrm>
            <a:off x="1331640" y="2564904"/>
            <a:ext cx="6520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Next   Progress</a:t>
            </a:r>
            <a:endParaRPr lang="th-TH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Plan</a:t>
            </a:r>
            <a:endParaRPr lang="th-TH" sz="3600" dirty="0"/>
          </a:p>
        </p:txBody>
      </p:sp>
      <p:pic>
        <p:nvPicPr>
          <p:cNvPr id="4" name="ตัวยึดเนื้อหา 3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65679" y="1689355"/>
            <a:ext cx="7669842" cy="408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51895" y="692696"/>
            <a:ext cx="43268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 Management Plan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932040" y="1484784"/>
            <a:ext cx="386516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Requirement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Specification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11560" y="2420888"/>
            <a:ext cx="292419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Design </a:t>
            </a:r>
            <a:b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83568" y="4725144"/>
            <a:ext cx="40162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Plan &amp; Test Record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004048" y="5661248"/>
            <a:ext cx="32715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Traceability Record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220072" y="3645024"/>
            <a:ext cx="2645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Implementation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259632" y="332656"/>
            <a:ext cx="20162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latin typeface="Buxton Sketch" pitchFamily="66" charset="0"/>
                <a:ea typeface="Batang" pitchFamily="18" charset="-127"/>
              </a:rPr>
              <a:t>2 w</a:t>
            </a:r>
            <a:r>
              <a:rPr lang="en-US" sz="9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effectLst/>
                <a:latin typeface="Buxton Sketch" pitchFamily="66" charset="0"/>
                <a:ea typeface="Batang" pitchFamily="18" charset="-127"/>
              </a:rPr>
              <a:t> </a:t>
            </a:r>
            <a:endParaRPr lang="th-TH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3300"/>
              </a:solidFill>
              <a:effectLst/>
              <a:latin typeface="Buxton Sketch" pitchFamily="66" charset="0"/>
              <a:ea typeface="Batang" pitchFamily="18" charset="-127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5796136" y="1196752"/>
            <a:ext cx="21602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latin typeface="Buxton Sketch" pitchFamily="66" charset="0"/>
                <a:ea typeface="Batang" pitchFamily="18" charset="-127"/>
              </a:rPr>
              <a:t>4 w</a:t>
            </a:r>
            <a:endParaRPr lang="th-TH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3300"/>
              </a:solidFill>
              <a:effectLst/>
              <a:latin typeface="Buxton Sketch" pitchFamily="66" charset="0"/>
              <a:ea typeface="Batang" pitchFamily="18" charset="-127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403648" y="2204864"/>
            <a:ext cx="24482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latin typeface="Buxton Sketch" pitchFamily="66" charset="0"/>
                <a:ea typeface="Batang" pitchFamily="18" charset="-127"/>
              </a:rPr>
              <a:t>5 w</a:t>
            </a:r>
            <a:endParaRPr lang="th-TH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3300"/>
              </a:solidFill>
              <a:effectLst/>
              <a:latin typeface="Buxton Sketch" pitchFamily="66" charset="0"/>
              <a:ea typeface="Batang" pitchFamily="18" charset="-127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5436096" y="2924944"/>
            <a:ext cx="26642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latin typeface="Buxton Sketch" pitchFamily="66" charset="0"/>
                <a:ea typeface="Batang" pitchFamily="18" charset="-127"/>
              </a:rPr>
              <a:t>20 w</a:t>
            </a:r>
            <a:endParaRPr lang="th-TH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3300"/>
              </a:solidFill>
              <a:effectLst/>
              <a:latin typeface="Buxton Sketch" pitchFamily="66" charset="0"/>
              <a:ea typeface="Batang" pitchFamily="18" charset="-127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1331640" y="4221088"/>
            <a:ext cx="25202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latin typeface="Buxton Sketch" pitchFamily="66" charset="0"/>
                <a:ea typeface="Batang" pitchFamily="18" charset="-127"/>
              </a:rPr>
              <a:t>10 w</a:t>
            </a:r>
            <a:endParaRPr lang="th-TH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3300"/>
              </a:solidFill>
              <a:effectLst/>
              <a:latin typeface="Buxton Sketch" pitchFamily="66" charset="0"/>
              <a:ea typeface="Batang" pitchFamily="18" charset="-127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5940152" y="4941168"/>
            <a:ext cx="216024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3300"/>
                </a:solidFill>
                <a:latin typeface="Buxton Sketch" pitchFamily="66" charset="0"/>
                <a:ea typeface="Batang" pitchFamily="18" charset="-127"/>
              </a:rPr>
              <a:t>3 d</a:t>
            </a:r>
            <a:endParaRPr lang="th-TH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3300"/>
              </a:solidFill>
              <a:effectLst/>
              <a:latin typeface="Buxton Sketch" pitchFamily="66" charset="0"/>
              <a:ea typeface="Batang" pitchFamily="18" charset="-127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th-TH" dirty="0"/>
          </a:p>
        </p:txBody>
      </p:sp>
      <p:pic>
        <p:nvPicPr>
          <p:cNvPr id="4" name="ตัวยึดเนื้อหา 3" descr="github-log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20888"/>
            <a:ext cx="2916324" cy="1944216"/>
          </a:xfrm>
        </p:spPr>
      </p:pic>
      <p:sp>
        <p:nvSpPr>
          <p:cNvPr id="5" name="สี่เหลี่ยมผืนผ้า 4"/>
          <p:cNvSpPr/>
          <p:nvPr/>
        </p:nvSpPr>
        <p:spPr>
          <a:xfrm>
            <a:off x="5508104" y="2276872"/>
            <a:ext cx="9252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SRS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004048" y="1484784"/>
            <a:ext cx="21259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 Plan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716016" y="2852936"/>
            <a:ext cx="29241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Design 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5292080" y="764704"/>
            <a:ext cx="16065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Proposal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508104" y="3573016"/>
            <a:ext cx="8437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262959" y="4149080"/>
            <a:ext cx="32715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Traceability Record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827631" y="4941168"/>
            <a:ext cx="228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 Code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5436096" y="5661248"/>
            <a:ext cx="12634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Others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 Case - Passenger</a:t>
            </a:r>
            <a:endParaRPr lang="th-TH" sz="3600" dirty="0"/>
          </a:p>
        </p:txBody>
      </p:sp>
      <p:pic>
        <p:nvPicPr>
          <p:cNvPr id="4" name="ตัวยึดเนื้อหา 3" descr="https://fbcdn-sphotos-h-a.akamaihd.net/hphotos-ak-xpa1/v/t34.0-12/10566239_10152588497653967_74437119_n.jpg?oh=05aa6bf5ae2e88f1ac52fcdfbe91feca&amp;oe=53DB6C00&amp;__gda__=1406869024_4165cb6f7d8bbdf4dee49042a6b1dcad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47800"/>
            <a:ext cx="7128792" cy="45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 Case - Driver</a:t>
            </a:r>
            <a:endParaRPr lang="th-TH" sz="3600" dirty="0"/>
          </a:p>
        </p:txBody>
      </p:sp>
      <p:pic>
        <p:nvPicPr>
          <p:cNvPr id="4" name="ตัวยึดเนื้อหา 3" descr="https://fbcdn-sphotos-h-a.akamaihd.net/hphotos-ak-xpf1/v/t34.0-12/10589853_10152588500333967_649708772_n.jpg?oh=52d858cf92406b1dfbf8a57a81d6c9cd&amp;oe=53DB6CB7&amp;__gda__=1406882691_925144d3969a4ef2b614072e78ad0cf5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128793" cy="471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 Case - Administrator</a:t>
            </a:r>
            <a:endParaRPr lang="th-TH" sz="3600" dirty="0"/>
          </a:p>
        </p:txBody>
      </p:sp>
      <p:pic>
        <p:nvPicPr>
          <p:cNvPr id="4" name="ตัวยึดเนื้อหา 3" descr="https://fbcdn-sphotos-h-a.akamaihd.net/hphotos-ak-xpa1/v/t34.0-12/10579229_10152588494073967_836407353_n.jpg?oh=cc46846f3bd1e69eda92aa93aeec55a7&amp;oe=53DB1099&amp;__gda__=1406858824_29913ae6603bbc4f30cdf763a3bef07e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62997" y="1447800"/>
            <a:ext cx="367520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99592" y="0"/>
            <a:ext cx="4737720" cy="9409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 Description</a:t>
            </a:r>
            <a:endParaRPr lang="th-TH" sz="3600" dirty="0"/>
          </a:p>
        </p:txBody>
      </p:sp>
      <p:pic>
        <p:nvPicPr>
          <p:cNvPr id="4" name="ตัวยึดเนื้อหา 3" descr="gggggggggg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92696"/>
            <a:ext cx="8496944" cy="5904656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ggggggggggg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276872"/>
            <a:ext cx="8695441" cy="2530345"/>
          </a:xfr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9" descr="DriverClassDiagra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225550"/>
            <a:ext cx="6629400" cy="4406900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 </a:t>
            </a:r>
            <a:r>
              <a:rPr lang="en-US" sz="3600" dirty="0" smtClean="0"/>
              <a:t>Diagram</a:t>
            </a:r>
            <a:br>
              <a:rPr lang="en-US" sz="3600" dirty="0" smtClean="0"/>
            </a:br>
            <a:r>
              <a:rPr lang="en-US" sz="3600" dirty="0" smtClean="0"/>
              <a:t>Passenger’s side</a:t>
            </a:r>
            <a:endParaRPr lang="th-TH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Progress 1 Report</a:t>
            </a:r>
          </a:p>
          <a:p>
            <a:r>
              <a:rPr lang="en-US" dirty="0" smtClean="0"/>
              <a:t>Software Demo</a:t>
            </a:r>
          </a:p>
          <a:p>
            <a:r>
              <a:rPr lang="en-US" dirty="0" smtClean="0"/>
              <a:t>Mistakes and Problem</a:t>
            </a:r>
          </a:p>
          <a:p>
            <a:r>
              <a:rPr lang="en-US" dirty="0" smtClean="0"/>
              <a:t>Progress 2 Plan</a:t>
            </a:r>
          </a:p>
          <a:p>
            <a:r>
              <a:rPr lang="en-US" dirty="0" smtClean="0"/>
              <a:t>Q&amp;A</a:t>
            </a:r>
            <a:endParaRPr lang="th-TH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 </a:t>
            </a:r>
            <a:r>
              <a:rPr lang="en-US" sz="3600" dirty="0" smtClean="0"/>
              <a:t>Diagram</a:t>
            </a:r>
            <a:br>
              <a:rPr lang="en-US" sz="3600" dirty="0" smtClean="0"/>
            </a:br>
            <a:r>
              <a:rPr lang="en-US" sz="3600" dirty="0" smtClean="0"/>
              <a:t>Passenger’s side</a:t>
            </a:r>
            <a:endParaRPr lang="th-TH" sz="3600" dirty="0"/>
          </a:p>
        </p:txBody>
      </p:sp>
      <p:pic>
        <p:nvPicPr>
          <p:cNvPr id="4" name="รูปภาพ 8" descr="Passenger's Class Diagram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73716" y="1447800"/>
            <a:ext cx="6453768" cy="45720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 Diagram Description</a:t>
            </a:r>
            <a:endParaRPr lang="th-TH" sz="3600" dirty="0"/>
          </a:p>
        </p:txBody>
      </p:sp>
      <p:pic>
        <p:nvPicPr>
          <p:cNvPr id="7" name="รูปภาพ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00174"/>
            <a:ext cx="5966259" cy="436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1142975" y="1414207"/>
          <a:ext cx="6954915" cy="4086494"/>
        </p:xfrm>
        <a:graphic>
          <a:graphicData uri="http://schemas.openxmlformats.org/drawingml/2006/table">
            <a:tbl>
              <a:tblPr/>
              <a:tblGrid>
                <a:gridCol w="444975"/>
                <a:gridCol w="1571665"/>
                <a:gridCol w="3366610"/>
                <a:gridCol w="1571665"/>
              </a:tblGrid>
              <a:tr h="2403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Times New Roman"/>
                          <a:ea typeface="Calibri"/>
                          <a:cs typeface="Cordia New"/>
                        </a:rPr>
                        <a:t>ID</a:t>
                      </a:r>
                      <a:endParaRPr lang="en-US" sz="15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Calibri"/>
                          <a:cs typeface="Cordia New"/>
                        </a:rPr>
                        <a:t>Name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Calibri"/>
                          <a:cs typeface="Cordia New"/>
                        </a:rPr>
                        <a:t>Description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Times New Roman"/>
                          <a:ea typeface="Calibri"/>
                          <a:cs typeface="Cordia New"/>
                        </a:rPr>
                        <a:t>Data Type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Lm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the location and connect to google map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LocationManager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2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txtlat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latitude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TextView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3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txtlng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longutude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TextView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4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txtdriver_id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Textfield to put driver’s id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TextView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5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txtdriver_name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Textfield to put driver’s name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TextView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Cordia New"/>
                        </a:rPr>
                        <a:t>6</a:t>
                      </a:r>
                      <a:endParaRPr lang="en-US" sz="15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provider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and get map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String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7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L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Location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Location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8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myBrowser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Find map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Webview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9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driver_id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Driver’s id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String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10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driver_name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Driver’s name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String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11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Spin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Special attribute for spinner method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Spinner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12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destinationid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destination id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String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13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destinationtitle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destination target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String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14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btnUpdate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Button action update destination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Button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15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txtavialable_seat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Textfield set available seat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EditText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16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3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context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Cordia New"/>
                        </a:rPr>
                        <a:t>Set context</a:t>
                      </a:r>
                      <a:endParaRPr lang="en-US" sz="15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Cordia New"/>
                        </a:rPr>
                        <a:t>Context</a:t>
                      </a:r>
                      <a:endParaRPr lang="en-US" sz="15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85511" marR="85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42910" y="121442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Attributes</a:t>
            </a:r>
            <a:endParaRPr kumimoji="0" lang="en-US" altLang="ja-JP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85720" y="2357430"/>
          <a:ext cx="8582102" cy="2979420"/>
        </p:xfrm>
        <a:graphic>
          <a:graphicData uri="http://schemas.openxmlformats.org/drawingml/2006/table">
            <a:tbl>
              <a:tblPr/>
              <a:tblGrid>
                <a:gridCol w="479715"/>
                <a:gridCol w="2147479"/>
                <a:gridCol w="2631102"/>
                <a:gridCol w="2077135"/>
                <a:gridCol w="1246671"/>
              </a:tblGrid>
              <a:tr h="2964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Calibri"/>
                          <a:cs typeface="Cordia New"/>
                        </a:rPr>
                        <a:t>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Calibri"/>
                          <a:cs typeface="Cordia New"/>
                        </a:rPr>
                        <a:t>Name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Calibri"/>
                          <a:cs typeface="Cordia New"/>
                        </a:rPr>
                        <a:t>Description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Calibri"/>
                          <a:cs typeface="Cordia New"/>
                        </a:rPr>
                        <a:t>Parameters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Times New Roman"/>
                          <a:ea typeface="Calibri"/>
                          <a:cs typeface="Cordia New"/>
                        </a:rPr>
                        <a:t>Return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1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#onCreate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latin typeface="Times New Roman"/>
                          <a:ea typeface="Calibri"/>
                          <a:cs typeface="Cordia New"/>
                        </a:rPr>
                        <a:t>Open action on android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Bundle savedInstanceState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void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2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showOnMap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Show point on map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double lat,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double lng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void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3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updatePosition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Map update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-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void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4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onLocationChanged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Map point location update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Location arg0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void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5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createDestSpinner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Method with show map destination on android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-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void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6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addListenerOnButton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700">
                          <a:latin typeface="Times New Roman"/>
                          <a:ea typeface="Calibri"/>
                          <a:cs typeface="Cordia New"/>
                        </a:rPr>
                        <a:t>Run an action in andriod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Times New Roman"/>
                          <a:ea typeface="Calibri"/>
                          <a:cs typeface="Cordia New"/>
                        </a:rPr>
                        <a:t>-</a:t>
                      </a:r>
                      <a:endParaRPr lang="en-US" sz="18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Times New Roman"/>
                          <a:ea typeface="Calibri"/>
                          <a:cs typeface="Cordia New"/>
                        </a:rPr>
                        <a:t>void</a:t>
                      </a:r>
                      <a:endParaRPr lang="en-US" sz="18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105446" marR="1054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285720" y="1643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Methods</a:t>
            </a:r>
            <a:endParaRPr kumimoji="0" lang="en-AU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3528" y="0"/>
            <a:ext cx="4248472" cy="810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Database Design</a:t>
            </a:r>
            <a:endParaRPr lang="th-TH" sz="3600" dirty="0"/>
          </a:p>
        </p:txBody>
      </p:sp>
      <p:pic>
        <p:nvPicPr>
          <p:cNvPr id="4" name="ตัวยึดเนื้อหา 3" descr="DatabaseDesign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8496944" cy="56166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5169768" cy="792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Database Description</a:t>
            </a:r>
            <a:endParaRPr lang="th-TH" sz="3600" dirty="0"/>
          </a:p>
        </p:txBody>
      </p:sp>
      <p:pic>
        <p:nvPicPr>
          <p:cNvPr id="4" name="ตัวยึดเนื้อหา 3" descr="DB01.jpg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916832"/>
            <a:ext cx="3857972" cy="345638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ยึดเนื้อหา 3"/>
          <p:cNvGraphicFramePr>
            <a:graphicFrameLocks noGrp="1"/>
          </p:cNvGraphicFramePr>
          <p:nvPr>
            <p:ph sz="quarter" idx="1"/>
          </p:nvPr>
        </p:nvGraphicFramePr>
        <p:xfrm>
          <a:off x="2143108" y="357166"/>
          <a:ext cx="4706923" cy="6186868"/>
        </p:xfrm>
        <a:graphic>
          <a:graphicData uri="http://schemas.openxmlformats.org/drawingml/2006/table">
            <a:tbl>
              <a:tblPr/>
              <a:tblGrid>
                <a:gridCol w="908805"/>
                <a:gridCol w="532102"/>
                <a:gridCol w="531565"/>
                <a:gridCol w="531565"/>
                <a:gridCol w="456010"/>
                <a:gridCol w="1746876"/>
              </a:tblGrid>
              <a:tr h="3461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latin typeface="Times New Roman"/>
                          <a:ea typeface="MS Mincho"/>
                          <a:cs typeface="Cordia New"/>
                        </a:rPr>
                        <a:t>Field Name</a:t>
                      </a:r>
                      <a:endParaRPr lang="en-US" sz="10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latin typeface="Times New Roman"/>
                          <a:ea typeface="MS Mincho"/>
                          <a:cs typeface="Cordia New"/>
                        </a:rPr>
                        <a:t>Data type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latin typeface="Times New Roman"/>
                          <a:ea typeface="MS Mincho"/>
                          <a:cs typeface="Cordia New"/>
                        </a:rPr>
                        <a:t>Length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latin typeface="Times New Roman"/>
                          <a:ea typeface="MS Mincho"/>
                          <a:cs typeface="Cordia New"/>
                        </a:rPr>
                        <a:t>PK/FK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latin typeface="Times New Roman"/>
                          <a:ea typeface="MS Mincho"/>
                          <a:cs typeface="Cordia New"/>
                        </a:rPr>
                        <a:t>Null able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 dirty="0">
                          <a:latin typeface="Times New Roman"/>
                          <a:ea typeface="MS Mincho"/>
                          <a:cs typeface="Cordia New"/>
                        </a:rPr>
                        <a:t>Description</a:t>
                      </a:r>
                      <a:endParaRPr lang="en-US" sz="10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 u="sng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destinationid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12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PK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declared as an identification number of each destination.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(e.g. </a:t>
                      </a: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140510043030)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destinationtitle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100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for the title of the destination. 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(e.g. </a:t>
                      </a: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Thaphae Gate)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3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nearby1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12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for represent the destination ID of one of two places that located near by the destination.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(e.g. </a:t>
                      </a: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140519040517)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3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nearby2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12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used to represent the destination ID of one of two places that located near by the destination.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(e.g. </a:t>
                      </a: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14051905032)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latitude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20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used to describe the latitude value of a destination.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(e.g. </a:t>
                      </a: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18.78801743704621)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long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t</a:t>
                      </a: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itude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20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used to describe the longitude value of a destination. (e.g. </a:t>
                      </a:r>
                      <a:r>
                        <a:rPr lang="en-AU" sz="10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98.9937686920166)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2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information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text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This variable is used to describe the information about the destination. 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picture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varchar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50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-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>
                          <a:latin typeface="Times New Roman"/>
                          <a:ea typeface="MS Mincho"/>
                          <a:cs typeface="Cordia New"/>
                        </a:rPr>
                        <a:t>Not Null</a:t>
                      </a:r>
                      <a:endParaRPr lang="en-US" sz="100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Times New Roman"/>
                          <a:ea typeface="MS Mincho"/>
                          <a:cs typeface="Cordia New"/>
                        </a:rPr>
                        <a:t>This variable is used to name the image file. Numeric digits and alphabets can be used. </a:t>
                      </a:r>
                      <a:endParaRPr lang="en-US" sz="1000" dirty="0">
                        <a:latin typeface="Cambria"/>
                        <a:ea typeface="MS Mincho"/>
                        <a:cs typeface="Cordia New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AU" sz="1000" dirty="0">
                          <a:latin typeface="Times New Roman"/>
                          <a:ea typeface="MS Mincho"/>
                          <a:cs typeface="Cordia New"/>
                        </a:rPr>
                        <a:t>(e.g. </a:t>
                      </a:r>
                      <a:r>
                        <a:rPr lang="en-AU" sz="10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Cordia New"/>
                        </a:rPr>
                        <a:t>1309799402.jpg)</a:t>
                      </a:r>
                      <a:endParaRPr lang="en-US" sz="1000" dirty="0">
                        <a:latin typeface="Cambria"/>
                        <a:ea typeface="MS Mincho"/>
                        <a:cs typeface="Cordia New"/>
                      </a:endParaRPr>
                    </a:p>
                  </a:txBody>
                  <a:tcPr marL="57832" marR="578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177880" cy="1138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URS and SRS</a:t>
            </a:r>
            <a:endParaRPr lang="th-TH" sz="36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Passenger can search for taxi (URS-04)</a:t>
            </a:r>
          </a:p>
          <a:p>
            <a:pPr>
              <a:buNone/>
            </a:pPr>
            <a:r>
              <a:rPr lang="en-US" sz="1800" b="1" dirty="0" smtClean="0"/>
              <a:t>SRS-16</a:t>
            </a:r>
            <a:r>
              <a:rPr lang="en-US" sz="1800" dirty="0" smtClean="0"/>
              <a:t> System shall display the map that shows the current location of red taxi from the search result.</a:t>
            </a:r>
          </a:p>
          <a:p>
            <a:pPr>
              <a:buNone/>
            </a:pPr>
            <a:r>
              <a:rPr lang="en-US" sz="1800" b="1" dirty="0" smtClean="0"/>
              <a:t>SRS-17</a:t>
            </a:r>
            <a:r>
              <a:rPr lang="en-US" sz="1800" dirty="0" smtClean="0"/>
              <a:t> System shall process the search conditions – (</a:t>
            </a:r>
            <a:r>
              <a:rPr lang="en-US" sz="1800" dirty="0" err="1" smtClean="0"/>
              <a:t>eg</a:t>
            </a:r>
            <a:r>
              <a:rPr lang="en-US" sz="1800" dirty="0" smtClean="0"/>
              <a:t>: number of seats and destination headed to) together with the taxi driving information which is stored in the database.</a:t>
            </a:r>
          </a:p>
          <a:p>
            <a:pPr>
              <a:buNone/>
            </a:pPr>
            <a:r>
              <a:rPr lang="en-US" sz="1800" b="1" dirty="0" smtClean="0"/>
              <a:t>SRS-18</a:t>
            </a:r>
            <a:r>
              <a:rPr lang="en-US" sz="1800" dirty="0" smtClean="0"/>
              <a:t> System shall provide the results from the search that matches the conditions.</a:t>
            </a:r>
          </a:p>
          <a:p>
            <a:pPr>
              <a:buNone/>
            </a:pPr>
            <a:r>
              <a:rPr lang="en-US" sz="1800" b="1" dirty="0" smtClean="0"/>
              <a:t>SRS-19</a:t>
            </a:r>
            <a:r>
              <a:rPr lang="en-US" sz="1800" dirty="0" smtClean="0"/>
              <a:t> System shall display a list of up to 10 search results.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th-TH" sz="24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C:\Users\User\Desktop\RedTaxi\AD-04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071546"/>
            <a:ext cx="157163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สี่เหลี่ยมผืนผ้า 2"/>
          <p:cNvSpPr/>
          <p:nvPr/>
        </p:nvSpPr>
        <p:spPr>
          <a:xfrm>
            <a:off x="285720" y="357166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Passenger can search for taxi (URS-04)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th-TH" dirty="0"/>
          </a:p>
        </p:txBody>
      </p:sp>
      <p:pic>
        <p:nvPicPr>
          <p:cNvPr id="4" name="ตัวยึดเนื้อหา 3" descr="C:\Users\User\Documents\DOC_project\SQ\Passenger can search for the red taxi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12967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0" y="428604"/>
            <a:ext cx="6429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Passenger can search for taxi (URS-04)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User Interface Design</a:t>
            </a:r>
            <a:endParaRPr lang="th-TH" sz="3600" b="1" dirty="0"/>
          </a:p>
        </p:txBody>
      </p:sp>
      <p:pic>
        <p:nvPicPr>
          <p:cNvPr id="4" name="ตัวยึดเนื้อหา 3" descr="C:\Users\User\Documents\DOC_project\aa\Screenshot_2014-07-22-17-36-36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2288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รูปภาพ 4" descr="C:\Users\User\Documents\DOC_project\aa\Screenshot_2014-07-22-17-37-2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916832"/>
            <a:ext cx="2426748" cy="398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รูปภาพ 5" descr="C:\Users\User\Documents\DOC_project\aa\Screenshot_2014-07-22-17-37-56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448272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สี่เหลี่ยมผืนผ้า 6"/>
          <p:cNvSpPr/>
          <p:nvPr/>
        </p:nvSpPr>
        <p:spPr>
          <a:xfrm>
            <a:off x="357158" y="1285860"/>
            <a:ext cx="728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Passenger can search for taxi (URS-04</a:t>
            </a:r>
            <a:r>
              <a:rPr lang="en-US" b="1" dirty="0" smtClean="0"/>
              <a:t>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The application requires an Internet connection.</a:t>
            </a:r>
            <a:endParaRPr lang="en-US" dirty="0" smtClean="0"/>
          </a:p>
          <a:p>
            <a:pPr lvl="0"/>
            <a:r>
              <a:rPr lang="en-GB" dirty="0" smtClean="0"/>
              <a:t>The application can only be used on Android </a:t>
            </a:r>
            <a:r>
              <a:rPr lang="en-GB" dirty="0" err="1" smtClean="0"/>
              <a:t>smartphones</a:t>
            </a:r>
            <a:r>
              <a:rPr lang="en-GB" dirty="0" smtClean="0"/>
              <a:t> that run on Android OS </a:t>
            </a:r>
            <a:r>
              <a:rPr lang="en-GB" dirty="0" smtClean="0"/>
              <a:t>4</a:t>
            </a:r>
            <a:r>
              <a:rPr lang="en-GB" dirty="0" smtClean="0"/>
              <a:t>.0</a:t>
            </a:r>
            <a:r>
              <a:rPr lang="en-GB" dirty="0" smtClean="0"/>
              <a:t> </a:t>
            </a:r>
            <a:r>
              <a:rPr lang="en-GB" dirty="0" smtClean="0"/>
              <a:t>or later.</a:t>
            </a:r>
            <a:endParaRPr lang="en-US" dirty="0" smtClean="0"/>
          </a:p>
          <a:p>
            <a:pPr lvl="0"/>
            <a:r>
              <a:rPr lang="en-GB" dirty="0" smtClean="0"/>
              <a:t>The application cannot be supported on an Android tablet.</a:t>
            </a:r>
            <a:endParaRPr lang="en-US" dirty="0" smtClean="0"/>
          </a:p>
          <a:p>
            <a:pPr lvl="0"/>
            <a:r>
              <a:rPr lang="en-US" dirty="0" smtClean="0"/>
              <a:t>Drivers have to preset a general direction of driving using their mobile application before leaving. </a:t>
            </a:r>
          </a:p>
          <a:p>
            <a:pPr lvl="0"/>
            <a:r>
              <a:rPr lang="en-US" dirty="0" smtClean="0"/>
              <a:t>Only passengers can send a request to drivers (one driver per request). 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Drivers cannot locate passengers unless there is a request from them.</a:t>
            </a:r>
          </a:p>
          <a:p>
            <a:pPr lvl="0"/>
            <a:r>
              <a:rPr lang="en-US" dirty="0" smtClean="0"/>
              <a:t>Services are limited to the passengers and drivers in Chiang Mai only</a:t>
            </a:r>
            <a:r>
              <a:rPr lang="en-GB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Services are limited to the registered taxis and passengers only. </a:t>
            </a:r>
          </a:p>
          <a:p>
            <a:pPr>
              <a:buNone/>
            </a:pPr>
            <a:r>
              <a:rPr lang="en-US" dirty="0" smtClean="0"/>
              <a:t>   (Registration is required before using the application.)</a:t>
            </a:r>
          </a:p>
          <a:p>
            <a:endParaRPr lang="th-TH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772400" cy="1143000"/>
          </a:xfrm>
        </p:spPr>
        <p:txBody>
          <a:bodyPr/>
          <a:lstStyle/>
          <a:p>
            <a:r>
              <a:rPr lang="en-US" dirty="0" smtClean="0"/>
              <a:t>Software Demo</a:t>
            </a:r>
            <a:endParaRPr lang="th-TH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7772400" cy="1143000"/>
          </a:xfrm>
        </p:spPr>
        <p:txBody>
          <a:bodyPr/>
          <a:lstStyle/>
          <a:p>
            <a:r>
              <a:rPr lang="en-US" dirty="0" smtClean="0"/>
              <a:t>Mistakes and Problems</a:t>
            </a:r>
            <a:endParaRPr lang="th-TH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Testing</a:t>
            </a:r>
            <a:endParaRPr lang="th-TH" sz="4400" dirty="0"/>
          </a:p>
        </p:txBody>
      </p:sp>
      <p:pic>
        <p:nvPicPr>
          <p:cNvPr id="5" name="Picture 2" descr="C:\Users\User\Desktop\improve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71810"/>
            <a:ext cx="4143372" cy="2481393"/>
          </a:xfrm>
          <a:prstGeom prst="rect">
            <a:avLst/>
          </a:prstGeom>
          <a:noFill/>
        </p:spPr>
      </p:pic>
      <p:pic>
        <p:nvPicPr>
          <p:cNvPr id="6" name="Picture 1" descr="C:\Users\User\Desktop\split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571480"/>
            <a:ext cx="3571876" cy="3571875"/>
          </a:xfrm>
          <a:prstGeom prst="rect">
            <a:avLst/>
          </a:prstGeom>
          <a:noFill/>
        </p:spPr>
      </p:pic>
      <p:sp>
        <p:nvSpPr>
          <p:cNvPr id="7" name="สี่เหลี่ยมผืนผ้า 6"/>
          <p:cNvSpPr/>
          <p:nvPr/>
        </p:nvSpPr>
        <p:spPr>
          <a:xfrm>
            <a:off x="4211960" y="450912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 need to improve our testing. </a:t>
            </a:r>
            <a:endParaRPr lang="th-TH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500174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Misunderstanding</a:t>
            </a:r>
            <a:endParaRPr lang="th-TH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071810"/>
            <a:ext cx="4714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update something and everything need to be updated.</a:t>
            </a:r>
          </a:p>
          <a:p>
            <a:endParaRPr lang="en-US" dirty="0" smtClean="0"/>
          </a:p>
          <a:p>
            <a:r>
              <a:rPr lang="en-US" dirty="0" smtClean="0"/>
              <a:t>So, it cause a lot of mistakes</a:t>
            </a:r>
            <a:endParaRPr lang="th-TH" dirty="0"/>
          </a:p>
        </p:txBody>
      </p:sp>
      <p:pic>
        <p:nvPicPr>
          <p:cNvPr id="6" name="Picture 2" descr="C:\Users\User\Desktop\confus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642918"/>
            <a:ext cx="3810000" cy="553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43608" y="2708920"/>
            <a:ext cx="7200800" cy="1143000"/>
          </a:xfrm>
        </p:spPr>
        <p:txBody>
          <a:bodyPr/>
          <a:lstStyle/>
          <a:p>
            <a:r>
              <a:rPr lang="en-US" dirty="0" smtClean="0"/>
              <a:t>Progress 2 Plan</a:t>
            </a:r>
            <a:endParaRPr lang="th-TH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r>
              <a:rPr lang="en-US" dirty="0" smtClean="0"/>
              <a:t>Continue improving progress I testing</a:t>
            </a:r>
          </a:p>
          <a:p>
            <a:r>
              <a:rPr lang="en-US" dirty="0" smtClean="0"/>
              <a:t>Improve User Interfaces</a:t>
            </a:r>
          </a:p>
          <a:p>
            <a:r>
              <a:rPr lang="en-US" dirty="0" smtClean="0"/>
              <a:t>Continue developing  sub features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3356992"/>
            <a:ext cx="703227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•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Passengers can create schedules and plan their routes.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•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Passengers can change the scope of searching for red taxis.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•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Passengers can cancel the request.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•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Passengers can receive notifications when the red taxi arrives.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•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Drivers can enable or disable the service (e.g. off duty).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•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Drivers can be notified when the request is cancelled.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79265" y="2967335"/>
            <a:ext cx="2185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BE38CC"/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th-TH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rgbClr val="BE38CC"/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Pictures\REDDDDDDD\REDC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869160"/>
            <a:ext cx="1656184" cy="1160238"/>
          </a:xfrm>
          <a:prstGeom prst="rect">
            <a:avLst/>
          </a:prstGeom>
          <a:noFill/>
        </p:spPr>
      </p:pic>
      <p:pic>
        <p:nvPicPr>
          <p:cNvPr id="5" name="Picture 10" descr="hiiiii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653136"/>
            <a:ext cx="1321994" cy="1288017"/>
          </a:xfrm>
          <a:prstGeom prst="rect">
            <a:avLst/>
          </a:prstGeom>
        </p:spPr>
      </p:pic>
      <p:pic>
        <p:nvPicPr>
          <p:cNvPr id="6" name="Picture 1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4005064"/>
            <a:ext cx="405151" cy="695944"/>
          </a:xfrm>
          <a:prstGeom prst="rect">
            <a:avLst/>
          </a:prstGeom>
        </p:spPr>
      </p:pic>
      <p:pic>
        <p:nvPicPr>
          <p:cNvPr id="7" name="Picture 1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861048"/>
            <a:ext cx="405151" cy="695944"/>
          </a:xfrm>
          <a:prstGeom prst="rect">
            <a:avLst/>
          </a:prstGeom>
        </p:spPr>
      </p:pic>
      <p:pic>
        <p:nvPicPr>
          <p:cNvPr id="8" name="Picture 17" descr="Home-Server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836712"/>
            <a:ext cx="1433514" cy="1433514"/>
          </a:xfrm>
          <a:prstGeom prst="rect">
            <a:avLst/>
          </a:prstGeom>
        </p:spPr>
      </p:pic>
      <p:pic>
        <p:nvPicPr>
          <p:cNvPr id="9" name="รูปภาพ 14" descr="text-file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3501008"/>
            <a:ext cx="500042" cy="500042"/>
          </a:xfrm>
          <a:prstGeom prst="rect">
            <a:avLst/>
          </a:prstGeom>
        </p:spPr>
      </p:pic>
      <p:grpSp>
        <p:nvGrpSpPr>
          <p:cNvPr id="11" name="Group 25"/>
          <p:cNvGrpSpPr/>
          <p:nvPr/>
        </p:nvGrpSpPr>
        <p:grpSpPr>
          <a:xfrm>
            <a:off x="7164288" y="4077072"/>
            <a:ext cx="500066" cy="500042"/>
            <a:chOff x="7358082" y="4143380"/>
            <a:chExt cx="500066" cy="500042"/>
          </a:xfrm>
        </p:grpSpPr>
        <p:pic>
          <p:nvPicPr>
            <p:cNvPr id="12" name="รูปภาพ 11" descr="text-file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8082" y="4143380"/>
              <a:ext cx="500042" cy="500042"/>
            </a:xfrm>
            <a:prstGeom prst="rect">
              <a:avLst/>
            </a:prstGeom>
          </p:spPr>
        </p:pic>
        <p:pic>
          <p:nvPicPr>
            <p:cNvPr id="13" name="Picture 24" descr="Accept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2396" y="4143380"/>
              <a:ext cx="285752" cy="285752"/>
            </a:xfrm>
            <a:prstGeom prst="rect">
              <a:avLst/>
            </a:prstGeom>
          </p:spPr>
        </p:pic>
      </p:grpSp>
      <p:pic>
        <p:nvPicPr>
          <p:cNvPr id="15" name="รูปภาพ 14" descr="text-file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55976" y="1628800"/>
            <a:ext cx="500042" cy="500042"/>
          </a:xfrm>
          <a:prstGeom prst="rect">
            <a:avLst/>
          </a:prstGeom>
        </p:spPr>
      </p:pic>
      <p:grpSp>
        <p:nvGrpSpPr>
          <p:cNvPr id="16" name="Group 25"/>
          <p:cNvGrpSpPr/>
          <p:nvPr/>
        </p:nvGrpSpPr>
        <p:grpSpPr>
          <a:xfrm>
            <a:off x="4139952" y="2060848"/>
            <a:ext cx="500066" cy="500042"/>
            <a:chOff x="7358082" y="4143380"/>
            <a:chExt cx="500066" cy="500042"/>
          </a:xfrm>
        </p:grpSpPr>
        <p:pic>
          <p:nvPicPr>
            <p:cNvPr id="17" name="รูปภาพ 16" descr="text-file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8082" y="4143380"/>
              <a:ext cx="500042" cy="500042"/>
            </a:xfrm>
            <a:prstGeom prst="rect">
              <a:avLst/>
            </a:prstGeom>
          </p:spPr>
        </p:pic>
        <p:pic>
          <p:nvPicPr>
            <p:cNvPr id="18" name="Picture 24" descr="Accept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2396" y="4143380"/>
              <a:ext cx="285752" cy="28575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9.24642E-7 L 0.20104 -0.23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555 L 0.27205 0.27832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7 -0.07813 L -0.33003 -0.355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-0.05709 L -0.29861 0.231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  <a:endParaRPr lang="th-TH" sz="3600" dirty="0"/>
          </a:p>
        </p:txBody>
      </p:sp>
      <p:pic>
        <p:nvPicPr>
          <p:cNvPr id="6" name="ตัวยึดเนื้อหา 5"/>
          <p:cNvPicPr>
            <a:picLocks noGrp="1"/>
          </p:cNvPicPr>
          <p:nvPr>
            <p:ph sz="quarter" idx="1"/>
          </p:nvPr>
        </p:nvPicPr>
        <p:blipFill>
          <a:blip r:embed="rId2" cstate="print"/>
          <a:srcRect l="17780" t="19822" r="19973" b="8580"/>
          <a:stretch>
            <a:fillRect/>
          </a:stretch>
        </p:blipFill>
        <p:spPr bwMode="auto">
          <a:xfrm>
            <a:off x="611560" y="1447800"/>
            <a:ext cx="8136904" cy="493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User</a:t>
            </a:r>
            <a:endParaRPr lang="th-TH" sz="3600" dirty="0"/>
          </a:p>
        </p:txBody>
      </p:sp>
      <p:pic>
        <p:nvPicPr>
          <p:cNvPr id="4" name="Picture 10" descr="hiiiii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4437112"/>
            <a:ext cx="1174179" cy="1144001"/>
          </a:xfrm>
          <a:prstGeom prst="rect">
            <a:avLst/>
          </a:prstGeom>
        </p:spPr>
      </p:pic>
      <p:pic>
        <p:nvPicPr>
          <p:cNvPr id="5" name="Picture 2" descr="C:\Users\User\Pictures\REDDDDDDD\REDC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509120"/>
            <a:ext cx="1656184" cy="1160238"/>
          </a:xfrm>
          <a:prstGeom prst="rect">
            <a:avLst/>
          </a:prstGeom>
          <a:noFill/>
        </p:spPr>
      </p:pic>
      <p:pic>
        <p:nvPicPr>
          <p:cNvPr id="6" name="รูปภาพ 5" descr="1AFOP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293096"/>
            <a:ext cx="1340768" cy="1340768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539552" y="5805264"/>
            <a:ext cx="22450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Administrator</a:t>
            </a:r>
            <a:endParaRPr lang="th-TH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779912" y="5733256"/>
            <a:ext cx="1800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Passenger</a:t>
            </a:r>
            <a:endParaRPr lang="th-TH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948264" y="5733256"/>
            <a:ext cx="152495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Driver</a:t>
            </a:r>
            <a:endParaRPr lang="th-TH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0" name="คำบรรยายภาพแบบสี่เหลี่ยมมุมมน 9"/>
          <p:cNvSpPr/>
          <p:nvPr/>
        </p:nvSpPr>
        <p:spPr>
          <a:xfrm>
            <a:off x="323528" y="3212976"/>
            <a:ext cx="1512168" cy="936104"/>
          </a:xfrm>
          <a:prstGeom prst="wedgeRoundRectCallout">
            <a:avLst>
              <a:gd name="adj1" fmla="val -1088"/>
              <a:gd name="adj2" fmla="val 904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Add, edit , delete destination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11" name="คำบรรยายภาพแบบสี่เหลี่ยมมุมมน 10"/>
          <p:cNvSpPr/>
          <p:nvPr/>
        </p:nvSpPr>
        <p:spPr>
          <a:xfrm>
            <a:off x="1907704" y="2636912"/>
            <a:ext cx="1224136" cy="864096"/>
          </a:xfrm>
          <a:prstGeom prst="wedgeRoundRectCallout">
            <a:avLst>
              <a:gd name="adj1" fmla="val -58944"/>
              <a:gd name="adj2" fmla="val 1359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Via on Server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12" name="คำบรรยายภาพแบบสี่เหลี่ยมมุมมน 11"/>
          <p:cNvSpPr/>
          <p:nvPr/>
        </p:nvSpPr>
        <p:spPr>
          <a:xfrm>
            <a:off x="3347864" y="3140968"/>
            <a:ext cx="1440160" cy="864096"/>
          </a:xfrm>
          <a:prstGeom prst="wedgeRoundRectCallout">
            <a:avLst>
              <a:gd name="adj1" fmla="val -6579"/>
              <a:gd name="adj2" fmla="val 10569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Search for Red Taxi 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14" name="คำบรรยายภาพแบบสี่เหลี่ยมมุมมน 13"/>
          <p:cNvSpPr/>
          <p:nvPr/>
        </p:nvSpPr>
        <p:spPr>
          <a:xfrm>
            <a:off x="4932040" y="3068960"/>
            <a:ext cx="1440160" cy="864096"/>
          </a:xfrm>
          <a:prstGeom prst="wedgeRoundRectCallout">
            <a:avLst>
              <a:gd name="adj1" fmla="val -36382"/>
              <a:gd name="adj2" fmla="val 9057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Send request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15" name="คำบรรยายภาพแบบสี่เหลี่ยมมุมมน 14"/>
          <p:cNvSpPr/>
          <p:nvPr/>
        </p:nvSpPr>
        <p:spPr>
          <a:xfrm>
            <a:off x="3995936" y="1844824"/>
            <a:ext cx="1440160" cy="864096"/>
          </a:xfrm>
          <a:prstGeom prst="wedgeRoundRectCallout">
            <a:avLst>
              <a:gd name="adj1" fmla="val -7875"/>
              <a:gd name="adj2" fmla="val 8193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Chat with Driver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16" name="คำบรรยายภาพแบบสี่เหลี่ยมมุมมน 15"/>
          <p:cNvSpPr/>
          <p:nvPr/>
        </p:nvSpPr>
        <p:spPr>
          <a:xfrm>
            <a:off x="6516216" y="3140968"/>
            <a:ext cx="1440160" cy="864096"/>
          </a:xfrm>
          <a:prstGeom prst="wedgeRoundRectCallout">
            <a:avLst>
              <a:gd name="adj1" fmla="val -10467"/>
              <a:gd name="adj2" fmla="val 90575"/>
              <a:gd name="adj3" fmla="val 16667"/>
            </a:avLst>
          </a:prstGeom>
          <a:solidFill>
            <a:srgbClr val="43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Respond Request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20" name="คำบรรยายภาพแบบสี่เหลี่ยมมุมมน 19"/>
          <p:cNvSpPr/>
          <p:nvPr/>
        </p:nvSpPr>
        <p:spPr>
          <a:xfrm>
            <a:off x="7452320" y="2060848"/>
            <a:ext cx="1440160" cy="864096"/>
          </a:xfrm>
          <a:prstGeom prst="wedgeRoundRectCallout">
            <a:avLst>
              <a:gd name="adj1" fmla="val -29903"/>
              <a:gd name="adj2" fmla="val 79777"/>
              <a:gd name="adj3" fmla="val 16667"/>
            </a:avLst>
          </a:prstGeom>
          <a:solidFill>
            <a:srgbClr val="43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Updates driving info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  <p:sp>
        <p:nvSpPr>
          <p:cNvPr id="21" name="คำบรรยายภาพแบบสี่เหลี่ยมมุมมน 20"/>
          <p:cNvSpPr/>
          <p:nvPr/>
        </p:nvSpPr>
        <p:spPr>
          <a:xfrm>
            <a:off x="6156176" y="1124744"/>
            <a:ext cx="1440160" cy="864096"/>
          </a:xfrm>
          <a:prstGeom prst="wedgeRoundRectCallout">
            <a:avLst>
              <a:gd name="adj1" fmla="val 40068"/>
              <a:gd name="adj2" fmla="val 135928"/>
              <a:gd name="adj3" fmla="val 16667"/>
            </a:avLst>
          </a:prstGeom>
          <a:solidFill>
            <a:srgbClr val="43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</a:rPr>
              <a:t>Chat with Passenger</a:t>
            </a:r>
            <a:endParaRPr lang="th-TH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99592" y="3068960"/>
            <a:ext cx="7772400" cy="1143000"/>
          </a:xfrm>
        </p:spPr>
        <p:txBody>
          <a:bodyPr/>
          <a:lstStyle/>
          <a:p>
            <a:r>
              <a:rPr lang="en-US" dirty="0" smtClean="0"/>
              <a:t>Progress I Report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71600" y="2852936"/>
            <a:ext cx="6696744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feat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88640"/>
            <a:ext cx="6876256" cy="2755423"/>
          </a:xfrm>
        </p:spPr>
      </p:pic>
      <p:pic>
        <p:nvPicPr>
          <p:cNvPr id="5" name="รูปภาพ 4" descr="fea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212976"/>
            <a:ext cx="3910689" cy="2088232"/>
          </a:xfrm>
          <a:prstGeom prst="rect">
            <a:avLst/>
          </a:prstGeom>
        </p:spPr>
      </p:pic>
      <p:pic>
        <p:nvPicPr>
          <p:cNvPr id="6" name="รูปภาพ 5" descr="feat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4077072"/>
            <a:ext cx="4719413" cy="2304256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2229052" y="2967335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Progress 1</a:t>
            </a:r>
            <a:endParaRPr lang="th-TH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2140</TotalTime>
  <Words>872</Words>
  <Application>Microsoft Office PowerPoint</Application>
  <PresentationFormat>นำเสนอทางหน้าจอ (4:3)</PresentationFormat>
  <Paragraphs>269</Paragraphs>
  <Slides>39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39</vt:i4>
      </vt:variant>
    </vt:vector>
  </HeadingPairs>
  <TitlesOfParts>
    <vt:vector size="40" baseType="lpstr">
      <vt:lpstr>เสมอภาค</vt:lpstr>
      <vt:lpstr>The Chiang Mai Red Taxi Service Assistant</vt:lpstr>
      <vt:lpstr>Agenda</vt:lpstr>
      <vt:lpstr>Introduction</vt:lpstr>
      <vt:lpstr>ภาพนิ่ง 4</vt:lpstr>
      <vt:lpstr>Architecture</vt:lpstr>
      <vt:lpstr>User</vt:lpstr>
      <vt:lpstr>Progress I Report</vt:lpstr>
      <vt:lpstr>Features</vt:lpstr>
      <vt:lpstr>ภาพนิ่ง 9</vt:lpstr>
      <vt:lpstr>ภาพนิ่ง 10</vt:lpstr>
      <vt:lpstr>Project Plan</vt:lpstr>
      <vt:lpstr>ภาพนิ่ง 12</vt:lpstr>
      <vt:lpstr>Repository</vt:lpstr>
      <vt:lpstr>Use Case - Passenger</vt:lpstr>
      <vt:lpstr>Use Case - Driver</vt:lpstr>
      <vt:lpstr>Use Case - Administrator</vt:lpstr>
      <vt:lpstr>Use Case Description</vt:lpstr>
      <vt:lpstr>ภาพนิ่ง 18</vt:lpstr>
      <vt:lpstr>Class Diagram Passenger’s side</vt:lpstr>
      <vt:lpstr>Class Diagram Passenger’s side</vt:lpstr>
      <vt:lpstr>Class Diagram Description</vt:lpstr>
      <vt:lpstr>ภาพนิ่ง 22</vt:lpstr>
      <vt:lpstr>ภาพนิ่ง 23</vt:lpstr>
      <vt:lpstr>Database Design</vt:lpstr>
      <vt:lpstr>Database Description</vt:lpstr>
      <vt:lpstr>ภาพนิ่ง 26</vt:lpstr>
      <vt:lpstr>Example URS and SRS</vt:lpstr>
      <vt:lpstr>ภาพนิ่ง 28</vt:lpstr>
      <vt:lpstr>Sequence Diagram</vt:lpstr>
      <vt:lpstr>User Interface Design</vt:lpstr>
      <vt:lpstr>Limits</vt:lpstr>
      <vt:lpstr>Limits</vt:lpstr>
      <vt:lpstr>Software Demo</vt:lpstr>
      <vt:lpstr>Mistakes and Problems</vt:lpstr>
      <vt:lpstr>Testing</vt:lpstr>
      <vt:lpstr>ภาพนิ่ง 36</vt:lpstr>
      <vt:lpstr>Progress 2 Plan</vt:lpstr>
      <vt:lpstr>ภาพนิ่ง 38</vt:lpstr>
      <vt:lpstr>ภาพนิ่ง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Chiang Mai Red Taxi Service Assistant</dc:title>
  <dc:creator>User</dc:creator>
  <cp:lastModifiedBy>User</cp:lastModifiedBy>
  <cp:revision>104</cp:revision>
  <dcterms:created xsi:type="dcterms:W3CDTF">2014-07-24T14:25:21Z</dcterms:created>
  <dcterms:modified xsi:type="dcterms:W3CDTF">2014-08-08T04:47:54Z</dcterms:modified>
</cp:coreProperties>
</file>