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1" r:id="rId4"/>
    <p:sldId id="263" r:id="rId5"/>
    <p:sldId id="271" r:id="rId6"/>
    <p:sldId id="260" r:id="rId7"/>
    <p:sldId id="258" r:id="rId8"/>
    <p:sldId id="276" r:id="rId9"/>
    <p:sldId id="275" r:id="rId10"/>
    <p:sldId id="272" r:id="rId11"/>
    <p:sldId id="273" r:id="rId12"/>
    <p:sldId id="274" r:id="rId13"/>
  </p:sldIdLst>
  <p:sldSz cx="9144000" cy="5143500" type="screen16x9"/>
  <p:notesSz cx="9144000" cy="51435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A699167E-6FD9-4BCB-A8E5-721080EA95FF}"/>
    <pc:docChg chg="modSld">
      <pc:chgData name="jesus Alberto Beato Pimentel" userId="d25819ff7428f90b" providerId="LiveId" clId="{A699167E-6FD9-4BCB-A8E5-721080EA95FF}" dt="2024-11-18T01:42:18.737" v="8" actId="20577"/>
      <pc:docMkLst>
        <pc:docMk/>
      </pc:docMkLst>
      <pc:sldChg chg="modSp mod">
        <pc:chgData name="jesus Alberto Beato Pimentel" userId="d25819ff7428f90b" providerId="LiveId" clId="{A699167E-6FD9-4BCB-A8E5-721080EA95FF}" dt="2024-11-18T01:42:18.737" v="8" actId="20577"/>
        <pc:sldMkLst>
          <pc:docMk/>
          <pc:sldMk cId="621444288" sldId="271"/>
        </pc:sldMkLst>
        <pc:spChg chg="mod">
          <ac:chgData name="jesus Alberto Beato Pimentel" userId="d25819ff7428f90b" providerId="LiveId" clId="{A699167E-6FD9-4BCB-A8E5-721080EA95FF}" dt="2024-11-18T01:42:18.737" v="8" actId="20577"/>
          <ac:spMkLst>
            <pc:docMk/>
            <pc:sldMk cId="621444288" sldId="271"/>
            <ac:spMk id="8" creationId="{793CB0C9-1821-72C9-5A5A-0991D226BD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7E6D6"/>
          </a:solidFill>
        </p:spPr>
        <p:txBody>
          <a:bodyPr wrap="square" lIns="0" tIns="0" rIns="0" bIns="0" rtlCol="0"/>
          <a:lstStyle/>
          <a:p>
            <a:endParaRPr/>
          </a:p>
        </p:txBody>
      </p:sp>
      <p:sp>
        <p:nvSpPr>
          <p:cNvPr id="17" name="bg object 17"/>
          <p:cNvSpPr/>
          <p:nvPr/>
        </p:nvSpPr>
        <p:spPr>
          <a:xfrm>
            <a:off x="8428800" y="0"/>
            <a:ext cx="715645" cy="5143500"/>
          </a:xfrm>
          <a:custGeom>
            <a:avLst/>
            <a:gdLst/>
            <a:ahLst/>
            <a:cxnLst/>
            <a:rect l="l" t="t" r="r" b="b"/>
            <a:pathLst>
              <a:path w="715645" h="5143500">
                <a:moveTo>
                  <a:pt x="715199" y="5143499"/>
                </a:moveTo>
                <a:lnTo>
                  <a:pt x="0" y="5143499"/>
                </a:lnTo>
                <a:lnTo>
                  <a:pt x="0" y="0"/>
                </a:lnTo>
                <a:lnTo>
                  <a:pt x="715199" y="0"/>
                </a:lnTo>
                <a:lnTo>
                  <a:pt x="715199" y="5143499"/>
                </a:lnTo>
                <a:close/>
              </a:path>
            </a:pathLst>
          </a:custGeom>
          <a:solidFill>
            <a:srgbClr val="F46123"/>
          </a:solidFill>
        </p:spPr>
        <p:txBody>
          <a:bodyPr wrap="square" lIns="0" tIns="0" rIns="0" bIns="0" rtlCol="0"/>
          <a:lstStyle/>
          <a:p>
            <a:endParaRPr/>
          </a:p>
        </p:txBody>
      </p:sp>
      <p:sp>
        <p:nvSpPr>
          <p:cNvPr id="18" name="bg object 18"/>
          <p:cNvSpPr/>
          <p:nvPr/>
        </p:nvSpPr>
        <p:spPr>
          <a:xfrm>
            <a:off x="8428800" y="0"/>
            <a:ext cx="715645" cy="5143500"/>
          </a:xfrm>
          <a:custGeom>
            <a:avLst/>
            <a:gdLst/>
            <a:ahLst/>
            <a:cxnLst/>
            <a:rect l="l" t="t" r="r" b="b"/>
            <a:pathLst>
              <a:path w="715645" h="5143500">
                <a:moveTo>
                  <a:pt x="0" y="0"/>
                </a:moveTo>
                <a:lnTo>
                  <a:pt x="715199" y="0"/>
                </a:lnTo>
                <a:lnTo>
                  <a:pt x="715199" y="5143499"/>
                </a:lnTo>
                <a:lnTo>
                  <a:pt x="0" y="5143499"/>
                </a:lnTo>
                <a:lnTo>
                  <a:pt x="0" y="0"/>
                </a:lnTo>
                <a:close/>
              </a:path>
            </a:pathLst>
          </a:custGeom>
          <a:ln w="9524">
            <a:solidFill>
              <a:srgbClr val="F46123"/>
            </a:solidFill>
          </a:ln>
        </p:spPr>
        <p:txBody>
          <a:bodyPr wrap="square" lIns="0" tIns="0" rIns="0" bIns="0" rtlCol="0"/>
          <a:lstStyle/>
          <a:p>
            <a:endParaRPr/>
          </a:p>
        </p:txBody>
      </p:sp>
      <p:sp>
        <p:nvSpPr>
          <p:cNvPr id="19" name="bg object 19"/>
          <p:cNvSpPr/>
          <p:nvPr/>
        </p:nvSpPr>
        <p:spPr>
          <a:xfrm>
            <a:off x="8527796" y="4325975"/>
            <a:ext cx="257175" cy="532130"/>
          </a:xfrm>
          <a:custGeom>
            <a:avLst/>
            <a:gdLst/>
            <a:ahLst/>
            <a:cxnLst/>
            <a:rect l="l" t="t" r="r" b="b"/>
            <a:pathLst>
              <a:path w="257175" h="532129">
                <a:moveTo>
                  <a:pt x="256628" y="152984"/>
                </a:moveTo>
                <a:lnTo>
                  <a:pt x="128346" y="0"/>
                </a:lnTo>
                <a:lnTo>
                  <a:pt x="0" y="152984"/>
                </a:lnTo>
                <a:lnTo>
                  <a:pt x="89471" y="152984"/>
                </a:lnTo>
                <a:lnTo>
                  <a:pt x="89471" y="531812"/>
                </a:lnTo>
                <a:lnTo>
                  <a:pt x="167195" y="531812"/>
                </a:lnTo>
                <a:lnTo>
                  <a:pt x="167195" y="152984"/>
                </a:lnTo>
                <a:lnTo>
                  <a:pt x="256628" y="152984"/>
                </a:lnTo>
                <a:close/>
              </a:path>
            </a:pathLst>
          </a:custGeom>
          <a:solidFill>
            <a:srgbClr val="191919"/>
          </a:solidFill>
        </p:spPr>
        <p:txBody>
          <a:bodyPr wrap="square" lIns="0" tIns="0" rIns="0" bIns="0" rtlCol="0"/>
          <a:lstStyle/>
          <a:p>
            <a:endParaRPr/>
          </a:p>
        </p:txBody>
      </p:sp>
      <p:sp>
        <p:nvSpPr>
          <p:cNvPr id="20" name="bg object 20"/>
          <p:cNvSpPr/>
          <p:nvPr/>
        </p:nvSpPr>
        <p:spPr>
          <a:xfrm>
            <a:off x="8788324" y="4325975"/>
            <a:ext cx="257175" cy="532130"/>
          </a:xfrm>
          <a:custGeom>
            <a:avLst/>
            <a:gdLst/>
            <a:ahLst/>
            <a:cxnLst/>
            <a:rect l="l" t="t" r="r" b="b"/>
            <a:pathLst>
              <a:path w="257175" h="532129">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21" name="bg object 21"/>
          <p:cNvSpPr/>
          <p:nvPr/>
        </p:nvSpPr>
        <p:spPr>
          <a:xfrm>
            <a:off x="0" y="74"/>
            <a:ext cx="715645" cy="5143500"/>
          </a:xfrm>
          <a:custGeom>
            <a:avLst/>
            <a:gdLst/>
            <a:ahLst/>
            <a:cxnLst/>
            <a:rect l="l" t="t" r="r" b="b"/>
            <a:pathLst>
              <a:path w="715645" h="5143500">
                <a:moveTo>
                  <a:pt x="715199" y="5143499"/>
                </a:moveTo>
                <a:lnTo>
                  <a:pt x="0" y="5143499"/>
                </a:lnTo>
                <a:lnTo>
                  <a:pt x="0" y="0"/>
                </a:lnTo>
                <a:lnTo>
                  <a:pt x="715199" y="0"/>
                </a:lnTo>
                <a:lnTo>
                  <a:pt x="715199" y="5143499"/>
                </a:lnTo>
                <a:close/>
              </a:path>
            </a:pathLst>
          </a:custGeom>
          <a:solidFill>
            <a:srgbClr val="2E83C7"/>
          </a:solidFill>
        </p:spPr>
        <p:txBody>
          <a:bodyPr wrap="square" lIns="0" tIns="0" rIns="0" bIns="0" rtlCol="0"/>
          <a:lstStyle/>
          <a:p>
            <a:endParaRPr/>
          </a:p>
        </p:txBody>
      </p:sp>
      <p:sp>
        <p:nvSpPr>
          <p:cNvPr id="22" name="bg object 22"/>
          <p:cNvSpPr/>
          <p:nvPr/>
        </p:nvSpPr>
        <p:spPr>
          <a:xfrm>
            <a:off x="0" y="74"/>
            <a:ext cx="715645" cy="5143500"/>
          </a:xfrm>
          <a:custGeom>
            <a:avLst/>
            <a:gdLst/>
            <a:ahLst/>
            <a:cxnLst/>
            <a:rect l="l" t="t" r="r" b="b"/>
            <a:pathLst>
              <a:path w="715645" h="5143500">
                <a:moveTo>
                  <a:pt x="0" y="0"/>
                </a:moveTo>
                <a:lnTo>
                  <a:pt x="715199" y="0"/>
                </a:lnTo>
                <a:lnTo>
                  <a:pt x="715199" y="5143499"/>
                </a:lnTo>
                <a:lnTo>
                  <a:pt x="0" y="5143499"/>
                </a:lnTo>
                <a:lnTo>
                  <a:pt x="0" y="0"/>
                </a:lnTo>
                <a:close/>
              </a:path>
            </a:pathLst>
          </a:custGeom>
          <a:ln w="9524">
            <a:solidFill>
              <a:srgbClr val="2E83C7"/>
            </a:solidFill>
          </a:ln>
        </p:spPr>
        <p:txBody>
          <a:bodyPr wrap="square" lIns="0" tIns="0" rIns="0" bIns="0" rtlCol="0"/>
          <a:lstStyle/>
          <a:p>
            <a:endParaRPr/>
          </a:p>
        </p:txBody>
      </p:sp>
      <p:sp>
        <p:nvSpPr>
          <p:cNvPr id="23" name="bg object 23"/>
          <p:cNvSpPr/>
          <p:nvPr/>
        </p:nvSpPr>
        <p:spPr>
          <a:xfrm>
            <a:off x="359562" y="285597"/>
            <a:ext cx="257175" cy="532130"/>
          </a:xfrm>
          <a:custGeom>
            <a:avLst/>
            <a:gdLst/>
            <a:ahLst/>
            <a:cxnLst/>
            <a:rect l="l" t="t" r="r" b="b"/>
            <a:pathLst>
              <a:path w="257175" h="532130">
                <a:moveTo>
                  <a:pt x="256641" y="152984"/>
                </a:moveTo>
                <a:lnTo>
                  <a:pt x="128282" y="0"/>
                </a:lnTo>
                <a:lnTo>
                  <a:pt x="0" y="152984"/>
                </a:lnTo>
                <a:lnTo>
                  <a:pt x="89433" y="152984"/>
                </a:lnTo>
                <a:lnTo>
                  <a:pt x="89433" y="531812"/>
                </a:lnTo>
                <a:lnTo>
                  <a:pt x="167157" y="531812"/>
                </a:lnTo>
                <a:lnTo>
                  <a:pt x="167157" y="152984"/>
                </a:lnTo>
                <a:lnTo>
                  <a:pt x="256641" y="152984"/>
                </a:lnTo>
                <a:close/>
              </a:path>
            </a:pathLst>
          </a:custGeom>
          <a:solidFill>
            <a:srgbClr val="191919"/>
          </a:solidFill>
        </p:spPr>
        <p:txBody>
          <a:bodyPr wrap="square" lIns="0" tIns="0" rIns="0" bIns="0" rtlCol="0"/>
          <a:lstStyle/>
          <a:p>
            <a:endParaRPr/>
          </a:p>
        </p:txBody>
      </p:sp>
      <p:sp>
        <p:nvSpPr>
          <p:cNvPr id="24" name="bg object 24"/>
          <p:cNvSpPr/>
          <p:nvPr/>
        </p:nvSpPr>
        <p:spPr>
          <a:xfrm>
            <a:off x="98983" y="285597"/>
            <a:ext cx="257175" cy="532130"/>
          </a:xfrm>
          <a:custGeom>
            <a:avLst/>
            <a:gdLst/>
            <a:ahLst/>
            <a:cxnLst/>
            <a:rect l="l" t="t" r="r" b="b"/>
            <a:pathLst>
              <a:path w="257175" h="532130">
                <a:moveTo>
                  <a:pt x="256679" y="378841"/>
                </a:moveTo>
                <a:lnTo>
                  <a:pt x="167233" y="378841"/>
                </a:lnTo>
                <a:lnTo>
                  <a:pt x="167233" y="0"/>
                </a:lnTo>
                <a:lnTo>
                  <a:pt x="89522" y="0"/>
                </a:lnTo>
                <a:lnTo>
                  <a:pt x="89522" y="378841"/>
                </a:lnTo>
                <a:lnTo>
                  <a:pt x="0" y="378841"/>
                </a:lnTo>
                <a:lnTo>
                  <a:pt x="128358" y="531812"/>
                </a:lnTo>
                <a:lnTo>
                  <a:pt x="256679" y="378841"/>
                </a:lnTo>
                <a:close/>
              </a:path>
            </a:pathLst>
          </a:custGeom>
          <a:solidFill>
            <a:srgbClr val="E7E6D6"/>
          </a:solidFill>
        </p:spPr>
        <p:txBody>
          <a:bodyPr wrap="square" lIns="0" tIns="0" rIns="0" bIns="0" rtlCol="0"/>
          <a:lstStyle/>
          <a:p>
            <a:endParaRPr/>
          </a:p>
        </p:txBody>
      </p:sp>
      <p:sp>
        <p:nvSpPr>
          <p:cNvPr id="25" name="bg object 25"/>
          <p:cNvSpPr/>
          <p:nvPr/>
        </p:nvSpPr>
        <p:spPr>
          <a:xfrm>
            <a:off x="98983" y="1093698"/>
            <a:ext cx="257175" cy="532130"/>
          </a:xfrm>
          <a:custGeom>
            <a:avLst/>
            <a:gdLst/>
            <a:ahLst/>
            <a:cxnLst/>
            <a:rect l="l" t="t" r="r" b="b"/>
            <a:pathLst>
              <a:path w="257175" h="532130">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26" name="bg object 26"/>
          <p:cNvSpPr/>
          <p:nvPr/>
        </p:nvSpPr>
        <p:spPr>
          <a:xfrm>
            <a:off x="359524" y="1093698"/>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27" name="bg object 27"/>
          <p:cNvSpPr/>
          <p:nvPr/>
        </p:nvSpPr>
        <p:spPr>
          <a:xfrm>
            <a:off x="359562" y="1901786"/>
            <a:ext cx="257175" cy="532130"/>
          </a:xfrm>
          <a:custGeom>
            <a:avLst/>
            <a:gdLst/>
            <a:ahLst/>
            <a:cxnLst/>
            <a:rect l="l" t="t" r="r" b="b"/>
            <a:pathLst>
              <a:path w="257175" h="532130">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28" name="bg object 28"/>
          <p:cNvSpPr/>
          <p:nvPr/>
        </p:nvSpPr>
        <p:spPr>
          <a:xfrm>
            <a:off x="98983" y="1901786"/>
            <a:ext cx="257175" cy="532130"/>
          </a:xfrm>
          <a:custGeom>
            <a:avLst/>
            <a:gdLst/>
            <a:ahLst/>
            <a:cxnLst/>
            <a:rect l="l" t="t" r="r" b="b"/>
            <a:pathLst>
              <a:path w="257175" h="532130">
                <a:moveTo>
                  <a:pt x="256679" y="378828"/>
                </a:moveTo>
                <a:lnTo>
                  <a:pt x="167233" y="378828"/>
                </a:lnTo>
                <a:lnTo>
                  <a:pt x="167233" y="0"/>
                </a:lnTo>
                <a:lnTo>
                  <a:pt x="89522" y="0"/>
                </a:lnTo>
                <a:lnTo>
                  <a:pt x="89522" y="378828"/>
                </a:lnTo>
                <a:lnTo>
                  <a:pt x="0" y="378828"/>
                </a:lnTo>
                <a:lnTo>
                  <a:pt x="128358" y="531812"/>
                </a:lnTo>
                <a:lnTo>
                  <a:pt x="256679" y="378828"/>
                </a:lnTo>
                <a:close/>
              </a:path>
            </a:pathLst>
          </a:custGeom>
          <a:solidFill>
            <a:srgbClr val="E7E6D6"/>
          </a:solidFill>
        </p:spPr>
        <p:txBody>
          <a:bodyPr wrap="square" lIns="0" tIns="0" rIns="0" bIns="0" rtlCol="0"/>
          <a:lstStyle/>
          <a:p>
            <a:endParaRPr/>
          </a:p>
        </p:txBody>
      </p:sp>
      <p:sp>
        <p:nvSpPr>
          <p:cNvPr id="29" name="bg object 29"/>
          <p:cNvSpPr/>
          <p:nvPr/>
        </p:nvSpPr>
        <p:spPr>
          <a:xfrm>
            <a:off x="98983" y="2709875"/>
            <a:ext cx="257175" cy="532130"/>
          </a:xfrm>
          <a:custGeom>
            <a:avLst/>
            <a:gdLst/>
            <a:ahLst/>
            <a:cxnLst/>
            <a:rect l="l" t="t" r="r" b="b"/>
            <a:pathLst>
              <a:path w="257175" h="532130">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30" name="bg object 30"/>
          <p:cNvSpPr/>
          <p:nvPr/>
        </p:nvSpPr>
        <p:spPr>
          <a:xfrm>
            <a:off x="359524" y="2709875"/>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31" name="bg object 31"/>
          <p:cNvSpPr/>
          <p:nvPr/>
        </p:nvSpPr>
        <p:spPr>
          <a:xfrm>
            <a:off x="359562" y="3517963"/>
            <a:ext cx="257175" cy="532130"/>
          </a:xfrm>
          <a:custGeom>
            <a:avLst/>
            <a:gdLst/>
            <a:ahLst/>
            <a:cxnLst/>
            <a:rect l="l" t="t" r="r" b="b"/>
            <a:pathLst>
              <a:path w="257175" h="532129">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32" name="bg object 32"/>
          <p:cNvSpPr/>
          <p:nvPr/>
        </p:nvSpPr>
        <p:spPr>
          <a:xfrm>
            <a:off x="98983" y="3517963"/>
            <a:ext cx="257175" cy="532130"/>
          </a:xfrm>
          <a:custGeom>
            <a:avLst/>
            <a:gdLst/>
            <a:ahLst/>
            <a:cxnLst/>
            <a:rect l="l" t="t" r="r" b="b"/>
            <a:pathLst>
              <a:path w="257175" h="532129">
                <a:moveTo>
                  <a:pt x="256679" y="378841"/>
                </a:moveTo>
                <a:lnTo>
                  <a:pt x="167233" y="378841"/>
                </a:lnTo>
                <a:lnTo>
                  <a:pt x="167233" y="0"/>
                </a:lnTo>
                <a:lnTo>
                  <a:pt x="89522" y="0"/>
                </a:lnTo>
                <a:lnTo>
                  <a:pt x="89522" y="378841"/>
                </a:lnTo>
                <a:lnTo>
                  <a:pt x="0" y="378841"/>
                </a:lnTo>
                <a:lnTo>
                  <a:pt x="128358" y="531812"/>
                </a:lnTo>
                <a:lnTo>
                  <a:pt x="256679" y="378841"/>
                </a:lnTo>
                <a:close/>
              </a:path>
            </a:pathLst>
          </a:custGeom>
          <a:solidFill>
            <a:srgbClr val="E7E6D6"/>
          </a:solidFill>
        </p:spPr>
        <p:txBody>
          <a:bodyPr wrap="square" lIns="0" tIns="0" rIns="0" bIns="0" rtlCol="0"/>
          <a:lstStyle/>
          <a:p>
            <a:endParaRPr/>
          </a:p>
        </p:txBody>
      </p:sp>
      <p:sp>
        <p:nvSpPr>
          <p:cNvPr id="33" name="bg object 33"/>
          <p:cNvSpPr/>
          <p:nvPr/>
        </p:nvSpPr>
        <p:spPr>
          <a:xfrm>
            <a:off x="98983" y="4326051"/>
            <a:ext cx="257175" cy="532130"/>
          </a:xfrm>
          <a:custGeom>
            <a:avLst/>
            <a:gdLst/>
            <a:ahLst/>
            <a:cxnLst/>
            <a:rect l="l" t="t" r="r" b="b"/>
            <a:pathLst>
              <a:path w="257175" h="532129">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34" name="bg object 34"/>
          <p:cNvSpPr/>
          <p:nvPr/>
        </p:nvSpPr>
        <p:spPr>
          <a:xfrm>
            <a:off x="359524" y="4326051"/>
            <a:ext cx="257175" cy="532130"/>
          </a:xfrm>
          <a:custGeom>
            <a:avLst/>
            <a:gdLst/>
            <a:ahLst/>
            <a:cxnLst/>
            <a:rect l="l" t="t" r="r" b="b"/>
            <a:pathLst>
              <a:path w="257175" h="532129">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35" name="bg object 35"/>
          <p:cNvSpPr/>
          <p:nvPr/>
        </p:nvSpPr>
        <p:spPr>
          <a:xfrm>
            <a:off x="8788362" y="285521"/>
            <a:ext cx="257175" cy="532130"/>
          </a:xfrm>
          <a:custGeom>
            <a:avLst/>
            <a:gdLst/>
            <a:ahLst/>
            <a:cxnLst/>
            <a:rect l="l" t="t" r="r" b="b"/>
            <a:pathLst>
              <a:path w="257175" h="532130">
                <a:moveTo>
                  <a:pt x="256641" y="152984"/>
                </a:moveTo>
                <a:lnTo>
                  <a:pt x="128282" y="0"/>
                </a:lnTo>
                <a:lnTo>
                  <a:pt x="0" y="152984"/>
                </a:lnTo>
                <a:lnTo>
                  <a:pt x="89433" y="152984"/>
                </a:lnTo>
                <a:lnTo>
                  <a:pt x="89433" y="531825"/>
                </a:lnTo>
                <a:lnTo>
                  <a:pt x="167157" y="531825"/>
                </a:lnTo>
                <a:lnTo>
                  <a:pt x="167157" y="152984"/>
                </a:lnTo>
                <a:lnTo>
                  <a:pt x="256641" y="152984"/>
                </a:lnTo>
                <a:close/>
              </a:path>
            </a:pathLst>
          </a:custGeom>
          <a:solidFill>
            <a:srgbClr val="191919"/>
          </a:solidFill>
        </p:spPr>
        <p:txBody>
          <a:bodyPr wrap="square" lIns="0" tIns="0" rIns="0" bIns="0" rtlCol="0"/>
          <a:lstStyle/>
          <a:p>
            <a:endParaRPr/>
          </a:p>
        </p:txBody>
      </p:sp>
      <p:sp>
        <p:nvSpPr>
          <p:cNvPr id="36" name="bg object 36"/>
          <p:cNvSpPr/>
          <p:nvPr/>
        </p:nvSpPr>
        <p:spPr>
          <a:xfrm>
            <a:off x="8527796" y="285521"/>
            <a:ext cx="257175" cy="532130"/>
          </a:xfrm>
          <a:custGeom>
            <a:avLst/>
            <a:gdLst/>
            <a:ahLst/>
            <a:cxnLst/>
            <a:rect l="l" t="t" r="r" b="b"/>
            <a:pathLst>
              <a:path w="257175" h="532130">
                <a:moveTo>
                  <a:pt x="256667" y="378841"/>
                </a:moveTo>
                <a:lnTo>
                  <a:pt x="167233" y="378841"/>
                </a:lnTo>
                <a:lnTo>
                  <a:pt x="167233" y="0"/>
                </a:lnTo>
                <a:lnTo>
                  <a:pt x="89509" y="0"/>
                </a:lnTo>
                <a:lnTo>
                  <a:pt x="89509" y="378841"/>
                </a:lnTo>
                <a:lnTo>
                  <a:pt x="0" y="378841"/>
                </a:lnTo>
                <a:lnTo>
                  <a:pt x="128346" y="531825"/>
                </a:lnTo>
                <a:lnTo>
                  <a:pt x="256667" y="378841"/>
                </a:lnTo>
                <a:close/>
              </a:path>
            </a:pathLst>
          </a:custGeom>
          <a:solidFill>
            <a:srgbClr val="E7E6D6"/>
          </a:solidFill>
        </p:spPr>
        <p:txBody>
          <a:bodyPr wrap="square" lIns="0" tIns="0" rIns="0" bIns="0" rtlCol="0"/>
          <a:lstStyle/>
          <a:p>
            <a:endParaRPr/>
          </a:p>
        </p:txBody>
      </p:sp>
      <p:sp>
        <p:nvSpPr>
          <p:cNvPr id="37" name="bg object 37"/>
          <p:cNvSpPr/>
          <p:nvPr/>
        </p:nvSpPr>
        <p:spPr>
          <a:xfrm>
            <a:off x="8527796" y="1093622"/>
            <a:ext cx="257175" cy="532130"/>
          </a:xfrm>
          <a:custGeom>
            <a:avLst/>
            <a:gdLst/>
            <a:ahLst/>
            <a:cxnLst/>
            <a:rect l="l" t="t" r="r" b="b"/>
            <a:pathLst>
              <a:path w="257175" h="532130">
                <a:moveTo>
                  <a:pt x="256628" y="152971"/>
                </a:moveTo>
                <a:lnTo>
                  <a:pt x="128346" y="0"/>
                </a:lnTo>
                <a:lnTo>
                  <a:pt x="0" y="152971"/>
                </a:lnTo>
                <a:lnTo>
                  <a:pt x="89471" y="152971"/>
                </a:lnTo>
                <a:lnTo>
                  <a:pt x="89471" y="531812"/>
                </a:lnTo>
                <a:lnTo>
                  <a:pt x="167195" y="531812"/>
                </a:lnTo>
                <a:lnTo>
                  <a:pt x="167195" y="152971"/>
                </a:lnTo>
                <a:lnTo>
                  <a:pt x="256628" y="152971"/>
                </a:lnTo>
                <a:close/>
              </a:path>
            </a:pathLst>
          </a:custGeom>
          <a:solidFill>
            <a:srgbClr val="191919"/>
          </a:solidFill>
        </p:spPr>
        <p:txBody>
          <a:bodyPr wrap="square" lIns="0" tIns="0" rIns="0" bIns="0" rtlCol="0"/>
          <a:lstStyle/>
          <a:p>
            <a:endParaRPr/>
          </a:p>
        </p:txBody>
      </p:sp>
      <p:sp>
        <p:nvSpPr>
          <p:cNvPr id="38" name="bg object 38"/>
          <p:cNvSpPr/>
          <p:nvPr/>
        </p:nvSpPr>
        <p:spPr>
          <a:xfrm>
            <a:off x="8788324" y="1093622"/>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39" name="bg object 39"/>
          <p:cNvSpPr/>
          <p:nvPr/>
        </p:nvSpPr>
        <p:spPr>
          <a:xfrm>
            <a:off x="8788362" y="1901710"/>
            <a:ext cx="257175" cy="532130"/>
          </a:xfrm>
          <a:custGeom>
            <a:avLst/>
            <a:gdLst/>
            <a:ahLst/>
            <a:cxnLst/>
            <a:rect l="l" t="t" r="r" b="b"/>
            <a:pathLst>
              <a:path w="257175" h="532130">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40" name="bg object 40"/>
          <p:cNvSpPr/>
          <p:nvPr/>
        </p:nvSpPr>
        <p:spPr>
          <a:xfrm>
            <a:off x="8527796" y="1901710"/>
            <a:ext cx="257175" cy="532130"/>
          </a:xfrm>
          <a:custGeom>
            <a:avLst/>
            <a:gdLst/>
            <a:ahLst/>
            <a:cxnLst/>
            <a:rect l="l" t="t" r="r" b="b"/>
            <a:pathLst>
              <a:path w="257175" h="532130">
                <a:moveTo>
                  <a:pt x="256667" y="378828"/>
                </a:moveTo>
                <a:lnTo>
                  <a:pt x="167233" y="378828"/>
                </a:lnTo>
                <a:lnTo>
                  <a:pt x="167233" y="0"/>
                </a:lnTo>
                <a:lnTo>
                  <a:pt x="89509" y="0"/>
                </a:lnTo>
                <a:lnTo>
                  <a:pt x="89509" y="378828"/>
                </a:lnTo>
                <a:lnTo>
                  <a:pt x="0" y="378828"/>
                </a:lnTo>
                <a:lnTo>
                  <a:pt x="128346" y="531812"/>
                </a:lnTo>
                <a:lnTo>
                  <a:pt x="256667" y="378828"/>
                </a:lnTo>
                <a:close/>
              </a:path>
            </a:pathLst>
          </a:custGeom>
          <a:solidFill>
            <a:srgbClr val="E7E6D6"/>
          </a:solidFill>
        </p:spPr>
        <p:txBody>
          <a:bodyPr wrap="square" lIns="0" tIns="0" rIns="0" bIns="0" rtlCol="0"/>
          <a:lstStyle/>
          <a:p>
            <a:endParaRPr/>
          </a:p>
        </p:txBody>
      </p:sp>
      <p:sp>
        <p:nvSpPr>
          <p:cNvPr id="41" name="bg object 41"/>
          <p:cNvSpPr/>
          <p:nvPr/>
        </p:nvSpPr>
        <p:spPr>
          <a:xfrm>
            <a:off x="8527796" y="2709798"/>
            <a:ext cx="257175" cy="532130"/>
          </a:xfrm>
          <a:custGeom>
            <a:avLst/>
            <a:gdLst/>
            <a:ahLst/>
            <a:cxnLst/>
            <a:rect l="l" t="t" r="r" b="b"/>
            <a:pathLst>
              <a:path w="257175" h="532130">
                <a:moveTo>
                  <a:pt x="256628" y="152971"/>
                </a:moveTo>
                <a:lnTo>
                  <a:pt x="128346" y="0"/>
                </a:lnTo>
                <a:lnTo>
                  <a:pt x="0" y="152971"/>
                </a:lnTo>
                <a:lnTo>
                  <a:pt x="89471" y="152971"/>
                </a:lnTo>
                <a:lnTo>
                  <a:pt x="89471" y="531812"/>
                </a:lnTo>
                <a:lnTo>
                  <a:pt x="167195" y="531812"/>
                </a:lnTo>
                <a:lnTo>
                  <a:pt x="167195" y="152971"/>
                </a:lnTo>
                <a:lnTo>
                  <a:pt x="256628" y="152971"/>
                </a:lnTo>
                <a:close/>
              </a:path>
            </a:pathLst>
          </a:custGeom>
          <a:solidFill>
            <a:srgbClr val="191919"/>
          </a:solidFill>
        </p:spPr>
        <p:txBody>
          <a:bodyPr wrap="square" lIns="0" tIns="0" rIns="0" bIns="0" rtlCol="0"/>
          <a:lstStyle/>
          <a:p>
            <a:endParaRPr/>
          </a:p>
        </p:txBody>
      </p:sp>
      <p:sp>
        <p:nvSpPr>
          <p:cNvPr id="42" name="bg object 42"/>
          <p:cNvSpPr/>
          <p:nvPr/>
        </p:nvSpPr>
        <p:spPr>
          <a:xfrm>
            <a:off x="8788324" y="2709798"/>
            <a:ext cx="257175" cy="532130"/>
          </a:xfrm>
          <a:custGeom>
            <a:avLst/>
            <a:gdLst/>
            <a:ahLst/>
            <a:cxnLst/>
            <a:rect l="l" t="t" r="r" b="b"/>
            <a:pathLst>
              <a:path w="257175" h="532130">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43" name="bg object 43"/>
          <p:cNvSpPr/>
          <p:nvPr/>
        </p:nvSpPr>
        <p:spPr>
          <a:xfrm>
            <a:off x="8788362" y="3517887"/>
            <a:ext cx="257175" cy="532130"/>
          </a:xfrm>
          <a:custGeom>
            <a:avLst/>
            <a:gdLst/>
            <a:ahLst/>
            <a:cxnLst/>
            <a:rect l="l" t="t" r="r" b="b"/>
            <a:pathLst>
              <a:path w="257175" h="532129">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44" name="bg object 44"/>
          <p:cNvSpPr/>
          <p:nvPr/>
        </p:nvSpPr>
        <p:spPr>
          <a:xfrm>
            <a:off x="8527796" y="3517887"/>
            <a:ext cx="257175" cy="532130"/>
          </a:xfrm>
          <a:custGeom>
            <a:avLst/>
            <a:gdLst/>
            <a:ahLst/>
            <a:cxnLst/>
            <a:rect l="l" t="t" r="r" b="b"/>
            <a:pathLst>
              <a:path w="257175" h="532129">
                <a:moveTo>
                  <a:pt x="256667" y="378841"/>
                </a:moveTo>
                <a:lnTo>
                  <a:pt x="167233" y="378841"/>
                </a:lnTo>
                <a:lnTo>
                  <a:pt x="167233" y="0"/>
                </a:lnTo>
                <a:lnTo>
                  <a:pt x="89509" y="0"/>
                </a:lnTo>
                <a:lnTo>
                  <a:pt x="89509" y="378841"/>
                </a:lnTo>
                <a:lnTo>
                  <a:pt x="0" y="378841"/>
                </a:lnTo>
                <a:lnTo>
                  <a:pt x="128346" y="531812"/>
                </a:lnTo>
                <a:lnTo>
                  <a:pt x="256667" y="378841"/>
                </a:lnTo>
                <a:close/>
              </a:path>
            </a:pathLst>
          </a:custGeom>
          <a:solidFill>
            <a:srgbClr val="E7E6D6"/>
          </a:solidFill>
        </p:spPr>
        <p:txBody>
          <a:bodyPr wrap="square" lIns="0" tIns="0" rIns="0" bIns="0" rtlCol="0"/>
          <a:lstStyle/>
          <a:p>
            <a:endParaRPr/>
          </a:p>
        </p:txBody>
      </p:sp>
      <p:sp>
        <p:nvSpPr>
          <p:cNvPr id="45" name="bg object 45"/>
          <p:cNvSpPr/>
          <p:nvPr/>
        </p:nvSpPr>
        <p:spPr>
          <a:xfrm>
            <a:off x="2777014" y="4617541"/>
            <a:ext cx="3590290" cy="526415"/>
          </a:xfrm>
          <a:custGeom>
            <a:avLst/>
            <a:gdLst/>
            <a:ahLst/>
            <a:cxnLst/>
            <a:rect l="l" t="t" r="r" b="b"/>
            <a:pathLst>
              <a:path w="3590290" h="526414">
                <a:moveTo>
                  <a:pt x="0" y="370265"/>
                </a:moveTo>
                <a:lnTo>
                  <a:pt x="2884" y="323819"/>
                </a:lnTo>
                <a:lnTo>
                  <a:pt x="11308" y="279096"/>
                </a:lnTo>
                <a:lnTo>
                  <a:pt x="24923" y="236441"/>
                </a:lnTo>
                <a:lnTo>
                  <a:pt x="43382" y="196201"/>
                </a:lnTo>
                <a:lnTo>
                  <a:pt x="66339" y="158724"/>
                </a:lnTo>
                <a:lnTo>
                  <a:pt x="93446" y="124357"/>
                </a:lnTo>
                <a:lnTo>
                  <a:pt x="124357" y="93446"/>
                </a:lnTo>
                <a:lnTo>
                  <a:pt x="158724" y="66339"/>
                </a:lnTo>
                <a:lnTo>
                  <a:pt x="196201" y="43382"/>
                </a:lnTo>
                <a:lnTo>
                  <a:pt x="236441" y="24923"/>
                </a:lnTo>
                <a:lnTo>
                  <a:pt x="279096" y="11308"/>
                </a:lnTo>
                <a:lnTo>
                  <a:pt x="323820" y="2884"/>
                </a:lnTo>
                <a:lnTo>
                  <a:pt x="370265" y="0"/>
                </a:lnTo>
                <a:lnTo>
                  <a:pt x="3219707" y="0"/>
                </a:lnTo>
                <a:lnTo>
                  <a:pt x="3268376" y="3211"/>
                </a:lnTo>
                <a:lnTo>
                  <a:pt x="3315800" y="12685"/>
                </a:lnTo>
                <a:lnTo>
                  <a:pt x="3361402" y="28184"/>
                </a:lnTo>
                <a:lnTo>
                  <a:pt x="3404607" y="49470"/>
                </a:lnTo>
                <a:lnTo>
                  <a:pt x="3444839" y="76304"/>
                </a:lnTo>
                <a:lnTo>
                  <a:pt x="3481524" y="108447"/>
                </a:lnTo>
                <a:lnTo>
                  <a:pt x="3513668" y="145132"/>
                </a:lnTo>
                <a:lnTo>
                  <a:pt x="3540502" y="185365"/>
                </a:lnTo>
                <a:lnTo>
                  <a:pt x="3561788" y="228570"/>
                </a:lnTo>
                <a:lnTo>
                  <a:pt x="3577287" y="274172"/>
                </a:lnTo>
                <a:lnTo>
                  <a:pt x="3586761" y="321596"/>
                </a:lnTo>
                <a:lnTo>
                  <a:pt x="3589972" y="370265"/>
                </a:lnTo>
                <a:lnTo>
                  <a:pt x="3589972" y="525958"/>
                </a:lnTo>
              </a:path>
              <a:path w="3590290" h="526414">
                <a:moveTo>
                  <a:pt x="0" y="525958"/>
                </a:moveTo>
                <a:lnTo>
                  <a:pt x="0" y="370265"/>
                </a:lnTo>
              </a:path>
              <a:path w="3590290" h="526414">
                <a:moveTo>
                  <a:pt x="77669" y="392212"/>
                </a:moveTo>
                <a:lnTo>
                  <a:pt x="81103" y="345408"/>
                </a:lnTo>
                <a:lnTo>
                  <a:pt x="91079" y="300736"/>
                </a:lnTo>
                <a:lnTo>
                  <a:pt x="107107" y="258687"/>
                </a:lnTo>
                <a:lnTo>
                  <a:pt x="128696" y="219750"/>
                </a:lnTo>
                <a:lnTo>
                  <a:pt x="155357" y="184414"/>
                </a:lnTo>
                <a:lnTo>
                  <a:pt x="186600" y="153171"/>
                </a:lnTo>
                <a:lnTo>
                  <a:pt x="221936" y="126510"/>
                </a:lnTo>
                <a:lnTo>
                  <a:pt x="260873" y="104920"/>
                </a:lnTo>
                <a:lnTo>
                  <a:pt x="302922" y="88893"/>
                </a:lnTo>
                <a:lnTo>
                  <a:pt x="347594" y="78917"/>
                </a:lnTo>
                <a:lnTo>
                  <a:pt x="394398" y="75483"/>
                </a:lnTo>
                <a:lnTo>
                  <a:pt x="3195554" y="75483"/>
                </a:lnTo>
                <a:lnTo>
                  <a:pt x="3245401" y="79428"/>
                </a:lnTo>
                <a:lnTo>
                  <a:pt x="3293571" y="91030"/>
                </a:lnTo>
                <a:lnTo>
                  <a:pt x="3339214" y="109936"/>
                </a:lnTo>
                <a:lnTo>
                  <a:pt x="3381479" y="135794"/>
                </a:lnTo>
                <a:lnTo>
                  <a:pt x="3419515" y="168251"/>
                </a:lnTo>
                <a:lnTo>
                  <a:pt x="3451972" y="206287"/>
                </a:lnTo>
                <a:lnTo>
                  <a:pt x="3477830" y="248552"/>
                </a:lnTo>
                <a:lnTo>
                  <a:pt x="3496736" y="294195"/>
                </a:lnTo>
                <a:lnTo>
                  <a:pt x="3508338" y="342365"/>
                </a:lnTo>
                <a:lnTo>
                  <a:pt x="3512283" y="392212"/>
                </a:lnTo>
                <a:lnTo>
                  <a:pt x="3512283" y="525958"/>
                </a:lnTo>
              </a:path>
              <a:path w="3590290" h="526414">
                <a:moveTo>
                  <a:pt x="77669" y="525958"/>
                </a:moveTo>
                <a:lnTo>
                  <a:pt x="77669" y="392212"/>
                </a:lnTo>
              </a:path>
              <a:path w="3590290" h="526414">
                <a:moveTo>
                  <a:pt x="178452" y="416829"/>
                </a:moveTo>
                <a:lnTo>
                  <a:pt x="182588" y="370687"/>
                </a:lnTo>
                <a:lnTo>
                  <a:pt x="194512" y="327258"/>
                </a:lnTo>
                <a:lnTo>
                  <a:pt x="213499" y="287267"/>
                </a:lnTo>
                <a:lnTo>
                  <a:pt x="238825" y="251440"/>
                </a:lnTo>
                <a:lnTo>
                  <a:pt x="269764" y="220501"/>
                </a:lnTo>
                <a:lnTo>
                  <a:pt x="305591" y="195175"/>
                </a:lnTo>
                <a:lnTo>
                  <a:pt x="345582" y="176188"/>
                </a:lnTo>
                <a:lnTo>
                  <a:pt x="389011" y="164264"/>
                </a:lnTo>
                <a:lnTo>
                  <a:pt x="435153" y="160128"/>
                </a:lnTo>
                <a:lnTo>
                  <a:pt x="3154648" y="160128"/>
                </a:lnTo>
                <a:lnTo>
                  <a:pt x="3204962" y="165106"/>
                </a:lnTo>
                <a:lnTo>
                  <a:pt x="3252884" y="179668"/>
                </a:lnTo>
                <a:lnTo>
                  <a:pt x="3297066" y="203257"/>
                </a:lnTo>
                <a:lnTo>
                  <a:pt x="3336163" y="235314"/>
                </a:lnTo>
                <a:lnTo>
                  <a:pt x="3368221" y="274411"/>
                </a:lnTo>
                <a:lnTo>
                  <a:pt x="3391810" y="318594"/>
                </a:lnTo>
                <a:lnTo>
                  <a:pt x="3406372" y="366515"/>
                </a:lnTo>
                <a:lnTo>
                  <a:pt x="3411350" y="416829"/>
                </a:lnTo>
                <a:lnTo>
                  <a:pt x="3411350" y="525958"/>
                </a:lnTo>
              </a:path>
              <a:path w="3590290" h="526414">
                <a:moveTo>
                  <a:pt x="178452" y="525958"/>
                </a:moveTo>
                <a:lnTo>
                  <a:pt x="178452" y="416829"/>
                </a:lnTo>
              </a:path>
              <a:path w="3590290" h="526414">
                <a:moveTo>
                  <a:pt x="279335" y="443848"/>
                </a:moveTo>
                <a:lnTo>
                  <a:pt x="284381" y="400039"/>
                </a:lnTo>
                <a:lnTo>
                  <a:pt x="298755" y="359823"/>
                </a:lnTo>
                <a:lnTo>
                  <a:pt x="321310" y="324348"/>
                </a:lnTo>
                <a:lnTo>
                  <a:pt x="350898" y="294759"/>
                </a:lnTo>
                <a:lnTo>
                  <a:pt x="386374" y="272205"/>
                </a:lnTo>
                <a:lnTo>
                  <a:pt x="426589" y="257831"/>
                </a:lnTo>
                <a:lnTo>
                  <a:pt x="470398" y="252785"/>
                </a:lnTo>
                <a:lnTo>
                  <a:pt x="3119453" y="252785"/>
                </a:lnTo>
                <a:lnTo>
                  <a:pt x="3192570" y="267329"/>
                </a:lnTo>
                <a:lnTo>
                  <a:pt x="3254555" y="308746"/>
                </a:lnTo>
                <a:lnTo>
                  <a:pt x="3295972" y="370731"/>
                </a:lnTo>
                <a:lnTo>
                  <a:pt x="3310516" y="443848"/>
                </a:lnTo>
                <a:lnTo>
                  <a:pt x="3310516" y="525958"/>
                </a:lnTo>
              </a:path>
              <a:path w="3590290" h="526414">
                <a:moveTo>
                  <a:pt x="279335" y="525958"/>
                </a:moveTo>
                <a:lnTo>
                  <a:pt x="279335" y="443848"/>
                </a:lnTo>
              </a:path>
            </a:pathLst>
          </a:custGeom>
          <a:ln w="19049">
            <a:solidFill>
              <a:srgbClr val="191919"/>
            </a:solidFill>
          </a:ln>
        </p:spPr>
        <p:txBody>
          <a:bodyPr wrap="square" lIns="0" tIns="0" rIns="0" bIns="0" rtlCol="0"/>
          <a:lstStyle/>
          <a:p>
            <a:endParaRPr/>
          </a:p>
        </p:txBody>
      </p:sp>
      <p:sp>
        <p:nvSpPr>
          <p:cNvPr id="2" name="Holder 2"/>
          <p:cNvSpPr>
            <a:spLocks noGrp="1"/>
          </p:cNvSpPr>
          <p:nvPr>
            <p:ph type="ctrTitle"/>
          </p:nvPr>
        </p:nvSpPr>
        <p:spPr>
          <a:xfrm>
            <a:off x="2492028" y="1402969"/>
            <a:ext cx="4159942" cy="3911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7E6D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19191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rgbClr val="202124"/>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7E6D6"/>
          </a:solidFill>
        </p:spPr>
        <p:txBody>
          <a:bodyPr wrap="square" lIns="0" tIns="0" rIns="0" bIns="0" rtlCol="0"/>
          <a:lstStyle/>
          <a:p>
            <a:endParaRPr/>
          </a:p>
        </p:txBody>
      </p:sp>
      <p:sp>
        <p:nvSpPr>
          <p:cNvPr id="17" name="bg object 17"/>
          <p:cNvSpPr/>
          <p:nvPr/>
        </p:nvSpPr>
        <p:spPr>
          <a:xfrm>
            <a:off x="0" y="74"/>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46123"/>
          </a:solidFill>
        </p:spPr>
        <p:txBody>
          <a:bodyPr wrap="square" lIns="0" tIns="0" rIns="0" bIns="0" rtlCol="0"/>
          <a:lstStyle/>
          <a:p>
            <a:endParaRPr/>
          </a:p>
        </p:txBody>
      </p:sp>
      <p:sp>
        <p:nvSpPr>
          <p:cNvPr id="18" name="bg object 18"/>
          <p:cNvSpPr/>
          <p:nvPr/>
        </p:nvSpPr>
        <p:spPr>
          <a:xfrm>
            <a:off x="0" y="74"/>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46123"/>
            </a:solidFill>
          </a:ln>
        </p:spPr>
        <p:txBody>
          <a:bodyPr wrap="square" lIns="0" tIns="0" rIns="0" bIns="0" rtlCol="0"/>
          <a:lstStyle/>
          <a:p>
            <a:endParaRPr/>
          </a:p>
        </p:txBody>
      </p:sp>
      <p:sp>
        <p:nvSpPr>
          <p:cNvPr id="19" name="bg object 19"/>
          <p:cNvSpPr/>
          <p:nvPr/>
        </p:nvSpPr>
        <p:spPr>
          <a:xfrm>
            <a:off x="8852699" y="0"/>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2E83C7"/>
          </a:solidFill>
        </p:spPr>
        <p:txBody>
          <a:bodyPr wrap="square" lIns="0" tIns="0" rIns="0" bIns="0" rtlCol="0"/>
          <a:lstStyle/>
          <a:p>
            <a:endParaRPr/>
          </a:p>
        </p:txBody>
      </p:sp>
      <p:sp>
        <p:nvSpPr>
          <p:cNvPr id="20" name="bg object 20"/>
          <p:cNvSpPr/>
          <p:nvPr/>
        </p:nvSpPr>
        <p:spPr>
          <a:xfrm>
            <a:off x="8852699" y="0"/>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2E83C7"/>
            </a:solidFill>
          </a:ln>
        </p:spPr>
        <p:txBody>
          <a:bodyPr wrap="square" lIns="0" tIns="0" rIns="0" bIns="0" rtlCol="0"/>
          <a:lstStyle/>
          <a:p>
            <a:endParaRPr/>
          </a:p>
        </p:txBody>
      </p:sp>
      <p:sp>
        <p:nvSpPr>
          <p:cNvPr id="21" name="bg object 21"/>
          <p:cNvSpPr/>
          <p:nvPr/>
        </p:nvSpPr>
        <p:spPr>
          <a:xfrm>
            <a:off x="0" y="0"/>
            <a:ext cx="642620" cy="1032510"/>
          </a:xfrm>
          <a:custGeom>
            <a:avLst/>
            <a:gdLst/>
            <a:ahLst/>
            <a:cxnLst/>
            <a:rect l="l" t="t" r="r" b="b"/>
            <a:pathLst>
              <a:path w="642620" h="1032510">
                <a:moveTo>
                  <a:pt x="642377" y="0"/>
                </a:moveTo>
                <a:lnTo>
                  <a:pt x="642377" y="661845"/>
                </a:lnTo>
                <a:lnTo>
                  <a:pt x="639166" y="710514"/>
                </a:lnTo>
                <a:lnTo>
                  <a:pt x="629692" y="757938"/>
                </a:lnTo>
                <a:lnTo>
                  <a:pt x="614193" y="803540"/>
                </a:lnTo>
                <a:lnTo>
                  <a:pt x="592907" y="846745"/>
                </a:lnTo>
                <a:lnTo>
                  <a:pt x="566073" y="886977"/>
                </a:lnTo>
                <a:lnTo>
                  <a:pt x="533929" y="923662"/>
                </a:lnTo>
                <a:lnTo>
                  <a:pt x="497244" y="955806"/>
                </a:lnTo>
                <a:lnTo>
                  <a:pt x="457012" y="982640"/>
                </a:lnTo>
                <a:lnTo>
                  <a:pt x="413807" y="1003926"/>
                </a:lnTo>
                <a:lnTo>
                  <a:pt x="368205" y="1019425"/>
                </a:lnTo>
                <a:lnTo>
                  <a:pt x="320781" y="1028899"/>
                </a:lnTo>
                <a:lnTo>
                  <a:pt x="272112" y="1032111"/>
                </a:lnTo>
                <a:lnTo>
                  <a:pt x="0" y="1032111"/>
                </a:lnTo>
              </a:path>
              <a:path w="642620" h="1032510">
                <a:moveTo>
                  <a:pt x="566894" y="0"/>
                </a:moveTo>
                <a:lnTo>
                  <a:pt x="566894" y="637692"/>
                </a:lnTo>
                <a:lnTo>
                  <a:pt x="562949" y="687539"/>
                </a:lnTo>
                <a:lnTo>
                  <a:pt x="551347" y="735709"/>
                </a:lnTo>
                <a:lnTo>
                  <a:pt x="532441" y="781352"/>
                </a:lnTo>
                <a:lnTo>
                  <a:pt x="506583" y="823617"/>
                </a:lnTo>
                <a:lnTo>
                  <a:pt x="474126" y="861654"/>
                </a:lnTo>
                <a:lnTo>
                  <a:pt x="436090" y="894111"/>
                </a:lnTo>
                <a:lnTo>
                  <a:pt x="393824" y="919968"/>
                </a:lnTo>
                <a:lnTo>
                  <a:pt x="348181" y="938874"/>
                </a:lnTo>
                <a:lnTo>
                  <a:pt x="300011" y="950476"/>
                </a:lnTo>
                <a:lnTo>
                  <a:pt x="250165" y="954422"/>
                </a:lnTo>
                <a:lnTo>
                  <a:pt x="0" y="954422"/>
                </a:lnTo>
              </a:path>
              <a:path w="642620" h="1032510">
                <a:moveTo>
                  <a:pt x="482249" y="0"/>
                </a:moveTo>
                <a:lnTo>
                  <a:pt x="482249" y="596786"/>
                </a:lnTo>
                <a:lnTo>
                  <a:pt x="477271" y="647100"/>
                </a:lnTo>
                <a:lnTo>
                  <a:pt x="462709" y="695022"/>
                </a:lnTo>
                <a:lnTo>
                  <a:pt x="439120" y="739205"/>
                </a:lnTo>
                <a:lnTo>
                  <a:pt x="407063" y="778302"/>
                </a:lnTo>
                <a:lnTo>
                  <a:pt x="367966" y="810359"/>
                </a:lnTo>
                <a:lnTo>
                  <a:pt x="323783" y="833948"/>
                </a:lnTo>
                <a:lnTo>
                  <a:pt x="275862" y="848510"/>
                </a:lnTo>
                <a:lnTo>
                  <a:pt x="225548" y="853488"/>
                </a:lnTo>
                <a:lnTo>
                  <a:pt x="14624" y="853488"/>
                </a:lnTo>
                <a:lnTo>
                  <a:pt x="0" y="852177"/>
                </a:lnTo>
              </a:path>
              <a:path w="642620" h="1032510">
                <a:moveTo>
                  <a:pt x="389592" y="0"/>
                </a:moveTo>
                <a:lnTo>
                  <a:pt x="389592" y="561591"/>
                </a:lnTo>
                <a:lnTo>
                  <a:pt x="385887" y="599040"/>
                </a:lnTo>
                <a:lnTo>
                  <a:pt x="357491" y="667593"/>
                </a:lnTo>
                <a:lnTo>
                  <a:pt x="304531" y="720553"/>
                </a:lnTo>
                <a:lnTo>
                  <a:pt x="235977" y="748949"/>
                </a:lnTo>
                <a:lnTo>
                  <a:pt x="198529" y="752654"/>
                </a:lnTo>
                <a:lnTo>
                  <a:pt x="41538" y="752654"/>
                </a:lnTo>
                <a:lnTo>
                  <a:pt x="0" y="747870"/>
                </a:lnTo>
              </a:path>
            </a:pathLst>
          </a:custGeom>
          <a:ln w="19049">
            <a:solidFill>
              <a:srgbClr val="19191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191919"/>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19191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E7E6D6"/>
          </a:solidFill>
        </p:spPr>
        <p:txBody>
          <a:bodyPr wrap="square" lIns="0" tIns="0" rIns="0" bIns="0" rtlCol="0"/>
          <a:lstStyle/>
          <a:p>
            <a:endParaRPr/>
          </a:p>
        </p:txBody>
      </p:sp>
      <p:sp>
        <p:nvSpPr>
          <p:cNvPr id="17" name="bg object 17"/>
          <p:cNvSpPr/>
          <p:nvPr/>
        </p:nvSpPr>
        <p:spPr>
          <a:xfrm>
            <a:off x="0" y="74"/>
            <a:ext cx="715645" cy="5143500"/>
          </a:xfrm>
          <a:custGeom>
            <a:avLst/>
            <a:gdLst/>
            <a:ahLst/>
            <a:cxnLst/>
            <a:rect l="l" t="t" r="r" b="b"/>
            <a:pathLst>
              <a:path w="715645" h="5143500">
                <a:moveTo>
                  <a:pt x="715199" y="5143499"/>
                </a:moveTo>
                <a:lnTo>
                  <a:pt x="0" y="5143499"/>
                </a:lnTo>
                <a:lnTo>
                  <a:pt x="0" y="0"/>
                </a:lnTo>
                <a:lnTo>
                  <a:pt x="715199" y="0"/>
                </a:lnTo>
                <a:lnTo>
                  <a:pt x="715199" y="5143499"/>
                </a:lnTo>
                <a:close/>
              </a:path>
            </a:pathLst>
          </a:custGeom>
          <a:solidFill>
            <a:srgbClr val="F46123"/>
          </a:solidFill>
        </p:spPr>
        <p:txBody>
          <a:bodyPr wrap="square" lIns="0" tIns="0" rIns="0" bIns="0" rtlCol="0"/>
          <a:lstStyle/>
          <a:p>
            <a:endParaRPr/>
          </a:p>
        </p:txBody>
      </p:sp>
      <p:sp>
        <p:nvSpPr>
          <p:cNvPr id="18" name="bg object 18"/>
          <p:cNvSpPr/>
          <p:nvPr/>
        </p:nvSpPr>
        <p:spPr>
          <a:xfrm>
            <a:off x="0" y="74"/>
            <a:ext cx="715645" cy="5143500"/>
          </a:xfrm>
          <a:custGeom>
            <a:avLst/>
            <a:gdLst/>
            <a:ahLst/>
            <a:cxnLst/>
            <a:rect l="l" t="t" r="r" b="b"/>
            <a:pathLst>
              <a:path w="715645" h="5143500">
                <a:moveTo>
                  <a:pt x="0" y="0"/>
                </a:moveTo>
                <a:lnTo>
                  <a:pt x="715199" y="0"/>
                </a:lnTo>
                <a:lnTo>
                  <a:pt x="715199" y="5143499"/>
                </a:lnTo>
                <a:lnTo>
                  <a:pt x="0" y="5143499"/>
                </a:lnTo>
                <a:lnTo>
                  <a:pt x="0" y="0"/>
                </a:lnTo>
                <a:close/>
              </a:path>
            </a:pathLst>
          </a:custGeom>
          <a:ln w="9524">
            <a:solidFill>
              <a:srgbClr val="F46123"/>
            </a:solidFill>
          </a:ln>
        </p:spPr>
        <p:txBody>
          <a:bodyPr wrap="square" lIns="0" tIns="0" rIns="0" bIns="0" rtlCol="0"/>
          <a:lstStyle/>
          <a:p>
            <a:endParaRPr/>
          </a:p>
        </p:txBody>
      </p:sp>
      <p:sp>
        <p:nvSpPr>
          <p:cNvPr id="19" name="bg object 19"/>
          <p:cNvSpPr/>
          <p:nvPr/>
        </p:nvSpPr>
        <p:spPr>
          <a:xfrm>
            <a:off x="359562" y="285597"/>
            <a:ext cx="257175" cy="532130"/>
          </a:xfrm>
          <a:custGeom>
            <a:avLst/>
            <a:gdLst/>
            <a:ahLst/>
            <a:cxnLst/>
            <a:rect l="l" t="t" r="r" b="b"/>
            <a:pathLst>
              <a:path w="257175" h="532130">
                <a:moveTo>
                  <a:pt x="256641" y="152984"/>
                </a:moveTo>
                <a:lnTo>
                  <a:pt x="128282" y="0"/>
                </a:lnTo>
                <a:lnTo>
                  <a:pt x="0" y="152984"/>
                </a:lnTo>
                <a:lnTo>
                  <a:pt x="89433" y="152984"/>
                </a:lnTo>
                <a:lnTo>
                  <a:pt x="89433" y="531812"/>
                </a:lnTo>
                <a:lnTo>
                  <a:pt x="167157" y="531812"/>
                </a:lnTo>
                <a:lnTo>
                  <a:pt x="167157" y="152984"/>
                </a:lnTo>
                <a:lnTo>
                  <a:pt x="256641" y="152984"/>
                </a:lnTo>
                <a:close/>
              </a:path>
            </a:pathLst>
          </a:custGeom>
          <a:solidFill>
            <a:srgbClr val="191919"/>
          </a:solidFill>
        </p:spPr>
        <p:txBody>
          <a:bodyPr wrap="square" lIns="0" tIns="0" rIns="0" bIns="0" rtlCol="0"/>
          <a:lstStyle/>
          <a:p>
            <a:endParaRPr/>
          </a:p>
        </p:txBody>
      </p:sp>
      <p:sp>
        <p:nvSpPr>
          <p:cNvPr id="20" name="bg object 20"/>
          <p:cNvSpPr/>
          <p:nvPr/>
        </p:nvSpPr>
        <p:spPr>
          <a:xfrm>
            <a:off x="98983" y="285597"/>
            <a:ext cx="257175" cy="532130"/>
          </a:xfrm>
          <a:custGeom>
            <a:avLst/>
            <a:gdLst/>
            <a:ahLst/>
            <a:cxnLst/>
            <a:rect l="l" t="t" r="r" b="b"/>
            <a:pathLst>
              <a:path w="257175" h="532130">
                <a:moveTo>
                  <a:pt x="256679" y="378841"/>
                </a:moveTo>
                <a:lnTo>
                  <a:pt x="167233" y="378841"/>
                </a:lnTo>
                <a:lnTo>
                  <a:pt x="167233" y="0"/>
                </a:lnTo>
                <a:lnTo>
                  <a:pt x="89522" y="0"/>
                </a:lnTo>
                <a:lnTo>
                  <a:pt x="89522" y="378841"/>
                </a:lnTo>
                <a:lnTo>
                  <a:pt x="0" y="378841"/>
                </a:lnTo>
                <a:lnTo>
                  <a:pt x="128358" y="531812"/>
                </a:lnTo>
                <a:lnTo>
                  <a:pt x="256679" y="378841"/>
                </a:lnTo>
                <a:close/>
              </a:path>
            </a:pathLst>
          </a:custGeom>
          <a:solidFill>
            <a:srgbClr val="E7E6D6"/>
          </a:solidFill>
        </p:spPr>
        <p:txBody>
          <a:bodyPr wrap="square" lIns="0" tIns="0" rIns="0" bIns="0" rtlCol="0"/>
          <a:lstStyle/>
          <a:p>
            <a:endParaRPr/>
          </a:p>
        </p:txBody>
      </p:sp>
      <p:sp>
        <p:nvSpPr>
          <p:cNvPr id="21" name="bg object 21"/>
          <p:cNvSpPr/>
          <p:nvPr/>
        </p:nvSpPr>
        <p:spPr>
          <a:xfrm>
            <a:off x="98983" y="1093698"/>
            <a:ext cx="257175" cy="532130"/>
          </a:xfrm>
          <a:custGeom>
            <a:avLst/>
            <a:gdLst/>
            <a:ahLst/>
            <a:cxnLst/>
            <a:rect l="l" t="t" r="r" b="b"/>
            <a:pathLst>
              <a:path w="257175" h="532130">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22" name="bg object 22"/>
          <p:cNvSpPr/>
          <p:nvPr/>
        </p:nvSpPr>
        <p:spPr>
          <a:xfrm>
            <a:off x="359524" y="1093698"/>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23" name="bg object 23"/>
          <p:cNvSpPr/>
          <p:nvPr/>
        </p:nvSpPr>
        <p:spPr>
          <a:xfrm>
            <a:off x="359562" y="1901786"/>
            <a:ext cx="257175" cy="532130"/>
          </a:xfrm>
          <a:custGeom>
            <a:avLst/>
            <a:gdLst/>
            <a:ahLst/>
            <a:cxnLst/>
            <a:rect l="l" t="t" r="r" b="b"/>
            <a:pathLst>
              <a:path w="257175" h="532130">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24" name="bg object 24"/>
          <p:cNvSpPr/>
          <p:nvPr/>
        </p:nvSpPr>
        <p:spPr>
          <a:xfrm>
            <a:off x="98983" y="1901786"/>
            <a:ext cx="257175" cy="532130"/>
          </a:xfrm>
          <a:custGeom>
            <a:avLst/>
            <a:gdLst/>
            <a:ahLst/>
            <a:cxnLst/>
            <a:rect l="l" t="t" r="r" b="b"/>
            <a:pathLst>
              <a:path w="257175" h="532130">
                <a:moveTo>
                  <a:pt x="256679" y="378828"/>
                </a:moveTo>
                <a:lnTo>
                  <a:pt x="167233" y="378828"/>
                </a:lnTo>
                <a:lnTo>
                  <a:pt x="167233" y="0"/>
                </a:lnTo>
                <a:lnTo>
                  <a:pt x="89522" y="0"/>
                </a:lnTo>
                <a:lnTo>
                  <a:pt x="89522" y="378828"/>
                </a:lnTo>
                <a:lnTo>
                  <a:pt x="0" y="378828"/>
                </a:lnTo>
                <a:lnTo>
                  <a:pt x="128358" y="531812"/>
                </a:lnTo>
                <a:lnTo>
                  <a:pt x="256679" y="378828"/>
                </a:lnTo>
                <a:close/>
              </a:path>
            </a:pathLst>
          </a:custGeom>
          <a:solidFill>
            <a:srgbClr val="E7E6D6"/>
          </a:solidFill>
        </p:spPr>
        <p:txBody>
          <a:bodyPr wrap="square" lIns="0" tIns="0" rIns="0" bIns="0" rtlCol="0"/>
          <a:lstStyle/>
          <a:p>
            <a:endParaRPr/>
          </a:p>
        </p:txBody>
      </p:sp>
      <p:sp>
        <p:nvSpPr>
          <p:cNvPr id="25" name="bg object 25"/>
          <p:cNvSpPr/>
          <p:nvPr/>
        </p:nvSpPr>
        <p:spPr>
          <a:xfrm>
            <a:off x="98983" y="2709875"/>
            <a:ext cx="257175" cy="532130"/>
          </a:xfrm>
          <a:custGeom>
            <a:avLst/>
            <a:gdLst/>
            <a:ahLst/>
            <a:cxnLst/>
            <a:rect l="l" t="t" r="r" b="b"/>
            <a:pathLst>
              <a:path w="257175" h="532130">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26" name="bg object 26"/>
          <p:cNvSpPr/>
          <p:nvPr/>
        </p:nvSpPr>
        <p:spPr>
          <a:xfrm>
            <a:off x="359524" y="2709875"/>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27" name="bg object 27"/>
          <p:cNvSpPr/>
          <p:nvPr/>
        </p:nvSpPr>
        <p:spPr>
          <a:xfrm>
            <a:off x="359562" y="3517963"/>
            <a:ext cx="257175" cy="532130"/>
          </a:xfrm>
          <a:custGeom>
            <a:avLst/>
            <a:gdLst/>
            <a:ahLst/>
            <a:cxnLst/>
            <a:rect l="l" t="t" r="r" b="b"/>
            <a:pathLst>
              <a:path w="257175" h="532129">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28" name="bg object 28"/>
          <p:cNvSpPr/>
          <p:nvPr/>
        </p:nvSpPr>
        <p:spPr>
          <a:xfrm>
            <a:off x="98983" y="3517963"/>
            <a:ext cx="257175" cy="532130"/>
          </a:xfrm>
          <a:custGeom>
            <a:avLst/>
            <a:gdLst/>
            <a:ahLst/>
            <a:cxnLst/>
            <a:rect l="l" t="t" r="r" b="b"/>
            <a:pathLst>
              <a:path w="257175" h="532129">
                <a:moveTo>
                  <a:pt x="256679" y="378841"/>
                </a:moveTo>
                <a:lnTo>
                  <a:pt x="167233" y="378841"/>
                </a:lnTo>
                <a:lnTo>
                  <a:pt x="167233" y="0"/>
                </a:lnTo>
                <a:lnTo>
                  <a:pt x="89522" y="0"/>
                </a:lnTo>
                <a:lnTo>
                  <a:pt x="89522" y="378841"/>
                </a:lnTo>
                <a:lnTo>
                  <a:pt x="0" y="378841"/>
                </a:lnTo>
                <a:lnTo>
                  <a:pt x="128358" y="531812"/>
                </a:lnTo>
                <a:lnTo>
                  <a:pt x="256679" y="378841"/>
                </a:lnTo>
                <a:close/>
              </a:path>
            </a:pathLst>
          </a:custGeom>
          <a:solidFill>
            <a:srgbClr val="E7E6D6"/>
          </a:solidFill>
        </p:spPr>
        <p:txBody>
          <a:bodyPr wrap="square" lIns="0" tIns="0" rIns="0" bIns="0" rtlCol="0"/>
          <a:lstStyle/>
          <a:p>
            <a:endParaRPr/>
          </a:p>
        </p:txBody>
      </p:sp>
      <p:sp>
        <p:nvSpPr>
          <p:cNvPr id="29" name="bg object 29"/>
          <p:cNvSpPr/>
          <p:nvPr/>
        </p:nvSpPr>
        <p:spPr>
          <a:xfrm>
            <a:off x="98983" y="4326051"/>
            <a:ext cx="257175" cy="532130"/>
          </a:xfrm>
          <a:custGeom>
            <a:avLst/>
            <a:gdLst/>
            <a:ahLst/>
            <a:cxnLst/>
            <a:rect l="l" t="t" r="r" b="b"/>
            <a:pathLst>
              <a:path w="257175" h="532129">
                <a:moveTo>
                  <a:pt x="256641" y="152971"/>
                </a:moveTo>
                <a:lnTo>
                  <a:pt x="128358" y="0"/>
                </a:lnTo>
                <a:lnTo>
                  <a:pt x="0" y="152971"/>
                </a:lnTo>
                <a:lnTo>
                  <a:pt x="89484" y="152971"/>
                </a:lnTo>
                <a:lnTo>
                  <a:pt x="89484" y="531812"/>
                </a:lnTo>
                <a:lnTo>
                  <a:pt x="167208" y="531812"/>
                </a:lnTo>
                <a:lnTo>
                  <a:pt x="167208" y="152971"/>
                </a:lnTo>
                <a:lnTo>
                  <a:pt x="256641" y="152971"/>
                </a:lnTo>
                <a:close/>
              </a:path>
            </a:pathLst>
          </a:custGeom>
          <a:solidFill>
            <a:srgbClr val="191919"/>
          </a:solidFill>
        </p:spPr>
        <p:txBody>
          <a:bodyPr wrap="square" lIns="0" tIns="0" rIns="0" bIns="0" rtlCol="0"/>
          <a:lstStyle/>
          <a:p>
            <a:endParaRPr/>
          </a:p>
        </p:txBody>
      </p:sp>
      <p:sp>
        <p:nvSpPr>
          <p:cNvPr id="30" name="bg object 30"/>
          <p:cNvSpPr/>
          <p:nvPr/>
        </p:nvSpPr>
        <p:spPr>
          <a:xfrm>
            <a:off x="359524" y="4326051"/>
            <a:ext cx="257175" cy="532130"/>
          </a:xfrm>
          <a:custGeom>
            <a:avLst/>
            <a:gdLst/>
            <a:ahLst/>
            <a:cxnLst/>
            <a:rect l="l" t="t" r="r" b="b"/>
            <a:pathLst>
              <a:path w="257175" h="532129">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31" name="bg object 31"/>
          <p:cNvSpPr/>
          <p:nvPr/>
        </p:nvSpPr>
        <p:spPr>
          <a:xfrm>
            <a:off x="8428800" y="0"/>
            <a:ext cx="715645" cy="5143500"/>
          </a:xfrm>
          <a:custGeom>
            <a:avLst/>
            <a:gdLst/>
            <a:ahLst/>
            <a:cxnLst/>
            <a:rect l="l" t="t" r="r" b="b"/>
            <a:pathLst>
              <a:path w="715645" h="5143500">
                <a:moveTo>
                  <a:pt x="715199" y="5143499"/>
                </a:moveTo>
                <a:lnTo>
                  <a:pt x="0" y="5143499"/>
                </a:lnTo>
                <a:lnTo>
                  <a:pt x="0" y="0"/>
                </a:lnTo>
                <a:lnTo>
                  <a:pt x="715199" y="0"/>
                </a:lnTo>
                <a:lnTo>
                  <a:pt x="715199" y="5143499"/>
                </a:lnTo>
                <a:close/>
              </a:path>
            </a:pathLst>
          </a:custGeom>
          <a:solidFill>
            <a:srgbClr val="1F8E2E"/>
          </a:solidFill>
        </p:spPr>
        <p:txBody>
          <a:bodyPr wrap="square" lIns="0" tIns="0" rIns="0" bIns="0" rtlCol="0"/>
          <a:lstStyle/>
          <a:p>
            <a:endParaRPr/>
          </a:p>
        </p:txBody>
      </p:sp>
      <p:sp>
        <p:nvSpPr>
          <p:cNvPr id="32" name="bg object 32"/>
          <p:cNvSpPr/>
          <p:nvPr/>
        </p:nvSpPr>
        <p:spPr>
          <a:xfrm>
            <a:off x="8428800" y="0"/>
            <a:ext cx="715645" cy="5143500"/>
          </a:xfrm>
          <a:custGeom>
            <a:avLst/>
            <a:gdLst/>
            <a:ahLst/>
            <a:cxnLst/>
            <a:rect l="l" t="t" r="r" b="b"/>
            <a:pathLst>
              <a:path w="715645" h="5143500">
                <a:moveTo>
                  <a:pt x="0" y="0"/>
                </a:moveTo>
                <a:lnTo>
                  <a:pt x="715199" y="0"/>
                </a:lnTo>
                <a:lnTo>
                  <a:pt x="715199" y="5143499"/>
                </a:lnTo>
                <a:lnTo>
                  <a:pt x="0" y="5143499"/>
                </a:lnTo>
                <a:lnTo>
                  <a:pt x="0" y="0"/>
                </a:lnTo>
                <a:close/>
              </a:path>
            </a:pathLst>
          </a:custGeom>
          <a:ln w="9524">
            <a:solidFill>
              <a:srgbClr val="1F8E2E"/>
            </a:solidFill>
          </a:ln>
        </p:spPr>
        <p:txBody>
          <a:bodyPr wrap="square" lIns="0" tIns="0" rIns="0" bIns="0" rtlCol="0"/>
          <a:lstStyle/>
          <a:p>
            <a:endParaRPr/>
          </a:p>
        </p:txBody>
      </p:sp>
      <p:sp>
        <p:nvSpPr>
          <p:cNvPr id="33" name="bg object 33"/>
          <p:cNvSpPr/>
          <p:nvPr/>
        </p:nvSpPr>
        <p:spPr>
          <a:xfrm>
            <a:off x="8788362" y="285521"/>
            <a:ext cx="257175" cy="532130"/>
          </a:xfrm>
          <a:custGeom>
            <a:avLst/>
            <a:gdLst/>
            <a:ahLst/>
            <a:cxnLst/>
            <a:rect l="l" t="t" r="r" b="b"/>
            <a:pathLst>
              <a:path w="257175" h="532130">
                <a:moveTo>
                  <a:pt x="256641" y="152984"/>
                </a:moveTo>
                <a:lnTo>
                  <a:pt x="128282" y="0"/>
                </a:lnTo>
                <a:lnTo>
                  <a:pt x="0" y="152984"/>
                </a:lnTo>
                <a:lnTo>
                  <a:pt x="89433" y="152984"/>
                </a:lnTo>
                <a:lnTo>
                  <a:pt x="89433" y="531825"/>
                </a:lnTo>
                <a:lnTo>
                  <a:pt x="167157" y="531825"/>
                </a:lnTo>
                <a:lnTo>
                  <a:pt x="167157" y="152984"/>
                </a:lnTo>
                <a:lnTo>
                  <a:pt x="256641" y="152984"/>
                </a:lnTo>
                <a:close/>
              </a:path>
            </a:pathLst>
          </a:custGeom>
          <a:solidFill>
            <a:srgbClr val="191919"/>
          </a:solidFill>
        </p:spPr>
        <p:txBody>
          <a:bodyPr wrap="square" lIns="0" tIns="0" rIns="0" bIns="0" rtlCol="0"/>
          <a:lstStyle/>
          <a:p>
            <a:endParaRPr/>
          </a:p>
        </p:txBody>
      </p:sp>
      <p:sp>
        <p:nvSpPr>
          <p:cNvPr id="34" name="bg object 34"/>
          <p:cNvSpPr/>
          <p:nvPr/>
        </p:nvSpPr>
        <p:spPr>
          <a:xfrm>
            <a:off x="8527796" y="285521"/>
            <a:ext cx="257175" cy="532130"/>
          </a:xfrm>
          <a:custGeom>
            <a:avLst/>
            <a:gdLst/>
            <a:ahLst/>
            <a:cxnLst/>
            <a:rect l="l" t="t" r="r" b="b"/>
            <a:pathLst>
              <a:path w="257175" h="532130">
                <a:moveTo>
                  <a:pt x="256667" y="378841"/>
                </a:moveTo>
                <a:lnTo>
                  <a:pt x="167233" y="378841"/>
                </a:lnTo>
                <a:lnTo>
                  <a:pt x="167233" y="0"/>
                </a:lnTo>
                <a:lnTo>
                  <a:pt x="89509" y="0"/>
                </a:lnTo>
                <a:lnTo>
                  <a:pt x="89509" y="378841"/>
                </a:lnTo>
                <a:lnTo>
                  <a:pt x="0" y="378841"/>
                </a:lnTo>
                <a:lnTo>
                  <a:pt x="128346" y="531825"/>
                </a:lnTo>
                <a:lnTo>
                  <a:pt x="256667" y="378841"/>
                </a:lnTo>
                <a:close/>
              </a:path>
            </a:pathLst>
          </a:custGeom>
          <a:solidFill>
            <a:srgbClr val="E7E6D6"/>
          </a:solidFill>
        </p:spPr>
        <p:txBody>
          <a:bodyPr wrap="square" lIns="0" tIns="0" rIns="0" bIns="0" rtlCol="0"/>
          <a:lstStyle/>
          <a:p>
            <a:endParaRPr/>
          </a:p>
        </p:txBody>
      </p:sp>
      <p:sp>
        <p:nvSpPr>
          <p:cNvPr id="35" name="bg object 35"/>
          <p:cNvSpPr/>
          <p:nvPr/>
        </p:nvSpPr>
        <p:spPr>
          <a:xfrm>
            <a:off x="8527796" y="1093622"/>
            <a:ext cx="257175" cy="532130"/>
          </a:xfrm>
          <a:custGeom>
            <a:avLst/>
            <a:gdLst/>
            <a:ahLst/>
            <a:cxnLst/>
            <a:rect l="l" t="t" r="r" b="b"/>
            <a:pathLst>
              <a:path w="257175" h="532130">
                <a:moveTo>
                  <a:pt x="256628" y="152971"/>
                </a:moveTo>
                <a:lnTo>
                  <a:pt x="128346" y="0"/>
                </a:lnTo>
                <a:lnTo>
                  <a:pt x="0" y="152971"/>
                </a:lnTo>
                <a:lnTo>
                  <a:pt x="89471" y="152971"/>
                </a:lnTo>
                <a:lnTo>
                  <a:pt x="89471" y="531812"/>
                </a:lnTo>
                <a:lnTo>
                  <a:pt x="167195" y="531812"/>
                </a:lnTo>
                <a:lnTo>
                  <a:pt x="167195" y="152971"/>
                </a:lnTo>
                <a:lnTo>
                  <a:pt x="256628" y="152971"/>
                </a:lnTo>
                <a:close/>
              </a:path>
            </a:pathLst>
          </a:custGeom>
          <a:solidFill>
            <a:srgbClr val="191919"/>
          </a:solidFill>
        </p:spPr>
        <p:txBody>
          <a:bodyPr wrap="square" lIns="0" tIns="0" rIns="0" bIns="0" rtlCol="0"/>
          <a:lstStyle/>
          <a:p>
            <a:endParaRPr/>
          </a:p>
        </p:txBody>
      </p:sp>
      <p:sp>
        <p:nvSpPr>
          <p:cNvPr id="36" name="bg object 36"/>
          <p:cNvSpPr/>
          <p:nvPr/>
        </p:nvSpPr>
        <p:spPr>
          <a:xfrm>
            <a:off x="8788324" y="1093622"/>
            <a:ext cx="257175" cy="532130"/>
          </a:xfrm>
          <a:custGeom>
            <a:avLst/>
            <a:gdLst/>
            <a:ahLst/>
            <a:cxnLst/>
            <a:rect l="l" t="t" r="r" b="b"/>
            <a:pathLst>
              <a:path w="257175" h="532130">
                <a:moveTo>
                  <a:pt x="256679" y="378828"/>
                </a:moveTo>
                <a:lnTo>
                  <a:pt x="167157" y="378828"/>
                </a:lnTo>
                <a:lnTo>
                  <a:pt x="167157" y="0"/>
                </a:lnTo>
                <a:lnTo>
                  <a:pt x="89446" y="0"/>
                </a:lnTo>
                <a:lnTo>
                  <a:pt x="89446" y="378828"/>
                </a:lnTo>
                <a:lnTo>
                  <a:pt x="0" y="378828"/>
                </a:lnTo>
                <a:lnTo>
                  <a:pt x="128320" y="531812"/>
                </a:lnTo>
                <a:lnTo>
                  <a:pt x="256679" y="378828"/>
                </a:lnTo>
                <a:close/>
              </a:path>
            </a:pathLst>
          </a:custGeom>
          <a:solidFill>
            <a:srgbClr val="E7E6D6"/>
          </a:solidFill>
        </p:spPr>
        <p:txBody>
          <a:bodyPr wrap="square" lIns="0" tIns="0" rIns="0" bIns="0" rtlCol="0"/>
          <a:lstStyle/>
          <a:p>
            <a:endParaRPr/>
          </a:p>
        </p:txBody>
      </p:sp>
      <p:sp>
        <p:nvSpPr>
          <p:cNvPr id="37" name="bg object 37"/>
          <p:cNvSpPr/>
          <p:nvPr/>
        </p:nvSpPr>
        <p:spPr>
          <a:xfrm>
            <a:off x="8788362" y="1901710"/>
            <a:ext cx="257175" cy="532130"/>
          </a:xfrm>
          <a:custGeom>
            <a:avLst/>
            <a:gdLst/>
            <a:ahLst/>
            <a:cxnLst/>
            <a:rect l="l" t="t" r="r" b="b"/>
            <a:pathLst>
              <a:path w="257175" h="532130">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38" name="bg object 38"/>
          <p:cNvSpPr/>
          <p:nvPr/>
        </p:nvSpPr>
        <p:spPr>
          <a:xfrm>
            <a:off x="8527796" y="1901710"/>
            <a:ext cx="257175" cy="532130"/>
          </a:xfrm>
          <a:custGeom>
            <a:avLst/>
            <a:gdLst/>
            <a:ahLst/>
            <a:cxnLst/>
            <a:rect l="l" t="t" r="r" b="b"/>
            <a:pathLst>
              <a:path w="257175" h="532130">
                <a:moveTo>
                  <a:pt x="256667" y="378828"/>
                </a:moveTo>
                <a:lnTo>
                  <a:pt x="167233" y="378828"/>
                </a:lnTo>
                <a:lnTo>
                  <a:pt x="167233" y="0"/>
                </a:lnTo>
                <a:lnTo>
                  <a:pt x="89509" y="0"/>
                </a:lnTo>
                <a:lnTo>
                  <a:pt x="89509" y="378828"/>
                </a:lnTo>
                <a:lnTo>
                  <a:pt x="0" y="378828"/>
                </a:lnTo>
                <a:lnTo>
                  <a:pt x="128346" y="531812"/>
                </a:lnTo>
                <a:lnTo>
                  <a:pt x="256667" y="378828"/>
                </a:lnTo>
                <a:close/>
              </a:path>
            </a:pathLst>
          </a:custGeom>
          <a:solidFill>
            <a:srgbClr val="E7E6D6"/>
          </a:solidFill>
        </p:spPr>
        <p:txBody>
          <a:bodyPr wrap="square" lIns="0" tIns="0" rIns="0" bIns="0" rtlCol="0"/>
          <a:lstStyle/>
          <a:p>
            <a:endParaRPr/>
          </a:p>
        </p:txBody>
      </p:sp>
      <p:sp>
        <p:nvSpPr>
          <p:cNvPr id="39" name="bg object 39"/>
          <p:cNvSpPr/>
          <p:nvPr/>
        </p:nvSpPr>
        <p:spPr>
          <a:xfrm>
            <a:off x="8527796" y="2709798"/>
            <a:ext cx="257175" cy="532130"/>
          </a:xfrm>
          <a:custGeom>
            <a:avLst/>
            <a:gdLst/>
            <a:ahLst/>
            <a:cxnLst/>
            <a:rect l="l" t="t" r="r" b="b"/>
            <a:pathLst>
              <a:path w="257175" h="532130">
                <a:moveTo>
                  <a:pt x="256628" y="152971"/>
                </a:moveTo>
                <a:lnTo>
                  <a:pt x="128346" y="0"/>
                </a:lnTo>
                <a:lnTo>
                  <a:pt x="0" y="152971"/>
                </a:lnTo>
                <a:lnTo>
                  <a:pt x="89471" y="152971"/>
                </a:lnTo>
                <a:lnTo>
                  <a:pt x="89471" y="531812"/>
                </a:lnTo>
                <a:lnTo>
                  <a:pt x="167195" y="531812"/>
                </a:lnTo>
                <a:lnTo>
                  <a:pt x="167195" y="152971"/>
                </a:lnTo>
                <a:lnTo>
                  <a:pt x="256628" y="152971"/>
                </a:lnTo>
                <a:close/>
              </a:path>
            </a:pathLst>
          </a:custGeom>
          <a:solidFill>
            <a:srgbClr val="191919"/>
          </a:solidFill>
        </p:spPr>
        <p:txBody>
          <a:bodyPr wrap="square" lIns="0" tIns="0" rIns="0" bIns="0" rtlCol="0"/>
          <a:lstStyle/>
          <a:p>
            <a:endParaRPr/>
          </a:p>
        </p:txBody>
      </p:sp>
      <p:sp>
        <p:nvSpPr>
          <p:cNvPr id="40" name="bg object 40"/>
          <p:cNvSpPr/>
          <p:nvPr/>
        </p:nvSpPr>
        <p:spPr>
          <a:xfrm>
            <a:off x="8788324" y="2709798"/>
            <a:ext cx="257175" cy="532130"/>
          </a:xfrm>
          <a:custGeom>
            <a:avLst/>
            <a:gdLst/>
            <a:ahLst/>
            <a:cxnLst/>
            <a:rect l="l" t="t" r="r" b="b"/>
            <a:pathLst>
              <a:path w="257175" h="532130">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41" name="bg object 41"/>
          <p:cNvSpPr/>
          <p:nvPr/>
        </p:nvSpPr>
        <p:spPr>
          <a:xfrm>
            <a:off x="8788362" y="3517887"/>
            <a:ext cx="257175" cy="532130"/>
          </a:xfrm>
          <a:custGeom>
            <a:avLst/>
            <a:gdLst/>
            <a:ahLst/>
            <a:cxnLst/>
            <a:rect l="l" t="t" r="r" b="b"/>
            <a:pathLst>
              <a:path w="257175" h="532129">
                <a:moveTo>
                  <a:pt x="256641" y="152971"/>
                </a:moveTo>
                <a:lnTo>
                  <a:pt x="128282" y="0"/>
                </a:lnTo>
                <a:lnTo>
                  <a:pt x="0" y="152971"/>
                </a:lnTo>
                <a:lnTo>
                  <a:pt x="89433" y="152971"/>
                </a:lnTo>
                <a:lnTo>
                  <a:pt x="89433" y="531812"/>
                </a:lnTo>
                <a:lnTo>
                  <a:pt x="167157" y="531812"/>
                </a:lnTo>
                <a:lnTo>
                  <a:pt x="167157" y="152971"/>
                </a:lnTo>
                <a:lnTo>
                  <a:pt x="256641" y="152971"/>
                </a:lnTo>
                <a:close/>
              </a:path>
            </a:pathLst>
          </a:custGeom>
          <a:solidFill>
            <a:srgbClr val="191919"/>
          </a:solidFill>
        </p:spPr>
        <p:txBody>
          <a:bodyPr wrap="square" lIns="0" tIns="0" rIns="0" bIns="0" rtlCol="0"/>
          <a:lstStyle/>
          <a:p>
            <a:endParaRPr/>
          </a:p>
        </p:txBody>
      </p:sp>
      <p:sp>
        <p:nvSpPr>
          <p:cNvPr id="42" name="bg object 42"/>
          <p:cNvSpPr/>
          <p:nvPr/>
        </p:nvSpPr>
        <p:spPr>
          <a:xfrm>
            <a:off x="8527796" y="3517887"/>
            <a:ext cx="257175" cy="532130"/>
          </a:xfrm>
          <a:custGeom>
            <a:avLst/>
            <a:gdLst/>
            <a:ahLst/>
            <a:cxnLst/>
            <a:rect l="l" t="t" r="r" b="b"/>
            <a:pathLst>
              <a:path w="257175" h="532129">
                <a:moveTo>
                  <a:pt x="256667" y="378841"/>
                </a:moveTo>
                <a:lnTo>
                  <a:pt x="167233" y="378841"/>
                </a:lnTo>
                <a:lnTo>
                  <a:pt x="167233" y="0"/>
                </a:lnTo>
                <a:lnTo>
                  <a:pt x="89509" y="0"/>
                </a:lnTo>
                <a:lnTo>
                  <a:pt x="89509" y="378841"/>
                </a:lnTo>
                <a:lnTo>
                  <a:pt x="0" y="378841"/>
                </a:lnTo>
                <a:lnTo>
                  <a:pt x="128346" y="531812"/>
                </a:lnTo>
                <a:lnTo>
                  <a:pt x="256667" y="378841"/>
                </a:lnTo>
                <a:close/>
              </a:path>
            </a:pathLst>
          </a:custGeom>
          <a:solidFill>
            <a:srgbClr val="E7E6D6"/>
          </a:solidFill>
        </p:spPr>
        <p:txBody>
          <a:bodyPr wrap="square" lIns="0" tIns="0" rIns="0" bIns="0" rtlCol="0"/>
          <a:lstStyle/>
          <a:p>
            <a:endParaRPr/>
          </a:p>
        </p:txBody>
      </p:sp>
      <p:sp>
        <p:nvSpPr>
          <p:cNvPr id="43" name="bg object 43"/>
          <p:cNvSpPr/>
          <p:nvPr/>
        </p:nvSpPr>
        <p:spPr>
          <a:xfrm>
            <a:off x="8527796" y="4325975"/>
            <a:ext cx="257175" cy="532130"/>
          </a:xfrm>
          <a:custGeom>
            <a:avLst/>
            <a:gdLst/>
            <a:ahLst/>
            <a:cxnLst/>
            <a:rect l="l" t="t" r="r" b="b"/>
            <a:pathLst>
              <a:path w="257175" h="532129">
                <a:moveTo>
                  <a:pt x="256628" y="152984"/>
                </a:moveTo>
                <a:lnTo>
                  <a:pt x="128346" y="0"/>
                </a:lnTo>
                <a:lnTo>
                  <a:pt x="0" y="152984"/>
                </a:lnTo>
                <a:lnTo>
                  <a:pt x="89471" y="152984"/>
                </a:lnTo>
                <a:lnTo>
                  <a:pt x="89471" y="531812"/>
                </a:lnTo>
                <a:lnTo>
                  <a:pt x="167195" y="531812"/>
                </a:lnTo>
                <a:lnTo>
                  <a:pt x="167195" y="152984"/>
                </a:lnTo>
                <a:lnTo>
                  <a:pt x="256628" y="152984"/>
                </a:lnTo>
                <a:close/>
              </a:path>
            </a:pathLst>
          </a:custGeom>
          <a:solidFill>
            <a:srgbClr val="191919"/>
          </a:solidFill>
        </p:spPr>
        <p:txBody>
          <a:bodyPr wrap="square" lIns="0" tIns="0" rIns="0" bIns="0" rtlCol="0"/>
          <a:lstStyle/>
          <a:p>
            <a:endParaRPr/>
          </a:p>
        </p:txBody>
      </p:sp>
      <p:sp>
        <p:nvSpPr>
          <p:cNvPr id="44" name="bg object 44"/>
          <p:cNvSpPr/>
          <p:nvPr/>
        </p:nvSpPr>
        <p:spPr>
          <a:xfrm>
            <a:off x="8788324" y="4325975"/>
            <a:ext cx="257175" cy="532130"/>
          </a:xfrm>
          <a:custGeom>
            <a:avLst/>
            <a:gdLst/>
            <a:ahLst/>
            <a:cxnLst/>
            <a:rect l="l" t="t" r="r" b="b"/>
            <a:pathLst>
              <a:path w="257175" h="532129">
                <a:moveTo>
                  <a:pt x="256679" y="378841"/>
                </a:moveTo>
                <a:lnTo>
                  <a:pt x="167157" y="378841"/>
                </a:lnTo>
                <a:lnTo>
                  <a:pt x="167157" y="0"/>
                </a:lnTo>
                <a:lnTo>
                  <a:pt x="89446" y="0"/>
                </a:lnTo>
                <a:lnTo>
                  <a:pt x="89446" y="378841"/>
                </a:lnTo>
                <a:lnTo>
                  <a:pt x="0" y="378841"/>
                </a:lnTo>
                <a:lnTo>
                  <a:pt x="128320" y="531812"/>
                </a:lnTo>
                <a:lnTo>
                  <a:pt x="256679" y="378841"/>
                </a:lnTo>
                <a:close/>
              </a:path>
            </a:pathLst>
          </a:custGeom>
          <a:solidFill>
            <a:srgbClr val="E7E6D6"/>
          </a:solidFill>
        </p:spPr>
        <p:txBody>
          <a:bodyPr wrap="square" lIns="0" tIns="0" rIns="0" bIns="0" rtlCol="0"/>
          <a:lstStyle/>
          <a:p>
            <a:endParaRPr/>
          </a:p>
        </p:txBody>
      </p:sp>
      <p:sp>
        <p:nvSpPr>
          <p:cNvPr id="45" name="bg object 45"/>
          <p:cNvSpPr/>
          <p:nvPr/>
        </p:nvSpPr>
        <p:spPr>
          <a:xfrm>
            <a:off x="2777014" y="4617541"/>
            <a:ext cx="3590290" cy="526415"/>
          </a:xfrm>
          <a:custGeom>
            <a:avLst/>
            <a:gdLst/>
            <a:ahLst/>
            <a:cxnLst/>
            <a:rect l="l" t="t" r="r" b="b"/>
            <a:pathLst>
              <a:path w="3590290" h="526414">
                <a:moveTo>
                  <a:pt x="3589972" y="370265"/>
                </a:moveTo>
                <a:lnTo>
                  <a:pt x="3587088" y="323819"/>
                </a:lnTo>
                <a:lnTo>
                  <a:pt x="3578664" y="279096"/>
                </a:lnTo>
                <a:lnTo>
                  <a:pt x="3565049" y="236441"/>
                </a:lnTo>
                <a:lnTo>
                  <a:pt x="3546590" y="196201"/>
                </a:lnTo>
                <a:lnTo>
                  <a:pt x="3523633" y="158724"/>
                </a:lnTo>
                <a:lnTo>
                  <a:pt x="3496526" y="124357"/>
                </a:lnTo>
                <a:lnTo>
                  <a:pt x="3465615" y="93446"/>
                </a:lnTo>
                <a:lnTo>
                  <a:pt x="3431248" y="66339"/>
                </a:lnTo>
                <a:lnTo>
                  <a:pt x="3393771" y="43382"/>
                </a:lnTo>
                <a:lnTo>
                  <a:pt x="3353531" y="24923"/>
                </a:lnTo>
                <a:lnTo>
                  <a:pt x="3310876" y="11308"/>
                </a:lnTo>
                <a:lnTo>
                  <a:pt x="3266152" y="2884"/>
                </a:lnTo>
                <a:lnTo>
                  <a:pt x="3219707" y="0"/>
                </a:lnTo>
                <a:lnTo>
                  <a:pt x="370265" y="0"/>
                </a:lnTo>
                <a:lnTo>
                  <a:pt x="321596" y="3211"/>
                </a:lnTo>
                <a:lnTo>
                  <a:pt x="274172" y="12685"/>
                </a:lnTo>
                <a:lnTo>
                  <a:pt x="228570" y="28184"/>
                </a:lnTo>
                <a:lnTo>
                  <a:pt x="185365" y="49470"/>
                </a:lnTo>
                <a:lnTo>
                  <a:pt x="145133" y="76304"/>
                </a:lnTo>
                <a:lnTo>
                  <a:pt x="108448" y="108447"/>
                </a:lnTo>
                <a:lnTo>
                  <a:pt x="76304" y="145132"/>
                </a:lnTo>
                <a:lnTo>
                  <a:pt x="49470" y="185365"/>
                </a:lnTo>
                <a:lnTo>
                  <a:pt x="28184" y="228570"/>
                </a:lnTo>
                <a:lnTo>
                  <a:pt x="12685" y="274172"/>
                </a:lnTo>
                <a:lnTo>
                  <a:pt x="3211" y="321596"/>
                </a:lnTo>
                <a:lnTo>
                  <a:pt x="0" y="370265"/>
                </a:lnTo>
                <a:lnTo>
                  <a:pt x="0" y="525958"/>
                </a:lnTo>
              </a:path>
              <a:path w="3590290" h="526414">
                <a:moveTo>
                  <a:pt x="3589972" y="525958"/>
                </a:moveTo>
                <a:lnTo>
                  <a:pt x="3589972" y="370265"/>
                </a:lnTo>
              </a:path>
              <a:path w="3590290" h="526414">
                <a:moveTo>
                  <a:pt x="3512303" y="392212"/>
                </a:moveTo>
                <a:lnTo>
                  <a:pt x="3508869" y="345408"/>
                </a:lnTo>
                <a:lnTo>
                  <a:pt x="3498893" y="300736"/>
                </a:lnTo>
                <a:lnTo>
                  <a:pt x="3482865" y="258687"/>
                </a:lnTo>
                <a:lnTo>
                  <a:pt x="3461276" y="219750"/>
                </a:lnTo>
                <a:lnTo>
                  <a:pt x="3434615" y="184414"/>
                </a:lnTo>
                <a:lnTo>
                  <a:pt x="3403372" y="153171"/>
                </a:lnTo>
                <a:lnTo>
                  <a:pt x="3368036" y="126510"/>
                </a:lnTo>
                <a:lnTo>
                  <a:pt x="3329099" y="104920"/>
                </a:lnTo>
                <a:lnTo>
                  <a:pt x="3287050" y="88893"/>
                </a:lnTo>
                <a:lnTo>
                  <a:pt x="3242378" y="78917"/>
                </a:lnTo>
                <a:lnTo>
                  <a:pt x="3195574" y="75483"/>
                </a:lnTo>
                <a:lnTo>
                  <a:pt x="394417" y="75483"/>
                </a:lnTo>
                <a:lnTo>
                  <a:pt x="344571" y="79428"/>
                </a:lnTo>
                <a:lnTo>
                  <a:pt x="296401" y="91030"/>
                </a:lnTo>
                <a:lnTo>
                  <a:pt x="250758" y="109936"/>
                </a:lnTo>
                <a:lnTo>
                  <a:pt x="208493" y="135794"/>
                </a:lnTo>
                <a:lnTo>
                  <a:pt x="170456" y="168251"/>
                </a:lnTo>
                <a:lnTo>
                  <a:pt x="137999" y="206287"/>
                </a:lnTo>
                <a:lnTo>
                  <a:pt x="112142" y="248552"/>
                </a:lnTo>
                <a:lnTo>
                  <a:pt x="93236" y="294195"/>
                </a:lnTo>
                <a:lnTo>
                  <a:pt x="81634" y="342365"/>
                </a:lnTo>
                <a:lnTo>
                  <a:pt x="77688" y="392212"/>
                </a:lnTo>
                <a:lnTo>
                  <a:pt x="77688" y="525958"/>
                </a:lnTo>
              </a:path>
              <a:path w="3590290" h="526414">
                <a:moveTo>
                  <a:pt x="3512303" y="525958"/>
                </a:moveTo>
                <a:lnTo>
                  <a:pt x="3512303" y="392212"/>
                </a:lnTo>
              </a:path>
              <a:path w="3590290" h="526414">
                <a:moveTo>
                  <a:pt x="3411520" y="416829"/>
                </a:moveTo>
                <a:lnTo>
                  <a:pt x="3407384" y="370687"/>
                </a:lnTo>
                <a:lnTo>
                  <a:pt x="3395460" y="327258"/>
                </a:lnTo>
                <a:lnTo>
                  <a:pt x="3376473" y="287267"/>
                </a:lnTo>
                <a:lnTo>
                  <a:pt x="3351147" y="251440"/>
                </a:lnTo>
                <a:lnTo>
                  <a:pt x="3320208" y="220501"/>
                </a:lnTo>
                <a:lnTo>
                  <a:pt x="3284381" y="195175"/>
                </a:lnTo>
                <a:lnTo>
                  <a:pt x="3244390" y="176188"/>
                </a:lnTo>
                <a:lnTo>
                  <a:pt x="3200961" y="164264"/>
                </a:lnTo>
                <a:lnTo>
                  <a:pt x="3154819" y="160128"/>
                </a:lnTo>
                <a:lnTo>
                  <a:pt x="435323" y="160128"/>
                </a:lnTo>
                <a:lnTo>
                  <a:pt x="385010" y="165106"/>
                </a:lnTo>
                <a:lnTo>
                  <a:pt x="337088" y="179668"/>
                </a:lnTo>
                <a:lnTo>
                  <a:pt x="292906" y="203257"/>
                </a:lnTo>
                <a:lnTo>
                  <a:pt x="253808" y="235314"/>
                </a:lnTo>
                <a:lnTo>
                  <a:pt x="221751" y="274411"/>
                </a:lnTo>
                <a:lnTo>
                  <a:pt x="198162" y="318594"/>
                </a:lnTo>
                <a:lnTo>
                  <a:pt x="183600" y="366515"/>
                </a:lnTo>
                <a:lnTo>
                  <a:pt x="178622" y="416829"/>
                </a:lnTo>
                <a:lnTo>
                  <a:pt x="178622" y="525958"/>
                </a:lnTo>
              </a:path>
              <a:path w="3590290" h="526414">
                <a:moveTo>
                  <a:pt x="3411520" y="525958"/>
                </a:moveTo>
                <a:lnTo>
                  <a:pt x="3411520" y="416829"/>
                </a:lnTo>
              </a:path>
              <a:path w="3590290" h="526414">
                <a:moveTo>
                  <a:pt x="3310637" y="443848"/>
                </a:moveTo>
                <a:lnTo>
                  <a:pt x="3305591" y="400039"/>
                </a:lnTo>
                <a:lnTo>
                  <a:pt x="3291217" y="359823"/>
                </a:lnTo>
                <a:lnTo>
                  <a:pt x="3268662" y="324348"/>
                </a:lnTo>
                <a:lnTo>
                  <a:pt x="3239074" y="294759"/>
                </a:lnTo>
                <a:lnTo>
                  <a:pt x="3203598" y="272205"/>
                </a:lnTo>
                <a:lnTo>
                  <a:pt x="3163383" y="257831"/>
                </a:lnTo>
                <a:lnTo>
                  <a:pt x="3119573" y="252785"/>
                </a:lnTo>
                <a:lnTo>
                  <a:pt x="470519" y="252785"/>
                </a:lnTo>
                <a:lnTo>
                  <a:pt x="397402" y="267329"/>
                </a:lnTo>
                <a:lnTo>
                  <a:pt x="335417" y="308746"/>
                </a:lnTo>
                <a:lnTo>
                  <a:pt x="294000" y="370731"/>
                </a:lnTo>
                <a:lnTo>
                  <a:pt x="279456" y="443848"/>
                </a:lnTo>
                <a:lnTo>
                  <a:pt x="279456" y="525958"/>
                </a:lnTo>
              </a:path>
              <a:path w="3590290" h="526414">
                <a:moveTo>
                  <a:pt x="3310637" y="525958"/>
                </a:moveTo>
                <a:lnTo>
                  <a:pt x="3310637" y="443848"/>
                </a:lnTo>
              </a:path>
            </a:pathLst>
          </a:custGeom>
          <a:ln w="19049">
            <a:solidFill>
              <a:srgbClr val="191919"/>
            </a:solidFill>
          </a:ln>
        </p:spPr>
        <p:txBody>
          <a:bodyPr wrap="square" lIns="0" tIns="0" rIns="0" bIns="0" rtlCol="0"/>
          <a:lstStyle/>
          <a:p>
            <a:endParaRPr/>
          </a:p>
        </p:txBody>
      </p:sp>
      <p:sp>
        <p:nvSpPr>
          <p:cNvPr id="2" name="Holder 2"/>
          <p:cNvSpPr>
            <a:spLocks noGrp="1"/>
          </p:cNvSpPr>
          <p:nvPr>
            <p:ph type="title"/>
          </p:nvPr>
        </p:nvSpPr>
        <p:spPr>
          <a:xfrm>
            <a:off x="2265118" y="643414"/>
            <a:ext cx="4506595" cy="756919"/>
          </a:xfrm>
          <a:prstGeom prst="rect">
            <a:avLst/>
          </a:prstGeom>
        </p:spPr>
        <p:txBody>
          <a:bodyPr wrap="square" lIns="0" tIns="0" rIns="0" bIns="0">
            <a:spAutoFit/>
          </a:bodyPr>
          <a:lstStyle>
            <a:lvl1pPr>
              <a:defRPr sz="4800" b="1" i="0">
                <a:solidFill>
                  <a:srgbClr val="191919"/>
                </a:solidFill>
                <a:latin typeface="Trebuchet MS"/>
                <a:cs typeface="Trebuchet MS"/>
              </a:defRPr>
            </a:lvl1pPr>
          </a:lstStyle>
          <a:p>
            <a:endParaRPr/>
          </a:p>
        </p:txBody>
      </p:sp>
      <p:sp>
        <p:nvSpPr>
          <p:cNvPr id="3" name="Holder 3"/>
          <p:cNvSpPr>
            <a:spLocks noGrp="1"/>
          </p:cNvSpPr>
          <p:nvPr>
            <p:ph type="body" idx="1"/>
          </p:nvPr>
        </p:nvSpPr>
        <p:spPr>
          <a:xfrm>
            <a:off x="919854" y="1051126"/>
            <a:ext cx="7304291" cy="3317240"/>
          </a:xfrm>
          <a:prstGeom prst="rect">
            <a:avLst/>
          </a:prstGeom>
        </p:spPr>
        <p:txBody>
          <a:bodyPr wrap="square" lIns="0" tIns="0" rIns="0" bIns="0">
            <a:spAutoFit/>
          </a:bodyPr>
          <a:lstStyle>
            <a:lvl1pPr>
              <a:defRPr sz="1800" b="0" i="0">
                <a:solidFill>
                  <a:srgbClr val="202124"/>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11/17/2024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1175" y="0"/>
            <a:ext cx="8853170" cy="5143500"/>
          </a:xfrm>
          <a:custGeom>
            <a:avLst/>
            <a:gdLst/>
            <a:ahLst/>
            <a:cxnLst/>
            <a:rect l="l" t="t" r="r" b="b"/>
            <a:pathLst>
              <a:path w="8853170" h="5143500">
                <a:moveTo>
                  <a:pt x="0" y="5143499"/>
                </a:moveTo>
                <a:lnTo>
                  <a:pt x="8852699" y="5143499"/>
                </a:lnTo>
                <a:lnTo>
                  <a:pt x="8852699" y="0"/>
                </a:lnTo>
                <a:lnTo>
                  <a:pt x="0" y="0"/>
                </a:lnTo>
                <a:lnTo>
                  <a:pt x="0" y="5143499"/>
                </a:lnTo>
                <a:close/>
              </a:path>
            </a:pathLst>
          </a:custGeom>
          <a:solidFill>
            <a:srgbClr val="E7E6D6"/>
          </a:solidFill>
        </p:spPr>
        <p:txBody>
          <a:bodyPr wrap="square" lIns="0" tIns="0" rIns="0" bIns="0" rtlCol="0"/>
          <a:lstStyle/>
          <a:p>
            <a:endParaRPr/>
          </a:p>
        </p:txBody>
      </p:sp>
      <p:grpSp>
        <p:nvGrpSpPr>
          <p:cNvPr id="3" name="object 3"/>
          <p:cNvGrpSpPr/>
          <p:nvPr/>
        </p:nvGrpSpPr>
        <p:grpSpPr>
          <a:xfrm>
            <a:off x="-9525" y="0"/>
            <a:ext cx="2447925" cy="5158105"/>
            <a:chOff x="-9525" y="0"/>
            <a:chExt cx="2447925" cy="5158105"/>
          </a:xfrm>
        </p:grpSpPr>
        <p:sp>
          <p:nvSpPr>
            <p:cNvPr id="4" name="object 4"/>
            <p:cNvSpPr/>
            <p:nvPr/>
          </p:nvSpPr>
          <p:spPr>
            <a:xfrm>
              <a:off x="0" y="74"/>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46123"/>
            </a:solidFill>
          </p:spPr>
          <p:txBody>
            <a:bodyPr wrap="square" lIns="0" tIns="0" rIns="0" bIns="0" rtlCol="0"/>
            <a:lstStyle/>
            <a:p>
              <a:endParaRPr/>
            </a:p>
          </p:txBody>
        </p:sp>
        <p:sp>
          <p:nvSpPr>
            <p:cNvPr id="5" name="object 5"/>
            <p:cNvSpPr/>
            <p:nvPr/>
          </p:nvSpPr>
          <p:spPr>
            <a:xfrm>
              <a:off x="0" y="74"/>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46123"/>
              </a:solidFill>
            </a:ln>
          </p:spPr>
          <p:txBody>
            <a:bodyPr wrap="square" lIns="0" tIns="0" rIns="0" bIns="0" rtlCol="0"/>
            <a:lstStyle/>
            <a:p>
              <a:endParaRPr/>
            </a:p>
          </p:txBody>
        </p:sp>
        <p:sp>
          <p:nvSpPr>
            <p:cNvPr id="6" name="object 6"/>
            <p:cNvSpPr/>
            <p:nvPr/>
          </p:nvSpPr>
          <p:spPr>
            <a:xfrm>
              <a:off x="0" y="0"/>
              <a:ext cx="2428875" cy="652780"/>
            </a:xfrm>
            <a:custGeom>
              <a:avLst/>
              <a:gdLst/>
              <a:ahLst/>
              <a:cxnLst/>
              <a:rect l="l" t="t" r="r" b="b"/>
              <a:pathLst>
                <a:path w="2428875" h="652780">
                  <a:moveTo>
                    <a:pt x="2428829" y="0"/>
                  </a:moveTo>
                  <a:lnTo>
                    <a:pt x="2428829" y="161377"/>
                  </a:lnTo>
                  <a:lnTo>
                    <a:pt x="2426581" y="208683"/>
                  </a:lnTo>
                  <a:lnTo>
                    <a:pt x="2419972" y="254716"/>
                  </a:lnTo>
                  <a:lnTo>
                    <a:pt x="2409210" y="299272"/>
                  </a:lnTo>
                  <a:lnTo>
                    <a:pt x="2394499" y="342143"/>
                  </a:lnTo>
                  <a:lnTo>
                    <a:pt x="2376046" y="383125"/>
                  </a:lnTo>
                  <a:lnTo>
                    <a:pt x="2354056" y="422011"/>
                  </a:lnTo>
                  <a:lnTo>
                    <a:pt x="2328736" y="458595"/>
                  </a:lnTo>
                  <a:lnTo>
                    <a:pt x="2300291" y="492673"/>
                  </a:lnTo>
                  <a:lnTo>
                    <a:pt x="2268927" y="524037"/>
                  </a:lnTo>
                  <a:lnTo>
                    <a:pt x="2234849" y="552482"/>
                  </a:lnTo>
                  <a:lnTo>
                    <a:pt x="2198265" y="577802"/>
                  </a:lnTo>
                  <a:lnTo>
                    <a:pt x="2159379" y="599792"/>
                  </a:lnTo>
                  <a:lnTo>
                    <a:pt x="2118397" y="618245"/>
                  </a:lnTo>
                  <a:lnTo>
                    <a:pt x="2075526" y="632956"/>
                  </a:lnTo>
                  <a:lnTo>
                    <a:pt x="2030970" y="643719"/>
                  </a:lnTo>
                  <a:lnTo>
                    <a:pt x="1984937" y="650327"/>
                  </a:lnTo>
                  <a:lnTo>
                    <a:pt x="1937631" y="652576"/>
                  </a:lnTo>
                  <a:lnTo>
                    <a:pt x="0" y="652576"/>
                  </a:lnTo>
                </a:path>
                <a:path w="2428875" h="652780">
                  <a:moveTo>
                    <a:pt x="2325766" y="0"/>
                  </a:moveTo>
                  <a:lnTo>
                    <a:pt x="2325766" y="132136"/>
                  </a:lnTo>
                  <a:lnTo>
                    <a:pt x="2322940" y="181137"/>
                  </a:lnTo>
                  <a:lnTo>
                    <a:pt x="2314669" y="228479"/>
                  </a:lnTo>
                  <a:lnTo>
                    <a:pt x="2301271" y="273844"/>
                  </a:lnTo>
                  <a:lnTo>
                    <a:pt x="2283059" y="316919"/>
                  </a:lnTo>
                  <a:lnTo>
                    <a:pt x="2260350" y="357388"/>
                  </a:lnTo>
                  <a:lnTo>
                    <a:pt x="2233458" y="394935"/>
                  </a:lnTo>
                  <a:lnTo>
                    <a:pt x="2202700" y="429246"/>
                  </a:lnTo>
                  <a:lnTo>
                    <a:pt x="2168389" y="460004"/>
                  </a:lnTo>
                  <a:lnTo>
                    <a:pt x="2130842" y="486896"/>
                  </a:lnTo>
                  <a:lnTo>
                    <a:pt x="2090373" y="509605"/>
                  </a:lnTo>
                  <a:lnTo>
                    <a:pt x="2047298" y="527817"/>
                  </a:lnTo>
                  <a:lnTo>
                    <a:pt x="2001933" y="541215"/>
                  </a:lnTo>
                  <a:lnTo>
                    <a:pt x="1954591" y="549486"/>
                  </a:lnTo>
                  <a:lnTo>
                    <a:pt x="1905590" y="552313"/>
                  </a:lnTo>
                  <a:lnTo>
                    <a:pt x="0" y="552313"/>
                  </a:lnTo>
                </a:path>
                <a:path w="2428875" h="652780">
                  <a:moveTo>
                    <a:pt x="2191866" y="0"/>
                  </a:moveTo>
                  <a:lnTo>
                    <a:pt x="2191866" y="99361"/>
                  </a:lnTo>
                  <a:lnTo>
                    <a:pt x="2188758" y="145570"/>
                  </a:lnTo>
                  <a:lnTo>
                    <a:pt x="2179702" y="189890"/>
                  </a:lnTo>
                  <a:lnTo>
                    <a:pt x="2165105" y="231915"/>
                  </a:lnTo>
                  <a:lnTo>
                    <a:pt x="2145372" y="271239"/>
                  </a:lnTo>
                  <a:lnTo>
                    <a:pt x="2120910" y="307456"/>
                  </a:lnTo>
                  <a:lnTo>
                    <a:pt x="2092124" y="340161"/>
                  </a:lnTo>
                  <a:lnTo>
                    <a:pt x="2059419" y="368947"/>
                  </a:lnTo>
                  <a:lnTo>
                    <a:pt x="2023202" y="393409"/>
                  </a:lnTo>
                  <a:lnTo>
                    <a:pt x="1983878" y="413142"/>
                  </a:lnTo>
                  <a:lnTo>
                    <a:pt x="1941853" y="427739"/>
                  </a:lnTo>
                  <a:lnTo>
                    <a:pt x="1897533" y="436795"/>
                  </a:lnTo>
                  <a:lnTo>
                    <a:pt x="1851323" y="439904"/>
                  </a:lnTo>
                  <a:lnTo>
                    <a:pt x="0" y="439904"/>
                  </a:lnTo>
                </a:path>
                <a:path w="2428875" h="652780">
                  <a:moveTo>
                    <a:pt x="2058099" y="0"/>
                  </a:moveTo>
                  <a:lnTo>
                    <a:pt x="2058099" y="63657"/>
                  </a:lnTo>
                  <a:lnTo>
                    <a:pt x="2054016" y="109218"/>
                  </a:lnTo>
                  <a:lnTo>
                    <a:pt x="2042242" y="152099"/>
                  </a:lnTo>
                  <a:lnTo>
                    <a:pt x="2023494" y="191586"/>
                  </a:lnTo>
                  <a:lnTo>
                    <a:pt x="1998487" y="226962"/>
                  </a:lnTo>
                  <a:lnTo>
                    <a:pt x="1967938" y="257511"/>
                  </a:lnTo>
                  <a:lnTo>
                    <a:pt x="1932562" y="282518"/>
                  </a:lnTo>
                  <a:lnTo>
                    <a:pt x="1893075" y="301266"/>
                  </a:lnTo>
                  <a:lnTo>
                    <a:pt x="1850194" y="313040"/>
                  </a:lnTo>
                  <a:lnTo>
                    <a:pt x="1804633" y="317124"/>
                  </a:lnTo>
                  <a:lnTo>
                    <a:pt x="0" y="317124"/>
                  </a:lnTo>
                </a:path>
              </a:pathLst>
            </a:custGeom>
            <a:ln w="19049">
              <a:solidFill>
                <a:srgbClr val="191919"/>
              </a:solidFill>
            </a:ln>
          </p:spPr>
          <p:txBody>
            <a:bodyPr wrap="square" lIns="0" tIns="0" rIns="0" bIns="0" rtlCol="0"/>
            <a:lstStyle/>
            <a:p>
              <a:endParaRPr/>
            </a:p>
          </p:txBody>
        </p:sp>
        <p:sp>
          <p:nvSpPr>
            <p:cNvPr id="7" name="object 7"/>
            <p:cNvSpPr/>
            <p:nvPr/>
          </p:nvSpPr>
          <p:spPr>
            <a:xfrm>
              <a:off x="295317" y="4577325"/>
              <a:ext cx="781685" cy="93345"/>
            </a:xfrm>
            <a:custGeom>
              <a:avLst/>
              <a:gdLst/>
              <a:ahLst/>
              <a:cxnLst/>
              <a:rect l="l" t="t" r="r" b="b"/>
              <a:pathLst>
                <a:path w="781685" h="93345">
                  <a:moveTo>
                    <a:pt x="781581" y="92726"/>
                  </a:moveTo>
                  <a:lnTo>
                    <a:pt x="0" y="92726"/>
                  </a:lnTo>
                  <a:lnTo>
                    <a:pt x="0" y="0"/>
                  </a:lnTo>
                  <a:lnTo>
                    <a:pt x="781581" y="0"/>
                  </a:lnTo>
                  <a:lnTo>
                    <a:pt x="781581" y="92726"/>
                  </a:lnTo>
                  <a:close/>
                </a:path>
              </a:pathLst>
            </a:custGeom>
            <a:solidFill>
              <a:srgbClr val="FDB530"/>
            </a:solidFill>
          </p:spPr>
          <p:txBody>
            <a:bodyPr wrap="square" lIns="0" tIns="0" rIns="0" bIns="0" rtlCol="0"/>
            <a:lstStyle/>
            <a:p>
              <a:endParaRPr/>
            </a:p>
          </p:txBody>
        </p:sp>
        <p:sp>
          <p:nvSpPr>
            <p:cNvPr id="8" name="object 8"/>
            <p:cNvSpPr/>
            <p:nvPr/>
          </p:nvSpPr>
          <p:spPr>
            <a:xfrm>
              <a:off x="803807" y="4489675"/>
              <a:ext cx="598170" cy="268605"/>
            </a:xfrm>
            <a:custGeom>
              <a:avLst/>
              <a:gdLst/>
              <a:ahLst/>
              <a:cxnLst/>
              <a:rect l="l" t="t" r="r" b="b"/>
              <a:pathLst>
                <a:path w="598169" h="268604">
                  <a:moveTo>
                    <a:pt x="507372" y="267991"/>
                  </a:moveTo>
                  <a:lnTo>
                    <a:pt x="90411" y="267991"/>
                  </a:lnTo>
                  <a:lnTo>
                    <a:pt x="55229" y="260880"/>
                  </a:lnTo>
                  <a:lnTo>
                    <a:pt x="26490" y="241492"/>
                  </a:lnTo>
                  <a:lnTo>
                    <a:pt x="7108" y="212747"/>
                  </a:lnTo>
                  <a:lnTo>
                    <a:pt x="0" y="177562"/>
                  </a:lnTo>
                  <a:lnTo>
                    <a:pt x="0" y="90429"/>
                  </a:lnTo>
                  <a:lnTo>
                    <a:pt x="7108" y="55252"/>
                  </a:lnTo>
                  <a:lnTo>
                    <a:pt x="26490" y="26505"/>
                  </a:lnTo>
                  <a:lnTo>
                    <a:pt x="55229" y="7113"/>
                  </a:lnTo>
                  <a:lnTo>
                    <a:pt x="90411" y="0"/>
                  </a:lnTo>
                  <a:lnTo>
                    <a:pt x="507372" y="0"/>
                  </a:lnTo>
                  <a:lnTo>
                    <a:pt x="542565" y="7114"/>
                  </a:lnTo>
                  <a:lnTo>
                    <a:pt x="571310" y="26508"/>
                  </a:lnTo>
                  <a:lnTo>
                    <a:pt x="590693" y="55260"/>
                  </a:lnTo>
                  <a:lnTo>
                    <a:pt x="597802" y="90447"/>
                  </a:lnTo>
                  <a:lnTo>
                    <a:pt x="597802" y="177562"/>
                  </a:lnTo>
                  <a:lnTo>
                    <a:pt x="590688" y="212747"/>
                  </a:lnTo>
                  <a:lnTo>
                    <a:pt x="571296" y="241492"/>
                  </a:lnTo>
                  <a:lnTo>
                    <a:pt x="542549" y="260880"/>
                  </a:lnTo>
                  <a:lnTo>
                    <a:pt x="507372" y="267991"/>
                  </a:lnTo>
                  <a:close/>
                </a:path>
              </a:pathLst>
            </a:custGeom>
            <a:solidFill>
              <a:srgbClr val="191919"/>
            </a:solidFill>
          </p:spPr>
          <p:txBody>
            <a:bodyPr wrap="square" lIns="0" tIns="0" rIns="0" bIns="0" rtlCol="0"/>
            <a:lstStyle/>
            <a:p>
              <a:endParaRPr/>
            </a:p>
          </p:txBody>
        </p:sp>
        <p:sp>
          <p:nvSpPr>
            <p:cNvPr id="9" name="object 9"/>
            <p:cNvSpPr/>
            <p:nvPr/>
          </p:nvSpPr>
          <p:spPr>
            <a:xfrm>
              <a:off x="1354259" y="4417209"/>
              <a:ext cx="685800" cy="413384"/>
            </a:xfrm>
            <a:custGeom>
              <a:avLst/>
              <a:gdLst/>
              <a:ahLst/>
              <a:cxnLst/>
              <a:rect l="l" t="t" r="r" b="b"/>
              <a:pathLst>
                <a:path w="685800" h="413385">
                  <a:moveTo>
                    <a:pt x="685295" y="72466"/>
                  </a:moveTo>
                  <a:lnTo>
                    <a:pt x="679602" y="44261"/>
                  </a:lnTo>
                  <a:lnTo>
                    <a:pt x="664073" y="21226"/>
                  </a:lnTo>
                  <a:lnTo>
                    <a:pt x="641034" y="5695"/>
                  </a:lnTo>
                  <a:lnTo>
                    <a:pt x="612810" y="0"/>
                  </a:lnTo>
                  <a:lnTo>
                    <a:pt x="72466" y="0"/>
                  </a:lnTo>
                  <a:lnTo>
                    <a:pt x="44261" y="5695"/>
                  </a:lnTo>
                  <a:lnTo>
                    <a:pt x="21226" y="21226"/>
                  </a:lnTo>
                  <a:lnTo>
                    <a:pt x="5695" y="44261"/>
                  </a:lnTo>
                  <a:lnTo>
                    <a:pt x="0" y="72466"/>
                  </a:lnTo>
                  <a:lnTo>
                    <a:pt x="5695" y="100684"/>
                  </a:lnTo>
                  <a:lnTo>
                    <a:pt x="21226" y="123730"/>
                  </a:lnTo>
                  <a:lnTo>
                    <a:pt x="44261" y="139270"/>
                  </a:lnTo>
                  <a:lnTo>
                    <a:pt x="72466" y="144968"/>
                  </a:lnTo>
                  <a:lnTo>
                    <a:pt x="612810" y="144968"/>
                  </a:lnTo>
                  <a:lnTo>
                    <a:pt x="641034" y="139270"/>
                  </a:lnTo>
                  <a:lnTo>
                    <a:pt x="664073" y="123730"/>
                  </a:lnTo>
                  <a:lnTo>
                    <a:pt x="679602" y="100684"/>
                  </a:lnTo>
                  <a:lnTo>
                    <a:pt x="685295" y="72466"/>
                  </a:lnTo>
                  <a:close/>
                </a:path>
                <a:path w="685800" h="413385">
                  <a:moveTo>
                    <a:pt x="685295" y="340458"/>
                  </a:moveTo>
                  <a:lnTo>
                    <a:pt x="679602" y="312243"/>
                  </a:lnTo>
                  <a:lnTo>
                    <a:pt x="664073" y="289203"/>
                  </a:lnTo>
                  <a:lnTo>
                    <a:pt x="641034" y="273670"/>
                  </a:lnTo>
                  <a:lnTo>
                    <a:pt x="612810" y="267974"/>
                  </a:lnTo>
                  <a:lnTo>
                    <a:pt x="72466" y="267974"/>
                  </a:lnTo>
                  <a:lnTo>
                    <a:pt x="44261" y="273670"/>
                  </a:lnTo>
                  <a:lnTo>
                    <a:pt x="21226" y="289203"/>
                  </a:lnTo>
                  <a:lnTo>
                    <a:pt x="5695" y="312243"/>
                  </a:lnTo>
                  <a:lnTo>
                    <a:pt x="0" y="340458"/>
                  </a:lnTo>
                  <a:lnTo>
                    <a:pt x="5695" y="368666"/>
                  </a:lnTo>
                  <a:lnTo>
                    <a:pt x="21226" y="391707"/>
                  </a:lnTo>
                  <a:lnTo>
                    <a:pt x="44261" y="407244"/>
                  </a:lnTo>
                  <a:lnTo>
                    <a:pt x="72466" y="412942"/>
                  </a:lnTo>
                  <a:lnTo>
                    <a:pt x="612810" y="412942"/>
                  </a:lnTo>
                  <a:lnTo>
                    <a:pt x="641034" y="407244"/>
                  </a:lnTo>
                  <a:lnTo>
                    <a:pt x="664073" y="391707"/>
                  </a:lnTo>
                  <a:lnTo>
                    <a:pt x="679602" y="368666"/>
                  </a:lnTo>
                  <a:lnTo>
                    <a:pt x="685295" y="340458"/>
                  </a:lnTo>
                  <a:close/>
                </a:path>
              </a:pathLst>
            </a:custGeom>
            <a:ln w="19049">
              <a:solidFill>
                <a:srgbClr val="191919"/>
              </a:solidFill>
            </a:ln>
          </p:spPr>
          <p:txBody>
            <a:bodyPr wrap="square" lIns="0" tIns="0" rIns="0" bIns="0" rtlCol="0"/>
            <a:lstStyle/>
            <a:p>
              <a:endParaRPr/>
            </a:p>
          </p:txBody>
        </p:sp>
        <p:sp>
          <p:nvSpPr>
            <p:cNvPr id="10" name="object 10"/>
            <p:cNvSpPr/>
            <p:nvPr/>
          </p:nvSpPr>
          <p:spPr>
            <a:xfrm>
              <a:off x="1139905" y="4246745"/>
              <a:ext cx="523875" cy="754380"/>
            </a:xfrm>
            <a:custGeom>
              <a:avLst/>
              <a:gdLst/>
              <a:ahLst/>
              <a:cxnLst/>
              <a:rect l="l" t="t" r="r" b="b"/>
              <a:pathLst>
                <a:path w="523875" h="754379">
                  <a:moveTo>
                    <a:pt x="523390" y="753870"/>
                  </a:moveTo>
                  <a:lnTo>
                    <a:pt x="143995" y="753870"/>
                  </a:lnTo>
                  <a:lnTo>
                    <a:pt x="98481" y="746527"/>
                  </a:lnTo>
                  <a:lnTo>
                    <a:pt x="58952" y="726082"/>
                  </a:lnTo>
                  <a:lnTo>
                    <a:pt x="27782" y="694909"/>
                  </a:lnTo>
                  <a:lnTo>
                    <a:pt x="7340" y="655382"/>
                  </a:lnTo>
                  <a:lnTo>
                    <a:pt x="0" y="609874"/>
                  </a:lnTo>
                  <a:lnTo>
                    <a:pt x="0" y="143978"/>
                  </a:lnTo>
                  <a:lnTo>
                    <a:pt x="7340" y="98472"/>
                  </a:lnTo>
                  <a:lnTo>
                    <a:pt x="27782" y="58948"/>
                  </a:lnTo>
                  <a:lnTo>
                    <a:pt x="58952" y="27781"/>
                  </a:lnTo>
                  <a:lnTo>
                    <a:pt x="98481" y="7340"/>
                  </a:lnTo>
                  <a:lnTo>
                    <a:pt x="143995" y="0"/>
                  </a:lnTo>
                  <a:lnTo>
                    <a:pt x="523390" y="0"/>
                  </a:lnTo>
                  <a:lnTo>
                    <a:pt x="523390" y="753870"/>
                  </a:lnTo>
                  <a:close/>
                </a:path>
              </a:pathLst>
            </a:custGeom>
            <a:solidFill>
              <a:srgbClr val="2E83C7"/>
            </a:solidFill>
          </p:spPr>
          <p:txBody>
            <a:bodyPr wrap="square" lIns="0" tIns="0" rIns="0" bIns="0" rtlCol="0"/>
            <a:lstStyle/>
            <a:p>
              <a:endParaRPr/>
            </a:p>
          </p:txBody>
        </p:sp>
      </p:grpSp>
      <p:grpSp>
        <p:nvGrpSpPr>
          <p:cNvPr id="11" name="object 11"/>
          <p:cNvGrpSpPr/>
          <p:nvPr/>
        </p:nvGrpSpPr>
        <p:grpSpPr>
          <a:xfrm>
            <a:off x="5910037" y="0"/>
            <a:ext cx="3239135" cy="5148580"/>
            <a:chOff x="5910037" y="0"/>
            <a:chExt cx="3239135" cy="5148580"/>
          </a:xfrm>
        </p:grpSpPr>
        <p:sp>
          <p:nvSpPr>
            <p:cNvPr id="12" name="object 12"/>
            <p:cNvSpPr/>
            <p:nvPr/>
          </p:nvSpPr>
          <p:spPr>
            <a:xfrm>
              <a:off x="5914799" y="0"/>
              <a:ext cx="3229610" cy="3586479"/>
            </a:xfrm>
            <a:custGeom>
              <a:avLst/>
              <a:gdLst/>
              <a:ahLst/>
              <a:cxnLst/>
              <a:rect l="l" t="t" r="r" b="b"/>
              <a:pathLst>
                <a:path w="3229609" h="3586479">
                  <a:moveTo>
                    <a:pt x="3229199" y="3586350"/>
                  </a:moveTo>
                  <a:lnTo>
                    <a:pt x="0" y="3586350"/>
                  </a:lnTo>
                  <a:lnTo>
                    <a:pt x="0" y="0"/>
                  </a:lnTo>
                  <a:lnTo>
                    <a:pt x="3229199" y="0"/>
                  </a:lnTo>
                  <a:lnTo>
                    <a:pt x="3229199" y="3586350"/>
                  </a:lnTo>
                  <a:close/>
                </a:path>
              </a:pathLst>
            </a:custGeom>
            <a:solidFill>
              <a:srgbClr val="2E83C7"/>
            </a:solidFill>
          </p:spPr>
          <p:txBody>
            <a:bodyPr wrap="square" lIns="0" tIns="0" rIns="0" bIns="0" rtlCol="0"/>
            <a:lstStyle/>
            <a:p>
              <a:endParaRPr/>
            </a:p>
          </p:txBody>
        </p:sp>
        <p:sp>
          <p:nvSpPr>
            <p:cNvPr id="13" name="object 13"/>
            <p:cNvSpPr/>
            <p:nvPr/>
          </p:nvSpPr>
          <p:spPr>
            <a:xfrm>
              <a:off x="5914799" y="0"/>
              <a:ext cx="3229610" cy="3586479"/>
            </a:xfrm>
            <a:custGeom>
              <a:avLst/>
              <a:gdLst/>
              <a:ahLst/>
              <a:cxnLst/>
              <a:rect l="l" t="t" r="r" b="b"/>
              <a:pathLst>
                <a:path w="3229609" h="3586479">
                  <a:moveTo>
                    <a:pt x="3229199" y="3586350"/>
                  </a:moveTo>
                  <a:lnTo>
                    <a:pt x="0" y="3586350"/>
                  </a:lnTo>
                  <a:lnTo>
                    <a:pt x="0" y="0"/>
                  </a:lnTo>
                </a:path>
              </a:pathLst>
            </a:custGeom>
            <a:ln w="9524">
              <a:solidFill>
                <a:srgbClr val="2E83C7"/>
              </a:solidFill>
            </a:ln>
          </p:spPr>
          <p:txBody>
            <a:bodyPr wrap="square" lIns="0" tIns="0" rIns="0" bIns="0" rtlCol="0"/>
            <a:lstStyle/>
            <a:p>
              <a:endParaRPr/>
            </a:p>
          </p:txBody>
        </p:sp>
        <p:sp>
          <p:nvSpPr>
            <p:cNvPr id="14" name="object 14"/>
            <p:cNvSpPr/>
            <p:nvPr/>
          </p:nvSpPr>
          <p:spPr>
            <a:xfrm>
              <a:off x="5914799" y="3586200"/>
              <a:ext cx="3229610" cy="1552575"/>
            </a:xfrm>
            <a:custGeom>
              <a:avLst/>
              <a:gdLst/>
              <a:ahLst/>
              <a:cxnLst/>
              <a:rect l="l" t="t" r="r" b="b"/>
              <a:pathLst>
                <a:path w="3229609" h="1552575">
                  <a:moveTo>
                    <a:pt x="3229199" y="1552499"/>
                  </a:moveTo>
                  <a:lnTo>
                    <a:pt x="0" y="1552499"/>
                  </a:lnTo>
                  <a:lnTo>
                    <a:pt x="0" y="0"/>
                  </a:lnTo>
                  <a:lnTo>
                    <a:pt x="3229199" y="0"/>
                  </a:lnTo>
                  <a:lnTo>
                    <a:pt x="3229199" y="1552499"/>
                  </a:lnTo>
                  <a:close/>
                </a:path>
              </a:pathLst>
            </a:custGeom>
            <a:solidFill>
              <a:srgbClr val="191919"/>
            </a:solidFill>
          </p:spPr>
          <p:txBody>
            <a:bodyPr wrap="square" lIns="0" tIns="0" rIns="0" bIns="0" rtlCol="0"/>
            <a:lstStyle/>
            <a:p>
              <a:endParaRPr/>
            </a:p>
          </p:txBody>
        </p:sp>
        <p:sp>
          <p:nvSpPr>
            <p:cNvPr id="15" name="object 15"/>
            <p:cNvSpPr/>
            <p:nvPr/>
          </p:nvSpPr>
          <p:spPr>
            <a:xfrm>
              <a:off x="5914799" y="3586200"/>
              <a:ext cx="3229610" cy="1552575"/>
            </a:xfrm>
            <a:custGeom>
              <a:avLst/>
              <a:gdLst/>
              <a:ahLst/>
              <a:cxnLst/>
              <a:rect l="l" t="t" r="r" b="b"/>
              <a:pathLst>
                <a:path w="3229609" h="1552575">
                  <a:moveTo>
                    <a:pt x="0" y="0"/>
                  </a:moveTo>
                  <a:lnTo>
                    <a:pt x="3229199" y="0"/>
                  </a:lnTo>
                  <a:lnTo>
                    <a:pt x="3229199" y="1552499"/>
                  </a:lnTo>
                  <a:lnTo>
                    <a:pt x="0" y="1552499"/>
                  </a:lnTo>
                  <a:lnTo>
                    <a:pt x="0" y="0"/>
                  </a:lnTo>
                  <a:close/>
                </a:path>
              </a:pathLst>
            </a:custGeom>
            <a:ln w="9524">
              <a:solidFill>
                <a:srgbClr val="191919"/>
              </a:solidFill>
            </a:ln>
          </p:spPr>
          <p:txBody>
            <a:bodyPr wrap="square" lIns="0" tIns="0" rIns="0" bIns="0" rtlCol="0"/>
            <a:lstStyle/>
            <a:p>
              <a:endParaRPr/>
            </a:p>
          </p:txBody>
        </p:sp>
        <p:sp>
          <p:nvSpPr>
            <p:cNvPr id="16" name="object 16"/>
            <p:cNvSpPr/>
            <p:nvPr/>
          </p:nvSpPr>
          <p:spPr>
            <a:xfrm>
              <a:off x="6958666" y="526537"/>
              <a:ext cx="1141730" cy="2510790"/>
            </a:xfrm>
            <a:custGeom>
              <a:avLst/>
              <a:gdLst/>
              <a:ahLst/>
              <a:cxnLst/>
              <a:rect l="l" t="t" r="r" b="b"/>
              <a:pathLst>
                <a:path w="1141729" h="2510790">
                  <a:moveTo>
                    <a:pt x="570768" y="2510735"/>
                  </a:moveTo>
                  <a:lnTo>
                    <a:pt x="526158" y="2508821"/>
                  </a:lnTo>
                  <a:lnTo>
                    <a:pt x="482487" y="2503175"/>
                  </a:lnTo>
                  <a:lnTo>
                    <a:pt x="439884" y="2493937"/>
                  </a:lnTo>
                  <a:lnTo>
                    <a:pt x="398473" y="2481249"/>
                  </a:lnTo>
                  <a:lnTo>
                    <a:pt x="358384" y="2465252"/>
                  </a:lnTo>
                  <a:lnTo>
                    <a:pt x="319741" y="2446087"/>
                  </a:lnTo>
                  <a:lnTo>
                    <a:pt x="282673" y="2423897"/>
                  </a:lnTo>
                  <a:lnTo>
                    <a:pt x="247305" y="2398823"/>
                  </a:lnTo>
                  <a:lnTo>
                    <a:pt x="213765" y="2371005"/>
                  </a:lnTo>
                  <a:lnTo>
                    <a:pt x="182179" y="2340586"/>
                  </a:lnTo>
                  <a:lnTo>
                    <a:pt x="152675" y="2307706"/>
                  </a:lnTo>
                  <a:lnTo>
                    <a:pt x="125378" y="2272508"/>
                  </a:lnTo>
                  <a:lnTo>
                    <a:pt x="100417" y="2235132"/>
                  </a:lnTo>
                  <a:lnTo>
                    <a:pt x="77917" y="2195720"/>
                  </a:lnTo>
                  <a:lnTo>
                    <a:pt x="58006" y="2154413"/>
                  </a:lnTo>
                  <a:lnTo>
                    <a:pt x="40810" y="2111353"/>
                  </a:lnTo>
                  <a:lnTo>
                    <a:pt x="26457" y="2066682"/>
                  </a:lnTo>
                  <a:lnTo>
                    <a:pt x="15072" y="2020540"/>
                  </a:lnTo>
                  <a:lnTo>
                    <a:pt x="6783" y="1973069"/>
                  </a:lnTo>
                  <a:lnTo>
                    <a:pt x="1716" y="1924410"/>
                  </a:lnTo>
                  <a:lnTo>
                    <a:pt x="0" y="1874705"/>
                  </a:lnTo>
                  <a:lnTo>
                    <a:pt x="1926" y="1822063"/>
                  </a:lnTo>
                  <a:lnTo>
                    <a:pt x="7604" y="1770608"/>
                  </a:lnTo>
                  <a:lnTo>
                    <a:pt x="16883" y="1720506"/>
                  </a:lnTo>
                  <a:lnTo>
                    <a:pt x="29612" y="1671927"/>
                  </a:lnTo>
                  <a:lnTo>
                    <a:pt x="45641" y="1625038"/>
                  </a:lnTo>
                  <a:lnTo>
                    <a:pt x="64818" y="1580006"/>
                  </a:lnTo>
                  <a:lnTo>
                    <a:pt x="86992" y="1537001"/>
                  </a:lnTo>
                  <a:lnTo>
                    <a:pt x="112014" y="1496190"/>
                  </a:lnTo>
                  <a:lnTo>
                    <a:pt x="139731" y="1457741"/>
                  </a:lnTo>
                  <a:lnTo>
                    <a:pt x="169994" y="1421822"/>
                  </a:lnTo>
                  <a:lnTo>
                    <a:pt x="202651" y="1388601"/>
                  </a:lnTo>
                  <a:lnTo>
                    <a:pt x="237551" y="1358246"/>
                  </a:lnTo>
                  <a:lnTo>
                    <a:pt x="274544" y="1330926"/>
                  </a:lnTo>
                  <a:lnTo>
                    <a:pt x="313478" y="1306807"/>
                  </a:lnTo>
                  <a:lnTo>
                    <a:pt x="354203" y="1286059"/>
                  </a:lnTo>
                  <a:lnTo>
                    <a:pt x="396569" y="1268849"/>
                  </a:lnTo>
                  <a:lnTo>
                    <a:pt x="440423" y="1255345"/>
                  </a:lnTo>
                  <a:lnTo>
                    <a:pt x="396569" y="1241847"/>
                  </a:lnTo>
                  <a:lnTo>
                    <a:pt x="354203" y="1224641"/>
                  </a:lnTo>
                  <a:lnTo>
                    <a:pt x="313478" y="1203895"/>
                  </a:lnTo>
                  <a:lnTo>
                    <a:pt x="274544" y="1179777"/>
                  </a:lnTo>
                  <a:lnTo>
                    <a:pt x="237551" y="1152456"/>
                  </a:lnTo>
                  <a:lnTo>
                    <a:pt x="202651" y="1122100"/>
                  </a:lnTo>
                  <a:lnTo>
                    <a:pt x="169994" y="1088877"/>
                  </a:lnTo>
                  <a:lnTo>
                    <a:pt x="139731" y="1052956"/>
                  </a:lnTo>
                  <a:lnTo>
                    <a:pt x="112014" y="1014505"/>
                  </a:lnTo>
                  <a:lnTo>
                    <a:pt x="86992" y="973692"/>
                  </a:lnTo>
                  <a:lnTo>
                    <a:pt x="64818" y="930687"/>
                  </a:lnTo>
                  <a:lnTo>
                    <a:pt x="45641" y="885656"/>
                  </a:lnTo>
                  <a:lnTo>
                    <a:pt x="29612" y="838770"/>
                  </a:lnTo>
                  <a:lnTo>
                    <a:pt x="16883" y="790196"/>
                  </a:lnTo>
                  <a:lnTo>
                    <a:pt x="7604" y="740102"/>
                  </a:lnTo>
                  <a:lnTo>
                    <a:pt x="1926" y="688657"/>
                  </a:lnTo>
                  <a:lnTo>
                    <a:pt x="0" y="636029"/>
                  </a:lnTo>
                  <a:lnTo>
                    <a:pt x="1716" y="586324"/>
                  </a:lnTo>
                  <a:lnTo>
                    <a:pt x="6783" y="537666"/>
                  </a:lnTo>
                  <a:lnTo>
                    <a:pt x="15072" y="490195"/>
                  </a:lnTo>
                  <a:lnTo>
                    <a:pt x="26457" y="444053"/>
                  </a:lnTo>
                  <a:lnTo>
                    <a:pt x="40810" y="399381"/>
                  </a:lnTo>
                  <a:lnTo>
                    <a:pt x="58006" y="356321"/>
                  </a:lnTo>
                  <a:lnTo>
                    <a:pt x="77917" y="315014"/>
                  </a:lnTo>
                  <a:lnTo>
                    <a:pt x="100417" y="275602"/>
                  </a:lnTo>
                  <a:lnTo>
                    <a:pt x="125378" y="238227"/>
                  </a:lnTo>
                  <a:lnTo>
                    <a:pt x="152675" y="203028"/>
                  </a:lnTo>
                  <a:lnTo>
                    <a:pt x="182179" y="170149"/>
                  </a:lnTo>
                  <a:lnTo>
                    <a:pt x="213765" y="139729"/>
                  </a:lnTo>
                  <a:lnTo>
                    <a:pt x="247305" y="111912"/>
                  </a:lnTo>
                  <a:lnTo>
                    <a:pt x="282673" y="86837"/>
                  </a:lnTo>
                  <a:lnTo>
                    <a:pt x="319741" y="64647"/>
                  </a:lnTo>
                  <a:lnTo>
                    <a:pt x="358384" y="45483"/>
                  </a:lnTo>
                  <a:lnTo>
                    <a:pt x="398473" y="29486"/>
                  </a:lnTo>
                  <a:lnTo>
                    <a:pt x="439884" y="16798"/>
                  </a:lnTo>
                  <a:lnTo>
                    <a:pt x="482487" y="7560"/>
                  </a:lnTo>
                  <a:lnTo>
                    <a:pt x="526158" y="1913"/>
                  </a:lnTo>
                  <a:lnTo>
                    <a:pt x="570768" y="0"/>
                  </a:lnTo>
                  <a:lnTo>
                    <a:pt x="615366" y="1913"/>
                  </a:lnTo>
                  <a:lnTo>
                    <a:pt x="659026" y="7560"/>
                  </a:lnTo>
                  <a:lnTo>
                    <a:pt x="701620" y="16798"/>
                  </a:lnTo>
                  <a:lnTo>
                    <a:pt x="743021" y="29486"/>
                  </a:lnTo>
                  <a:lnTo>
                    <a:pt x="783103" y="45483"/>
                  </a:lnTo>
                  <a:lnTo>
                    <a:pt x="821738" y="64647"/>
                  </a:lnTo>
                  <a:lnTo>
                    <a:pt x="858801" y="86837"/>
                  </a:lnTo>
                  <a:lnTo>
                    <a:pt x="894163" y="111912"/>
                  </a:lnTo>
                  <a:lnTo>
                    <a:pt x="927699" y="139729"/>
                  </a:lnTo>
                  <a:lnTo>
                    <a:pt x="959281" y="170149"/>
                  </a:lnTo>
                  <a:lnTo>
                    <a:pt x="988782" y="203028"/>
                  </a:lnTo>
                  <a:lnTo>
                    <a:pt x="1016076" y="238227"/>
                  </a:lnTo>
                  <a:lnTo>
                    <a:pt x="1041035" y="275602"/>
                  </a:lnTo>
                  <a:lnTo>
                    <a:pt x="1063533" y="315014"/>
                  </a:lnTo>
                  <a:lnTo>
                    <a:pt x="1083443" y="356321"/>
                  </a:lnTo>
                  <a:lnTo>
                    <a:pt x="1100638" y="399381"/>
                  </a:lnTo>
                  <a:lnTo>
                    <a:pt x="1114992" y="444053"/>
                  </a:lnTo>
                  <a:lnTo>
                    <a:pt x="1126376" y="490195"/>
                  </a:lnTo>
                  <a:lnTo>
                    <a:pt x="1134665" y="537666"/>
                  </a:lnTo>
                  <a:lnTo>
                    <a:pt x="1139731" y="586324"/>
                  </a:lnTo>
                  <a:lnTo>
                    <a:pt x="1141448" y="636029"/>
                  </a:lnTo>
                  <a:lnTo>
                    <a:pt x="1139522" y="688657"/>
                  </a:lnTo>
                  <a:lnTo>
                    <a:pt x="1133844" y="740102"/>
                  </a:lnTo>
                  <a:lnTo>
                    <a:pt x="1124565" y="790196"/>
                  </a:lnTo>
                  <a:lnTo>
                    <a:pt x="1111835" y="838770"/>
                  </a:lnTo>
                  <a:lnTo>
                    <a:pt x="1095807" y="885656"/>
                  </a:lnTo>
                  <a:lnTo>
                    <a:pt x="1076630" y="930687"/>
                  </a:lnTo>
                  <a:lnTo>
                    <a:pt x="1054455" y="973692"/>
                  </a:lnTo>
                  <a:lnTo>
                    <a:pt x="1029434" y="1014505"/>
                  </a:lnTo>
                  <a:lnTo>
                    <a:pt x="1001716" y="1052956"/>
                  </a:lnTo>
                  <a:lnTo>
                    <a:pt x="971454" y="1088877"/>
                  </a:lnTo>
                  <a:lnTo>
                    <a:pt x="938797" y="1122100"/>
                  </a:lnTo>
                  <a:lnTo>
                    <a:pt x="903897" y="1152456"/>
                  </a:lnTo>
                  <a:lnTo>
                    <a:pt x="866904" y="1179777"/>
                  </a:lnTo>
                  <a:lnTo>
                    <a:pt x="827970" y="1203895"/>
                  </a:lnTo>
                  <a:lnTo>
                    <a:pt x="787244" y="1224641"/>
                  </a:lnTo>
                  <a:lnTo>
                    <a:pt x="744879" y="1241847"/>
                  </a:lnTo>
                  <a:lnTo>
                    <a:pt x="701024" y="1255345"/>
                  </a:lnTo>
                  <a:lnTo>
                    <a:pt x="744879" y="1268849"/>
                  </a:lnTo>
                  <a:lnTo>
                    <a:pt x="787244" y="1286059"/>
                  </a:lnTo>
                  <a:lnTo>
                    <a:pt x="827970" y="1306807"/>
                  </a:lnTo>
                  <a:lnTo>
                    <a:pt x="866904" y="1330926"/>
                  </a:lnTo>
                  <a:lnTo>
                    <a:pt x="903897" y="1358246"/>
                  </a:lnTo>
                  <a:lnTo>
                    <a:pt x="938797" y="1388601"/>
                  </a:lnTo>
                  <a:lnTo>
                    <a:pt x="971454" y="1421822"/>
                  </a:lnTo>
                  <a:lnTo>
                    <a:pt x="1001716" y="1457741"/>
                  </a:lnTo>
                  <a:lnTo>
                    <a:pt x="1029434" y="1496190"/>
                  </a:lnTo>
                  <a:lnTo>
                    <a:pt x="1054455" y="1537001"/>
                  </a:lnTo>
                  <a:lnTo>
                    <a:pt x="1076630" y="1580006"/>
                  </a:lnTo>
                  <a:lnTo>
                    <a:pt x="1095807" y="1625038"/>
                  </a:lnTo>
                  <a:lnTo>
                    <a:pt x="1111835" y="1671927"/>
                  </a:lnTo>
                  <a:lnTo>
                    <a:pt x="1124565" y="1720506"/>
                  </a:lnTo>
                  <a:lnTo>
                    <a:pt x="1133844" y="1770608"/>
                  </a:lnTo>
                  <a:lnTo>
                    <a:pt x="1139522" y="1822063"/>
                  </a:lnTo>
                  <a:lnTo>
                    <a:pt x="1141448" y="1874705"/>
                  </a:lnTo>
                  <a:lnTo>
                    <a:pt x="1139731" y="1924410"/>
                  </a:lnTo>
                  <a:lnTo>
                    <a:pt x="1134665" y="1973069"/>
                  </a:lnTo>
                  <a:lnTo>
                    <a:pt x="1126376" y="2020540"/>
                  </a:lnTo>
                  <a:lnTo>
                    <a:pt x="1114992" y="2066682"/>
                  </a:lnTo>
                  <a:lnTo>
                    <a:pt x="1100638" y="2111353"/>
                  </a:lnTo>
                  <a:lnTo>
                    <a:pt x="1083443" y="2154413"/>
                  </a:lnTo>
                  <a:lnTo>
                    <a:pt x="1063533" y="2195720"/>
                  </a:lnTo>
                  <a:lnTo>
                    <a:pt x="1041035" y="2235132"/>
                  </a:lnTo>
                  <a:lnTo>
                    <a:pt x="1016076" y="2272508"/>
                  </a:lnTo>
                  <a:lnTo>
                    <a:pt x="988782" y="2307706"/>
                  </a:lnTo>
                  <a:lnTo>
                    <a:pt x="959281" y="2340586"/>
                  </a:lnTo>
                  <a:lnTo>
                    <a:pt x="927699" y="2371005"/>
                  </a:lnTo>
                  <a:lnTo>
                    <a:pt x="894163" y="2398823"/>
                  </a:lnTo>
                  <a:lnTo>
                    <a:pt x="858801" y="2423897"/>
                  </a:lnTo>
                  <a:lnTo>
                    <a:pt x="821738" y="2446087"/>
                  </a:lnTo>
                  <a:lnTo>
                    <a:pt x="783103" y="2465252"/>
                  </a:lnTo>
                  <a:lnTo>
                    <a:pt x="743021" y="2481249"/>
                  </a:lnTo>
                  <a:lnTo>
                    <a:pt x="701620" y="2493937"/>
                  </a:lnTo>
                  <a:lnTo>
                    <a:pt x="659026" y="2503175"/>
                  </a:lnTo>
                  <a:lnTo>
                    <a:pt x="615366" y="2508821"/>
                  </a:lnTo>
                  <a:lnTo>
                    <a:pt x="570768" y="2510735"/>
                  </a:lnTo>
                  <a:close/>
                </a:path>
              </a:pathLst>
            </a:custGeom>
            <a:solidFill>
              <a:srgbClr val="E7E6D6"/>
            </a:solidFill>
          </p:spPr>
          <p:txBody>
            <a:bodyPr wrap="square" lIns="0" tIns="0" rIns="0" bIns="0" rtlCol="0"/>
            <a:lstStyle/>
            <a:p>
              <a:endParaRPr/>
            </a:p>
          </p:txBody>
        </p:sp>
        <p:pic>
          <p:nvPicPr>
            <p:cNvPr id="17" name="object 17"/>
            <p:cNvPicPr/>
            <p:nvPr/>
          </p:nvPicPr>
          <p:blipFill>
            <a:blip r:embed="rId2" cstate="print"/>
            <a:stretch>
              <a:fillRect/>
            </a:stretch>
          </p:blipFill>
          <p:spPr>
            <a:xfrm>
              <a:off x="6861352" y="391983"/>
              <a:ext cx="194586" cy="194586"/>
            </a:xfrm>
            <a:prstGeom prst="rect">
              <a:avLst/>
            </a:prstGeom>
          </p:spPr>
        </p:pic>
        <p:pic>
          <p:nvPicPr>
            <p:cNvPr id="18" name="object 18"/>
            <p:cNvPicPr/>
            <p:nvPr/>
          </p:nvPicPr>
          <p:blipFill>
            <a:blip r:embed="rId3" cstate="print"/>
            <a:stretch>
              <a:fillRect/>
            </a:stretch>
          </p:blipFill>
          <p:spPr>
            <a:xfrm>
              <a:off x="6861352" y="2985509"/>
              <a:ext cx="194586" cy="194541"/>
            </a:xfrm>
            <a:prstGeom prst="rect">
              <a:avLst/>
            </a:prstGeom>
          </p:spPr>
        </p:pic>
        <p:sp>
          <p:nvSpPr>
            <p:cNvPr id="19" name="object 19"/>
            <p:cNvSpPr/>
            <p:nvPr/>
          </p:nvSpPr>
          <p:spPr>
            <a:xfrm>
              <a:off x="6928741" y="489297"/>
              <a:ext cx="60325" cy="2585720"/>
            </a:xfrm>
            <a:custGeom>
              <a:avLst/>
              <a:gdLst/>
              <a:ahLst/>
              <a:cxnLst/>
              <a:rect l="l" t="t" r="r" b="b"/>
              <a:pathLst>
                <a:path w="60325" h="2585720">
                  <a:moveTo>
                    <a:pt x="59807" y="2585217"/>
                  </a:moveTo>
                  <a:lnTo>
                    <a:pt x="0" y="2585217"/>
                  </a:lnTo>
                  <a:lnTo>
                    <a:pt x="0" y="0"/>
                  </a:lnTo>
                  <a:lnTo>
                    <a:pt x="59807" y="0"/>
                  </a:lnTo>
                  <a:lnTo>
                    <a:pt x="59807" y="2585217"/>
                  </a:lnTo>
                  <a:close/>
                </a:path>
              </a:pathLst>
            </a:custGeom>
            <a:solidFill>
              <a:srgbClr val="191919"/>
            </a:solidFill>
          </p:spPr>
          <p:txBody>
            <a:bodyPr wrap="square" lIns="0" tIns="0" rIns="0" bIns="0" rtlCol="0"/>
            <a:lstStyle/>
            <a:p>
              <a:endParaRPr/>
            </a:p>
          </p:txBody>
        </p:sp>
        <p:sp>
          <p:nvSpPr>
            <p:cNvPr id="20" name="object 20"/>
            <p:cNvSpPr/>
            <p:nvPr/>
          </p:nvSpPr>
          <p:spPr>
            <a:xfrm>
              <a:off x="7152449" y="416323"/>
              <a:ext cx="754380" cy="170815"/>
            </a:xfrm>
            <a:custGeom>
              <a:avLst/>
              <a:gdLst/>
              <a:ahLst/>
              <a:cxnLst/>
              <a:rect l="l" t="t" r="r" b="b"/>
              <a:pathLst>
                <a:path w="754379" h="170815">
                  <a:moveTo>
                    <a:pt x="753871" y="170246"/>
                  </a:moveTo>
                  <a:lnTo>
                    <a:pt x="0" y="170246"/>
                  </a:lnTo>
                  <a:lnTo>
                    <a:pt x="0" y="0"/>
                  </a:lnTo>
                  <a:lnTo>
                    <a:pt x="753871" y="0"/>
                  </a:lnTo>
                  <a:lnTo>
                    <a:pt x="753871" y="170246"/>
                  </a:lnTo>
                  <a:close/>
                </a:path>
              </a:pathLst>
            </a:custGeom>
            <a:solidFill>
              <a:srgbClr val="F46123"/>
            </a:solidFill>
          </p:spPr>
          <p:txBody>
            <a:bodyPr wrap="square" lIns="0" tIns="0" rIns="0" bIns="0" rtlCol="0"/>
            <a:lstStyle/>
            <a:p>
              <a:endParaRPr/>
            </a:p>
          </p:txBody>
        </p:sp>
        <p:sp>
          <p:nvSpPr>
            <p:cNvPr id="21" name="object 21"/>
            <p:cNvSpPr/>
            <p:nvPr/>
          </p:nvSpPr>
          <p:spPr>
            <a:xfrm>
              <a:off x="6679763" y="256544"/>
              <a:ext cx="1699895" cy="214629"/>
            </a:xfrm>
            <a:custGeom>
              <a:avLst/>
              <a:gdLst/>
              <a:ahLst/>
              <a:cxnLst/>
              <a:rect l="l" t="t" r="r" b="b"/>
              <a:pathLst>
                <a:path w="1699895" h="214629">
                  <a:moveTo>
                    <a:pt x="1595483" y="214005"/>
                  </a:moveTo>
                  <a:lnTo>
                    <a:pt x="103788" y="214005"/>
                  </a:lnTo>
                  <a:lnTo>
                    <a:pt x="0" y="0"/>
                  </a:lnTo>
                  <a:lnTo>
                    <a:pt x="1699271" y="0"/>
                  </a:lnTo>
                  <a:lnTo>
                    <a:pt x="1595483" y="214005"/>
                  </a:lnTo>
                  <a:close/>
                </a:path>
              </a:pathLst>
            </a:custGeom>
            <a:solidFill>
              <a:srgbClr val="191919"/>
            </a:solidFill>
          </p:spPr>
          <p:txBody>
            <a:bodyPr wrap="square" lIns="0" tIns="0" rIns="0" bIns="0" rtlCol="0"/>
            <a:lstStyle/>
            <a:p>
              <a:endParaRPr/>
            </a:p>
          </p:txBody>
        </p:sp>
        <p:pic>
          <p:nvPicPr>
            <p:cNvPr id="22" name="object 22"/>
            <p:cNvPicPr/>
            <p:nvPr/>
          </p:nvPicPr>
          <p:blipFill>
            <a:blip r:embed="rId4" cstate="print"/>
            <a:stretch>
              <a:fillRect/>
            </a:stretch>
          </p:blipFill>
          <p:spPr>
            <a:xfrm>
              <a:off x="8002814" y="2985509"/>
              <a:ext cx="194585" cy="194541"/>
            </a:xfrm>
            <a:prstGeom prst="rect">
              <a:avLst/>
            </a:prstGeom>
          </p:spPr>
        </p:pic>
        <p:pic>
          <p:nvPicPr>
            <p:cNvPr id="23" name="object 23"/>
            <p:cNvPicPr/>
            <p:nvPr/>
          </p:nvPicPr>
          <p:blipFill>
            <a:blip r:embed="rId5" cstate="print"/>
            <a:stretch>
              <a:fillRect/>
            </a:stretch>
          </p:blipFill>
          <p:spPr>
            <a:xfrm>
              <a:off x="8002814" y="409894"/>
              <a:ext cx="194585" cy="194586"/>
            </a:xfrm>
            <a:prstGeom prst="rect">
              <a:avLst/>
            </a:prstGeom>
          </p:spPr>
        </p:pic>
        <p:sp>
          <p:nvSpPr>
            <p:cNvPr id="24" name="object 24"/>
            <p:cNvSpPr/>
            <p:nvPr/>
          </p:nvSpPr>
          <p:spPr>
            <a:xfrm>
              <a:off x="8070202" y="497676"/>
              <a:ext cx="60325" cy="2585720"/>
            </a:xfrm>
            <a:custGeom>
              <a:avLst/>
              <a:gdLst/>
              <a:ahLst/>
              <a:cxnLst/>
              <a:rect l="l" t="t" r="r" b="b"/>
              <a:pathLst>
                <a:path w="60325" h="2585720">
                  <a:moveTo>
                    <a:pt x="59807" y="2585173"/>
                  </a:moveTo>
                  <a:lnTo>
                    <a:pt x="0" y="2585173"/>
                  </a:lnTo>
                  <a:lnTo>
                    <a:pt x="0" y="0"/>
                  </a:lnTo>
                  <a:lnTo>
                    <a:pt x="59807" y="0"/>
                  </a:lnTo>
                  <a:lnTo>
                    <a:pt x="59807" y="2585173"/>
                  </a:lnTo>
                  <a:close/>
                </a:path>
              </a:pathLst>
            </a:custGeom>
            <a:solidFill>
              <a:srgbClr val="191919"/>
            </a:solidFill>
          </p:spPr>
          <p:txBody>
            <a:bodyPr wrap="square" lIns="0" tIns="0" rIns="0" bIns="0" rtlCol="0"/>
            <a:lstStyle/>
            <a:p>
              <a:endParaRPr/>
            </a:p>
          </p:txBody>
        </p:sp>
        <p:sp>
          <p:nvSpPr>
            <p:cNvPr id="25" name="object 25"/>
            <p:cNvSpPr/>
            <p:nvPr/>
          </p:nvSpPr>
          <p:spPr>
            <a:xfrm>
              <a:off x="7152449" y="2985509"/>
              <a:ext cx="754380" cy="170815"/>
            </a:xfrm>
            <a:custGeom>
              <a:avLst/>
              <a:gdLst/>
              <a:ahLst/>
              <a:cxnLst/>
              <a:rect l="l" t="t" r="r" b="b"/>
              <a:pathLst>
                <a:path w="754379" h="170814">
                  <a:moveTo>
                    <a:pt x="753871" y="170290"/>
                  </a:moveTo>
                  <a:lnTo>
                    <a:pt x="0" y="170290"/>
                  </a:lnTo>
                  <a:lnTo>
                    <a:pt x="0" y="0"/>
                  </a:lnTo>
                  <a:lnTo>
                    <a:pt x="753871" y="0"/>
                  </a:lnTo>
                  <a:lnTo>
                    <a:pt x="753871" y="170290"/>
                  </a:lnTo>
                  <a:close/>
                </a:path>
              </a:pathLst>
            </a:custGeom>
            <a:solidFill>
              <a:srgbClr val="F46123"/>
            </a:solidFill>
          </p:spPr>
          <p:txBody>
            <a:bodyPr wrap="square" lIns="0" tIns="0" rIns="0" bIns="0" rtlCol="0"/>
            <a:lstStyle/>
            <a:p>
              <a:endParaRPr/>
            </a:p>
          </p:txBody>
        </p:sp>
        <p:sp>
          <p:nvSpPr>
            <p:cNvPr id="26" name="object 26"/>
            <p:cNvSpPr/>
            <p:nvPr/>
          </p:nvSpPr>
          <p:spPr>
            <a:xfrm>
              <a:off x="6679755" y="2737510"/>
              <a:ext cx="1699895" cy="578485"/>
            </a:xfrm>
            <a:custGeom>
              <a:avLst/>
              <a:gdLst/>
              <a:ahLst/>
              <a:cxnLst/>
              <a:rect l="l" t="t" r="r" b="b"/>
              <a:pathLst>
                <a:path w="1699895" h="578485">
                  <a:moveTo>
                    <a:pt x="883843" y="0"/>
                  </a:moveTo>
                  <a:lnTo>
                    <a:pt x="815390" y="0"/>
                  </a:lnTo>
                  <a:lnTo>
                    <a:pt x="815390" y="247878"/>
                  </a:lnTo>
                  <a:lnTo>
                    <a:pt x="883843" y="247878"/>
                  </a:lnTo>
                  <a:lnTo>
                    <a:pt x="883843" y="0"/>
                  </a:lnTo>
                  <a:close/>
                </a:path>
                <a:path w="1699895" h="578485">
                  <a:moveTo>
                    <a:pt x="1699272" y="578078"/>
                  </a:moveTo>
                  <a:lnTo>
                    <a:pt x="1595488" y="364032"/>
                  </a:lnTo>
                  <a:lnTo>
                    <a:pt x="103784" y="364032"/>
                  </a:lnTo>
                  <a:lnTo>
                    <a:pt x="0" y="578078"/>
                  </a:lnTo>
                  <a:lnTo>
                    <a:pt x="1699272" y="578078"/>
                  </a:lnTo>
                  <a:close/>
                </a:path>
              </a:pathLst>
            </a:custGeom>
            <a:solidFill>
              <a:srgbClr val="191919"/>
            </a:solidFill>
          </p:spPr>
          <p:txBody>
            <a:bodyPr wrap="square" lIns="0" tIns="0" rIns="0" bIns="0" rtlCol="0"/>
            <a:lstStyle/>
            <a:p>
              <a:endParaRPr/>
            </a:p>
          </p:txBody>
        </p:sp>
        <p:sp>
          <p:nvSpPr>
            <p:cNvPr id="27" name="object 27"/>
            <p:cNvSpPr/>
            <p:nvPr/>
          </p:nvSpPr>
          <p:spPr>
            <a:xfrm>
              <a:off x="7430466" y="2441534"/>
              <a:ext cx="198120" cy="441325"/>
            </a:xfrm>
            <a:custGeom>
              <a:avLst/>
              <a:gdLst/>
              <a:ahLst/>
              <a:cxnLst/>
              <a:rect l="l" t="t" r="r" b="b"/>
              <a:pathLst>
                <a:path w="198120" h="441325">
                  <a:moveTo>
                    <a:pt x="131098" y="441310"/>
                  </a:moveTo>
                  <a:lnTo>
                    <a:pt x="66723" y="441310"/>
                  </a:lnTo>
                  <a:lnTo>
                    <a:pt x="40774" y="436059"/>
                  </a:lnTo>
                  <a:lnTo>
                    <a:pt x="19562" y="421747"/>
                  </a:lnTo>
                  <a:lnTo>
                    <a:pt x="5250" y="400535"/>
                  </a:lnTo>
                  <a:lnTo>
                    <a:pt x="0" y="374586"/>
                  </a:lnTo>
                  <a:lnTo>
                    <a:pt x="0" y="66724"/>
                  </a:lnTo>
                  <a:lnTo>
                    <a:pt x="5250" y="40755"/>
                  </a:lnTo>
                  <a:lnTo>
                    <a:pt x="19562" y="19546"/>
                  </a:lnTo>
                  <a:lnTo>
                    <a:pt x="40774" y="5244"/>
                  </a:lnTo>
                  <a:lnTo>
                    <a:pt x="66723" y="0"/>
                  </a:lnTo>
                  <a:lnTo>
                    <a:pt x="131098" y="0"/>
                  </a:lnTo>
                  <a:lnTo>
                    <a:pt x="157047" y="5244"/>
                  </a:lnTo>
                  <a:lnTo>
                    <a:pt x="178259" y="19546"/>
                  </a:lnTo>
                  <a:lnTo>
                    <a:pt x="192570" y="40755"/>
                  </a:lnTo>
                  <a:lnTo>
                    <a:pt x="197821" y="66724"/>
                  </a:lnTo>
                  <a:lnTo>
                    <a:pt x="197821" y="374586"/>
                  </a:lnTo>
                  <a:lnTo>
                    <a:pt x="192570" y="400535"/>
                  </a:lnTo>
                  <a:lnTo>
                    <a:pt x="178259" y="421747"/>
                  </a:lnTo>
                  <a:lnTo>
                    <a:pt x="157047" y="436059"/>
                  </a:lnTo>
                  <a:lnTo>
                    <a:pt x="131098" y="441310"/>
                  </a:lnTo>
                  <a:close/>
                </a:path>
              </a:pathLst>
            </a:custGeom>
            <a:solidFill>
              <a:srgbClr val="FDB530"/>
            </a:solidFill>
          </p:spPr>
          <p:txBody>
            <a:bodyPr wrap="square" lIns="0" tIns="0" rIns="0" bIns="0" rtlCol="0"/>
            <a:lstStyle/>
            <a:p>
              <a:endParaRPr/>
            </a:p>
          </p:txBody>
        </p:sp>
        <p:sp>
          <p:nvSpPr>
            <p:cNvPr id="28" name="object 28"/>
            <p:cNvSpPr/>
            <p:nvPr/>
          </p:nvSpPr>
          <p:spPr>
            <a:xfrm>
              <a:off x="7376947" y="1970582"/>
              <a:ext cx="305435" cy="506095"/>
            </a:xfrm>
            <a:custGeom>
              <a:avLst/>
              <a:gdLst/>
              <a:ahLst/>
              <a:cxnLst/>
              <a:rect l="l" t="t" r="r" b="b"/>
              <a:pathLst>
                <a:path w="305434" h="506094">
                  <a:moveTo>
                    <a:pt x="107022" y="53517"/>
                  </a:moveTo>
                  <a:lnTo>
                    <a:pt x="102819" y="32651"/>
                  </a:lnTo>
                  <a:lnTo>
                    <a:pt x="91338" y="15646"/>
                  </a:lnTo>
                  <a:lnTo>
                    <a:pt x="74333" y="4203"/>
                  </a:lnTo>
                  <a:lnTo>
                    <a:pt x="53517" y="0"/>
                  </a:lnTo>
                  <a:lnTo>
                    <a:pt x="32689" y="4203"/>
                  </a:lnTo>
                  <a:lnTo>
                    <a:pt x="15684" y="15671"/>
                  </a:lnTo>
                  <a:lnTo>
                    <a:pt x="4216" y="32677"/>
                  </a:lnTo>
                  <a:lnTo>
                    <a:pt x="0" y="53517"/>
                  </a:lnTo>
                  <a:lnTo>
                    <a:pt x="0" y="452399"/>
                  </a:lnTo>
                  <a:lnTo>
                    <a:pt x="4216" y="473214"/>
                  </a:lnTo>
                  <a:lnTo>
                    <a:pt x="15684" y="490220"/>
                  </a:lnTo>
                  <a:lnTo>
                    <a:pt x="32689" y="501700"/>
                  </a:lnTo>
                  <a:lnTo>
                    <a:pt x="53517" y="505904"/>
                  </a:lnTo>
                  <a:lnTo>
                    <a:pt x="74333" y="501700"/>
                  </a:lnTo>
                  <a:lnTo>
                    <a:pt x="91338" y="490220"/>
                  </a:lnTo>
                  <a:lnTo>
                    <a:pt x="102819" y="473214"/>
                  </a:lnTo>
                  <a:lnTo>
                    <a:pt x="107022" y="452399"/>
                  </a:lnTo>
                  <a:lnTo>
                    <a:pt x="107022" y="53517"/>
                  </a:lnTo>
                  <a:close/>
                </a:path>
                <a:path w="305434" h="506094">
                  <a:moveTo>
                    <a:pt x="304838" y="53517"/>
                  </a:moveTo>
                  <a:lnTo>
                    <a:pt x="300634" y="32651"/>
                  </a:lnTo>
                  <a:lnTo>
                    <a:pt x="289166" y="15646"/>
                  </a:lnTo>
                  <a:lnTo>
                    <a:pt x="272148" y="4203"/>
                  </a:lnTo>
                  <a:lnTo>
                    <a:pt x="251333" y="0"/>
                  </a:lnTo>
                  <a:lnTo>
                    <a:pt x="230517" y="4203"/>
                  </a:lnTo>
                  <a:lnTo>
                    <a:pt x="213499" y="15671"/>
                  </a:lnTo>
                  <a:lnTo>
                    <a:pt x="202031" y="32677"/>
                  </a:lnTo>
                  <a:lnTo>
                    <a:pt x="197815" y="53517"/>
                  </a:lnTo>
                  <a:lnTo>
                    <a:pt x="197815" y="452399"/>
                  </a:lnTo>
                  <a:lnTo>
                    <a:pt x="202031" y="473214"/>
                  </a:lnTo>
                  <a:lnTo>
                    <a:pt x="213499" y="490220"/>
                  </a:lnTo>
                  <a:lnTo>
                    <a:pt x="230517" y="501700"/>
                  </a:lnTo>
                  <a:lnTo>
                    <a:pt x="251333" y="505904"/>
                  </a:lnTo>
                  <a:lnTo>
                    <a:pt x="272148" y="501700"/>
                  </a:lnTo>
                  <a:lnTo>
                    <a:pt x="289166" y="490220"/>
                  </a:lnTo>
                  <a:lnTo>
                    <a:pt x="300634" y="473214"/>
                  </a:lnTo>
                  <a:lnTo>
                    <a:pt x="304838" y="452399"/>
                  </a:lnTo>
                  <a:lnTo>
                    <a:pt x="304838" y="53517"/>
                  </a:lnTo>
                  <a:close/>
                </a:path>
              </a:pathLst>
            </a:custGeom>
            <a:solidFill>
              <a:srgbClr val="191919"/>
            </a:solidFill>
          </p:spPr>
          <p:txBody>
            <a:bodyPr wrap="square" lIns="0" tIns="0" rIns="0" bIns="0" rtlCol="0"/>
            <a:lstStyle/>
            <a:p>
              <a:endParaRPr/>
            </a:p>
          </p:txBody>
        </p:sp>
        <p:sp>
          <p:nvSpPr>
            <p:cNvPr id="29" name="object 29"/>
            <p:cNvSpPr/>
            <p:nvPr/>
          </p:nvSpPr>
          <p:spPr>
            <a:xfrm>
              <a:off x="7251092" y="2248328"/>
              <a:ext cx="556895" cy="386715"/>
            </a:xfrm>
            <a:custGeom>
              <a:avLst/>
              <a:gdLst/>
              <a:ahLst/>
              <a:cxnLst/>
              <a:rect l="l" t="t" r="r" b="b"/>
              <a:pathLst>
                <a:path w="556895" h="386714">
                  <a:moveTo>
                    <a:pt x="450265" y="386423"/>
                  </a:moveTo>
                  <a:lnTo>
                    <a:pt x="106314" y="386423"/>
                  </a:lnTo>
                  <a:lnTo>
                    <a:pt x="64939" y="378065"/>
                  </a:lnTo>
                  <a:lnTo>
                    <a:pt x="31144" y="355272"/>
                  </a:lnTo>
                  <a:lnTo>
                    <a:pt x="8357" y="321465"/>
                  </a:lnTo>
                  <a:lnTo>
                    <a:pt x="0" y="280064"/>
                  </a:lnTo>
                  <a:lnTo>
                    <a:pt x="0" y="0"/>
                  </a:lnTo>
                  <a:lnTo>
                    <a:pt x="556581" y="0"/>
                  </a:lnTo>
                  <a:lnTo>
                    <a:pt x="556581" y="280064"/>
                  </a:lnTo>
                  <a:lnTo>
                    <a:pt x="548224" y="321465"/>
                  </a:lnTo>
                  <a:lnTo>
                    <a:pt x="525435" y="355272"/>
                  </a:lnTo>
                  <a:lnTo>
                    <a:pt x="491641" y="378065"/>
                  </a:lnTo>
                  <a:lnTo>
                    <a:pt x="450265" y="386423"/>
                  </a:lnTo>
                  <a:close/>
                </a:path>
              </a:pathLst>
            </a:custGeom>
            <a:solidFill>
              <a:srgbClr val="1F8E2E"/>
            </a:solidFill>
          </p:spPr>
          <p:txBody>
            <a:bodyPr wrap="square" lIns="0" tIns="0" rIns="0" bIns="0" rtlCol="0"/>
            <a:lstStyle/>
            <a:p>
              <a:endParaRPr/>
            </a:p>
          </p:txBody>
        </p:sp>
        <p:pic>
          <p:nvPicPr>
            <p:cNvPr id="30" name="object 30"/>
            <p:cNvPicPr/>
            <p:nvPr/>
          </p:nvPicPr>
          <p:blipFill>
            <a:blip r:embed="rId6" cstate="print"/>
            <a:stretch>
              <a:fillRect/>
            </a:stretch>
          </p:blipFill>
          <p:spPr>
            <a:xfrm>
              <a:off x="7473337" y="2369846"/>
              <a:ext cx="112078" cy="163639"/>
            </a:xfrm>
            <a:prstGeom prst="rect">
              <a:avLst/>
            </a:prstGeom>
          </p:spPr>
        </p:pic>
        <p:sp>
          <p:nvSpPr>
            <p:cNvPr id="31" name="object 31"/>
            <p:cNvSpPr/>
            <p:nvPr/>
          </p:nvSpPr>
          <p:spPr>
            <a:xfrm>
              <a:off x="7351230" y="831875"/>
              <a:ext cx="351155" cy="727710"/>
            </a:xfrm>
            <a:custGeom>
              <a:avLst/>
              <a:gdLst/>
              <a:ahLst/>
              <a:cxnLst/>
              <a:rect l="l" t="t" r="r" b="b"/>
              <a:pathLst>
                <a:path w="351154" h="727710">
                  <a:moveTo>
                    <a:pt x="350964" y="209169"/>
                  </a:moveTo>
                  <a:lnTo>
                    <a:pt x="175526" y="0"/>
                  </a:lnTo>
                  <a:lnTo>
                    <a:pt x="0" y="209169"/>
                  </a:lnTo>
                  <a:lnTo>
                    <a:pt x="122415" y="209169"/>
                  </a:lnTo>
                  <a:lnTo>
                    <a:pt x="122415" y="727265"/>
                  </a:lnTo>
                  <a:lnTo>
                    <a:pt x="228638" y="727265"/>
                  </a:lnTo>
                  <a:lnTo>
                    <a:pt x="228638" y="209169"/>
                  </a:lnTo>
                  <a:lnTo>
                    <a:pt x="350964" y="209169"/>
                  </a:lnTo>
                  <a:close/>
                </a:path>
              </a:pathLst>
            </a:custGeom>
            <a:solidFill>
              <a:srgbClr val="191919"/>
            </a:solidFill>
          </p:spPr>
          <p:txBody>
            <a:bodyPr wrap="square" lIns="0" tIns="0" rIns="0" bIns="0" rtlCol="0"/>
            <a:lstStyle/>
            <a:p>
              <a:endParaRPr/>
            </a:p>
          </p:txBody>
        </p:sp>
        <p:sp>
          <p:nvSpPr>
            <p:cNvPr id="32" name="object 32"/>
            <p:cNvSpPr/>
            <p:nvPr/>
          </p:nvSpPr>
          <p:spPr>
            <a:xfrm>
              <a:off x="6280152" y="3800476"/>
              <a:ext cx="1493520" cy="147955"/>
            </a:xfrm>
            <a:custGeom>
              <a:avLst/>
              <a:gdLst/>
              <a:ahLst/>
              <a:cxnLst/>
              <a:rect l="l" t="t" r="r" b="b"/>
              <a:pathLst>
                <a:path w="1493520" h="147954">
                  <a:moveTo>
                    <a:pt x="1419414" y="147331"/>
                  </a:moveTo>
                  <a:lnTo>
                    <a:pt x="73696" y="147331"/>
                  </a:lnTo>
                  <a:lnTo>
                    <a:pt x="44948" y="141561"/>
                  </a:lnTo>
                  <a:lnTo>
                    <a:pt x="21529" y="125809"/>
                  </a:lnTo>
                  <a:lnTo>
                    <a:pt x="5770" y="102408"/>
                  </a:lnTo>
                  <a:lnTo>
                    <a:pt x="0" y="73695"/>
                  </a:lnTo>
                  <a:lnTo>
                    <a:pt x="5770" y="44947"/>
                  </a:lnTo>
                  <a:lnTo>
                    <a:pt x="21529" y="21529"/>
                  </a:lnTo>
                  <a:lnTo>
                    <a:pt x="44948" y="5770"/>
                  </a:lnTo>
                  <a:lnTo>
                    <a:pt x="73696" y="0"/>
                  </a:lnTo>
                  <a:lnTo>
                    <a:pt x="1419414" y="0"/>
                  </a:lnTo>
                  <a:lnTo>
                    <a:pt x="1448162" y="5770"/>
                  </a:lnTo>
                  <a:lnTo>
                    <a:pt x="1471581" y="21529"/>
                  </a:lnTo>
                  <a:lnTo>
                    <a:pt x="1487340" y="44947"/>
                  </a:lnTo>
                  <a:lnTo>
                    <a:pt x="1493110" y="73695"/>
                  </a:lnTo>
                  <a:lnTo>
                    <a:pt x="1487340" y="102408"/>
                  </a:lnTo>
                  <a:lnTo>
                    <a:pt x="1471581" y="125809"/>
                  </a:lnTo>
                  <a:lnTo>
                    <a:pt x="1448162" y="141561"/>
                  </a:lnTo>
                  <a:lnTo>
                    <a:pt x="1419414" y="147331"/>
                  </a:lnTo>
                  <a:close/>
                </a:path>
              </a:pathLst>
            </a:custGeom>
            <a:solidFill>
              <a:srgbClr val="E7E6D6"/>
            </a:solidFill>
          </p:spPr>
          <p:txBody>
            <a:bodyPr wrap="square" lIns="0" tIns="0" rIns="0" bIns="0" rtlCol="0"/>
            <a:lstStyle/>
            <a:p>
              <a:endParaRPr/>
            </a:p>
          </p:txBody>
        </p:sp>
        <p:sp>
          <p:nvSpPr>
            <p:cNvPr id="33" name="object 33"/>
            <p:cNvSpPr/>
            <p:nvPr/>
          </p:nvSpPr>
          <p:spPr>
            <a:xfrm>
              <a:off x="7863672" y="3800476"/>
              <a:ext cx="915035" cy="147955"/>
            </a:xfrm>
            <a:custGeom>
              <a:avLst/>
              <a:gdLst/>
              <a:ahLst/>
              <a:cxnLst/>
              <a:rect l="l" t="t" r="r" b="b"/>
              <a:pathLst>
                <a:path w="915034" h="147954">
                  <a:moveTo>
                    <a:pt x="841338" y="147331"/>
                  </a:moveTo>
                  <a:lnTo>
                    <a:pt x="73696" y="147331"/>
                  </a:lnTo>
                  <a:lnTo>
                    <a:pt x="44948" y="141561"/>
                  </a:lnTo>
                  <a:lnTo>
                    <a:pt x="21529" y="125809"/>
                  </a:lnTo>
                  <a:lnTo>
                    <a:pt x="5770" y="102408"/>
                  </a:lnTo>
                  <a:lnTo>
                    <a:pt x="0" y="73695"/>
                  </a:lnTo>
                  <a:lnTo>
                    <a:pt x="5770" y="44947"/>
                  </a:lnTo>
                  <a:lnTo>
                    <a:pt x="21529" y="21529"/>
                  </a:lnTo>
                  <a:lnTo>
                    <a:pt x="44948" y="5770"/>
                  </a:lnTo>
                  <a:lnTo>
                    <a:pt x="73696" y="0"/>
                  </a:lnTo>
                  <a:lnTo>
                    <a:pt x="841338" y="0"/>
                  </a:lnTo>
                  <a:lnTo>
                    <a:pt x="870061" y="5770"/>
                  </a:lnTo>
                  <a:lnTo>
                    <a:pt x="893482" y="21529"/>
                  </a:lnTo>
                  <a:lnTo>
                    <a:pt x="909255" y="44947"/>
                  </a:lnTo>
                  <a:lnTo>
                    <a:pt x="915034" y="73695"/>
                  </a:lnTo>
                  <a:lnTo>
                    <a:pt x="909255" y="102408"/>
                  </a:lnTo>
                  <a:lnTo>
                    <a:pt x="893482" y="125809"/>
                  </a:lnTo>
                  <a:lnTo>
                    <a:pt x="870061" y="141561"/>
                  </a:lnTo>
                  <a:lnTo>
                    <a:pt x="841338" y="147331"/>
                  </a:lnTo>
                  <a:close/>
                </a:path>
              </a:pathLst>
            </a:custGeom>
            <a:solidFill>
              <a:srgbClr val="FDB530"/>
            </a:solidFill>
          </p:spPr>
          <p:txBody>
            <a:bodyPr wrap="square" lIns="0" tIns="0" rIns="0" bIns="0" rtlCol="0"/>
            <a:lstStyle/>
            <a:p>
              <a:endParaRPr/>
            </a:p>
          </p:txBody>
        </p:sp>
        <p:sp>
          <p:nvSpPr>
            <p:cNvPr id="34" name="object 34"/>
            <p:cNvSpPr/>
            <p:nvPr/>
          </p:nvSpPr>
          <p:spPr>
            <a:xfrm>
              <a:off x="6280152" y="4044675"/>
              <a:ext cx="776605" cy="147320"/>
            </a:xfrm>
            <a:custGeom>
              <a:avLst/>
              <a:gdLst/>
              <a:ahLst/>
              <a:cxnLst/>
              <a:rect l="l" t="t" r="r" b="b"/>
              <a:pathLst>
                <a:path w="776604" h="147320">
                  <a:moveTo>
                    <a:pt x="702728" y="147271"/>
                  </a:moveTo>
                  <a:lnTo>
                    <a:pt x="73696" y="147271"/>
                  </a:lnTo>
                  <a:lnTo>
                    <a:pt x="44948" y="141502"/>
                  </a:lnTo>
                  <a:lnTo>
                    <a:pt x="21529" y="125749"/>
                  </a:lnTo>
                  <a:lnTo>
                    <a:pt x="5770" y="102349"/>
                  </a:lnTo>
                  <a:lnTo>
                    <a:pt x="0" y="73635"/>
                  </a:lnTo>
                  <a:lnTo>
                    <a:pt x="5770" y="44897"/>
                  </a:lnTo>
                  <a:lnTo>
                    <a:pt x="21529" y="21499"/>
                  </a:lnTo>
                  <a:lnTo>
                    <a:pt x="44948" y="5761"/>
                  </a:lnTo>
                  <a:lnTo>
                    <a:pt x="73696" y="0"/>
                  </a:lnTo>
                  <a:lnTo>
                    <a:pt x="702728" y="0"/>
                  </a:lnTo>
                  <a:lnTo>
                    <a:pt x="731476" y="5761"/>
                  </a:lnTo>
                  <a:lnTo>
                    <a:pt x="754895" y="21499"/>
                  </a:lnTo>
                  <a:lnTo>
                    <a:pt x="770654" y="44897"/>
                  </a:lnTo>
                  <a:lnTo>
                    <a:pt x="776424" y="73635"/>
                  </a:lnTo>
                  <a:lnTo>
                    <a:pt x="770654" y="102349"/>
                  </a:lnTo>
                  <a:lnTo>
                    <a:pt x="754895" y="125749"/>
                  </a:lnTo>
                  <a:lnTo>
                    <a:pt x="731476" y="141502"/>
                  </a:lnTo>
                  <a:lnTo>
                    <a:pt x="702728" y="147271"/>
                  </a:lnTo>
                  <a:close/>
                </a:path>
              </a:pathLst>
            </a:custGeom>
            <a:solidFill>
              <a:srgbClr val="2E83C7"/>
            </a:solidFill>
          </p:spPr>
          <p:txBody>
            <a:bodyPr wrap="square" lIns="0" tIns="0" rIns="0" bIns="0" rtlCol="0"/>
            <a:lstStyle/>
            <a:p>
              <a:endParaRPr/>
            </a:p>
          </p:txBody>
        </p:sp>
        <p:sp>
          <p:nvSpPr>
            <p:cNvPr id="35" name="object 35"/>
            <p:cNvSpPr/>
            <p:nvPr/>
          </p:nvSpPr>
          <p:spPr>
            <a:xfrm>
              <a:off x="7146905" y="4044675"/>
              <a:ext cx="1631950" cy="147320"/>
            </a:xfrm>
            <a:custGeom>
              <a:avLst/>
              <a:gdLst/>
              <a:ahLst/>
              <a:cxnLst/>
              <a:rect l="l" t="t" r="r" b="b"/>
              <a:pathLst>
                <a:path w="1631950" h="147320">
                  <a:moveTo>
                    <a:pt x="1558023" y="147271"/>
                  </a:moveTo>
                  <a:lnTo>
                    <a:pt x="73634" y="147271"/>
                  </a:lnTo>
                  <a:lnTo>
                    <a:pt x="44922" y="141502"/>
                  </a:lnTo>
                  <a:lnTo>
                    <a:pt x="21521" y="125749"/>
                  </a:lnTo>
                  <a:lnTo>
                    <a:pt x="5769" y="102349"/>
                  </a:lnTo>
                  <a:lnTo>
                    <a:pt x="0" y="73635"/>
                  </a:lnTo>
                  <a:lnTo>
                    <a:pt x="5769" y="44897"/>
                  </a:lnTo>
                  <a:lnTo>
                    <a:pt x="21521" y="21499"/>
                  </a:lnTo>
                  <a:lnTo>
                    <a:pt x="44922" y="5761"/>
                  </a:lnTo>
                  <a:lnTo>
                    <a:pt x="73634" y="0"/>
                  </a:lnTo>
                  <a:lnTo>
                    <a:pt x="1558023" y="0"/>
                  </a:lnTo>
                  <a:lnTo>
                    <a:pt x="1586771" y="5761"/>
                  </a:lnTo>
                  <a:lnTo>
                    <a:pt x="1610189" y="21499"/>
                  </a:lnTo>
                  <a:lnTo>
                    <a:pt x="1625948" y="44897"/>
                  </a:lnTo>
                  <a:lnTo>
                    <a:pt x="1631719" y="73635"/>
                  </a:lnTo>
                  <a:lnTo>
                    <a:pt x="1625948" y="102349"/>
                  </a:lnTo>
                  <a:lnTo>
                    <a:pt x="1610189" y="125749"/>
                  </a:lnTo>
                  <a:lnTo>
                    <a:pt x="1586771" y="141502"/>
                  </a:lnTo>
                  <a:lnTo>
                    <a:pt x="1558023" y="147271"/>
                  </a:lnTo>
                  <a:close/>
                </a:path>
              </a:pathLst>
            </a:custGeom>
            <a:solidFill>
              <a:srgbClr val="F46123"/>
            </a:solidFill>
          </p:spPr>
          <p:txBody>
            <a:bodyPr wrap="square" lIns="0" tIns="0" rIns="0" bIns="0" rtlCol="0"/>
            <a:lstStyle/>
            <a:p>
              <a:endParaRPr/>
            </a:p>
          </p:txBody>
        </p:sp>
        <p:sp>
          <p:nvSpPr>
            <p:cNvPr id="36" name="object 36"/>
            <p:cNvSpPr/>
            <p:nvPr/>
          </p:nvSpPr>
          <p:spPr>
            <a:xfrm>
              <a:off x="6280152" y="4288754"/>
              <a:ext cx="1296670" cy="147955"/>
            </a:xfrm>
            <a:custGeom>
              <a:avLst/>
              <a:gdLst/>
              <a:ahLst/>
              <a:cxnLst/>
              <a:rect l="l" t="t" r="r" b="b"/>
              <a:pathLst>
                <a:path w="1296670" h="147954">
                  <a:moveTo>
                    <a:pt x="1222932" y="147331"/>
                  </a:moveTo>
                  <a:lnTo>
                    <a:pt x="73696" y="147331"/>
                  </a:lnTo>
                  <a:lnTo>
                    <a:pt x="44948" y="141562"/>
                  </a:lnTo>
                  <a:lnTo>
                    <a:pt x="21529" y="125809"/>
                  </a:lnTo>
                  <a:lnTo>
                    <a:pt x="5770" y="102409"/>
                  </a:lnTo>
                  <a:lnTo>
                    <a:pt x="0" y="73695"/>
                  </a:lnTo>
                  <a:lnTo>
                    <a:pt x="5770" y="44947"/>
                  </a:lnTo>
                  <a:lnTo>
                    <a:pt x="21529" y="21529"/>
                  </a:lnTo>
                  <a:lnTo>
                    <a:pt x="44948" y="5770"/>
                  </a:lnTo>
                  <a:lnTo>
                    <a:pt x="73696" y="0"/>
                  </a:lnTo>
                  <a:lnTo>
                    <a:pt x="1222932" y="0"/>
                  </a:lnTo>
                  <a:lnTo>
                    <a:pt x="1251655" y="5770"/>
                  </a:lnTo>
                  <a:lnTo>
                    <a:pt x="1275076" y="21529"/>
                  </a:lnTo>
                  <a:lnTo>
                    <a:pt x="1290849" y="44947"/>
                  </a:lnTo>
                  <a:lnTo>
                    <a:pt x="1296628" y="73695"/>
                  </a:lnTo>
                  <a:lnTo>
                    <a:pt x="1290849" y="102409"/>
                  </a:lnTo>
                  <a:lnTo>
                    <a:pt x="1275076" y="125809"/>
                  </a:lnTo>
                  <a:lnTo>
                    <a:pt x="1251655" y="141562"/>
                  </a:lnTo>
                  <a:lnTo>
                    <a:pt x="1222932" y="147331"/>
                  </a:lnTo>
                  <a:close/>
                </a:path>
              </a:pathLst>
            </a:custGeom>
            <a:solidFill>
              <a:srgbClr val="1F8E2E"/>
            </a:solidFill>
          </p:spPr>
          <p:txBody>
            <a:bodyPr wrap="square" lIns="0" tIns="0" rIns="0" bIns="0" rtlCol="0"/>
            <a:lstStyle/>
            <a:p>
              <a:endParaRPr/>
            </a:p>
          </p:txBody>
        </p:sp>
        <p:sp>
          <p:nvSpPr>
            <p:cNvPr id="37" name="object 37"/>
            <p:cNvSpPr/>
            <p:nvPr/>
          </p:nvSpPr>
          <p:spPr>
            <a:xfrm>
              <a:off x="6280150" y="4288764"/>
              <a:ext cx="2498725" cy="391795"/>
            </a:xfrm>
            <a:custGeom>
              <a:avLst/>
              <a:gdLst/>
              <a:ahLst/>
              <a:cxnLst/>
              <a:rect l="l" t="t" r="r" b="b"/>
              <a:pathLst>
                <a:path w="2498725" h="391795">
                  <a:moveTo>
                    <a:pt x="1825790" y="317830"/>
                  </a:moveTo>
                  <a:lnTo>
                    <a:pt x="1820024" y="289077"/>
                  </a:lnTo>
                  <a:lnTo>
                    <a:pt x="1804276" y="265658"/>
                  </a:lnTo>
                  <a:lnTo>
                    <a:pt x="1780870" y="249910"/>
                  </a:lnTo>
                  <a:lnTo>
                    <a:pt x="1752155" y="244132"/>
                  </a:lnTo>
                  <a:lnTo>
                    <a:pt x="73698" y="244132"/>
                  </a:lnTo>
                  <a:lnTo>
                    <a:pt x="44945" y="249910"/>
                  </a:lnTo>
                  <a:lnTo>
                    <a:pt x="21526" y="265658"/>
                  </a:lnTo>
                  <a:lnTo>
                    <a:pt x="5765" y="289077"/>
                  </a:lnTo>
                  <a:lnTo>
                    <a:pt x="0" y="317830"/>
                  </a:lnTo>
                  <a:lnTo>
                    <a:pt x="5765" y="346544"/>
                  </a:lnTo>
                  <a:lnTo>
                    <a:pt x="21526" y="369938"/>
                  </a:lnTo>
                  <a:lnTo>
                    <a:pt x="44945" y="385699"/>
                  </a:lnTo>
                  <a:lnTo>
                    <a:pt x="73698" y="391464"/>
                  </a:lnTo>
                  <a:lnTo>
                    <a:pt x="1752155" y="391464"/>
                  </a:lnTo>
                  <a:lnTo>
                    <a:pt x="1780870" y="385699"/>
                  </a:lnTo>
                  <a:lnTo>
                    <a:pt x="1804276" y="369938"/>
                  </a:lnTo>
                  <a:lnTo>
                    <a:pt x="1820024" y="346544"/>
                  </a:lnTo>
                  <a:lnTo>
                    <a:pt x="1825790" y="317830"/>
                  </a:lnTo>
                  <a:close/>
                </a:path>
                <a:path w="2498725" h="391795">
                  <a:moveTo>
                    <a:pt x="2498547" y="73698"/>
                  </a:moveTo>
                  <a:lnTo>
                    <a:pt x="2492768" y="44945"/>
                  </a:lnTo>
                  <a:lnTo>
                    <a:pt x="2476995" y="21526"/>
                  </a:lnTo>
                  <a:lnTo>
                    <a:pt x="2453576" y="5765"/>
                  </a:lnTo>
                  <a:lnTo>
                    <a:pt x="2424849" y="0"/>
                  </a:lnTo>
                  <a:lnTo>
                    <a:pt x="1460601" y="0"/>
                  </a:lnTo>
                  <a:lnTo>
                    <a:pt x="1431886" y="5765"/>
                  </a:lnTo>
                  <a:lnTo>
                    <a:pt x="1408493" y="21526"/>
                  </a:lnTo>
                  <a:lnTo>
                    <a:pt x="1392732" y="44945"/>
                  </a:lnTo>
                  <a:lnTo>
                    <a:pt x="1386967" y="73698"/>
                  </a:lnTo>
                  <a:lnTo>
                    <a:pt x="1392732" y="102400"/>
                  </a:lnTo>
                  <a:lnTo>
                    <a:pt x="1408493" y="125806"/>
                  </a:lnTo>
                  <a:lnTo>
                    <a:pt x="1431886" y="141554"/>
                  </a:lnTo>
                  <a:lnTo>
                    <a:pt x="1460601" y="147332"/>
                  </a:lnTo>
                  <a:lnTo>
                    <a:pt x="2424849" y="147332"/>
                  </a:lnTo>
                  <a:lnTo>
                    <a:pt x="2453576" y="141554"/>
                  </a:lnTo>
                  <a:lnTo>
                    <a:pt x="2476995" y="125806"/>
                  </a:lnTo>
                  <a:lnTo>
                    <a:pt x="2492768" y="102400"/>
                  </a:lnTo>
                  <a:lnTo>
                    <a:pt x="2498547" y="73698"/>
                  </a:lnTo>
                  <a:close/>
                </a:path>
              </a:pathLst>
            </a:custGeom>
            <a:solidFill>
              <a:srgbClr val="E7E6D6"/>
            </a:solidFill>
          </p:spPr>
          <p:txBody>
            <a:bodyPr wrap="square" lIns="0" tIns="0" rIns="0" bIns="0" rtlCol="0"/>
            <a:lstStyle/>
            <a:p>
              <a:endParaRPr/>
            </a:p>
          </p:txBody>
        </p:sp>
        <p:sp>
          <p:nvSpPr>
            <p:cNvPr id="38" name="object 38"/>
            <p:cNvSpPr/>
            <p:nvPr/>
          </p:nvSpPr>
          <p:spPr>
            <a:xfrm>
              <a:off x="8196307" y="4532893"/>
              <a:ext cx="582930" cy="147955"/>
            </a:xfrm>
            <a:custGeom>
              <a:avLst/>
              <a:gdLst/>
              <a:ahLst/>
              <a:cxnLst/>
              <a:rect l="l" t="t" r="r" b="b"/>
              <a:pathLst>
                <a:path w="582929" h="147954">
                  <a:moveTo>
                    <a:pt x="508653" y="147331"/>
                  </a:moveTo>
                  <a:lnTo>
                    <a:pt x="73696" y="147331"/>
                  </a:lnTo>
                  <a:lnTo>
                    <a:pt x="44973" y="141562"/>
                  </a:lnTo>
                  <a:lnTo>
                    <a:pt x="21552" y="125809"/>
                  </a:lnTo>
                  <a:lnTo>
                    <a:pt x="5779" y="102409"/>
                  </a:lnTo>
                  <a:lnTo>
                    <a:pt x="0" y="73695"/>
                  </a:lnTo>
                  <a:lnTo>
                    <a:pt x="5779" y="44947"/>
                  </a:lnTo>
                  <a:lnTo>
                    <a:pt x="21552" y="21529"/>
                  </a:lnTo>
                  <a:lnTo>
                    <a:pt x="44973" y="5770"/>
                  </a:lnTo>
                  <a:lnTo>
                    <a:pt x="73696" y="0"/>
                  </a:lnTo>
                  <a:lnTo>
                    <a:pt x="508653" y="0"/>
                  </a:lnTo>
                  <a:lnTo>
                    <a:pt x="537401" y="5770"/>
                  </a:lnTo>
                  <a:lnTo>
                    <a:pt x="560819" y="21529"/>
                  </a:lnTo>
                  <a:lnTo>
                    <a:pt x="576578" y="44947"/>
                  </a:lnTo>
                  <a:lnTo>
                    <a:pt x="582349" y="73695"/>
                  </a:lnTo>
                  <a:lnTo>
                    <a:pt x="576578" y="102409"/>
                  </a:lnTo>
                  <a:lnTo>
                    <a:pt x="560819" y="125809"/>
                  </a:lnTo>
                  <a:lnTo>
                    <a:pt x="537401" y="141562"/>
                  </a:lnTo>
                  <a:lnTo>
                    <a:pt x="508653" y="147331"/>
                  </a:lnTo>
                  <a:close/>
                </a:path>
              </a:pathLst>
            </a:custGeom>
            <a:solidFill>
              <a:srgbClr val="FDB530"/>
            </a:solidFill>
          </p:spPr>
          <p:txBody>
            <a:bodyPr wrap="square" lIns="0" tIns="0" rIns="0" bIns="0" rtlCol="0"/>
            <a:lstStyle/>
            <a:p>
              <a:endParaRPr/>
            </a:p>
          </p:txBody>
        </p:sp>
        <p:sp>
          <p:nvSpPr>
            <p:cNvPr id="39" name="object 39"/>
            <p:cNvSpPr/>
            <p:nvPr/>
          </p:nvSpPr>
          <p:spPr>
            <a:xfrm>
              <a:off x="6280152" y="4777032"/>
              <a:ext cx="940435" cy="147955"/>
            </a:xfrm>
            <a:custGeom>
              <a:avLst/>
              <a:gdLst/>
              <a:ahLst/>
              <a:cxnLst/>
              <a:rect l="l" t="t" r="r" b="b"/>
              <a:pathLst>
                <a:path w="940434" h="147954">
                  <a:moveTo>
                    <a:pt x="866724" y="147391"/>
                  </a:moveTo>
                  <a:lnTo>
                    <a:pt x="73696" y="147391"/>
                  </a:lnTo>
                  <a:lnTo>
                    <a:pt x="44948" y="141612"/>
                  </a:lnTo>
                  <a:lnTo>
                    <a:pt x="21529" y="125839"/>
                  </a:lnTo>
                  <a:lnTo>
                    <a:pt x="5770" y="102418"/>
                  </a:lnTo>
                  <a:lnTo>
                    <a:pt x="0" y="73695"/>
                  </a:lnTo>
                  <a:lnTo>
                    <a:pt x="5770" y="44973"/>
                  </a:lnTo>
                  <a:lnTo>
                    <a:pt x="21529" y="21552"/>
                  </a:lnTo>
                  <a:lnTo>
                    <a:pt x="44948" y="5779"/>
                  </a:lnTo>
                  <a:lnTo>
                    <a:pt x="73696" y="0"/>
                  </a:lnTo>
                  <a:lnTo>
                    <a:pt x="866724" y="0"/>
                  </a:lnTo>
                  <a:lnTo>
                    <a:pt x="895438" y="5779"/>
                  </a:lnTo>
                  <a:lnTo>
                    <a:pt x="918838" y="21552"/>
                  </a:lnTo>
                  <a:lnTo>
                    <a:pt x="934591" y="44973"/>
                  </a:lnTo>
                  <a:lnTo>
                    <a:pt x="940360" y="73695"/>
                  </a:lnTo>
                  <a:lnTo>
                    <a:pt x="934591" y="102418"/>
                  </a:lnTo>
                  <a:lnTo>
                    <a:pt x="918838" y="125839"/>
                  </a:lnTo>
                  <a:lnTo>
                    <a:pt x="895438" y="141612"/>
                  </a:lnTo>
                  <a:lnTo>
                    <a:pt x="866724" y="147391"/>
                  </a:lnTo>
                  <a:close/>
                </a:path>
              </a:pathLst>
            </a:custGeom>
            <a:solidFill>
              <a:srgbClr val="F46123"/>
            </a:solidFill>
          </p:spPr>
          <p:txBody>
            <a:bodyPr wrap="square" lIns="0" tIns="0" rIns="0" bIns="0" rtlCol="0"/>
            <a:lstStyle/>
            <a:p>
              <a:endParaRPr/>
            </a:p>
          </p:txBody>
        </p:sp>
        <p:sp>
          <p:nvSpPr>
            <p:cNvPr id="40" name="object 40"/>
            <p:cNvSpPr/>
            <p:nvPr/>
          </p:nvSpPr>
          <p:spPr>
            <a:xfrm>
              <a:off x="7310966" y="4777032"/>
              <a:ext cx="1468120" cy="147955"/>
            </a:xfrm>
            <a:custGeom>
              <a:avLst/>
              <a:gdLst/>
              <a:ahLst/>
              <a:cxnLst/>
              <a:rect l="l" t="t" r="r" b="b"/>
              <a:pathLst>
                <a:path w="1468120" h="147954">
                  <a:moveTo>
                    <a:pt x="1394027" y="147391"/>
                  </a:moveTo>
                  <a:lnTo>
                    <a:pt x="73635" y="147391"/>
                  </a:lnTo>
                  <a:lnTo>
                    <a:pt x="44922" y="141612"/>
                  </a:lnTo>
                  <a:lnTo>
                    <a:pt x="21522" y="125839"/>
                  </a:lnTo>
                  <a:lnTo>
                    <a:pt x="5769" y="102418"/>
                  </a:lnTo>
                  <a:lnTo>
                    <a:pt x="0" y="73695"/>
                  </a:lnTo>
                  <a:lnTo>
                    <a:pt x="5769" y="44973"/>
                  </a:lnTo>
                  <a:lnTo>
                    <a:pt x="21522" y="21552"/>
                  </a:lnTo>
                  <a:lnTo>
                    <a:pt x="44922" y="5779"/>
                  </a:lnTo>
                  <a:lnTo>
                    <a:pt x="73635" y="0"/>
                  </a:lnTo>
                  <a:lnTo>
                    <a:pt x="1394027" y="0"/>
                  </a:lnTo>
                  <a:lnTo>
                    <a:pt x="1422750" y="5779"/>
                  </a:lnTo>
                  <a:lnTo>
                    <a:pt x="1446171" y="21552"/>
                  </a:lnTo>
                  <a:lnTo>
                    <a:pt x="1461944" y="44973"/>
                  </a:lnTo>
                  <a:lnTo>
                    <a:pt x="1467723" y="73695"/>
                  </a:lnTo>
                  <a:lnTo>
                    <a:pt x="1461944" y="102418"/>
                  </a:lnTo>
                  <a:lnTo>
                    <a:pt x="1446171" y="125839"/>
                  </a:lnTo>
                  <a:lnTo>
                    <a:pt x="1422750" y="141612"/>
                  </a:lnTo>
                  <a:lnTo>
                    <a:pt x="1394027" y="147391"/>
                  </a:lnTo>
                  <a:close/>
                </a:path>
              </a:pathLst>
            </a:custGeom>
            <a:solidFill>
              <a:srgbClr val="2E83C7"/>
            </a:solidFill>
          </p:spPr>
          <p:txBody>
            <a:bodyPr wrap="square" lIns="0" tIns="0" rIns="0" bIns="0" rtlCol="0"/>
            <a:lstStyle/>
            <a:p>
              <a:endParaRPr/>
            </a:p>
          </p:txBody>
        </p:sp>
      </p:grpSp>
      <p:sp>
        <p:nvSpPr>
          <p:cNvPr id="41" name="object 41"/>
          <p:cNvSpPr txBox="1">
            <a:spLocks noGrp="1"/>
          </p:cNvSpPr>
          <p:nvPr>
            <p:ph type="title"/>
          </p:nvPr>
        </p:nvSpPr>
        <p:spPr>
          <a:xfrm>
            <a:off x="788125" y="1425748"/>
            <a:ext cx="3949532" cy="2503891"/>
          </a:xfrm>
          <a:prstGeom prst="rect">
            <a:avLst/>
          </a:prstGeom>
        </p:spPr>
        <p:txBody>
          <a:bodyPr vert="horz" wrap="square" lIns="0" tIns="92075" rIns="0" bIns="0" rtlCol="0">
            <a:spAutoFit/>
          </a:bodyPr>
          <a:lstStyle/>
          <a:p>
            <a:pPr marL="12700" marR="5080">
              <a:lnSpc>
                <a:spcPts val="4970"/>
              </a:lnSpc>
              <a:spcBef>
                <a:spcPts val="725"/>
              </a:spcBef>
            </a:pPr>
            <a:r>
              <a:rPr lang="es-DO" sz="4600" spc="195" dirty="0"/>
              <a:t>Motores</a:t>
            </a:r>
            <a:r>
              <a:rPr sz="4600" spc="195" dirty="0"/>
              <a:t> </a:t>
            </a:r>
            <a:r>
              <a:rPr sz="4600" spc="200" dirty="0"/>
              <a:t> </a:t>
            </a:r>
            <a:r>
              <a:rPr sz="4600" spc="140" dirty="0"/>
              <a:t>Trifasicos</a:t>
            </a:r>
            <a:endParaRPr sz="4600" dirty="0"/>
          </a:p>
          <a:p>
            <a:pPr marL="12700">
              <a:lnSpc>
                <a:spcPct val="100000"/>
              </a:lnSpc>
              <a:spcBef>
                <a:spcPts val="355"/>
              </a:spcBef>
            </a:pPr>
            <a:r>
              <a:rPr lang="es-DO" sz="1400" dirty="0">
                <a:latin typeface="Lucida Sans Unicode"/>
                <a:cs typeface="Lucida Sans Unicode"/>
              </a:rPr>
              <a:t>Jesus Beato Pimentel</a:t>
            </a:r>
            <a:br>
              <a:rPr lang="es-DO" sz="1400" dirty="0">
                <a:latin typeface="Lucida Sans Unicode"/>
                <a:cs typeface="Lucida Sans Unicode"/>
              </a:rPr>
            </a:br>
            <a:r>
              <a:rPr lang="es-DO" sz="1400" dirty="0">
                <a:latin typeface="Lucida Sans Unicode"/>
                <a:cs typeface="Lucida Sans Unicode"/>
              </a:rPr>
              <a:t>José Canario Torres</a:t>
            </a:r>
            <a:br>
              <a:rPr lang="es-DO" sz="1400" dirty="0">
                <a:latin typeface="Lucida Sans Unicode"/>
                <a:cs typeface="Lucida Sans Unicode"/>
              </a:rPr>
            </a:br>
            <a:r>
              <a:rPr lang="es-DO" sz="1400" dirty="0">
                <a:latin typeface="Lucida Sans Unicode"/>
                <a:cs typeface="Lucida Sans Unicode"/>
              </a:rPr>
              <a:t>Emmanuel Jiménez</a:t>
            </a:r>
            <a:br>
              <a:rPr lang="es-DO" sz="1400" dirty="0">
                <a:latin typeface="Lucida Sans Unicode"/>
                <a:cs typeface="Lucida Sans Unicode"/>
              </a:rPr>
            </a:br>
            <a:r>
              <a:rPr lang="es-DO" sz="1400" dirty="0">
                <a:latin typeface="Lucida Sans Unicode"/>
                <a:cs typeface="Lucida Sans Unicode"/>
              </a:rPr>
              <a:t>Josnell Tejeda</a:t>
            </a:r>
            <a:br>
              <a:rPr lang="es-DO" sz="1400" dirty="0">
                <a:latin typeface="Lucida Sans Unicode"/>
                <a:cs typeface="Lucida Sans Unicode"/>
              </a:rPr>
            </a:br>
            <a:endParaRPr sz="1400" dirty="0">
              <a:latin typeface="Lucida Sans Unicode"/>
              <a:cs typeface="Lucida Sans Unicode"/>
            </a:endParaRPr>
          </a:p>
        </p:txBody>
      </p:sp>
      <p:sp>
        <p:nvSpPr>
          <p:cNvPr id="42" name="object 42"/>
          <p:cNvSpPr/>
          <p:nvPr/>
        </p:nvSpPr>
        <p:spPr>
          <a:xfrm>
            <a:off x="4607760" y="4092313"/>
            <a:ext cx="1045210" cy="1051560"/>
          </a:xfrm>
          <a:custGeom>
            <a:avLst/>
            <a:gdLst/>
            <a:ahLst/>
            <a:cxnLst/>
            <a:rect l="l" t="t" r="r" b="b"/>
            <a:pathLst>
              <a:path w="1045210" h="1051560">
                <a:moveTo>
                  <a:pt x="674501" y="0"/>
                </a:moveTo>
                <a:lnTo>
                  <a:pt x="720946" y="2884"/>
                </a:lnTo>
                <a:lnTo>
                  <a:pt x="765670" y="11308"/>
                </a:lnTo>
                <a:lnTo>
                  <a:pt x="808325" y="24923"/>
                </a:lnTo>
                <a:lnTo>
                  <a:pt x="848565" y="43382"/>
                </a:lnTo>
                <a:lnTo>
                  <a:pt x="886042" y="66339"/>
                </a:lnTo>
                <a:lnTo>
                  <a:pt x="920409" y="93446"/>
                </a:lnTo>
                <a:lnTo>
                  <a:pt x="951320" y="124357"/>
                </a:lnTo>
                <a:lnTo>
                  <a:pt x="978427" y="158724"/>
                </a:lnTo>
                <a:lnTo>
                  <a:pt x="1001384" y="196201"/>
                </a:lnTo>
                <a:lnTo>
                  <a:pt x="1019843" y="236441"/>
                </a:lnTo>
                <a:lnTo>
                  <a:pt x="1033458" y="279096"/>
                </a:lnTo>
                <a:lnTo>
                  <a:pt x="1041882" y="323820"/>
                </a:lnTo>
                <a:lnTo>
                  <a:pt x="1044766" y="370265"/>
                </a:lnTo>
                <a:lnTo>
                  <a:pt x="1044766" y="1051186"/>
                </a:lnTo>
              </a:path>
              <a:path w="1045210" h="1051560">
                <a:moveTo>
                  <a:pt x="0" y="1051186"/>
                </a:moveTo>
                <a:lnTo>
                  <a:pt x="0" y="370265"/>
                </a:lnTo>
                <a:lnTo>
                  <a:pt x="2884" y="323820"/>
                </a:lnTo>
                <a:lnTo>
                  <a:pt x="11308" y="279096"/>
                </a:lnTo>
                <a:lnTo>
                  <a:pt x="24923" y="236441"/>
                </a:lnTo>
                <a:lnTo>
                  <a:pt x="43382" y="196201"/>
                </a:lnTo>
                <a:lnTo>
                  <a:pt x="66339" y="158724"/>
                </a:lnTo>
                <a:lnTo>
                  <a:pt x="93446" y="124357"/>
                </a:lnTo>
                <a:lnTo>
                  <a:pt x="124357" y="93446"/>
                </a:lnTo>
                <a:lnTo>
                  <a:pt x="158724" y="66339"/>
                </a:lnTo>
                <a:lnTo>
                  <a:pt x="196201" y="43382"/>
                </a:lnTo>
                <a:lnTo>
                  <a:pt x="236441" y="24923"/>
                </a:lnTo>
                <a:lnTo>
                  <a:pt x="279096" y="11308"/>
                </a:lnTo>
                <a:lnTo>
                  <a:pt x="323820" y="2884"/>
                </a:lnTo>
                <a:lnTo>
                  <a:pt x="370265" y="0"/>
                </a:lnTo>
                <a:lnTo>
                  <a:pt x="674501" y="0"/>
                </a:lnTo>
              </a:path>
              <a:path w="1045210" h="1051560">
                <a:moveTo>
                  <a:pt x="652554" y="77669"/>
                </a:moveTo>
                <a:lnTo>
                  <a:pt x="699358" y="81103"/>
                </a:lnTo>
                <a:lnTo>
                  <a:pt x="744030" y="91079"/>
                </a:lnTo>
                <a:lnTo>
                  <a:pt x="786079" y="107107"/>
                </a:lnTo>
                <a:lnTo>
                  <a:pt x="825016" y="128696"/>
                </a:lnTo>
                <a:lnTo>
                  <a:pt x="860352" y="155357"/>
                </a:lnTo>
                <a:lnTo>
                  <a:pt x="891595" y="186600"/>
                </a:lnTo>
                <a:lnTo>
                  <a:pt x="918256" y="221936"/>
                </a:lnTo>
                <a:lnTo>
                  <a:pt x="939845" y="260873"/>
                </a:lnTo>
                <a:lnTo>
                  <a:pt x="955873" y="302922"/>
                </a:lnTo>
                <a:lnTo>
                  <a:pt x="965849" y="347594"/>
                </a:lnTo>
                <a:lnTo>
                  <a:pt x="969283" y="394398"/>
                </a:lnTo>
                <a:lnTo>
                  <a:pt x="969283" y="1051186"/>
                </a:lnTo>
              </a:path>
              <a:path w="1045210" h="1051560">
                <a:moveTo>
                  <a:pt x="75578" y="1051186"/>
                </a:moveTo>
                <a:lnTo>
                  <a:pt x="75578" y="394398"/>
                </a:lnTo>
                <a:lnTo>
                  <a:pt x="79012" y="347594"/>
                </a:lnTo>
                <a:lnTo>
                  <a:pt x="88988" y="302922"/>
                </a:lnTo>
                <a:lnTo>
                  <a:pt x="105016" y="260873"/>
                </a:lnTo>
                <a:lnTo>
                  <a:pt x="126605" y="221936"/>
                </a:lnTo>
                <a:lnTo>
                  <a:pt x="153266" y="186600"/>
                </a:lnTo>
                <a:lnTo>
                  <a:pt x="184509" y="155357"/>
                </a:lnTo>
                <a:lnTo>
                  <a:pt x="219845" y="128696"/>
                </a:lnTo>
                <a:lnTo>
                  <a:pt x="258782" y="107107"/>
                </a:lnTo>
                <a:lnTo>
                  <a:pt x="300831" y="91079"/>
                </a:lnTo>
                <a:lnTo>
                  <a:pt x="345503" y="81103"/>
                </a:lnTo>
                <a:lnTo>
                  <a:pt x="392307" y="77669"/>
                </a:lnTo>
                <a:lnTo>
                  <a:pt x="652554" y="77669"/>
                </a:lnTo>
              </a:path>
              <a:path w="1045210" h="1051560">
                <a:moveTo>
                  <a:pt x="627937" y="178452"/>
                </a:moveTo>
                <a:lnTo>
                  <a:pt x="674079" y="182588"/>
                </a:lnTo>
                <a:lnTo>
                  <a:pt x="717508" y="194512"/>
                </a:lnTo>
                <a:lnTo>
                  <a:pt x="757499" y="213499"/>
                </a:lnTo>
                <a:lnTo>
                  <a:pt x="793326" y="238825"/>
                </a:lnTo>
                <a:lnTo>
                  <a:pt x="824265" y="269764"/>
                </a:lnTo>
                <a:lnTo>
                  <a:pt x="849591" y="305591"/>
                </a:lnTo>
                <a:lnTo>
                  <a:pt x="868578" y="345582"/>
                </a:lnTo>
                <a:lnTo>
                  <a:pt x="880502" y="389011"/>
                </a:lnTo>
                <a:lnTo>
                  <a:pt x="884638" y="435153"/>
                </a:lnTo>
                <a:lnTo>
                  <a:pt x="884638" y="1051186"/>
                </a:lnTo>
              </a:path>
              <a:path w="1045210" h="1051560">
                <a:moveTo>
                  <a:pt x="160311" y="1051186"/>
                </a:moveTo>
                <a:lnTo>
                  <a:pt x="160311" y="435153"/>
                </a:lnTo>
                <a:lnTo>
                  <a:pt x="164447" y="389011"/>
                </a:lnTo>
                <a:lnTo>
                  <a:pt x="176371" y="345582"/>
                </a:lnTo>
                <a:lnTo>
                  <a:pt x="195359" y="305591"/>
                </a:lnTo>
                <a:lnTo>
                  <a:pt x="220685" y="269764"/>
                </a:lnTo>
                <a:lnTo>
                  <a:pt x="251624" y="238825"/>
                </a:lnTo>
                <a:lnTo>
                  <a:pt x="287451" y="213499"/>
                </a:lnTo>
                <a:lnTo>
                  <a:pt x="327442" y="194512"/>
                </a:lnTo>
                <a:lnTo>
                  <a:pt x="370871" y="182588"/>
                </a:lnTo>
                <a:lnTo>
                  <a:pt x="417013" y="178452"/>
                </a:lnTo>
                <a:lnTo>
                  <a:pt x="627937" y="178452"/>
                </a:lnTo>
              </a:path>
              <a:path w="1045210" h="1051560">
                <a:moveTo>
                  <a:pt x="600918" y="279335"/>
                </a:moveTo>
                <a:lnTo>
                  <a:pt x="644727" y="284381"/>
                </a:lnTo>
                <a:lnTo>
                  <a:pt x="684943" y="298755"/>
                </a:lnTo>
                <a:lnTo>
                  <a:pt x="720418" y="321310"/>
                </a:lnTo>
                <a:lnTo>
                  <a:pt x="750007" y="350898"/>
                </a:lnTo>
                <a:lnTo>
                  <a:pt x="772561" y="386374"/>
                </a:lnTo>
                <a:lnTo>
                  <a:pt x="786935" y="426589"/>
                </a:lnTo>
                <a:lnTo>
                  <a:pt x="791981" y="470398"/>
                </a:lnTo>
                <a:lnTo>
                  <a:pt x="791981" y="1051186"/>
                </a:lnTo>
              </a:path>
              <a:path w="1045210" h="1051560">
                <a:moveTo>
                  <a:pt x="252863" y="1051186"/>
                </a:moveTo>
                <a:lnTo>
                  <a:pt x="252863" y="470398"/>
                </a:lnTo>
                <a:lnTo>
                  <a:pt x="257909" y="426589"/>
                </a:lnTo>
                <a:lnTo>
                  <a:pt x="272283" y="386374"/>
                </a:lnTo>
                <a:lnTo>
                  <a:pt x="294838" y="350898"/>
                </a:lnTo>
                <a:lnTo>
                  <a:pt x="324426" y="321310"/>
                </a:lnTo>
                <a:lnTo>
                  <a:pt x="359902" y="298755"/>
                </a:lnTo>
                <a:lnTo>
                  <a:pt x="400118" y="284381"/>
                </a:lnTo>
                <a:lnTo>
                  <a:pt x="443927" y="279335"/>
                </a:lnTo>
                <a:lnTo>
                  <a:pt x="600918" y="279335"/>
                </a:lnTo>
              </a:path>
            </a:pathLst>
          </a:custGeom>
          <a:ln w="19049">
            <a:solidFill>
              <a:srgbClr val="191919"/>
            </a:solidFill>
          </a:ln>
        </p:spPr>
        <p:txBody>
          <a:bodyPr wrap="square" lIns="0" tIns="0" rIns="0" bIns="0" rtlCol="0"/>
          <a:lstStyle/>
          <a:p>
            <a:endParaRPr/>
          </a:p>
        </p:txBody>
      </p:sp>
      <p:pic>
        <p:nvPicPr>
          <p:cNvPr id="43" name="object 43"/>
          <p:cNvPicPr/>
          <p:nvPr/>
        </p:nvPicPr>
        <p:blipFill>
          <a:blip r:embed="rId7" cstate="print"/>
          <a:stretch>
            <a:fillRect/>
          </a:stretch>
        </p:blipFill>
        <p:spPr>
          <a:xfrm>
            <a:off x="1276676" y="4547151"/>
            <a:ext cx="223326" cy="153040"/>
          </a:xfrm>
          <a:prstGeom prst="rect">
            <a:avLst/>
          </a:prstGeom>
        </p:spPr>
      </p:pic>
      <p:grpSp>
        <p:nvGrpSpPr>
          <p:cNvPr id="44" name="object 44"/>
          <p:cNvGrpSpPr/>
          <p:nvPr/>
        </p:nvGrpSpPr>
        <p:grpSpPr>
          <a:xfrm>
            <a:off x="4829409" y="0"/>
            <a:ext cx="754380" cy="1504950"/>
            <a:chOff x="4829409" y="0"/>
            <a:chExt cx="754380" cy="1504950"/>
          </a:xfrm>
        </p:grpSpPr>
        <p:sp>
          <p:nvSpPr>
            <p:cNvPr id="45" name="object 45"/>
            <p:cNvSpPr/>
            <p:nvPr/>
          </p:nvSpPr>
          <p:spPr>
            <a:xfrm>
              <a:off x="5159973" y="0"/>
              <a:ext cx="93345" cy="532765"/>
            </a:xfrm>
            <a:custGeom>
              <a:avLst/>
              <a:gdLst/>
              <a:ahLst/>
              <a:cxnLst/>
              <a:rect l="l" t="t" r="r" b="b"/>
              <a:pathLst>
                <a:path w="93345" h="532765">
                  <a:moveTo>
                    <a:pt x="92726" y="532699"/>
                  </a:moveTo>
                  <a:lnTo>
                    <a:pt x="92726" y="0"/>
                  </a:lnTo>
                  <a:lnTo>
                    <a:pt x="0" y="0"/>
                  </a:lnTo>
                  <a:lnTo>
                    <a:pt x="0" y="532699"/>
                  </a:lnTo>
                  <a:lnTo>
                    <a:pt x="92726" y="532699"/>
                  </a:lnTo>
                  <a:close/>
                </a:path>
              </a:pathLst>
            </a:custGeom>
            <a:solidFill>
              <a:srgbClr val="1F8E2E"/>
            </a:solidFill>
          </p:spPr>
          <p:txBody>
            <a:bodyPr wrap="square" lIns="0" tIns="0" rIns="0" bIns="0" rtlCol="0"/>
            <a:lstStyle/>
            <a:p>
              <a:endParaRPr/>
            </a:p>
          </p:txBody>
        </p:sp>
        <p:sp>
          <p:nvSpPr>
            <p:cNvPr id="46" name="object 46"/>
            <p:cNvSpPr/>
            <p:nvPr/>
          </p:nvSpPr>
          <p:spPr>
            <a:xfrm>
              <a:off x="5072357" y="259631"/>
              <a:ext cx="268605" cy="598170"/>
            </a:xfrm>
            <a:custGeom>
              <a:avLst/>
              <a:gdLst/>
              <a:ahLst/>
              <a:cxnLst/>
              <a:rect l="l" t="t" r="r" b="b"/>
              <a:pathLst>
                <a:path w="268604" h="598169">
                  <a:moveTo>
                    <a:pt x="177544" y="597802"/>
                  </a:moveTo>
                  <a:lnTo>
                    <a:pt x="90429" y="597802"/>
                  </a:lnTo>
                  <a:lnTo>
                    <a:pt x="55244" y="590688"/>
                  </a:lnTo>
                  <a:lnTo>
                    <a:pt x="26499" y="571296"/>
                  </a:lnTo>
                  <a:lnTo>
                    <a:pt x="7111" y="542550"/>
                  </a:lnTo>
                  <a:lnTo>
                    <a:pt x="0" y="507372"/>
                  </a:lnTo>
                  <a:lnTo>
                    <a:pt x="0" y="90411"/>
                  </a:lnTo>
                  <a:lnTo>
                    <a:pt x="7111" y="55229"/>
                  </a:lnTo>
                  <a:lnTo>
                    <a:pt x="26499" y="26490"/>
                  </a:lnTo>
                  <a:lnTo>
                    <a:pt x="55244" y="7108"/>
                  </a:lnTo>
                  <a:lnTo>
                    <a:pt x="90429" y="0"/>
                  </a:lnTo>
                  <a:lnTo>
                    <a:pt x="177562" y="0"/>
                  </a:lnTo>
                  <a:lnTo>
                    <a:pt x="212739" y="7108"/>
                  </a:lnTo>
                  <a:lnTo>
                    <a:pt x="241486" y="26490"/>
                  </a:lnTo>
                  <a:lnTo>
                    <a:pt x="260878" y="55229"/>
                  </a:lnTo>
                  <a:lnTo>
                    <a:pt x="267992" y="90411"/>
                  </a:lnTo>
                  <a:lnTo>
                    <a:pt x="267992" y="507372"/>
                  </a:lnTo>
                  <a:lnTo>
                    <a:pt x="260878" y="542565"/>
                  </a:lnTo>
                  <a:lnTo>
                    <a:pt x="241483" y="571310"/>
                  </a:lnTo>
                  <a:lnTo>
                    <a:pt x="212731" y="590693"/>
                  </a:lnTo>
                  <a:lnTo>
                    <a:pt x="177544" y="597802"/>
                  </a:lnTo>
                  <a:close/>
                </a:path>
              </a:pathLst>
            </a:custGeom>
            <a:solidFill>
              <a:srgbClr val="191919"/>
            </a:solidFill>
          </p:spPr>
          <p:txBody>
            <a:bodyPr wrap="square" lIns="0" tIns="0" rIns="0" bIns="0" rtlCol="0"/>
            <a:lstStyle/>
            <a:p>
              <a:endParaRPr/>
            </a:p>
          </p:txBody>
        </p:sp>
        <p:sp>
          <p:nvSpPr>
            <p:cNvPr id="47" name="object 47"/>
            <p:cNvSpPr/>
            <p:nvPr/>
          </p:nvSpPr>
          <p:spPr>
            <a:xfrm>
              <a:off x="4999872" y="810084"/>
              <a:ext cx="413384" cy="685800"/>
            </a:xfrm>
            <a:custGeom>
              <a:avLst/>
              <a:gdLst/>
              <a:ahLst/>
              <a:cxnLst/>
              <a:rect l="l" t="t" r="r" b="b"/>
              <a:pathLst>
                <a:path w="413385" h="685800">
                  <a:moveTo>
                    <a:pt x="340476" y="685295"/>
                  </a:moveTo>
                  <a:lnTo>
                    <a:pt x="368681" y="679602"/>
                  </a:lnTo>
                  <a:lnTo>
                    <a:pt x="391716" y="664073"/>
                  </a:lnTo>
                  <a:lnTo>
                    <a:pt x="407247" y="641034"/>
                  </a:lnTo>
                  <a:lnTo>
                    <a:pt x="412942" y="612811"/>
                  </a:lnTo>
                  <a:lnTo>
                    <a:pt x="412942" y="72466"/>
                  </a:lnTo>
                  <a:lnTo>
                    <a:pt x="407247" y="44261"/>
                  </a:lnTo>
                  <a:lnTo>
                    <a:pt x="391716" y="21226"/>
                  </a:lnTo>
                  <a:lnTo>
                    <a:pt x="368681" y="5695"/>
                  </a:lnTo>
                  <a:lnTo>
                    <a:pt x="340476" y="0"/>
                  </a:lnTo>
                  <a:lnTo>
                    <a:pt x="312258" y="5695"/>
                  </a:lnTo>
                  <a:lnTo>
                    <a:pt x="289212" y="21226"/>
                  </a:lnTo>
                  <a:lnTo>
                    <a:pt x="273673" y="44261"/>
                  </a:lnTo>
                  <a:lnTo>
                    <a:pt x="267974" y="72466"/>
                  </a:lnTo>
                  <a:lnTo>
                    <a:pt x="267974" y="612811"/>
                  </a:lnTo>
                  <a:lnTo>
                    <a:pt x="273673" y="641034"/>
                  </a:lnTo>
                  <a:lnTo>
                    <a:pt x="289212" y="664073"/>
                  </a:lnTo>
                  <a:lnTo>
                    <a:pt x="312258" y="679602"/>
                  </a:lnTo>
                  <a:lnTo>
                    <a:pt x="340476" y="685295"/>
                  </a:lnTo>
                  <a:close/>
                </a:path>
                <a:path w="413385" h="685800">
                  <a:moveTo>
                    <a:pt x="72484" y="685295"/>
                  </a:moveTo>
                  <a:lnTo>
                    <a:pt x="100699" y="679602"/>
                  </a:lnTo>
                  <a:lnTo>
                    <a:pt x="123739" y="664073"/>
                  </a:lnTo>
                  <a:lnTo>
                    <a:pt x="139273" y="641034"/>
                  </a:lnTo>
                  <a:lnTo>
                    <a:pt x="144968" y="612811"/>
                  </a:lnTo>
                  <a:lnTo>
                    <a:pt x="144968" y="72466"/>
                  </a:lnTo>
                  <a:lnTo>
                    <a:pt x="139273" y="44261"/>
                  </a:lnTo>
                  <a:lnTo>
                    <a:pt x="123739" y="21226"/>
                  </a:lnTo>
                  <a:lnTo>
                    <a:pt x="100699" y="5695"/>
                  </a:lnTo>
                  <a:lnTo>
                    <a:pt x="72484" y="0"/>
                  </a:lnTo>
                  <a:lnTo>
                    <a:pt x="44276" y="5695"/>
                  </a:lnTo>
                  <a:lnTo>
                    <a:pt x="21235" y="21226"/>
                  </a:lnTo>
                  <a:lnTo>
                    <a:pt x="5698" y="44261"/>
                  </a:lnTo>
                  <a:lnTo>
                    <a:pt x="0" y="72466"/>
                  </a:lnTo>
                  <a:lnTo>
                    <a:pt x="0" y="612811"/>
                  </a:lnTo>
                  <a:lnTo>
                    <a:pt x="5698" y="641034"/>
                  </a:lnTo>
                  <a:lnTo>
                    <a:pt x="21235" y="664073"/>
                  </a:lnTo>
                  <a:lnTo>
                    <a:pt x="44276" y="679602"/>
                  </a:lnTo>
                  <a:lnTo>
                    <a:pt x="72484" y="685295"/>
                  </a:lnTo>
                  <a:close/>
                </a:path>
              </a:pathLst>
            </a:custGeom>
            <a:ln w="19049">
              <a:solidFill>
                <a:srgbClr val="191919"/>
              </a:solidFill>
            </a:ln>
          </p:spPr>
          <p:txBody>
            <a:bodyPr wrap="square" lIns="0" tIns="0" rIns="0" bIns="0" rtlCol="0"/>
            <a:lstStyle/>
            <a:p>
              <a:endParaRPr/>
            </a:p>
          </p:txBody>
        </p:sp>
        <p:sp>
          <p:nvSpPr>
            <p:cNvPr id="48" name="object 48"/>
            <p:cNvSpPr/>
            <p:nvPr/>
          </p:nvSpPr>
          <p:spPr>
            <a:xfrm>
              <a:off x="4829409" y="595730"/>
              <a:ext cx="754380" cy="523875"/>
            </a:xfrm>
            <a:custGeom>
              <a:avLst/>
              <a:gdLst/>
              <a:ahLst/>
              <a:cxnLst/>
              <a:rect l="l" t="t" r="r" b="b"/>
              <a:pathLst>
                <a:path w="754379" h="523875">
                  <a:moveTo>
                    <a:pt x="753869" y="523390"/>
                  </a:moveTo>
                  <a:lnTo>
                    <a:pt x="0" y="523390"/>
                  </a:lnTo>
                  <a:lnTo>
                    <a:pt x="0" y="143995"/>
                  </a:lnTo>
                  <a:lnTo>
                    <a:pt x="7342" y="98481"/>
                  </a:lnTo>
                  <a:lnTo>
                    <a:pt x="27787" y="58952"/>
                  </a:lnTo>
                  <a:lnTo>
                    <a:pt x="58960" y="27782"/>
                  </a:lnTo>
                  <a:lnTo>
                    <a:pt x="98487" y="7340"/>
                  </a:lnTo>
                  <a:lnTo>
                    <a:pt x="143995" y="0"/>
                  </a:lnTo>
                  <a:lnTo>
                    <a:pt x="609892" y="0"/>
                  </a:lnTo>
                  <a:lnTo>
                    <a:pt x="655398" y="7340"/>
                  </a:lnTo>
                  <a:lnTo>
                    <a:pt x="694921" y="27782"/>
                  </a:lnTo>
                  <a:lnTo>
                    <a:pt x="726089" y="58952"/>
                  </a:lnTo>
                  <a:lnTo>
                    <a:pt x="746529" y="98481"/>
                  </a:lnTo>
                  <a:lnTo>
                    <a:pt x="753869" y="143995"/>
                  </a:lnTo>
                  <a:lnTo>
                    <a:pt x="753869" y="523390"/>
                  </a:lnTo>
                  <a:close/>
                </a:path>
              </a:pathLst>
            </a:custGeom>
            <a:solidFill>
              <a:srgbClr val="FDB530"/>
            </a:solidFill>
          </p:spPr>
          <p:txBody>
            <a:bodyPr wrap="square" lIns="0" tIns="0" rIns="0" bIns="0" rtlCol="0"/>
            <a:lstStyle/>
            <a:p>
              <a:endParaRPr/>
            </a:p>
          </p:txBody>
        </p:sp>
        <p:pic>
          <p:nvPicPr>
            <p:cNvPr id="49" name="object 49"/>
            <p:cNvPicPr/>
            <p:nvPr/>
          </p:nvPicPr>
          <p:blipFill>
            <a:blip r:embed="rId8" cstate="print"/>
            <a:stretch>
              <a:fillRect/>
            </a:stretch>
          </p:blipFill>
          <p:spPr>
            <a:xfrm>
              <a:off x="5129832" y="732500"/>
              <a:ext cx="153040" cy="22332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92C47-C19E-9138-847A-FF3E74F8C5E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B0F3D1D-4379-A329-03B2-0977E4153D7D}"/>
              </a:ext>
            </a:extLst>
          </p:cNvPr>
          <p:cNvSpPr txBox="1">
            <a:spLocks noGrp="1"/>
          </p:cNvSpPr>
          <p:nvPr>
            <p:ph type="title"/>
          </p:nvPr>
        </p:nvSpPr>
        <p:spPr>
          <a:xfrm>
            <a:off x="636270" y="133350"/>
            <a:ext cx="4953000" cy="505267"/>
          </a:xfrm>
          <a:prstGeom prst="rect">
            <a:avLst/>
          </a:prstGeom>
        </p:spPr>
        <p:txBody>
          <a:bodyPr vert="horz" wrap="square" lIns="0" tIns="12700" rIns="0" bIns="0" rtlCol="0">
            <a:spAutoFit/>
          </a:bodyPr>
          <a:lstStyle/>
          <a:p>
            <a:pPr marL="12700" algn="r">
              <a:lnSpc>
                <a:spcPct val="100000"/>
              </a:lnSpc>
              <a:spcBef>
                <a:spcPts val="100"/>
              </a:spcBef>
            </a:pPr>
            <a:r>
              <a:rPr lang="es-DO" sz="3200" spc="85" dirty="0"/>
              <a:t>Arranque Estrella-Delta</a:t>
            </a:r>
            <a:endParaRPr sz="3200" dirty="0"/>
          </a:p>
        </p:txBody>
      </p:sp>
      <p:sp>
        <p:nvSpPr>
          <p:cNvPr id="11" name="object 11">
            <a:extLst>
              <a:ext uri="{FF2B5EF4-FFF2-40B4-BE49-F238E27FC236}">
                <a16:creationId xmlns:a16="http://schemas.microsoft.com/office/drawing/2014/main" id="{277B949F-6AEE-A9AF-3EA1-128645813E18}"/>
              </a:ext>
            </a:extLst>
          </p:cNvPr>
          <p:cNvSpPr txBox="1"/>
          <p:nvPr/>
        </p:nvSpPr>
        <p:spPr>
          <a:xfrm>
            <a:off x="621030" y="742950"/>
            <a:ext cx="4953000" cy="4074192"/>
          </a:xfrm>
          <a:prstGeom prst="rect">
            <a:avLst/>
          </a:prstGeom>
        </p:spPr>
        <p:txBody>
          <a:bodyPr vert="horz" wrap="square" lIns="0" tIns="168910" rIns="0" bIns="0" rtlCol="0">
            <a:spAutoFit/>
          </a:bodyPr>
          <a:lstStyle/>
          <a:p>
            <a:pPr marR="7620" algn="just">
              <a:lnSpc>
                <a:spcPct val="100000"/>
              </a:lnSpc>
              <a:spcBef>
                <a:spcPts val="100"/>
              </a:spcBef>
            </a:pPr>
            <a:r>
              <a:rPr lang="es-DO" sz="1400" b="0" i="0" dirty="0">
                <a:solidFill>
                  <a:srgbClr val="1E1E1E"/>
                </a:solidFill>
                <a:effectLst/>
                <a:latin typeface="Roboto Flex"/>
              </a:rPr>
              <a:t>Las conexiones estrella-delta son una técnica de arranque utilizada principalmente para motores trifásicos. Este método emplea dos configuraciones diferentes de conexión de los devanados del motor: la configuración estrella (Y) y la configuración delta (Δ). Durante el arranque, el motor se conecta en estrella para reducir la corriente de arranque. Luego, después de un tiempo predeterminado o cuando el motor alcanza una velocidad cercana a su nominal, la conexión cambia a delta para funcionar a plena potencia</a:t>
            </a:r>
          </a:p>
          <a:p>
            <a:pPr marR="7620" algn="just">
              <a:lnSpc>
                <a:spcPct val="100000"/>
              </a:lnSpc>
              <a:spcBef>
                <a:spcPts val="100"/>
              </a:spcBef>
            </a:pPr>
            <a:endParaRPr lang="es-DO" sz="1400" b="0" i="0" dirty="0">
              <a:solidFill>
                <a:srgbClr val="1E1E1E"/>
              </a:solidFill>
              <a:effectLst/>
              <a:latin typeface="Roboto Flex"/>
            </a:endParaRPr>
          </a:p>
          <a:p>
            <a:pPr marR="7620" algn="just">
              <a:lnSpc>
                <a:spcPct val="100000"/>
              </a:lnSpc>
              <a:spcBef>
                <a:spcPts val="100"/>
              </a:spcBef>
            </a:pPr>
            <a:r>
              <a:rPr lang="es-DO" sz="1400" b="0" i="0" dirty="0">
                <a:solidFill>
                  <a:srgbClr val="1E1E1E"/>
                </a:solidFill>
                <a:effectLst/>
                <a:latin typeface="Roboto Flex"/>
              </a:rPr>
              <a:t>El principio detrás de las conexiones estrella-delta es simple. Al iniciar el motor en configuración estrella, la tensión aplicada a cada devanado es reducida a un tercio de la tensión de línea, lo que resulta en una corriente de arranque más baja. Una vez que el motor alcanza aproximadamente el 80-90% de su velocidad nominal, un temporizador o un sensor cambia la conexión a delta, permitiendo que el motor reciba la tensión completa y funcione a plena capacidad.</a:t>
            </a:r>
            <a:endParaRPr lang="es-DO" sz="1400" dirty="0">
              <a:solidFill>
                <a:srgbClr val="1E1E1E"/>
              </a:solidFill>
              <a:latin typeface="Roboto Flex"/>
              <a:cs typeface="Trebuchet MS"/>
            </a:endParaRPr>
          </a:p>
        </p:txBody>
      </p:sp>
      <p:pic>
        <p:nvPicPr>
          <p:cNvPr id="4098" name="Picture 2" descr="coparoman: Arrancador estrella delta para un motor de 12 puntas">
            <a:extLst>
              <a:ext uri="{FF2B5EF4-FFF2-40B4-BE49-F238E27FC236}">
                <a16:creationId xmlns:a16="http://schemas.microsoft.com/office/drawing/2014/main" id="{59F3A519-9CA7-F210-F6FF-DCEC21098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875046"/>
            <a:ext cx="3052037" cy="38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7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4D99F-E660-5716-E3D9-1DDF301963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1B4331-D3D7-1980-97F1-0D6150F376F3}"/>
              </a:ext>
            </a:extLst>
          </p:cNvPr>
          <p:cNvSpPr txBox="1">
            <a:spLocks noGrp="1"/>
          </p:cNvSpPr>
          <p:nvPr>
            <p:ph type="title"/>
          </p:nvPr>
        </p:nvSpPr>
        <p:spPr>
          <a:xfrm>
            <a:off x="685800" y="361950"/>
            <a:ext cx="3733800" cy="505267"/>
          </a:xfrm>
          <a:prstGeom prst="rect">
            <a:avLst/>
          </a:prstGeom>
        </p:spPr>
        <p:txBody>
          <a:bodyPr vert="horz" wrap="square" lIns="0" tIns="12700" rIns="0" bIns="0" rtlCol="0">
            <a:spAutoFit/>
          </a:bodyPr>
          <a:lstStyle/>
          <a:p>
            <a:pPr marL="12700" algn="l">
              <a:lnSpc>
                <a:spcPct val="100000"/>
              </a:lnSpc>
              <a:spcBef>
                <a:spcPts val="100"/>
              </a:spcBef>
            </a:pPr>
            <a:r>
              <a:rPr lang="es-DO" sz="3200" b="1" i="0" dirty="0">
                <a:solidFill>
                  <a:srgbClr val="1E1E1E"/>
                </a:solidFill>
                <a:effectLst/>
                <a:latin typeface="Roboto Flex"/>
              </a:rPr>
              <a:t> Conexión Estrella</a:t>
            </a:r>
            <a:r>
              <a:rPr lang="es-DO" sz="3200" b="0" i="0" dirty="0">
                <a:solidFill>
                  <a:srgbClr val="1E1E1E"/>
                </a:solidFill>
                <a:effectLst/>
                <a:latin typeface="Roboto Flex"/>
              </a:rPr>
              <a:t> </a:t>
            </a:r>
            <a:endParaRPr lang="es-DO" sz="3200" dirty="0"/>
          </a:p>
        </p:txBody>
      </p:sp>
      <p:sp>
        <p:nvSpPr>
          <p:cNvPr id="11" name="object 11">
            <a:extLst>
              <a:ext uri="{FF2B5EF4-FFF2-40B4-BE49-F238E27FC236}">
                <a16:creationId xmlns:a16="http://schemas.microsoft.com/office/drawing/2014/main" id="{1A53E7DE-C4B7-8EA0-A392-C14DCD996969}"/>
              </a:ext>
            </a:extLst>
          </p:cNvPr>
          <p:cNvSpPr txBox="1"/>
          <p:nvPr/>
        </p:nvSpPr>
        <p:spPr>
          <a:xfrm>
            <a:off x="714022" y="1047750"/>
            <a:ext cx="3886200" cy="4561505"/>
          </a:xfrm>
          <a:prstGeom prst="rect">
            <a:avLst/>
          </a:prstGeom>
        </p:spPr>
        <p:txBody>
          <a:bodyPr vert="horz" wrap="square" lIns="0" tIns="168910" rIns="0" bIns="0" rtlCol="0">
            <a:spAutoFit/>
          </a:bodyPr>
          <a:lstStyle/>
          <a:p>
            <a:pPr marR="7620">
              <a:spcBef>
                <a:spcPts val="100"/>
              </a:spcBef>
            </a:pPr>
            <a:r>
              <a:rPr lang="es-DO" sz="1200" b="1" i="0">
                <a:solidFill>
                  <a:srgbClr val="1E1E1E"/>
                </a:solidFill>
                <a:effectLst/>
                <a:latin typeface="Roboto Flex"/>
              </a:rPr>
              <a:t>Conexión Estrella</a:t>
            </a:r>
            <a:r>
              <a:rPr lang="es-DO" sz="1200" b="0" i="0">
                <a:solidFill>
                  <a:srgbClr val="1E1E1E"/>
                </a:solidFill>
                <a:effectLst/>
                <a:latin typeface="Roboto Flex"/>
              </a:rPr>
              <a:t>: En esta fase, los extremos finales de cada devanado del motor se unen en un punto común, creando un «neutro». Lo que implica que cada devanado recibe una tensión reducida (aproximadamente el 58% de la tensión de línea) esta configuración se caracteriza por las siguientes propiedades:</a:t>
            </a:r>
          </a:p>
          <a:p>
            <a:pPr marL="171450" marR="7620" indent="-171450">
              <a:spcBef>
                <a:spcPts val="100"/>
              </a:spcBef>
              <a:buFont typeface="Wingdings" panose="05000000000000000000" pitchFamily="2" charset="2"/>
              <a:buChar char="v"/>
            </a:pPr>
            <a:endParaRPr lang="es-DO" sz="1200">
              <a:solidFill>
                <a:srgbClr val="1E1E1E"/>
              </a:solidFill>
              <a:latin typeface="Roboto Flex"/>
            </a:endParaRPr>
          </a:p>
          <a:p>
            <a:pPr marL="171450" indent="-171450" algn="l">
              <a:buFont typeface="Wingdings" panose="05000000000000000000" pitchFamily="2" charset="2"/>
              <a:buChar char="v"/>
            </a:pPr>
            <a:r>
              <a:rPr lang="es-DO" sz="1200" b="1" i="0">
                <a:solidFill>
                  <a:srgbClr val="1E1E1E"/>
                </a:solidFill>
                <a:effectLst/>
                <a:latin typeface="Roboto Flex"/>
              </a:rPr>
              <a:t>Voltaje de línea (VL):</a:t>
            </a:r>
            <a:r>
              <a:rPr lang="es-DO" sz="1200" b="0" i="0">
                <a:solidFill>
                  <a:srgbClr val="1E1E1E"/>
                </a:solidFill>
                <a:effectLst/>
                <a:latin typeface="Roboto Flex"/>
              </a:rPr>
              <a:t> Es el voltaje entre cualquier fase y el neutro. Se calcula como VL = Vf * √3, donde Vf es el voltaje de fase.</a:t>
            </a:r>
          </a:p>
          <a:p>
            <a:pPr marL="171450" indent="-171450" algn="l">
              <a:buFont typeface="Wingdings" panose="05000000000000000000" pitchFamily="2" charset="2"/>
              <a:buChar char="v"/>
            </a:pPr>
            <a:endParaRPr lang="es-DO" sz="1200" b="0" i="0">
              <a:solidFill>
                <a:srgbClr val="1E1E1E"/>
              </a:solidFill>
              <a:effectLst/>
              <a:latin typeface="Roboto Flex"/>
            </a:endParaRPr>
          </a:p>
          <a:p>
            <a:pPr marL="171450" indent="-171450" algn="l">
              <a:buFont typeface="Wingdings" panose="05000000000000000000" pitchFamily="2" charset="2"/>
              <a:buChar char="v"/>
            </a:pPr>
            <a:r>
              <a:rPr lang="es-DO" sz="1200" b="1" i="0">
                <a:solidFill>
                  <a:srgbClr val="1E1E1E"/>
                </a:solidFill>
                <a:effectLst/>
                <a:latin typeface="Roboto Flex"/>
              </a:rPr>
              <a:t>Corriente de línea (IL):</a:t>
            </a:r>
            <a:r>
              <a:rPr lang="es-DO" sz="1200" b="0" i="0">
                <a:solidFill>
                  <a:srgbClr val="1E1E1E"/>
                </a:solidFill>
                <a:effectLst/>
                <a:latin typeface="Roboto Flex"/>
              </a:rPr>
              <a:t> Es la corriente que circula por cada línea. Se calcula como IL = If, donde If es la corriente de fase.</a:t>
            </a:r>
          </a:p>
          <a:p>
            <a:pPr marL="171450" indent="-171450" algn="l">
              <a:buFont typeface="Wingdings" panose="05000000000000000000" pitchFamily="2" charset="2"/>
              <a:buChar char="v"/>
            </a:pPr>
            <a:endParaRPr lang="es-DO" sz="1200" b="0" i="0">
              <a:solidFill>
                <a:srgbClr val="1E1E1E"/>
              </a:solidFill>
              <a:effectLst/>
              <a:latin typeface="Roboto Flex"/>
            </a:endParaRPr>
          </a:p>
          <a:p>
            <a:pPr marL="171450" indent="-171450" algn="l">
              <a:buFont typeface="Wingdings" panose="05000000000000000000" pitchFamily="2" charset="2"/>
              <a:buChar char="v"/>
            </a:pPr>
            <a:r>
              <a:rPr lang="es-DO" sz="1200" b="1" i="0">
                <a:solidFill>
                  <a:srgbClr val="1E1E1E"/>
                </a:solidFill>
                <a:effectLst/>
                <a:latin typeface="Roboto Flex"/>
              </a:rPr>
              <a:t>Voltaje de fase (Vf):</a:t>
            </a:r>
            <a:r>
              <a:rPr lang="es-DO" sz="1200" b="0" i="0">
                <a:solidFill>
                  <a:srgbClr val="1E1E1E"/>
                </a:solidFill>
                <a:effectLst/>
                <a:latin typeface="Roboto Flex"/>
              </a:rPr>
              <a:t> Es el voltaje entre dos líneas cualesquiera.</a:t>
            </a:r>
          </a:p>
          <a:p>
            <a:pPr marL="171450" indent="-171450" algn="l">
              <a:buFont typeface="Wingdings" panose="05000000000000000000" pitchFamily="2" charset="2"/>
              <a:buChar char="v"/>
            </a:pPr>
            <a:endParaRPr lang="es-DO" sz="1200" b="0" i="0">
              <a:solidFill>
                <a:srgbClr val="1E1E1E"/>
              </a:solidFill>
              <a:effectLst/>
              <a:latin typeface="Roboto Flex"/>
            </a:endParaRPr>
          </a:p>
          <a:p>
            <a:pPr marL="171450" indent="-171450" algn="l">
              <a:buFont typeface="Wingdings" panose="05000000000000000000" pitchFamily="2" charset="2"/>
              <a:buChar char="v"/>
            </a:pPr>
            <a:r>
              <a:rPr lang="es-DO" sz="1200" b="1" i="0">
                <a:solidFill>
                  <a:srgbClr val="1E1E1E"/>
                </a:solidFill>
                <a:effectLst/>
                <a:latin typeface="Roboto Flex"/>
              </a:rPr>
              <a:t>Corriente de fase (If):</a:t>
            </a:r>
            <a:r>
              <a:rPr lang="es-DO" sz="1200" b="0" i="0">
                <a:solidFill>
                  <a:srgbClr val="1E1E1E"/>
                </a:solidFill>
                <a:effectLst/>
                <a:latin typeface="Roboto Flex"/>
              </a:rPr>
              <a:t> Es la corriente que circula por cada devanado.</a:t>
            </a:r>
          </a:p>
          <a:p>
            <a:pPr marR="7620">
              <a:spcBef>
                <a:spcPts val="100"/>
              </a:spcBef>
            </a:pPr>
            <a:endParaRPr lang="es-DO" sz="1400" b="0" i="0">
              <a:solidFill>
                <a:srgbClr val="1E1E1E"/>
              </a:solidFill>
              <a:effectLst/>
              <a:latin typeface="Roboto Flex"/>
            </a:endParaRPr>
          </a:p>
          <a:p>
            <a:pPr marR="7620">
              <a:lnSpc>
                <a:spcPct val="100000"/>
              </a:lnSpc>
              <a:spcBef>
                <a:spcPts val="100"/>
              </a:spcBef>
            </a:pPr>
            <a:endParaRPr lang="es-DO" sz="1400">
              <a:solidFill>
                <a:srgbClr val="202124"/>
              </a:solidFill>
              <a:latin typeface="Arial MT"/>
              <a:cs typeface="Trebuchet MS"/>
            </a:endParaRPr>
          </a:p>
          <a:p>
            <a:pPr marR="7620">
              <a:lnSpc>
                <a:spcPct val="100000"/>
              </a:lnSpc>
              <a:spcBef>
                <a:spcPts val="100"/>
              </a:spcBef>
            </a:pPr>
            <a:endParaRPr lang="es-DO" sz="1400" dirty="0">
              <a:latin typeface="Trebuchet MS"/>
              <a:cs typeface="Trebuchet MS"/>
            </a:endParaRPr>
          </a:p>
        </p:txBody>
      </p:sp>
      <p:pic>
        <p:nvPicPr>
          <p:cNvPr id="2052" name="Picture 4" descr="Motor de 12 terminales: Guía definitiva de conexión">
            <a:extLst>
              <a:ext uri="{FF2B5EF4-FFF2-40B4-BE49-F238E27FC236}">
                <a16:creationId xmlns:a16="http://schemas.microsoft.com/office/drawing/2014/main" id="{ED72F7E0-F174-07B0-D7E7-BF6ACCDBF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47750"/>
            <a:ext cx="3886894"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993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758E3-36B4-754C-79AA-CE0399FC0E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C0AF50-B5A3-0E8D-EE2F-B260FBA076CD}"/>
              </a:ext>
            </a:extLst>
          </p:cNvPr>
          <p:cNvSpPr txBox="1">
            <a:spLocks noGrp="1"/>
          </p:cNvSpPr>
          <p:nvPr>
            <p:ph type="title"/>
          </p:nvPr>
        </p:nvSpPr>
        <p:spPr>
          <a:xfrm>
            <a:off x="685800" y="361950"/>
            <a:ext cx="3733800" cy="505267"/>
          </a:xfrm>
          <a:prstGeom prst="rect">
            <a:avLst/>
          </a:prstGeom>
        </p:spPr>
        <p:txBody>
          <a:bodyPr vert="horz" wrap="square" lIns="0" tIns="12700" rIns="0" bIns="0" rtlCol="0">
            <a:spAutoFit/>
          </a:bodyPr>
          <a:lstStyle/>
          <a:p>
            <a:pPr marL="12700" algn="l">
              <a:lnSpc>
                <a:spcPct val="100000"/>
              </a:lnSpc>
              <a:spcBef>
                <a:spcPts val="100"/>
              </a:spcBef>
            </a:pPr>
            <a:r>
              <a:rPr lang="es-DO" sz="3200" b="1" i="0" dirty="0">
                <a:solidFill>
                  <a:srgbClr val="1E1E1E"/>
                </a:solidFill>
                <a:effectLst/>
                <a:latin typeface="Roboto Flex"/>
              </a:rPr>
              <a:t> Conexión </a:t>
            </a:r>
            <a:r>
              <a:rPr lang="es-DO" sz="3200" dirty="0">
                <a:solidFill>
                  <a:srgbClr val="1E1E1E"/>
                </a:solidFill>
                <a:latin typeface="Roboto Flex"/>
              </a:rPr>
              <a:t>Delta</a:t>
            </a:r>
            <a:r>
              <a:rPr lang="es-DO" sz="3200" b="0" i="0" dirty="0">
                <a:solidFill>
                  <a:srgbClr val="1E1E1E"/>
                </a:solidFill>
                <a:effectLst/>
                <a:latin typeface="Roboto Flex"/>
              </a:rPr>
              <a:t> </a:t>
            </a:r>
            <a:endParaRPr lang="es-DO" sz="3200" dirty="0"/>
          </a:p>
        </p:txBody>
      </p:sp>
      <p:sp>
        <p:nvSpPr>
          <p:cNvPr id="11" name="object 11">
            <a:extLst>
              <a:ext uri="{FF2B5EF4-FFF2-40B4-BE49-F238E27FC236}">
                <a16:creationId xmlns:a16="http://schemas.microsoft.com/office/drawing/2014/main" id="{C0D1DF42-A165-290B-2499-8771BA7EC9B3}"/>
              </a:ext>
            </a:extLst>
          </p:cNvPr>
          <p:cNvSpPr txBox="1"/>
          <p:nvPr/>
        </p:nvSpPr>
        <p:spPr>
          <a:xfrm>
            <a:off x="714022" y="1047750"/>
            <a:ext cx="3886200" cy="3863878"/>
          </a:xfrm>
          <a:prstGeom prst="rect">
            <a:avLst/>
          </a:prstGeom>
        </p:spPr>
        <p:txBody>
          <a:bodyPr vert="horz" wrap="square" lIns="0" tIns="168910" rIns="0" bIns="0" rtlCol="0">
            <a:spAutoFit/>
          </a:bodyPr>
          <a:lstStyle/>
          <a:p>
            <a:pPr algn="l"/>
            <a:r>
              <a:rPr lang="es-DO" sz="1200" b="1" i="0" dirty="0">
                <a:solidFill>
                  <a:srgbClr val="1E1E1E"/>
                </a:solidFill>
                <a:effectLst/>
                <a:latin typeface="Roboto Flex"/>
              </a:rPr>
              <a:t>Conexión Delta</a:t>
            </a:r>
            <a:r>
              <a:rPr lang="es-DO" sz="1200" b="0" i="0" dirty="0">
                <a:solidFill>
                  <a:srgbClr val="1E1E1E"/>
                </a:solidFill>
                <a:effectLst/>
                <a:latin typeface="Roboto Flex"/>
              </a:rPr>
              <a:t>: Después de alcanzar una velocidad establecida, los devanados se reconfiguran en forma de delta o triangulo (Δ), uniendo permitiendo que el motor reciba la tensión de línea completa y opere a plena capacidad, Esta configuración se caracteriza por las siguientes propiedades:</a:t>
            </a:r>
          </a:p>
          <a:p>
            <a:pPr algn="l"/>
            <a:endParaRPr lang="es-DO" sz="1200" b="0" i="0" dirty="0">
              <a:solidFill>
                <a:srgbClr val="1E1E1E"/>
              </a:solidFill>
              <a:effectLst/>
              <a:latin typeface="Roboto Flex"/>
            </a:endParaRPr>
          </a:p>
          <a:p>
            <a:pPr algn="l">
              <a:buFont typeface="Arial" panose="020B0604020202020204" pitchFamily="34" charset="0"/>
              <a:buChar char="•"/>
            </a:pPr>
            <a:r>
              <a:rPr lang="es-DO" sz="1200" b="1" i="0" dirty="0">
                <a:solidFill>
                  <a:srgbClr val="1E1E1E"/>
                </a:solidFill>
                <a:effectLst/>
                <a:latin typeface="Roboto Flex"/>
              </a:rPr>
              <a:t>Voltaje de línea (VL):</a:t>
            </a:r>
            <a:r>
              <a:rPr lang="es-DO" sz="1200" b="0" i="0" dirty="0">
                <a:solidFill>
                  <a:srgbClr val="1E1E1E"/>
                </a:solidFill>
                <a:effectLst/>
                <a:latin typeface="Roboto Flex"/>
              </a:rPr>
              <a:t> Es el voltaje entre dos líneas cualesquiera. Se calcula como VL = Vf.</a:t>
            </a:r>
          </a:p>
          <a:p>
            <a:pPr algn="l">
              <a:buFont typeface="Arial" panose="020B0604020202020204" pitchFamily="34" charset="0"/>
              <a:buChar char="•"/>
            </a:pPr>
            <a:endParaRPr lang="es-DO" sz="1200" b="0" i="0" dirty="0">
              <a:solidFill>
                <a:srgbClr val="1E1E1E"/>
              </a:solidFill>
              <a:effectLst/>
              <a:latin typeface="Roboto Flex"/>
            </a:endParaRPr>
          </a:p>
          <a:p>
            <a:pPr algn="l">
              <a:buFont typeface="Arial" panose="020B0604020202020204" pitchFamily="34" charset="0"/>
              <a:buChar char="•"/>
            </a:pPr>
            <a:r>
              <a:rPr lang="es-DO" sz="1200" b="1" i="0" dirty="0">
                <a:solidFill>
                  <a:srgbClr val="1E1E1E"/>
                </a:solidFill>
                <a:effectLst/>
                <a:latin typeface="Roboto Flex"/>
              </a:rPr>
              <a:t>Voltaje de fase (Vf):</a:t>
            </a:r>
            <a:r>
              <a:rPr lang="es-DO" sz="1200" b="0" i="0" dirty="0">
                <a:solidFill>
                  <a:srgbClr val="1E1E1E"/>
                </a:solidFill>
                <a:effectLst/>
                <a:latin typeface="Roboto Flex"/>
              </a:rPr>
              <a:t> Es el voltaje entre cualquier fase y el neutro ficticio (que no existe en la conexión delta). Se calcula como Vf = VL / √3.</a:t>
            </a:r>
          </a:p>
          <a:p>
            <a:pPr algn="l">
              <a:buFont typeface="Arial" panose="020B0604020202020204" pitchFamily="34" charset="0"/>
              <a:buChar char="•"/>
            </a:pPr>
            <a:endParaRPr lang="es-DO" sz="1200" b="0" i="0" dirty="0">
              <a:solidFill>
                <a:srgbClr val="1E1E1E"/>
              </a:solidFill>
              <a:effectLst/>
              <a:latin typeface="Roboto Flex"/>
            </a:endParaRPr>
          </a:p>
          <a:p>
            <a:pPr algn="l">
              <a:buFont typeface="Arial" panose="020B0604020202020204" pitchFamily="34" charset="0"/>
              <a:buChar char="•"/>
            </a:pPr>
            <a:r>
              <a:rPr lang="es-DO" sz="1200" b="1" i="0" dirty="0">
                <a:solidFill>
                  <a:srgbClr val="1E1E1E"/>
                </a:solidFill>
                <a:effectLst/>
                <a:latin typeface="Roboto Flex"/>
              </a:rPr>
              <a:t>Corriente de línea (IL):</a:t>
            </a:r>
            <a:r>
              <a:rPr lang="es-DO" sz="1200" b="0" i="0" dirty="0">
                <a:solidFill>
                  <a:srgbClr val="1E1E1E"/>
                </a:solidFill>
                <a:effectLst/>
                <a:latin typeface="Roboto Flex"/>
              </a:rPr>
              <a:t> Es la corriente que circula por cada línea. Se calcula como IL = √3 * If, donde If es la corriente de fase.</a:t>
            </a:r>
          </a:p>
          <a:p>
            <a:pPr algn="l"/>
            <a:endParaRPr lang="es-DO" sz="1200" b="0" i="0" dirty="0">
              <a:solidFill>
                <a:srgbClr val="1E1E1E"/>
              </a:solidFill>
              <a:effectLst/>
              <a:latin typeface="Roboto Flex"/>
            </a:endParaRPr>
          </a:p>
          <a:p>
            <a:pPr algn="l">
              <a:buFont typeface="Arial" panose="020B0604020202020204" pitchFamily="34" charset="0"/>
              <a:buChar char="•"/>
            </a:pPr>
            <a:r>
              <a:rPr lang="es-DO" sz="1200" b="1" i="0" dirty="0">
                <a:solidFill>
                  <a:srgbClr val="1E1E1E"/>
                </a:solidFill>
                <a:effectLst/>
                <a:latin typeface="Roboto Flex"/>
              </a:rPr>
              <a:t>Corriente de fase (If):</a:t>
            </a:r>
            <a:r>
              <a:rPr lang="es-DO" sz="1200" b="0" i="0" dirty="0">
                <a:solidFill>
                  <a:srgbClr val="1E1E1E"/>
                </a:solidFill>
                <a:effectLst/>
                <a:latin typeface="Roboto Flex"/>
              </a:rPr>
              <a:t> Es la corriente que circula por cada devanado.</a:t>
            </a:r>
          </a:p>
        </p:txBody>
      </p:sp>
      <p:pic>
        <p:nvPicPr>
          <p:cNvPr id="3078" name="Picture 6" descr="Electrotec - CONEXIÓN ESTRELLA Y DELTA EN MOTORES... | Facebook">
            <a:extLst>
              <a:ext uri="{FF2B5EF4-FFF2-40B4-BE49-F238E27FC236}">
                <a16:creationId xmlns:a16="http://schemas.microsoft.com/office/drawing/2014/main" id="{5B21019D-6BDC-D407-C610-613EF5EA6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722" y="1032510"/>
            <a:ext cx="3863878" cy="386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68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441" y="1510094"/>
            <a:ext cx="4869180" cy="459100"/>
          </a:xfrm>
          <a:prstGeom prst="rect">
            <a:avLst/>
          </a:prstGeom>
        </p:spPr>
        <p:txBody>
          <a:bodyPr vert="horz" wrap="square" lIns="0" tIns="12700" rIns="0" bIns="0" rtlCol="0">
            <a:spAutoFit/>
          </a:bodyPr>
          <a:lstStyle/>
          <a:p>
            <a:pPr marL="12700" marR="5080" indent="-1270" algn="ctr">
              <a:lnSpc>
                <a:spcPct val="100000"/>
              </a:lnSpc>
              <a:spcBef>
                <a:spcPts val="100"/>
              </a:spcBef>
            </a:pPr>
            <a:endParaRPr sz="2900" dirty="0">
              <a:latin typeface="Lucida Sans Unicode"/>
              <a:cs typeface="Lucida Sans Unicode"/>
            </a:endParaRPr>
          </a:p>
        </p:txBody>
      </p:sp>
      <p:sp>
        <p:nvSpPr>
          <p:cNvPr id="3" name="object 3"/>
          <p:cNvSpPr txBox="1"/>
          <p:nvPr/>
        </p:nvSpPr>
        <p:spPr>
          <a:xfrm>
            <a:off x="2457981" y="377346"/>
            <a:ext cx="4044315" cy="751488"/>
          </a:xfrm>
          <a:prstGeom prst="rect">
            <a:avLst/>
          </a:prstGeom>
        </p:spPr>
        <p:txBody>
          <a:bodyPr vert="horz" wrap="square" lIns="0" tIns="12700" rIns="0" bIns="0" rtlCol="0">
            <a:spAutoFit/>
          </a:bodyPr>
          <a:lstStyle/>
          <a:p>
            <a:pPr marL="12700">
              <a:lnSpc>
                <a:spcPct val="100000"/>
              </a:lnSpc>
              <a:spcBef>
                <a:spcPts val="100"/>
              </a:spcBef>
            </a:pPr>
            <a:r>
              <a:rPr sz="2400" b="1" spc="40" dirty="0">
                <a:solidFill>
                  <a:srgbClr val="191919"/>
                </a:solidFill>
                <a:latin typeface="Trebuchet MS"/>
                <a:cs typeface="Trebuchet MS"/>
              </a:rPr>
              <a:t>¿</a:t>
            </a:r>
            <a:r>
              <a:rPr sz="2400" b="1" spc="60" dirty="0">
                <a:solidFill>
                  <a:srgbClr val="191919"/>
                </a:solidFill>
                <a:latin typeface="Trebuchet MS"/>
                <a:cs typeface="Trebuchet MS"/>
              </a:rPr>
              <a:t>Que</a:t>
            </a:r>
            <a:r>
              <a:rPr sz="2400" b="1" spc="-135" dirty="0">
                <a:solidFill>
                  <a:srgbClr val="191919"/>
                </a:solidFill>
                <a:latin typeface="Trebuchet MS"/>
                <a:cs typeface="Trebuchet MS"/>
              </a:rPr>
              <a:t> </a:t>
            </a:r>
            <a:r>
              <a:rPr sz="2400" b="1" spc="95" dirty="0">
                <a:solidFill>
                  <a:srgbClr val="191919"/>
                </a:solidFill>
                <a:latin typeface="Trebuchet MS"/>
                <a:cs typeface="Trebuchet MS"/>
              </a:rPr>
              <a:t>es</a:t>
            </a:r>
            <a:r>
              <a:rPr sz="2400" b="1" spc="-135" dirty="0">
                <a:solidFill>
                  <a:srgbClr val="191919"/>
                </a:solidFill>
                <a:latin typeface="Trebuchet MS"/>
                <a:cs typeface="Trebuchet MS"/>
              </a:rPr>
              <a:t> </a:t>
            </a:r>
            <a:r>
              <a:rPr sz="2400" b="1" spc="25" dirty="0">
                <a:solidFill>
                  <a:srgbClr val="191919"/>
                </a:solidFill>
                <a:latin typeface="Trebuchet MS"/>
                <a:cs typeface="Trebuchet MS"/>
              </a:rPr>
              <a:t>un</a:t>
            </a:r>
            <a:r>
              <a:rPr sz="2400" b="1" spc="-135" dirty="0">
                <a:solidFill>
                  <a:srgbClr val="191919"/>
                </a:solidFill>
                <a:latin typeface="Trebuchet MS"/>
                <a:cs typeface="Trebuchet MS"/>
              </a:rPr>
              <a:t> </a:t>
            </a:r>
            <a:r>
              <a:rPr sz="2400" b="1" spc="150" dirty="0">
                <a:solidFill>
                  <a:srgbClr val="191919"/>
                </a:solidFill>
                <a:latin typeface="Trebuchet MS"/>
                <a:cs typeface="Trebuchet MS"/>
              </a:rPr>
              <a:t>m</a:t>
            </a:r>
            <a:r>
              <a:rPr sz="2400" b="1" spc="75" dirty="0">
                <a:solidFill>
                  <a:srgbClr val="191919"/>
                </a:solidFill>
                <a:latin typeface="Trebuchet MS"/>
                <a:cs typeface="Trebuchet MS"/>
              </a:rPr>
              <a:t>o</a:t>
            </a:r>
            <a:r>
              <a:rPr sz="2400" b="1" spc="-90" dirty="0">
                <a:solidFill>
                  <a:srgbClr val="191919"/>
                </a:solidFill>
                <a:latin typeface="Trebuchet MS"/>
                <a:cs typeface="Trebuchet MS"/>
              </a:rPr>
              <a:t>t</a:t>
            </a:r>
            <a:r>
              <a:rPr sz="2400" b="1" spc="-25" dirty="0">
                <a:solidFill>
                  <a:srgbClr val="191919"/>
                </a:solidFill>
                <a:latin typeface="Trebuchet MS"/>
                <a:cs typeface="Trebuchet MS"/>
              </a:rPr>
              <a:t>or</a:t>
            </a:r>
            <a:r>
              <a:rPr sz="2400" b="1" spc="-185" dirty="0">
                <a:solidFill>
                  <a:srgbClr val="191919"/>
                </a:solidFill>
                <a:latin typeface="Trebuchet MS"/>
                <a:cs typeface="Trebuchet MS"/>
              </a:rPr>
              <a:t> </a:t>
            </a:r>
            <a:r>
              <a:rPr lang="es-DO" sz="2400" b="1" spc="-185" dirty="0">
                <a:solidFill>
                  <a:srgbClr val="191919"/>
                </a:solidFill>
                <a:latin typeface="Trebuchet MS"/>
                <a:cs typeface="Trebuchet MS"/>
              </a:rPr>
              <a:t>eléctrico</a:t>
            </a:r>
            <a:r>
              <a:rPr lang="es-DO" sz="2400" b="1" spc="45" dirty="0">
                <a:solidFill>
                  <a:srgbClr val="191919"/>
                </a:solidFill>
                <a:latin typeface="Trebuchet MS"/>
                <a:cs typeface="Trebuchet MS"/>
              </a:rPr>
              <a:t> trifasico</a:t>
            </a:r>
            <a:r>
              <a:rPr sz="2400" b="1" spc="105" dirty="0">
                <a:solidFill>
                  <a:srgbClr val="191919"/>
                </a:solidFill>
                <a:latin typeface="Trebuchet MS"/>
                <a:cs typeface="Trebuchet MS"/>
              </a:rPr>
              <a:t>?</a:t>
            </a:r>
            <a:endParaRPr sz="2400" dirty="0">
              <a:latin typeface="Trebuchet MS"/>
              <a:cs typeface="Trebuchet MS"/>
            </a:endParaRPr>
          </a:p>
        </p:txBody>
      </p:sp>
      <p:grpSp>
        <p:nvGrpSpPr>
          <p:cNvPr id="4" name="object 4"/>
          <p:cNvGrpSpPr/>
          <p:nvPr/>
        </p:nvGrpSpPr>
        <p:grpSpPr>
          <a:xfrm>
            <a:off x="762000" y="0"/>
            <a:ext cx="754380" cy="1519555"/>
            <a:chOff x="1054383" y="40"/>
            <a:chExt cx="754380" cy="1519555"/>
          </a:xfrm>
        </p:grpSpPr>
        <p:sp>
          <p:nvSpPr>
            <p:cNvPr id="5" name="object 5"/>
            <p:cNvSpPr/>
            <p:nvPr/>
          </p:nvSpPr>
          <p:spPr>
            <a:xfrm>
              <a:off x="1384947" y="40"/>
              <a:ext cx="93345" cy="547370"/>
            </a:xfrm>
            <a:custGeom>
              <a:avLst/>
              <a:gdLst/>
              <a:ahLst/>
              <a:cxnLst/>
              <a:rect l="l" t="t" r="r" b="b"/>
              <a:pathLst>
                <a:path w="93344" h="547370">
                  <a:moveTo>
                    <a:pt x="92726" y="546909"/>
                  </a:moveTo>
                  <a:lnTo>
                    <a:pt x="0" y="546909"/>
                  </a:lnTo>
                  <a:lnTo>
                    <a:pt x="0" y="0"/>
                  </a:lnTo>
                  <a:lnTo>
                    <a:pt x="92726" y="0"/>
                  </a:lnTo>
                  <a:lnTo>
                    <a:pt x="92726" y="546909"/>
                  </a:lnTo>
                  <a:close/>
                </a:path>
              </a:pathLst>
            </a:custGeom>
            <a:solidFill>
              <a:srgbClr val="1F8E2E"/>
            </a:solidFill>
          </p:spPr>
          <p:txBody>
            <a:bodyPr wrap="square" lIns="0" tIns="0" rIns="0" bIns="0" rtlCol="0"/>
            <a:lstStyle/>
            <a:p>
              <a:endParaRPr/>
            </a:p>
          </p:txBody>
        </p:sp>
        <p:sp>
          <p:nvSpPr>
            <p:cNvPr id="6" name="object 6"/>
            <p:cNvSpPr/>
            <p:nvPr/>
          </p:nvSpPr>
          <p:spPr>
            <a:xfrm>
              <a:off x="1297331" y="273881"/>
              <a:ext cx="268605" cy="598170"/>
            </a:xfrm>
            <a:custGeom>
              <a:avLst/>
              <a:gdLst/>
              <a:ahLst/>
              <a:cxnLst/>
              <a:rect l="l" t="t" r="r" b="b"/>
              <a:pathLst>
                <a:path w="268605" h="598169">
                  <a:moveTo>
                    <a:pt x="177544" y="597802"/>
                  </a:moveTo>
                  <a:lnTo>
                    <a:pt x="90429" y="597802"/>
                  </a:lnTo>
                  <a:lnTo>
                    <a:pt x="55245" y="590688"/>
                  </a:lnTo>
                  <a:lnTo>
                    <a:pt x="26499" y="571296"/>
                  </a:lnTo>
                  <a:lnTo>
                    <a:pt x="7111" y="542550"/>
                  </a:lnTo>
                  <a:lnTo>
                    <a:pt x="0" y="507372"/>
                  </a:lnTo>
                  <a:lnTo>
                    <a:pt x="0" y="90411"/>
                  </a:lnTo>
                  <a:lnTo>
                    <a:pt x="7111" y="55229"/>
                  </a:lnTo>
                  <a:lnTo>
                    <a:pt x="26499" y="26490"/>
                  </a:lnTo>
                  <a:lnTo>
                    <a:pt x="55245" y="7108"/>
                  </a:lnTo>
                  <a:lnTo>
                    <a:pt x="90429" y="0"/>
                  </a:lnTo>
                  <a:lnTo>
                    <a:pt x="177562" y="0"/>
                  </a:lnTo>
                  <a:lnTo>
                    <a:pt x="212739" y="7108"/>
                  </a:lnTo>
                  <a:lnTo>
                    <a:pt x="241486" y="26490"/>
                  </a:lnTo>
                  <a:lnTo>
                    <a:pt x="260878" y="55229"/>
                  </a:lnTo>
                  <a:lnTo>
                    <a:pt x="267992" y="90411"/>
                  </a:lnTo>
                  <a:lnTo>
                    <a:pt x="267992" y="507372"/>
                  </a:lnTo>
                  <a:lnTo>
                    <a:pt x="260878" y="542565"/>
                  </a:lnTo>
                  <a:lnTo>
                    <a:pt x="241483" y="571310"/>
                  </a:lnTo>
                  <a:lnTo>
                    <a:pt x="212731" y="590693"/>
                  </a:lnTo>
                  <a:lnTo>
                    <a:pt x="177544" y="597802"/>
                  </a:lnTo>
                  <a:close/>
                </a:path>
              </a:pathLst>
            </a:custGeom>
            <a:solidFill>
              <a:srgbClr val="191919"/>
            </a:solidFill>
          </p:spPr>
          <p:txBody>
            <a:bodyPr wrap="square" lIns="0" tIns="0" rIns="0" bIns="0" rtlCol="0"/>
            <a:lstStyle/>
            <a:p>
              <a:endParaRPr/>
            </a:p>
          </p:txBody>
        </p:sp>
        <p:sp>
          <p:nvSpPr>
            <p:cNvPr id="7" name="object 7"/>
            <p:cNvSpPr/>
            <p:nvPr/>
          </p:nvSpPr>
          <p:spPr>
            <a:xfrm>
              <a:off x="1224847" y="824334"/>
              <a:ext cx="413384" cy="685800"/>
            </a:xfrm>
            <a:custGeom>
              <a:avLst/>
              <a:gdLst/>
              <a:ahLst/>
              <a:cxnLst/>
              <a:rect l="l" t="t" r="r" b="b"/>
              <a:pathLst>
                <a:path w="413385" h="685800">
                  <a:moveTo>
                    <a:pt x="340476" y="685295"/>
                  </a:moveTo>
                  <a:lnTo>
                    <a:pt x="368681" y="679602"/>
                  </a:lnTo>
                  <a:lnTo>
                    <a:pt x="391716" y="664073"/>
                  </a:lnTo>
                  <a:lnTo>
                    <a:pt x="407247" y="641034"/>
                  </a:lnTo>
                  <a:lnTo>
                    <a:pt x="412942" y="612811"/>
                  </a:lnTo>
                  <a:lnTo>
                    <a:pt x="412942" y="72466"/>
                  </a:lnTo>
                  <a:lnTo>
                    <a:pt x="407247" y="44261"/>
                  </a:lnTo>
                  <a:lnTo>
                    <a:pt x="391716" y="21226"/>
                  </a:lnTo>
                  <a:lnTo>
                    <a:pt x="368681" y="5695"/>
                  </a:lnTo>
                  <a:lnTo>
                    <a:pt x="340476" y="0"/>
                  </a:lnTo>
                  <a:lnTo>
                    <a:pt x="312258" y="5695"/>
                  </a:lnTo>
                  <a:lnTo>
                    <a:pt x="289212" y="21226"/>
                  </a:lnTo>
                  <a:lnTo>
                    <a:pt x="273672" y="44261"/>
                  </a:lnTo>
                  <a:lnTo>
                    <a:pt x="267974" y="72466"/>
                  </a:lnTo>
                  <a:lnTo>
                    <a:pt x="267974" y="612811"/>
                  </a:lnTo>
                  <a:lnTo>
                    <a:pt x="273672" y="641034"/>
                  </a:lnTo>
                  <a:lnTo>
                    <a:pt x="289212" y="664073"/>
                  </a:lnTo>
                  <a:lnTo>
                    <a:pt x="312258" y="679602"/>
                  </a:lnTo>
                  <a:lnTo>
                    <a:pt x="340476" y="685295"/>
                  </a:lnTo>
                  <a:close/>
                </a:path>
                <a:path w="413385" h="685800">
                  <a:moveTo>
                    <a:pt x="72484" y="685295"/>
                  </a:moveTo>
                  <a:lnTo>
                    <a:pt x="100699" y="679602"/>
                  </a:lnTo>
                  <a:lnTo>
                    <a:pt x="123739" y="664073"/>
                  </a:lnTo>
                  <a:lnTo>
                    <a:pt x="139272" y="641034"/>
                  </a:lnTo>
                  <a:lnTo>
                    <a:pt x="144968" y="612811"/>
                  </a:lnTo>
                  <a:lnTo>
                    <a:pt x="144968" y="72466"/>
                  </a:lnTo>
                  <a:lnTo>
                    <a:pt x="139272" y="44261"/>
                  </a:lnTo>
                  <a:lnTo>
                    <a:pt x="123739" y="21226"/>
                  </a:lnTo>
                  <a:lnTo>
                    <a:pt x="100699" y="5695"/>
                  </a:lnTo>
                  <a:lnTo>
                    <a:pt x="72484" y="0"/>
                  </a:lnTo>
                  <a:lnTo>
                    <a:pt x="44276" y="5695"/>
                  </a:lnTo>
                  <a:lnTo>
                    <a:pt x="21235" y="21226"/>
                  </a:lnTo>
                  <a:lnTo>
                    <a:pt x="5698" y="44261"/>
                  </a:lnTo>
                  <a:lnTo>
                    <a:pt x="0" y="72466"/>
                  </a:lnTo>
                  <a:lnTo>
                    <a:pt x="0" y="612811"/>
                  </a:lnTo>
                  <a:lnTo>
                    <a:pt x="5698" y="641034"/>
                  </a:lnTo>
                  <a:lnTo>
                    <a:pt x="21235" y="664073"/>
                  </a:lnTo>
                  <a:lnTo>
                    <a:pt x="44276" y="679602"/>
                  </a:lnTo>
                  <a:lnTo>
                    <a:pt x="72484" y="685295"/>
                  </a:lnTo>
                  <a:close/>
                </a:path>
              </a:pathLst>
            </a:custGeom>
            <a:ln w="19049">
              <a:solidFill>
                <a:srgbClr val="191919"/>
              </a:solidFill>
            </a:ln>
          </p:spPr>
          <p:txBody>
            <a:bodyPr wrap="square" lIns="0" tIns="0" rIns="0" bIns="0" rtlCol="0"/>
            <a:lstStyle/>
            <a:p>
              <a:endParaRPr/>
            </a:p>
          </p:txBody>
        </p:sp>
        <p:sp>
          <p:nvSpPr>
            <p:cNvPr id="8" name="object 8"/>
            <p:cNvSpPr/>
            <p:nvPr/>
          </p:nvSpPr>
          <p:spPr>
            <a:xfrm>
              <a:off x="1054383" y="609980"/>
              <a:ext cx="754380" cy="523875"/>
            </a:xfrm>
            <a:custGeom>
              <a:avLst/>
              <a:gdLst/>
              <a:ahLst/>
              <a:cxnLst/>
              <a:rect l="l" t="t" r="r" b="b"/>
              <a:pathLst>
                <a:path w="754380" h="523875">
                  <a:moveTo>
                    <a:pt x="753869" y="523390"/>
                  </a:moveTo>
                  <a:lnTo>
                    <a:pt x="0" y="523390"/>
                  </a:lnTo>
                  <a:lnTo>
                    <a:pt x="0" y="143995"/>
                  </a:lnTo>
                  <a:lnTo>
                    <a:pt x="7342" y="98481"/>
                  </a:lnTo>
                  <a:lnTo>
                    <a:pt x="27787" y="58952"/>
                  </a:lnTo>
                  <a:lnTo>
                    <a:pt x="58960" y="27782"/>
                  </a:lnTo>
                  <a:lnTo>
                    <a:pt x="98487" y="7340"/>
                  </a:lnTo>
                  <a:lnTo>
                    <a:pt x="143995" y="0"/>
                  </a:lnTo>
                  <a:lnTo>
                    <a:pt x="609892" y="0"/>
                  </a:lnTo>
                  <a:lnTo>
                    <a:pt x="655398" y="7340"/>
                  </a:lnTo>
                  <a:lnTo>
                    <a:pt x="694921" y="27782"/>
                  </a:lnTo>
                  <a:lnTo>
                    <a:pt x="726089" y="58952"/>
                  </a:lnTo>
                  <a:lnTo>
                    <a:pt x="746529" y="98481"/>
                  </a:lnTo>
                  <a:lnTo>
                    <a:pt x="753869" y="143995"/>
                  </a:lnTo>
                  <a:lnTo>
                    <a:pt x="753869" y="523390"/>
                  </a:lnTo>
                  <a:close/>
                </a:path>
              </a:pathLst>
            </a:custGeom>
            <a:solidFill>
              <a:srgbClr val="FDB530"/>
            </a:solidFill>
          </p:spPr>
          <p:txBody>
            <a:bodyPr wrap="square" lIns="0" tIns="0" rIns="0" bIns="0" rtlCol="0"/>
            <a:lstStyle/>
            <a:p>
              <a:endParaRPr/>
            </a:p>
          </p:txBody>
        </p:sp>
        <p:pic>
          <p:nvPicPr>
            <p:cNvPr id="9" name="object 9"/>
            <p:cNvPicPr/>
            <p:nvPr/>
          </p:nvPicPr>
          <p:blipFill>
            <a:blip r:embed="rId2" cstate="print"/>
            <a:stretch>
              <a:fillRect/>
            </a:stretch>
          </p:blipFill>
          <p:spPr>
            <a:xfrm>
              <a:off x="1354807" y="746751"/>
              <a:ext cx="153040" cy="223326"/>
            </a:xfrm>
            <a:prstGeom prst="rect">
              <a:avLst/>
            </a:prstGeom>
          </p:spPr>
        </p:pic>
      </p:grpSp>
      <p:sp>
        <p:nvSpPr>
          <p:cNvPr id="10" name="object 10"/>
          <p:cNvSpPr/>
          <p:nvPr/>
        </p:nvSpPr>
        <p:spPr>
          <a:xfrm>
            <a:off x="7124714" y="0"/>
            <a:ext cx="1043940" cy="929005"/>
          </a:xfrm>
          <a:custGeom>
            <a:avLst/>
            <a:gdLst/>
            <a:ahLst/>
            <a:cxnLst/>
            <a:rect l="l" t="t" r="r" b="b"/>
            <a:pathLst>
              <a:path w="1043940" h="929005">
                <a:moveTo>
                  <a:pt x="1043934" y="0"/>
                </a:moveTo>
                <a:lnTo>
                  <a:pt x="1043934" y="558661"/>
                </a:lnTo>
                <a:lnTo>
                  <a:pt x="1040726" y="607291"/>
                </a:lnTo>
                <a:lnTo>
                  <a:pt x="1031259" y="654677"/>
                </a:lnTo>
                <a:lnTo>
                  <a:pt x="1015772" y="700243"/>
                </a:lnTo>
                <a:lnTo>
                  <a:pt x="994503" y="743413"/>
                </a:lnTo>
                <a:lnTo>
                  <a:pt x="967691" y="783614"/>
                </a:lnTo>
                <a:lnTo>
                  <a:pt x="935573" y="820270"/>
                </a:lnTo>
                <a:lnTo>
                  <a:pt x="898917" y="852388"/>
                </a:lnTo>
                <a:lnTo>
                  <a:pt x="858716" y="879200"/>
                </a:lnTo>
                <a:lnTo>
                  <a:pt x="815546" y="900469"/>
                </a:lnTo>
                <a:lnTo>
                  <a:pt x="769980" y="915956"/>
                </a:lnTo>
                <a:lnTo>
                  <a:pt x="722595" y="925423"/>
                </a:lnTo>
                <a:lnTo>
                  <a:pt x="673964" y="928632"/>
                </a:lnTo>
                <a:lnTo>
                  <a:pt x="369970" y="928632"/>
                </a:lnTo>
                <a:lnTo>
                  <a:pt x="323562" y="925749"/>
                </a:lnTo>
                <a:lnTo>
                  <a:pt x="278874" y="917332"/>
                </a:lnTo>
                <a:lnTo>
                  <a:pt x="236253" y="903728"/>
                </a:lnTo>
                <a:lnTo>
                  <a:pt x="196045" y="885284"/>
                </a:lnTo>
                <a:lnTo>
                  <a:pt x="158598" y="862345"/>
                </a:lnTo>
                <a:lnTo>
                  <a:pt x="124258" y="835259"/>
                </a:lnTo>
                <a:lnTo>
                  <a:pt x="93372" y="804373"/>
                </a:lnTo>
                <a:lnTo>
                  <a:pt x="66286" y="770033"/>
                </a:lnTo>
                <a:lnTo>
                  <a:pt x="43347" y="732586"/>
                </a:lnTo>
                <a:lnTo>
                  <a:pt x="24903" y="692379"/>
                </a:lnTo>
                <a:lnTo>
                  <a:pt x="11299" y="649757"/>
                </a:lnTo>
                <a:lnTo>
                  <a:pt x="2882" y="605069"/>
                </a:lnTo>
                <a:lnTo>
                  <a:pt x="0" y="558661"/>
                </a:lnTo>
                <a:lnTo>
                  <a:pt x="0" y="0"/>
                </a:lnTo>
              </a:path>
              <a:path w="1043940" h="929005">
                <a:moveTo>
                  <a:pt x="968511" y="0"/>
                </a:moveTo>
                <a:lnTo>
                  <a:pt x="968511" y="534528"/>
                </a:lnTo>
                <a:lnTo>
                  <a:pt x="964569" y="584334"/>
                </a:lnTo>
                <a:lnTo>
                  <a:pt x="952976" y="632466"/>
                </a:lnTo>
                <a:lnTo>
                  <a:pt x="934085" y="678073"/>
                </a:lnTo>
                <a:lnTo>
                  <a:pt x="908248" y="720304"/>
                </a:lnTo>
                <a:lnTo>
                  <a:pt x="875817" y="758311"/>
                </a:lnTo>
                <a:lnTo>
                  <a:pt x="837811" y="790741"/>
                </a:lnTo>
                <a:lnTo>
                  <a:pt x="795579" y="816578"/>
                </a:lnTo>
                <a:lnTo>
                  <a:pt x="749973" y="835469"/>
                </a:lnTo>
                <a:lnTo>
                  <a:pt x="701841" y="847062"/>
                </a:lnTo>
                <a:lnTo>
                  <a:pt x="652034" y="851005"/>
                </a:lnTo>
                <a:lnTo>
                  <a:pt x="391994" y="851005"/>
                </a:lnTo>
                <a:lnTo>
                  <a:pt x="345228" y="847573"/>
                </a:lnTo>
                <a:lnTo>
                  <a:pt x="300592" y="837605"/>
                </a:lnTo>
                <a:lnTo>
                  <a:pt x="258576" y="821590"/>
                </a:lnTo>
                <a:lnTo>
                  <a:pt x="219669" y="800018"/>
                </a:lnTo>
                <a:lnTo>
                  <a:pt x="184362" y="773378"/>
                </a:lnTo>
                <a:lnTo>
                  <a:pt x="153144" y="742160"/>
                </a:lnTo>
                <a:lnTo>
                  <a:pt x="126504" y="706853"/>
                </a:lnTo>
                <a:lnTo>
                  <a:pt x="104931" y="667946"/>
                </a:lnTo>
                <a:lnTo>
                  <a:pt x="88916" y="625930"/>
                </a:lnTo>
                <a:lnTo>
                  <a:pt x="78948" y="581294"/>
                </a:lnTo>
                <a:lnTo>
                  <a:pt x="75517" y="534528"/>
                </a:lnTo>
                <a:lnTo>
                  <a:pt x="75517" y="0"/>
                </a:lnTo>
              </a:path>
              <a:path w="1043940" h="929005">
                <a:moveTo>
                  <a:pt x="883934" y="0"/>
                </a:moveTo>
                <a:lnTo>
                  <a:pt x="883934" y="493654"/>
                </a:lnTo>
                <a:lnTo>
                  <a:pt x="878960" y="543928"/>
                </a:lnTo>
                <a:lnTo>
                  <a:pt x="864409" y="591811"/>
                </a:lnTo>
                <a:lnTo>
                  <a:pt x="840840" y="635959"/>
                </a:lnTo>
                <a:lnTo>
                  <a:pt x="808808" y="675025"/>
                </a:lnTo>
                <a:lnTo>
                  <a:pt x="769741" y="707057"/>
                </a:lnTo>
                <a:lnTo>
                  <a:pt x="725594" y="730626"/>
                </a:lnTo>
                <a:lnTo>
                  <a:pt x="677711" y="745177"/>
                </a:lnTo>
                <a:lnTo>
                  <a:pt x="627437" y="750151"/>
                </a:lnTo>
                <a:lnTo>
                  <a:pt x="416680" y="750151"/>
                </a:lnTo>
                <a:lnTo>
                  <a:pt x="370575" y="746019"/>
                </a:lnTo>
                <a:lnTo>
                  <a:pt x="327180" y="734104"/>
                </a:lnTo>
                <a:lnTo>
                  <a:pt x="287222" y="715132"/>
                </a:lnTo>
                <a:lnTo>
                  <a:pt x="251423" y="689826"/>
                </a:lnTo>
                <a:lnTo>
                  <a:pt x="220509" y="658912"/>
                </a:lnTo>
                <a:lnTo>
                  <a:pt x="195203" y="623113"/>
                </a:lnTo>
                <a:lnTo>
                  <a:pt x="176231" y="583154"/>
                </a:lnTo>
                <a:lnTo>
                  <a:pt x="164316" y="539760"/>
                </a:lnTo>
                <a:lnTo>
                  <a:pt x="160184" y="493654"/>
                </a:lnTo>
                <a:lnTo>
                  <a:pt x="160184" y="0"/>
                </a:lnTo>
              </a:path>
              <a:path w="1043940" h="929005">
                <a:moveTo>
                  <a:pt x="791350" y="0"/>
                </a:moveTo>
                <a:lnTo>
                  <a:pt x="791350" y="458487"/>
                </a:lnTo>
                <a:lnTo>
                  <a:pt x="787648" y="495905"/>
                </a:lnTo>
                <a:lnTo>
                  <a:pt x="759275" y="564404"/>
                </a:lnTo>
                <a:lnTo>
                  <a:pt x="706357" y="617322"/>
                </a:lnTo>
                <a:lnTo>
                  <a:pt x="637858" y="645696"/>
                </a:lnTo>
                <a:lnTo>
                  <a:pt x="600439" y="649398"/>
                </a:lnTo>
                <a:lnTo>
                  <a:pt x="443573" y="649398"/>
                </a:lnTo>
                <a:lnTo>
                  <a:pt x="399799" y="644356"/>
                </a:lnTo>
                <a:lnTo>
                  <a:pt x="359615" y="629993"/>
                </a:lnTo>
                <a:lnTo>
                  <a:pt x="324168" y="607457"/>
                </a:lnTo>
                <a:lnTo>
                  <a:pt x="294603" y="577892"/>
                </a:lnTo>
                <a:lnTo>
                  <a:pt x="272066" y="542444"/>
                </a:lnTo>
                <a:lnTo>
                  <a:pt x="257704" y="502261"/>
                </a:lnTo>
                <a:lnTo>
                  <a:pt x="252662" y="458487"/>
                </a:lnTo>
                <a:lnTo>
                  <a:pt x="252662" y="0"/>
                </a:lnTo>
              </a:path>
            </a:pathLst>
          </a:custGeom>
          <a:ln w="19049">
            <a:solidFill>
              <a:srgbClr val="191919"/>
            </a:solidFill>
          </a:ln>
        </p:spPr>
        <p:txBody>
          <a:bodyPr wrap="square" lIns="0" tIns="0" rIns="0" bIns="0" rtlCol="0"/>
          <a:lstStyle/>
          <a:p>
            <a:endParaRPr/>
          </a:p>
        </p:txBody>
      </p:sp>
      <p:sp>
        <p:nvSpPr>
          <p:cNvPr id="12" name="CuadroTexto 11">
            <a:extLst>
              <a:ext uri="{FF2B5EF4-FFF2-40B4-BE49-F238E27FC236}">
                <a16:creationId xmlns:a16="http://schemas.microsoft.com/office/drawing/2014/main" id="{06533453-DD27-7587-5017-8DDB9EFE4137}"/>
              </a:ext>
            </a:extLst>
          </p:cNvPr>
          <p:cNvSpPr txBox="1"/>
          <p:nvPr/>
        </p:nvSpPr>
        <p:spPr>
          <a:xfrm>
            <a:off x="2280209" y="1352550"/>
            <a:ext cx="4577644" cy="2862322"/>
          </a:xfrm>
          <a:prstGeom prst="rect">
            <a:avLst/>
          </a:prstGeom>
          <a:noFill/>
        </p:spPr>
        <p:txBody>
          <a:bodyPr wrap="square">
            <a:spAutoFit/>
          </a:bodyPr>
          <a:lstStyle/>
          <a:p>
            <a:pPr algn="just"/>
            <a:r>
              <a:rPr lang="es-DO" i="0" dirty="0">
                <a:effectLst/>
                <a:latin typeface="Roboto" panose="02000000000000000000" pitchFamily="2" charset="0"/>
              </a:rPr>
              <a:t>Un motor eléctrico trifásico es una máquina que transforma la energía eléctrica en energía mecánica mediante el uso de tres corrientes eléctricas alternas. Esta disposición trifásica asegura un suministro constante y uniforme de corriente al motor, lo que da como resultado un funcionamiento más eficaz y menos vibraciones en comparación con los motores monofásicos.</a:t>
            </a:r>
            <a:endParaRPr lang="es-D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2" cstate="print"/>
          <a:stretch>
            <a:fillRect/>
          </a:stretch>
        </p:blipFill>
        <p:spPr>
          <a:xfrm>
            <a:off x="4257675" y="327265"/>
            <a:ext cx="4038600" cy="3625568"/>
          </a:xfrm>
          <a:prstGeom prst="rect">
            <a:avLst/>
          </a:prstGeom>
        </p:spPr>
      </p:pic>
      <p:sp>
        <p:nvSpPr>
          <p:cNvPr id="10" name="object 10">
            <a:extLst>
              <a:ext uri="{FF2B5EF4-FFF2-40B4-BE49-F238E27FC236}">
                <a16:creationId xmlns:a16="http://schemas.microsoft.com/office/drawing/2014/main" id="{E7E98FDC-F522-5043-A3B8-82A74AE30717}"/>
              </a:ext>
            </a:extLst>
          </p:cNvPr>
          <p:cNvSpPr txBox="1">
            <a:spLocks/>
          </p:cNvSpPr>
          <p:nvPr/>
        </p:nvSpPr>
        <p:spPr>
          <a:xfrm>
            <a:off x="762000" y="160064"/>
            <a:ext cx="3495675"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DO" sz="2800" b="1" kern="0" spc="235" dirty="0">
                <a:solidFill>
                  <a:sysClr val="windowText" lastClr="000000"/>
                </a:solidFill>
              </a:rPr>
              <a:t>Partes de un motor</a:t>
            </a:r>
            <a:endParaRPr lang="es-DO" sz="2800" b="1" kern="0" dirty="0">
              <a:solidFill>
                <a:sysClr val="windowText" lastClr="000000"/>
              </a:solidFill>
            </a:endParaRPr>
          </a:p>
        </p:txBody>
      </p:sp>
      <p:sp>
        <p:nvSpPr>
          <p:cNvPr id="11" name="object 11">
            <a:extLst>
              <a:ext uri="{FF2B5EF4-FFF2-40B4-BE49-F238E27FC236}">
                <a16:creationId xmlns:a16="http://schemas.microsoft.com/office/drawing/2014/main" id="{647E414D-C15B-0C59-054B-67113D0849C1}"/>
              </a:ext>
            </a:extLst>
          </p:cNvPr>
          <p:cNvSpPr txBox="1"/>
          <p:nvPr/>
        </p:nvSpPr>
        <p:spPr>
          <a:xfrm>
            <a:off x="847724" y="681126"/>
            <a:ext cx="3190875" cy="924612"/>
          </a:xfrm>
          <a:prstGeom prst="rect">
            <a:avLst/>
          </a:prstGeom>
        </p:spPr>
        <p:txBody>
          <a:bodyPr vert="horz" wrap="square" lIns="0" tIns="168910" rIns="0" bIns="0" rtlCol="0">
            <a:spAutoFit/>
          </a:bodyPr>
          <a:lstStyle/>
          <a:p>
            <a:pPr marL="12700">
              <a:lnSpc>
                <a:spcPct val="100000"/>
              </a:lnSpc>
              <a:spcBef>
                <a:spcPts val="1330"/>
              </a:spcBef>
            </a:pPr>
            <a:r>
              <a:rPr sz="2000" b="1" spc="10" dirty="0">
                <a:solidFill>
                  <a:srgbClr val="191919"/>
                </a:solidFill>
                <a:latin typeface="Trebuchet MS"/>
                <a:cs typeface="Trebuchet MS"/>
              </a:rPr>
              <a:t>Estator</a:t>
            </a:r>
            <a:endParaRPr sz="2400" dirty="0">
              <a:latin typeface="Trebuchet MS"/>
              <a:cs typeface="Trebuchet MS"/>
            </a:endParaRPr>
          </a:p>
          <a:p>
            <a:pPr marL="12700" marR="5080" algn="just">
              <a:lnSpc>
                <a:spcPct val="100000"/>
              </a:lnSpc>
              <a:spcBef>
                <a:spcPts val="615"/>
              </a:spcBef>
            </a:pPr>
            <a:r>
              <a:rPr sz="1200" dirty="0">
                <a:solidFill>
                  <a:srgbClr val="191919"/>
                </a:solidFill>
                <a:latin typeface="Lucida Sans Unicode"/>
                <a:cs typeface="Lucida Sans Unicode"/>
              </a:rPr>
              <a:t>Part</a:t>
            </a:r>
            <a:r>
              <a:rPr sz="1200" spc="10" dirty="0">
                <a:solidFill>
                  <a:srgbClr val="191919"/>
                </a:solidFill>
                <a:latin typeface="Lucida Sans Unicode"/>
                <a:cs typeface="Lucida Sans Unicode"/>
              </a:rPr>
              <a:t>e</a:t>
            </a:r>
            <a:r>
              <a:rPr sz="1200" spc="-75" dirty="0">
                <a:solidFill>
                  <a:srgbClr val="191919"/>
                </a:solidFill>
                <a:latin typeface="Lucida Sans Unicode"/>
                <a:cs typeface="Lucida Sans Unicode"/>
              </a:rPr>
              <a:t> </a:t>
            </a:r>
            <a:r>
              <a:rPr sz="1200" spc="-60" dirty="0">
                <a:solidFill>
                  <a:srgbClr val="191919"/>
                </a:solidFill>
                <a:latin typeface="Lucida Sans Unicode"/>
                <a:cs typeface="Lucida Sans Unicode"/>
              </a:rPr>
              <a:t>ﬁja</a:t>
            </a:r>
            <a:r>
              <a:rPr sz="1200" spc="-35" dirty="0">
                <a:solidFill>
                  <a:srgbClr val="191919"/>
                </a:solidFill>
                <a:latin typeface="Lucida Sans Unicode"/>
                <a:cs typeface="Lucida Sans Unicode"/>
              </a:rPr>
              <a:t>,</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contiene</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la</a:t>
            </a:r>
            <a:r>
              <a:rPr sz="1200" spc="-35" dirty="0">
                <a:solidFill>
                  <a:srgbClr val="191919"/>
                </a:solidFill>
                <a:latin typeface="Lucida Sans Unicode"/>
                <a:cs typeface="Lucida Sans Unicode"/>
              </a:rPr>
              <a:t>s</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bobina</a:t>
            </a:r>
            <a:r>
              <a:rPr sz="1200" spc="-20" dirty="0">
                <a:solidFill>
                  <a:srgbClr val="191919"/>
                </a:solidFill>
                <a:latin typeface="Lucida Sans Unicode"/>
                <a:cs typeface="Lucida Sans Unicode"/>
              </a:rPr>
              <a:t>s</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y  </a:t>
            </a:r>
            <a:r>
              <a:rPr sz="1200" spc="-25" dirty="0">
                <a:solidFill>
                  <a:srgbClr val="191919"/>
                </a:solidFill>
                <a:latin typeface="Lucida Sans Unicode"/>
                <a:cs typeface="Lucida Sans Unicode"/>
              </a:rPr>
              <a:t>proporcion</a:t>
            </a:r>
            <a:r>
              <a:rPr sz="1200" spc="-20"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35" dirty="0">
                <a:solidFill>
                  <a:srgbClr val="191919"/>
                </a:solidFill>
                <a:latin typeface="Lucida Sans Unicode"/>
                <a:cs typeface="Lucida Sans Unicode"/>
              </a:rPr>
              <a:t>e</a:t>
            </a:r>
            <a:r>
              <a:rPr sz="1200" spc="-15" dirty="0">
                <a:solidFill>
                  <a:srgbClr val="191919"/>
                </a:solidFill>
                <a:latin typeface="Lucida Sans Unicode"/>
                <a:cs typeface="Lucida Sans Unicode"/>
              </a:rPr>
              <a:t>l</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campo</a:t>
            </a:r>
            <a:r>
              <a:rPr sz="1200" spc="-70" dirty="0">
                <a:solidFill>
                  <a:srgbClr val="191919"/>
                </a:solidFill>
                <a:latin typeface="Lucida Sans Unicode"/>
                <a:cs typeface="Lucida Sans Unicode"/>
              </a:rPr>
              <a:t> </a:t>
            </a:r>
            <a:r>
              <a:rPr sz="1200" spc="-35" dirty="0">
                <a:solidFill>
                  <a:srgbClr val="191919"/>
                </a:solidFill>
                <a:latin typeface="Lucida Sans Unicode"/>
                <a:cs typeface="Lucida Sans Unicode"/>
              </a:rPr>
              <a:t>magnético.</a:t>
            </a:r>
            <a:endParaRPr sz="1200" dirty="0">
              <a:latin typeface="Lucida Sans Unicode"/>
              <a:cs typeface="Lucida Sans Unicode"/>
            </a:endParaRPr>
          </a:p>
        </p:txBody>
      </p:sp>
      <p:sp>
        <p:nvSpPr>
          <p:cNvPr id="12" name="object 13">
            <a:extLst>
              <a:ext uri="{FF2B5EF4-FFF2-40B4-BE49-F238E27FC236}">
                <a16:creationId xmlns:a16="http://schemas.microsoft.com/office/drawing/2014/main" id="{2AC9DE2D-E0F1-A5DE-A81F-AE292D7148CF}"/>
              </a:ext>
            </a:extLst>
          </p:cNvPr>
          <p:cNvSpPr txBox="1"/>
          <p:nvPr/>
        </p:nvSpPr>
        <p:spPr>
          <a:xfrm>
            <a:off x="847724" y="1462472"/>
            <a:ext cx="3190875" cy="1109278"/>
          </a:xfrm>
          <a:prstGeom prst="rect">
            <a:avLst/>
          </a:prstGeom>
        </p:spPr>
        <p:txBody>
          <a:bodyPr vert="horz" wrap="square" lIns="0" tIns="168910" rIns="0" bIns="0" rtlCol="0">
            <a:spAutoFit/>
          </a:bodyPr>
          <a:lstStyle/>
          <a:p>
            <a:pPr marL="12700">
              <a:lnSpc>
                <a:spcPct val="100000"/>
              </a:lnSpc>
              <a:spcBef>
                <a:spcPts val="1330"/>
              </a:spcBef>
            </a:pPr>
            <a:r>
              <a:rPr sz="2000" b="1" spc="55" dirty="0">
                <a:solidFill>
                  <a:srgbClr val="191919"/>
                </a:solidFill>
                <a:latin typeface="Trebuchet MS"/>
                <a:cs typeface="Trebuchet MS"/>
              </a:rPr>
              <a:t>Bobina</a:t>
            </a:r>
            <a:endParaRPr sz="2400" dirty="0">
              <a:latin typeface="Trebuchet MS"/>
              <a:cs typeface="Trebuchet MS"/>
            </a:endParaRPr>
          </a:p>
          <a:p>
            <a:pPr marL="12700" marR="5080" algn="just">
              <a:lnSpc>
                <a:spcPct val="100000"/>
              </a:lnSpc>
              <a:spcBef>
                <a:spcPts val="615"/>
              </a:spcBef>
            </a:pPr>
            <a:r>
              <a:rPr sz="1200" spc="-30" dirty="0">
                <a:solidFill>
                  <a:srgbClr val="191919"/>
                </a:solidFill>
                <a:latin typeface="Lucida Sans Unicode"/>
                <a:cs typeface="Lucida Sans Unicode"/>
              </a:rPr>
              <a:t>Conducto</a:t>
            </a:r>
            <a:r>
              <a:rPr sz="1200" spc="-20" dirty="0">
                <a:solidFill>
                  <a:srgbClr val="191919"/>
                </a:solidFill>
                <a:latin typeface="Lucida Sans Unicode"/>
                <a:cs typeface="Lucida Sans Unicode"/>
              </a:rPr>
              <a:t>r</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enrollad</a:t>
            </a:r>
            <a:r>
              <a:rPr sz="1200" spc="-20" dirty="0">
                <a:solidFill>
                  <a:srgbClr val="191919"/>
                </a:solidFill>
                <a:latin typeface="Lucida Sans Unicode"/>
                <a:cs typeface="Lucida Sans Unicode"/>
              </a:rPr>
              <a:t>o</a:t>
            </a:r>
            <a:r>
              <a:rPr sz="1200" spc="-75" dirty="0">
                <a:solidFill>
                  <a:srgbClr val="191919"/>
                </a:solidFill>
                <a:latin typeface="Lucida Sans Unicode"/>
                <a:cs typeface="Lucida Sans Unicode"/>
              </a:rPr>
              <a:t> </a:t>
            </a:r>
            <a:r>
              <a:rPr sz="1200" spc="-10" dirty="0">
                <a:solidFill>
                  <a:srgbClr val="191919"/>
                </a:solidFill>
                <a:latin typeface="Lucida Sans Unicode"/>
                <a:cs typeface="Lucida Sans Unicode"/>
              </a:rPr>
              <a:t>e</a:t>
            </a:r>
            <a:r>
              <a:rPr sz="1200" spc="-5" dirty="0">
                <a:solidFill>
                  <a:srgbClr val="191919"/>
                </a:solidFill>
                <a:latin typeface="Lucida Sans Unicode"/>
                <a:cs typeface="Lucida Sans Unicode"/>
              </a:rPr>
              <a:t>n</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form</a:t>
            </a:r>
            <a:r>
              <a:rPr sz="1200" spc="-15" dirty="0">
                <a:solidFill>
                  <a:srgbClr val="191919"/>
                </a:solidFill>
                <a:latin typeface="Lucida Sans Unicode"/>
                <a:cs typeface="Lucida Sans Unicode"/>
              </a:rPr>
              <a:t>a</a:t>
            </a:r>
            <a:r>
              <a:rPr sz="1200" spc="-70" dirty="0">
                <a:solidFill>
                  <a:srgbClr val="191919"/>
                </a:solidFill>
                <a:latin typeface="Lucida Sans Unicode"/>
                <a:cs typeface="Lucida Sans Unicode"/>
              </a:rPr>
              <a:t> </a:t>
            </a:r>
            <a:r>
              <a:rPr sz="1200" spc="-15" dirty="0">
                <a:solidFill>
                  <a:srgbClr val="191919"/>
                </a:solidFill>
                <a:latin typeface="Lucida Sans Unicode"/>
                <a:cs typeface="Lucida Sans Unicode"/>
              </a:rPr>
              <a:t>de  </a:t>
            </a:r>
            <a:r>
              <a:rPr sz="1200" spc="-30" dirty="0">
                <a:solidFill>
                  <a:srgbClr val="191919"/>
                </a:solidFill>
                <a:latin typeface="Lucida Sans Unicode"/>
                <a:cs typeface="Lucida Sans Unicode"/>
              </a:rPr>
              <a:t>espira</a:t>
            </a:r>
            <a:r>
              <a:rPr sz="1200" spc="-15" dirty="0">
                <a:solidFill>
                  <a:srgbClr val="191919"/>
                </a:solidFill>
                <a:latin typeface="Lucida Sans Unicode"/>
                <a:cs typeface="Lucida Sans Unicode"/>
              </a:rPr>
              <a:t>l</a:t>
            </a:r>
            <a:r>
              <a:rPr sz="1200" spc="-75" dirty="0">
                <a:solidFill>
                  <a:srgbClr val="191919"/>
                </a:solidFill>
                <a:latin typeface="Lucida Sans Unicode"/>
                <a:cs typeface="Lucida Sans Unicode"/>
              </a:rPr>
              <a:t> </a:t>
            </a:r>
            <a:r>
              <a:rPr sz="1200" spc="-15" dirty="0">
                <a:solidFill>
                  <a:srgbClr val="191919"/>
                </a:solidFill>
                <a:latin typeface="Lucida Sans Unicode"/>
                <a:cs typeface="Lucida Sans Unicode"/>
              </a:rPr>
              <a:t>qu</a:t>
            </a:r>
            <a:r>
              <a:rPr sz="1200" spc="-10" dirty="0">
                <a:solidFill>
                  <a:srgbClr val="191919"/>
                </a:solidFill>
                <a:latin typeface="Lucida Sans Unicode"/>
                <a:cs typeface="Lucida Sans Unicode"/>
              </a:rPr>
              <a:t>e</a:t>
            </a:r>
            <a:r>
              <a:rPr sz="1200" spc="-75" dirty="0">
                <a:solidFill>
                  <a:srgbClr val="191919"/>
                </a:solidFill>
                <a:latin typeface="Lucida Sans Unicode"/>
                <a:cs typeface="Lucida Sans Unicode"/>
              </a:rPr>
              <a:t> </a:t>
            </a:r>
            <a:r>
              <a:rPr sz="1200" spc="-10" dirty="0">
                <a:solidFill>
                  <a:srgbClr val="191919"/>
                </a:solidFill>
                <a:latin typeface="Lucida Sans Unicode"/>
                <a:cs typeface="Lucida Sans Unicode"/>
              </a:rPr>
              <a:t>crea</a:t>
            </a:r>
            <a:r>
              <a:rPr sz="1200" spc="-70" dirty="0">
                <a:solidFill>
                  <a:srgbClr val="191919"/>
                </a:solidFill>
                <a:latin typeface="Lucida Sans Unicode"/>
                <a:cs typeface="Lucida Sans Unicode"/>
              </a:rPr>
              <a:t> </a:t>
            </a:r>
            <a:r>
              <a:rPr sz="1200" spc="-35" dirty="0">
                <a:solidFill>
                  <a:srgbClr val="191919"/>
                </a:solidFill>
                <a:latin typeface="Lucida Sans Unicode"/>
                <a:cs typeface="Lucida Sans Unicode"/>
              </a:rPr>
              <a:t>e</a:t>
            </a:r>
            <a:r>
              <a:rPr sz="1200" spc="-15" dirty="0">
                <a:solidFill>
                  <a:srgbClr val="191919"/>
                </a:solidFill>
                <a:latin typeface="Lucida Sans Unicode"/>
                <a:cs typeface="Lucida Sans Unicode"/>
              </a:rPr>
              <a:t>l</a:t>
            </a:r>
            <a:r>
              <a:rPr sz="1200" spc="-75" dirty="0">
                <a:solidFill>
                  <a:srgbClr val="191919"/>
                </a:solidFill>
                <a:latin typeface="Lucida Sans Unicode"/>
                <a:cs typeface="Lucida Sans Unicode"/>
              </a:rPr>
              <a:t> </a:t>
            </a:r>
            <a:r>
              <a:rPr sz="1200" spc="-15" dirty="0">
                <a:solidFill>
                  <a:srgbClr val="191919"/>
                </a:solidFill>
                <a:latin typeface="Lucida Sans Unicode"/>
                <a:cs typeface="Lucida Sans Unicode"/>
              </a:rPr>
              <a:t>campo  </a:t>
            </a:r>
            <a:r>
              <a:rPr sz="1200" spc="-30" dirty="0">
                <a:solidFill>
                  <a:srgbClr val="191919"/>
                </a:solidFill>
                <a:latin typeface="Lucida Sans Unicode"/>
                <a:cs typeface="Lucida Sans Unicode"/>
              </a:rPr>
              <a:t>magnético</a:t>
            </a:r>
            <a:r>
              <a:rPr sz="1200" spc="-75" dirty="0">
                <a:solidFill>
                  <a:srgbClr val="191919"/>
                </a:solidFill>
                <a:latin typeface="Lucida Sans Unicode"/>
                <a:cs typeface="Lucida Sans Unicode"/>
              </a:rPr>
              <a:t> </a:t>
            </a:r>
            <a:r>
              <a:rPr sz="1200" spc="-15" dirty="0">
                <a:solidFill>
                  <a:srgbClr val="191919"/>
                </a:solidFill>
                <a:latin typeface="Lucida Sans Unicode"/>
                <a:cs typeface="Lucida Sans Unicode"/>
              </a:rPr>
              <a:t>cuando</a:t>
            </a:r>
            <a:r>
              <a:rPr sz="1200" spc="-70" dirty="0">
                <a:solidFill>
                  <a:srgbClr val="191919"/>
                </a:solidFill>
                <a:latin typeface="Lucida Sans Unicode"/>
                <a:cs typeface="Lucida Sans Unicode"/>
              </a:rPr>
              <a:t> </a:t>
            </a:r>
            <a:r>
              <a:rPr sz="1200" spc="-25" dirty="0">
                <a:solidFill>
                  <a:srgbClr val="191919"/>
                </a:solidFill>
                <a:latin typeface="Lucida Sans Unicode"/>
                <a:cs typeface="Lucida Sans Unicode"/>
              </a:rPr>
              <a:t>s</a:t>
            </a:r>
            <a:r>
              <a:rPr sz="1200" spc="-20" dirty="0">
                <a:solidFill>
                  <a:srgbClr val="191919"/>
                </a:solidFill>
                <a:latin typeface="Lucida Sans Unicode"/>
                <a:cs typeface="Lucida Sans Unicode"/>
              </a:rPr>
              <a:t>e</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l</a:t>
            </a:r>
            <a:r>
              <a:rPr sz="1200" spc="-30" dirty="0">
                <a:solidFill>
                  <a:srgbClr val="191919"/>
                </a:solidFill>
                <a:latin typeface="Lucida Sans Unicode"/>
                <a:cs typeface="Lucida Sans Unicode"/>
              </a:rPr>
              <a:t>e</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aplica  </a:t>
            </a:r>
            <a:r>
              <a:rPr sz="1200" spc="-15" dirty="0">
                <a:solidFill>
                  <a:srgbClr val="191919"/>
                </a:solidFill>
                <a:latin typeface="Lucida Sans Unicode"/>
                <a:cs typeface="Lucida Sans Unicode"/>
              </a:rPr>
              <a:t>corriente</a:t>
            </a:r>
            <a:r>
              <a:rPr sz="1200" spc="-75" dirty="0">
                <a:solidFill>
                  <a:srgbClr val="191919"/>
                </a:solidFill>
                <a:latin typeface="Lucida Sans Unicode"/>
                <a:cs typeface="Lucida Sans Unicode"/>
              </a:rPr>
              <a:t> </a:t>
            </a:r>
            <a:r>
              <a:rPr sz="1200" spc="-30" dirty="0">
                <a:solidFill>
                  <a:srgbClr val="191919"/>
                </a:solidFill>
                <a:latin typeface="Lucida Sans Unicode"/>
                <a:cs typeface="Lucida Sans Unicode"/>
              </a:rPr>
              <a:t>eléctrica.</a:t>
            </a:r>
            <a:endParaRPr sz="1200" dirty="0">
              <a:latin typeface="Lucida Sans Unicode"/>
              <a:cs typeface="Lucida Sans Unicode"/>
            </a:endParaRPr>
          </a:p>
        </p:txBody>
      </p:sp>
      <p:sp>
        <p:nvSpPr>
          <p:cNvPr id="13" name="object 12">
            <a:extLst>
              <a:ext uri="{FF2B5EF4-FFF2-40B4-BE49-F238E27FC236}">
                <a16:creationId xmlns:a16="http://schemas.microsoft.com/office/drawing/2014/main" id="{F8DCCEC4-7630-2680-FA7B-A466BD82BF7C}"/>
              </a:ext>
            </a:extLst>
          </p:cNvPr>
          <p:cNvSpPr txBox="1"/>
          <p:nvPr/>
        </p:nvSpPr>
        <p:spPr>
          <a:xfrm>
            <a:off x="847724" y="2533434"/>
            <a:ext cx="3190874" cy="924612"/>
          </a:xfrm>
          <a:prstGeom prst="rect">
            <a:avLst/>
          </a:prstGeom>
        </p:spPr>
        <p:txBody>
          <a:bodyPr vert="horz" wrap="square" lIns="0" tIns="168910" rIns="0" bIns="0" rtlCol="0">
            <a:spAutoFit/>
          </a:bodyPr>
          <a:lstStyle/>
          <a:p>
            <a:pPr marL="178435" marR="9525" indent="-166370">
              <a:lnSpc>
                <a:spcPct val="100000"/>
              </a:lnSpc>
              <a:spcBef>
                <a:spcPts val="615"/>
              </a:spcBef>
            </a:pPr>
            <a:r>
              <a:rPr lang="es-DO" sz="2000" b="1" dirty="0">
                <a:latin typeface="Trebuchet MS"/>
                <a:cs typeface="Lucida Sans Unicode"/>
              </a:rPr>
              <a:t>Rotor</a:t>
            </a:r>
          </a:p>
          <a:p>
            <a:pPr marL="178435" marR="9525" indent="-166370" algn="just">
              <a:lnSpc>
                <a:spcPct val="100000"/>
              </a:lnSpc>
              <a:spcBef>
                <a:spcPts val="615"/>
              </a:spcBef>
            </a:pPr>
            <a:r>
              <a:rPr lang="es-DO" sz="1200" spc="-75" dirty="0">
                <a:solidFill>
                  <a:srgbClr val="191919"/>
                </a:solidFill>
                <a:latin typeface="Lucida Sans Unicode"/>
                <a:cs typeface="Lucida Sans Unicode"/>
              </a:rPr>
              <a:t>Parte</a:t>
            </a:r>
            <a:r>
              <a:rPr sz="1200" spc="-75" dirty="0">
                <a:solidFill>
                  <a:srgbClr val="191919"/>
                </a:solidFill>
                <a:latin typeface="Lucida Sans Unicode"/>
                <a:cs typeface="Lucida Sans Unicode"/>
              </a:rPr>
              <a:t> </a:t>
            </a:r>
            <a:r>
              <a:rPr sz="1200" spc="-45" dirty="0">
                <a:solidFill>
                  <a:srgbClr val="191919"/>
                </a:solidFill>
                <a:latin typeface="Lucida Sans Unicode"/>
                <a:cs typeface="Lucida Sans Unicode"/>
              </a:rPr>
              <a:t>móvil</a:t>
            </a:r>
            <a:r>
              <a:rPr sz="1200" spc="-25" dirty="0">
                <a:solidFill>
                  <a:srgbClr val="191919"/>
                </a:solidFill>
                <a:latin typeface="Lucida Sans Unicode"/>
                <a:cs typeface="Lucida Sans Unicode"/>
              </a:rPr>
              <a:t>,</a:t>
            </a:r>
            <a:r>
              <a:rPr sz="1200" spc="-75" dirty="0">
                <a:solidFill>
                  <a:srgbClr val="191919"/>
                </a:solidFill>
                <a:latin typeface="Lucida Sans Unicode"/>
                <a:cs typeface="Lucida Sans Unicode"/>
              </a:rPr>
              <a:t> </a:t>
            </a:r>
            <a:r>
              <a:rPr sz="1200" spc="-40" dirty="0">
                <a:solidFill>
                  <a:srgbClr val="191919"/>
                </a:solidFill>
                <a:latin typeface="Lucida Sans Unicode"/>
                <a:cs typeface="Lucida Sans Unicode"/>
              </a:rPr>
              <a:t>gir</a:t>
            </a:r>
            <a:r>
              <a:rPr sz="1200" spc="-45"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10" dirty="0">
                <a:solidFill>
                  <a:srgbClr val="191919"/>
                </a:solidFill>
                <a:latin typeface="Lucida Sans Unicode"/>
                <a:cs typeface="Lucida Sans Unicode"/>
              </a:rPr>
              <a:t>e</a:t>
            </a:r>
            <a:r>
              <a:rPr sz="1200" spc="-5" dirty="0">
                <a:solidFill>
                  <a:srgbClr val="191919"/>
                </a:solidFill>
                <a:latin typeface="Lucida Sans Unicode"/>
                <a:cs typeface="Lucida Sans Unicode"/>
              </a:rPr>
              <a:t>n</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respuest</a:t>
            </a:r>
            <a:r>
              <a:rPr sz="1200" spc="-15"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al  </a:t>
            </a:r>
            <a:r>
              <a:rPr sz="1200" spc="-20" dirty="0">
                <a:solidFill>
                  <a:srgbClr val="191919"/>
                </a:solidFill>
                <a:latin typeface="Lucida Sans Unicode"/>
                <a:cs typeface="Lucida Sans Unicode"/>
              </a:rPr>
              <a:t>campo</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magnético</a:t>
            </a:r>
            <a:r>
              <a:rPr sz="1200" spc="-75" dirty="0">
                <a:solidFill>
                  <a:srgbClr val="191919"/>
                </a:solidFill>
                <a:latin typeface="Lucida Sans Unicode"/>
                <a:cs typeface="Lucida Sans Unicode"/>
              </a:rPr>
              <a:t> </a:t>
            </a:r>
            <a:r>
              <a:rPr sz="1200" spc="-30" dirty="0">
                <a:solidFill>
                  <a:srgbClr val="191919"/>
                </a:solidFill>
                <a:latin typeface="Lucida Sans Unicode"/>
                <a:cs typeface="Lucida Sans Unicode"/>
              </a:rPr>
              <a:t>de</a:t>
            </a:r>
            <a:r>
              <a:rPr sz="1200" spc="-15" dirty="0">
                <a:solidFill>
                  <a:srgbClr val="191919"/>
                </a:solidFill>
                <a:latin typeface="Lucida Sans Unicode"/>
                <a:cs typeface="Lucida Sans Unicode"/>
              </a:rPr>
              <a:t>l</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estator.</a:t>
            </a:r>
            <a:endParaRPr sz="1200" dirty="0">
              <a:latin typeface="Lucida Sans Unicode"/>
              <a:cs typeface="Lucida Sans Unicode"/>
            </a:endParaRPr>
          </a:p>
        </p:txBody>
      </p:sp>
      <p:sp>
        <p:nvSpPr>
          <p:cNvPr id="14" name="object 14">
            <a:extLst>
              <a:ext uri="{FF2B5EF4-FFF2-40B4-BE49-F238E27FC236}">
                <a16:creationId xmlns:a16="http://schemas.microsoft.com/office/drawing/2014/main" id="{811C382F-F5AF-189A-D8AF-40782D9D881D}"/>
              </a:ext>
            </a:extLst>
          </p:cNvPr>
          <p:cNvSpPr txBox="1"/>
          <p:nvPr/>
        </p:nvSpPr>
        <p:spPr>
          <a:xfrm>
            <a:off x="827967" y="3455929"/>
            <a:ext cx="3190873" cy="1109278"/>
          </a:xfrm>
          <a:prstGeom prst="rect">
            <a:avLst/>
          </a:prstGeom>
        </p:spPr>
        <p:txBody>
          <a:bodyPr vert="horz" wrap="square" lIns="0" tIns="168910" rIns="0" bIns="0" rtlCol="0">
            <a:spAutoFit/>
          </a:bodyPr>
          <a:lstStyle/>
          <a:p>
            <a:pPr marL="349250" marR="8890" indent="-337185" algn="just">
              <a:lnSpc>
                <a:spcPct val="100000"/>
              </a:lnSpc>
              <a:spcBef>
                <a:spcPts val="615"/>
              </a:spcBef>
            </a:pPr>
            <a:r>
              <a:rPr lang="es-DO" sz="2000" b="1" dirty="0">
                <a:latin typeface="Trebuchet MS"/>
                <a:cs typeface="Lucida Sans Unicode"/>
              </a:rPr>
              <a:t>Ventilador</a:t>
            </a:r>
          </a:p>
          <a:p>
            <a:pPr marL="349250" marR="8890" indent="-337185" algn="just">
              <a:lnSpc>
                <a:spcPct val="100000"/>
              </a:lnSpc>
              <a:spcBef>
                <a:spcPts val="615"/>
              </a:spcBef>
            </a:pPr>
            <a:r>
              <a:rPr lang="es-DO" sz="1200" dirty="0">
                <a:latin typeface="Lucida Sans Unicode" panose="020B0602030504020204" pitchFamily="34" charset="0"/>
                <a:cs typeface="Lucida Sans Unicode" panose="020B0602030504020204" pitchFamily="34" charset="0"/>
              </a:rPr>
              <a:t>Ayuda a mantener la temperatura adecuada, este se impulsa con el mismo movimiento del rotor</a:t>
            </a:r>
            <a:r>
              <a:rPr lang="es-DO" sz="1200" dirty="0">
                <a:latin typeface="Lucida Sans Unicode"/>
                <a:cs typeface="Lucida Sans Unicode"/>
              </a:rPr>
              <a:t>.</a:t>
            </a:r>
            <a:endParaRPr lang="es-DO" sz="1200" dirty="0">
              <a:latin typeface="Lucida Sans Unicode" panose="020B0602030504020204" pitchFamily="34" charset="0"/>
              <a:cs typeface="Lucida Sans Unicode" panose="020B0602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30957" y="0"/>
            <a:ext cx="1322705" cy="5158105"/>
            <a:chOff x="7830957" y="0"/>
            <a:chExt cx="1322705" cy="5158105"/>
          </a:xfrm>
        </p:grpSpPr>
        <p:sp>
          <p:nvSpPr>
            <p:cNvPr id="3" name="object 3"/>
            <p:cNvSpPr/>
            <p:nvPr/>
          </p:nvSpPr>
          <p:spPr>
            <a:xfrm>
              <a:off x="8852700" y="0"/>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DB530"/>
            </a:solidFill>
          </p:spPr>
          <p:txBody>
            <a:bodyPr wrap="square" lIns="0" tIns="0" rIns="0" bIns="0" rtlCol="0"/>
            <a:lstStyle/>
            <a:p>
              <a:endParaRPr/>
            </a:p>
          </p:txBody>
        </p:sp>
        <p:sp>
          <p:nvSpPr>
            <p:cNvPr id="4" name="object 4"/>
            <p:cNvSpPr/>
            <p:nvPr/>
          </p:nvSpPr>
          <p:spPr>
            <a:xfrm>
              <a:off x="8852700" y="0"/>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DB530"/>
              </a:solidFill>
            </a:ln>
          </p:spPr>
          <p:txBody>
            <a:bodyPr wrap="square" lIns="0" tIns="0" rIns="0" bIns="0" rtlCol="0"/>
            <a:lstStyle/>
            <a:p>
              <a:endParaRPr/>
            </a:p>
          </p:txBody>
        </p:sp>
        <p:sp>
          <p:nvSpPr>
            <p:cNvPr id="5" name="object 5"/>
            <p:cNvSpPr/>
            <p:nvPr/>
          </p:nvSpPr>
          <p:spPr>
            <a:xfrm>
              <a:off x="7840482" y="4608490"/>
              <a:ext cx="1303655" cy="535305"/>
            </a:xfrm>
            <a:custGeom>
              <a:avLst/>
              <a:gdLst/>
              <a:ahLst/>
              <a:cxnLst/>
              <a:rect l="l" t="t" r="r" b="b"/>
              <a:pathLst>
                <a:path w="1303654" h="535304">
                  <a:moveTo>
                    <a:pt x="0" y="535008"/>
                  </a:moveTo>
                  <a:lnTo>
                    <a:pt x="0" y="370265"/>
                  </a:lnTo>
                  <a:lnTo>
                    <a:pt x="2884" y="323819"/>
                  </a:lnTo>
                  <a:lnTo>
                    <a:pt x="11308" y="279096"/>
                  </a:lnTo>
                  <a:lnTo>
                    <a:pt x="24923" y="236441"/>
                  </a:lnTo>
                  <a:lnTo>
                    <a:pt x="43382" y="196201"/>
                  </a:lnTo>
                  <a:lnTo>
                    <a:pt x="66339" y="158724"/>
                  </a:lnTo>
                  <a:lnTo>
                    <a:pt x="93446" y="124357"/>
                  </a:lnTo>
                  <a:lnTo>
                    <a:pt x="124357" y="93446"/>
                  </a:lnTo>
                  <a:lnTo>
                    <a:pt x="158725" y="66339"/>
                  </a:lnTo>
                  <a:lnTo>
                    <a:pt x="196202" y="43382"/>
                  </a:lnTo>
                  <a:lnTo>
                    <a:pt x="236441" y="24923"/>
                  </a:lnTo>
                  <a:lnTo>
                    <a:pt x="279096" y="11308"/>
                  </a:lnTo>
                  <a:lnTo>
                    <a:pt x="323820" y="2884"/>
                  </a:lnTo>
                  <a:lnTo>
                    <a:pt x="370265" y="0"/>
                  </a:lnTo>
                  <a:lnTo>
                    <a:pt x="1303517" y="0"/>
                  </a:lnTo>
                </a:path>
                <a:path w="1303654" h="535304">
                  <a:moveTo>
                    <a:pt x="77689" y="535008"/>
                  </a:moveTo>
                  <a:lnTo>
                    <a:pt x="77689" y="392307"/>
                  </a:lnTo>
                  <a:lnTo>
                    <a:pt x="81123" y="345503"/>
                  </a:lnTo>
                  <a:lnTo>
                    <a:pt x="91099" y="300831"/>
                  </a:lnTo>
                  <a:lnTo>
                    <a:pt x="107127" y="258782"/>
                  </a:lnTo>
                  <a:lnTo>
                    <a:pt x="128716" y="219845"/>
                  </a:lnTo>
                  <a:lnTo>
                    <a:pt x="155377" y="184509"/>
                  </a:lnTo>
                  <a:lnTo>
                    <a:pt x="186621" y="153266"/>
                  </a:lnTo>
                  <a:lnTo>
                    <a:pt x="221956" y="126605"/>
                  </a:lnTo>
                  <a:lnTo>
                    <a:pt x="260893" y="105015"/>
                  </a:lnTo>
                  <a:lnTo>
                    <a:pt x="302942" y="88988"/>
                  </a:lnTo>
                  <a:lnTo>
                    <a:pt x="347614" y="79012"/>
                  </a:lnTo>
                  <a:lnTo>
                    <a:pt x="394418" y="75578"/>
                  </a:lnTo>
                  <a:lnTo>
                    <a:pt x="1303517" y="75578"/>
                  </a:lnTo>
                </a:path>
                <a:path w="1303654" h="535304">
                  <a:moveTo>
                    <a:pt x="178622" y="535008"/>
                  </a:moveTo>
                  <a:lnTo>
                    <a:pt x="178622" y="417013"/>
                  </a:lnTo>
                  <a:lnTo>
                    <a:pt x="182758" y="370871"/>
                  </a:lnTo>
                  <a:lnTo>
                    <a:pt x="194682" y="327442"/>
                  </a:lnTo>
                  <a:lnTo>
                    <a:pt x="213670" y="287451"/>
                  </a:lnTo>
                  <a:lnTo>
                    <a:pt x="238996" y="251624"/>
                  </a:lnTo>
                  <a:lnTo>
                    <a:pt x="269935" y="220685"/>
                  </a:lnTo>
                  <a:lnTo>
                    <a:pt x="305762" y="195359"/>
                  </a:lnTo>
                  <a:lnTo>
                    <a:pt x="345753" y="176371"/>
                  </a:lnTo>
                  <a:lnTo>
                    <a:pt x="389182" y="164447"/>
                  </a:lnTo>
                  <a:lnTo>
                    <a:pt x="435324" y="160311"/>
                  </a:lnTo>
                  <a:lnTo>
                    <a:pt x="1303517" y="160311"/>
                  </a:lnTo>
                </a:path>
                <a:path w="1303654" h="535304">
                  <a:moveTo>
                    <a:pt x="279456" y="535008"/>
                  </a:moveTo>
                  <a:lnTo>
                    <a:pt x="279456" y="443926"/>
                  </a:lnTo>
                  <a:lnTo>
                    <a:pt x="284502" y="400118"/>
                  </a:lnTo>
                  <a:lnTo>
                    <a:pt x="298876" y="359902"/>
                  </a:lnTo>
                  <a:lnTo>
                    <a:pt x="321431" y="324426"/>
                  </a:lnTo>
                  <a:lnTo>
                    <a:pt x="351019" y="294838"/>
                  </a:lnTo>
                  <a:lnTo>
                    <a:pt x="386495" y="272283"/>
                  </a:lnTo>
                  <a:lnTo>
                    <a:pt x="426710" y="257909"/>
                  </a:lnTo>
                  <a:lnTo>
                    <a:pt x="470519" y="252863"/>
                  </a:lnTo>
                  <a:lnTo>
                    <a:pt x="1303517" y="252863"/>
                  </a:lnTo>
                </a:path>
              </a:pathLst>
            </a:custGeom>
            <a:ln w="19049">
              <a:solidFill>
                <a:srgbClr val="191919"/>
              </a:solidFill>
            </a:ln>
          </p:spPr>
          <p:txBody>
            <a:bodyPr wrap="square" lIns="0" tIns="0" rIns="0" bIns="0" rtlCol="0"/>
            <a:lstStyle/>
            <a:p>
              <a:endParaRPr/>
            </a:p>
          </p:txBody>
        </p:sp>
      </p:grpSp>
      <p:sp>
        <p:nvSpPr>
          <p:cNvPr id="6" name="object 6"/>
          <p:cNvSpPr/>
          <p:nvPr/>
        </p:nvSpPr>
        <p:spPr>
          <a:xfrm>
            <a:off x="3522972" y="0"/>
            <a:ext cx="1045210" cy="662305"/>
          </a:xfrm>
          <a:custGeom>
            <a:avLst/>
            <a:gdLst/>
            <a:ahLst/>
            <a:cxnLst/>
            <a:rect l="l" t="t" r="r" b="b"/>
            <a:pathLst>
              <a:path w="1045210" h="662305">
                <a:moveTo>
                  <a:pt x="1044766" y="0"/>
                </a:moveTo>
                <a:lnTo>
                  <a:pt x="1044766" y="291745"/>
                </a:lnTo>
                <a:lnTo>
                  <a:pt x="1041555" y="340414"/>
                </a:lnTo>
                <a:lnTo>
                  <a:pt x="1032081" y="387838"/>
                </a:lnTo>
                <a:lnTo>
                  <a:pt x="1016582" y="433440"/>
                </a:lnTo>
                <a:lnTo>
                  <a:pt x="995296" y="476645"/>
                </a:lnTo>
                <a:lnTo>
                  <a:pt x="968462" y="516877"/>
                </a:lnTo>
                <a:lnTo>
                  <a:pt x="936318" y="553562"/>
                </a:lnTo>
                <a:lnTo>
                  <a:pt x="899633" y="585706"/>
                </a:lnTo>
                <a:lnTo>
                  <a:pt x="859401" y="612540"/>
                </a:lnTo>
                <a:lnTo>
                  <a:pt x="816195" y="633826"/>
                </a:lnTo>
                <a:lnTo>
                  <a:pt x="770593" y="649325"/>
                </a:lnTo>
                <a:lnTo>
                  <a:pt x="723170" y="658799"/>
                </a:lnTo>
                <a:lnTo>
                  <a:pt x="674501" y="662011"/>
                </a:lnTo>
                <a:lnTo>
                  <a:pt x="370265" y="662011"/>
                </a:lnTo>
                <a:lnTo>
                  <a:pt x="323819" y="659126"/>
                </a:lnTo>
                <a:lnTo>
                  <a:pt x="279096" y="650702"/>
                </a:lnTo>
                <a:lnTo>
                  <a:pt x="236441" y="637087"/>
                </a:lnTo>
                <a:lnTo>
                  <a:pt x="196201" y="618628"/>
                </a:lnTo>
                <a:lnTo>
                  <a:pt x="158724" y="595671"/>
                </a:lnTo>
                <a:lnTo>
                  <a:pt x="124357" y="568564"/>
                </a:lnTo>
                <a:lnTo>
                  <a:pt x="93446" y="537653"/>
                </a:lnTo>
                <a:lnTo>
                  <a:pt x="66339" y="503286"/>
                </a:lnTo>
                <a:lnTo>
                  <a:pt x="43382" y="465809"/>
                </a:lnTo>
                <a:lnTo>
                  <a:pt x="24923" y="425569"/>
                </a:lnTo>
                <a:lnTo>
                  <a:pt x="11308" y="382914"/>
                </a:lnTo>
                <a:lnTo>
                  <a:pt x="2884" y="338190"/>
                </a:lnTo>
                <a:lnTo>
                  <a:pt x="0" y="291745"/>
                </a:lnTo>
                <a:lnTo>
                  <a:pt x="0" y="0"/>
                </a:lnTo>
              </a:path>
              <a:path w="1045210" h="662305">
                <a:moveTo>
                  <a:pt x="969283" y="0"/>
                </a:moveTo>
                <a:lnTo>
                  <a:pt x="969283" y="267592"/>
                </a:lnTo>
                <a:lnTo>
                  <a:pt x="965338" y="317439"/>
                </a:lnTo>
                <a:lnTo>
                  <a:pt x="953736" y="365609"/>
                </a:lnTo>
                <a:lnTo>
                  <a:pt x="934830" y="411252"/>
                </a:lnTo>
                <a:lnTo>
                  <a:pt x="908972" y="453517"/>
                </a:lnTo>
                <a:lnTo>
                  <a:pt x="876515" y="491554"/>
                </a:lnTo>
                <a:lnTo>
                  <a:pt x="838479" y="524011"/>
                </a:lnTo>
                <a:lnTo>
                  <a:pt x="796213" y="549868"/>
                </a:lnTo>
                <a:lnTo>
                  <a:pt x="750570" y="568774"/>
                </a:lnTo>
                <a:lnTo>
                  <a:pt x="702400" y="580376"/>
                </a:lnTo>
                <a:lnTo>
                  <a:pt x="652554" y="584322"/>
                </a:lnTo>
                <a:lnTo>
                  <a:pt x="392307" y="584322"/>
                </a:lnTo>
                <a:lnTo>
                  <a:pt x="345503" y="580888"/>
                </a:lnTo>
                <a:lnTo>
                  <a:pt x="300831" y="570912"/>
                </a:lnTo>
                <a:lnTo>
                  <a:pt x="258782" y="554884"/>
                </a:lnTo>
                <a:lnTo>
                  <a:pt x="219845" y="533295"/>
                </a:lnTo>
                <a:lnTo>
                  <a:pt x="184509" y="506633"/>
                </a:lnTo>
                <a:lnTo>
                  <a:pt x="153266" y="475390"/>
                </a:lnTo>
                <a:lnTo>
                  <a:pt x="126605" y="440055"/>
                </a:lnTo>
                <a:lnTo>
                  <a:pt x="105015" y="401117"/>
                </a:lnTo>
                <a:lnTo>
                  <a:pt x="88988" y="359068"/>
                </a:lnTo>
                <a:lnTo>
                  <a:pt x="79012" y="314396"/>
                </a:lnTo>
                <a:lnTo>
                  <a:pt x="75578" y="267592"/>
                </a:lnTo>
                <a:lnTo>
                  <a:pt x="75578" y="0"/>
                </a:lnTo>
              </a:path>
              <a:path w="1045210" h="662305">
                <a:moveTo>
                  <a:pt x="884638" y="0"/>
                </a:moveTo>
                <a:lnTo>
                  <a:pt x="884638" y="226686"/>
                </a:lnTo>
                <a:lnTo>
                  <a:pt x="879660" y="277000"/>
                </a:lnTo>
                <a:lnTo>
                  <a:pt x="865098" y="324922"/>
                </a:lnTo>
                <a:lnTo>
                  <a:pt x="841509" y="369105"/>
                </a:lnTo>
                <a:lnTo>
                  <a:pt x="809452" y="408202"/>
                </a:lnTo>
                <a:lnTo>
                  <a:pt x="770355" y="440259"/>
                </a:lnTo>
                <a:lnTo>
                  <a:pt x="726172" y="463848"/>
                </a:lnTo>
                <a:lnTo>
                  <a:pt x="678251" y="478410"/>
                </a:lnTo>
                <a:lnTo>
                  <a:pt x="627937" y="483388"/>
                </a:lnTo>
                <a:lnTo>
                  <a:pt x="417013" y="483388"/>
                </a:lnTo>
                <a:lnTo>
                  <a:pt x="370870" y="479252"/>
                </a:lnTo>
                <a:lnTo>
                  <a:pt x="327442" y="467328"/>
                </a:lnTo>
                <a:lnTo>
                  <a:pt x="287451" y="448341"/>
                </a:lnTo>
                <a:lnTo>
                  <a:pt x="251624" y="423015"/>
                </a:lnTo>
                <a:lnTo>
                  <a:pt x="220685" y="392076"/>
                </a:lnTo>
                <a:lnTo>
                  <a:pt x="195359" y="356249"/>
                </a:lnTo>
                <a:lnTo>
                  <a:pt x="176371" y="316258"/>
                </a:lnTo>
                <a:lnTo>
                  <a:pt x="164447" y="272829"/>
                </a:lnTo>
                <a:lnTo>
                  <a:pt x="160311" y="226686"/>
                </a:lnTo>
                <a:lnTo>
                  <a:pt x="160311" y="0"/>
                </a:lnTo>
              </a:path>
              <a:path w="1045210" h="662305">
                <a:moveTo>
                  <a:pt x="791981" y="0"/>
                </a:moveTo>
                <a:lnTo>
                  <a:pt x="791981" y="191491"/>
                </a:lnTo>
                <a:lnTo>
                  <a:pt x="788276" y="228940"/>
                </a:lnTo>
                <a:lnTo>
                  <a:pt x="759880" y="297493"/>
                </a:lnTo>
                <a:lnTo>
                  <a:pt x="706920" y="350453"/>
                </a:lnTo>
                <a:lnTo>
                  <a:pt x="638367" y="378849"/>
                </a:lnTo>
                <a:lnTo>
                  <a:pt x="600918" y="382554"/>
                </a:lnTo>
                <a:lnTo>
                  <a:pt x="443926" y="382554"/>
                </a:lnTo>
                <a:lnTo>
                  <a:pt x="400118" y="377508"/>
                </a:lnTo>
                <a:lnTo>
                  <a:pt x="359902" y="363134"/>
                </a:lnTo>
                <a:lnTo>
                  <a:pt x="324426" y="340580"/>
                </a:lnTo>
                <a:lnTo>
                  <a:pt x="294838" y="310991"/>
                </a:lnTo>
                <a:lnTo>
                  <a:pt x="272283" y="275516"/>
                </a:lnTo>
                <a:lnTo>
                  <a:pt x="257909" y="235300"/>
                </a:lnTo>
                <a:lnTo>
                  <a:pt x="252863" y="191491"/>
                </a:lnTo>
                <a:lnTo>
                  <a:pt x="252863" y="0"/>
                </a:lnTo>
              </a:path>
            </a:pathLst>
          </a:custGeom>
          <a:ln w="19049">
            <a:solidFill>
              <a:srgbClr val="191919"/>
            </a:solidFill>
          </a:ln>
        </p:spPr>
        <p:txBody>
          <a:bodyPr wrap="square" lIns="0" tIns="0" rIns="0" bIns="0" rtlCol="0"/>
          <a:lstStyle/>
          <a:p>
            <a:endParaRPr/>
          </a:p>
        </p:txBody>
      </p:sp>
      <p:sp>
        <p:nvSpPr>
          <p:cNvPr id="7" name="object 7"/>
          <p:cNvSpPr txBox="1"/>
          <p:nvPr/>
        </p:nvSpPr>
        <p:spPr>
          <a:xfrm>
            <a:off x="104918" y="1399744"/>
            <a:ext cx="3628525" cy="3485570"/>
          </a:xfrm>
          <a:prstGeom prst="rect">
            <a:avLst/>
          </a:prstGeom>
        </p:spPr>
        <p:txBody>
          <a:bodyPr vert="horz" wrap="square" lIns="0" tIns="12700" rIns="0" bIns="0" rtlCol="0">
            <a:spAutoFit/>
          </a:bodyPr>
          <a:lstStyle/>
          <a:p>
            <a:pPr marL="12700" marR="5080" indent="-3175" algn="just">
              <a:spcBef>
                <a:spcPts val="100"/>
              </a:spcBef>
            </a:pPr>
            <a:r>
              <a:rPr lang="es-DO" sz="1400" spc="-25" dirty="0">
                <a:latin typeface="Arial MT"/>
                <a:cs typeface="Lucida Sans Unicode"/>
              </a:rPr>
              <a:t>Establece </a:t>
            </a:r>
            <a:r>
              <a:rPr lang="es-DO" sz="1400" spc="-15" dirty="0">
                <a:latin typeface="Arial MT"/>
                <a:cs typeface="Lucida Sans Unicode"/>
              </a:rPr>
              <a:t>que un </a:t>
            </a:r>
            <a:r>
              <a:rPr lang="es-DO" sz="1400" dirty="0">
                <a:latin typeface="Arial MT"/>
                <a:cs typeface="Tahoma"/>
              </a:rPr>
              <a:t>conductor </a:t>
            </a:r>
            <a:r>
              <a:rPr lang="es-DO" sz="1400" spc="-5" dirty="0">
                <a:latin typeface="Arial MT"/>
                <a:cs typeface="Tahoma"/>
              </a:rPr>
              <a:t>eléctrico </a:t>
            </a:r>
            <a:r>
              <a:rPr lang="es-DO" sz="1400" spc="-15" dirty="0">
                <a:latin typeface="Arial MT"/>
                <a:cs typeface="Lucida Sans Unicode"/>
              </a:rPr>
              <a:t>que </a:t>
            </a:r>
            <a:r>
              <a:rPr lang="es-DO" sz="1400" spc="-30" dirty="0">
                <a:latin typeface="Arial MT"/>
                <a:cs typeface="Lucida Sans Unicode"/>
              </a:rPr>
              <a:t>se </a:t>
            </a:r>
            <a:r>
              <a:rPr lang="es-DO" sz="1400" spc="-25" dirty="0">
                <a:latin typeface="Arial MT"/>
                <a:cs typeface="Lucida Sans Unicode"/>
              </a:rPr>
              <a:t> </a:t>
            </a:r>
            <a:r>
              <a:rPr lang="es-DO" sz="1400" spc="-15" dirty="0">
                <a:latin typeface="Arial MT"/>
                <a:cs typeface="Lucida Sans Unicode"/>
              </a:rPr>
              <a:t>encuentr</a:t>
            </a:r>
            <a:r>
              <a:rPr lang="es-DO" sz="1400" spc="-10" dirty="0">
                <a:latin typeface="Arial MT"/>
                <a:cs typeface="Lucida Sans Unicode"/>
              </a:rPr>
              <a:t>a</a:t>
            </a:r>
            <a:r>
              <a:rPr lang="es-DO" sz="1400" spc="-85" dirty="0">
                <a:latin typeface="Arial MT"/>
                <a:cs typeface="Lucida Sans Unicode"/>
              </a:rPr>
              <a:t> </a:t>
            </a:r>
            <a:r>
              <a:rPr lang="es-DO" sz="1400" spc="-10" dirty="0">
                <a:latin typeface="Arial MT"/>
                <a:cs typeface="Lucida Sans Unicode"/>
              </a:rPr>
              <a:t>e</a:t>
            </a:r>
            <a:r>
              <a:rPr lang="es-DO" sz="1400" spc="-5" dirty="0">
                <a:latin typeface="Arial MT"/>
                <a:cs typeface="Lucida Sans Unicode"/>
              </a:rPr>
              <a:t>n</a:t>
            </a:r>
            <a:r>
              <a:rPr lang="es-DO" sz="1400" spc="-85" dirty="0">
                <a:latin typeface="Arial MT"/>
                <a:cs typeface="Lucida Sans Unicode"/>
              </a:rPr>
              <a:t> </a:t>
            </a:r>
            <a:r>
              <a:rPr lang="es-DO" sz="1400" spc="-20" dirty="0">
                <a:latin typeface="Arial MT"/>
                <a:cs typeface="Lucida Sans Unicode"/>
              </a:rPr>
              <a:t>u</a:t>
            </a:r>
            <a:r>
              <a:rPr lang="es-DO" sz="1400" spc="-15" dirty="0">
                <a:latin typeface="Arial MT"/>
                <a:cs typeface="Lucida Sans Unicode"/>
              </a:rPr>
              <a:t>n</a:t>
            </a:r>
            <a:r>
              <a:rPr lang="es-DO" sz="1400" spc="-85" dirty="0">
                <a:latin typeface="Arial MT"/>
                <a:cs typeface="Lucida Sans Unicode"/>
              </a:rPr>
              <a:t> </a:t>
            </a:r>
            <a:r>
              <a:rPr lang="es-DO" sz="1400" spc="-20" dirty="0">
                <a:latin typeface="Arial MT"/>
                <a:cs typeface="Lucida Sans Unicode"/>
              </a:rPr>
              <a:t>campo</a:t>
            </a:r>
            <a:r>
              <a:rPr lang="es-DO" sz="1400" spc="-85" dirty="0">
                <a:latin typeface="Arial MT"/>
                <a:cs typeface="Lucida Sans Unicode"/>
              </a:rPr>
              <a:t> </a:t>
            </a:r>
            <a:r>
              <a:rPr lang="es-DO" sz="1400" spc="-45" dirty="0">
                <a:latin typeface="Arial MT"/>
                <a:cs typeface="Lucida Sans Unicode"/>
              </a:rPr>
              <a:t>magnético</a:t>
            </a:r>
            <a:r>
              <a:rPr lang="es-DO" sz="1400" spc="-85" dirty="0">
                <a:latin typeface="Arial MT"/>
                <a:cs typeface="Lucida Sans Unicode"/>
              </a:rPr>
              <a:t> </a:t>
            </a:r>
            <a:r>
              <a:rPr lang="es-DO" sz="1400" spc="-25" dirty="0">
                <a:latin typeface="Arial MT"/>
                <a:cs typeface="Lucida Sans Unicode"/>
              </a:rPr>
              <a:t>experimentará  </a:t>
            </a:r>
            <a:r>
              <a:rPr lang="es-DO" sz="1400" spc="-10" dirty="0">
                <a:latin typeface="Arial MT"/>
                <a:cs typeface="Lucida Sans Unicode"/>
              </a:rPr>
              <a:t>una</a:t>
            </a:r>
            <a:r>
              <a:rPr lang="es-DO" sz="1400" spc="-85" dirty="0">
                <a:latin typeface="Arial MT"/>
                <a:cs typeface="Lucida Sans Unicode"/>
              </a:rPr>
              <a:t> </a:t>
            </a:r>
            <a:r>
              <a:rPr lang="es-DO" sz="1400" spc="-40" dirty="0">
                <a:latin typeface="Arial MT"/>
                <a:cs typeface="Lucida Sans Unicode"/>
              </a:rPr>
              <a:t>fuerza</a:t>
            </a:r>
            <a:r>
              <a:rPr lang="es-DO" sz="1400" spc="-80" dirty="0">
                <a:latin typeface="Arial MT"/>
                <a:cs typeface="Lucida Sans Unicode"/>
              </a:rPr>
              <a:t> </a:t>
            </a:r>
            <a:r>
              <a:rPr lang="es-DO" sz="1400" spc="-55" dirty="0">
                <a:latin typeface="Arial MT"/>
                <a:cs typeface="Lucida Sans Unicode"/>
              </a:rPr>
              <a:t>si</a:t>
            </a:r>
            <a:r>
              <a:rPr lang="es-DO" sz="1400" spc="-80" dirty="0">
                <a:latin typeface="Arial MT"/>
                <a:cs typeface="Lucida Sans Unicode"/>
              </a:rPr>
              <a:t> </a:t>
            </a:r>
            <a:r>
              <a:rPr lang="es-DO" sz="1400" spc="-25" dirty="0">
                <a:latin typeface="Arial MT"/>
                <a:cs typeface="Lucida Sans Unicode"/>
              </a:rPr>
              <a:t>cualquier</a:t>
            </a:r>
            <a:r>
              <a:rPr lang="es-DO" sz="1400" spc="-80" dirty="0">
                <a:latin typeface="Arial MT"/>
                <a:cs typeface="Lucida Sans Unicode"/>
              </a:rPr>
              <a:t> </a:t>
            </a:r>
            <a:r>
              <a:rPr lang="es-DO" sz="1400" spc="-20" dirty="0">
                <a:latin typeface="Arial MT"/>
                <a:cs typeface="Lucida Sans Unicode"/>
              </a:rPr>
              <a:t>corriente</a:t>
            </a:r>
            <a:r>
              <a:rPr lang="es-DO" sz="1400" spc="-80" dirty="0">
                <a:latin typeface="Arial MT"/>
                <a:cs typeface="Lucida Sans Unicode"/>
              </a:rPr>
              <a:t> </a:t>
            </a:r>
            <a:r>
              <a:rPr lang="es-DO" sz="1400" spc="-15" dirty="0">
                <a:latin typeface="Arial MT"/>
                <a:cs typeface="Lucida Sans Unicode"/>
              </a:rPr>
              <a:t>que</a:t>
            </a:r>
            <a:r>
              <a:rPr lang="es-DO" sz="1400" spc="-80" dirty="0">
                <a:latin typeface="Arial MT"/>
                <a:cs typeface="Lucida Sans Unicode"/>
              </a:rPr>
              <a:t> </a:t>
            </a:r>
            <a:r>
              <a:rPr lang="es-DO" sz="1400" spc="-35" dirty="0">
                <a:latin typeface="Arial MT"/>
                <a:cs typeface="Lucida Sans Unicode"/>
              </a:rPr>
              <a:t>ﬂuye</a:t>
            </a:r>
            <a:r>
              <a:rPr lang="es-DO" sz="1400" spc="-80" dirty="0">
                <a:latin typeface="Arial MT"/>
                <a:cs typeface="Lucida Sans Unicode"/>
              </a:rPr>
              <a:t> </a:t>
            </a:r>
            <a:r>
              <a:rPr lang="es-DO" sz="1400" dirty="0">
                <a:latin typeface="Arial MT"/>
                <a:cs typeface="Lucida Sans Unicode"/>
              </a:rPr>
              <a:t>a</a:t>
            </a:r>
            <a:r>
              <a:rPr lang="es-DO" sz="1400" spc="-80" dirty="0">
                <a:latin typeface="Arial MT"/>
                <a:cs typeface="Lucida Sans Unicode"/>
              </a:rPr>
              <a:t> </a:t>
            </a:r>
            <a:r>
              <a:rPr lang="es-DO" sz="1400" spc="-20" dirty="0">
                <a:latin typeface="Arial MT"/>
                <a:cs typeface="Lucida Sans Unicode"/>
              </a:rPr>
              <a:t>través </a:t>
            </a:r>
            <a:r>
              <a:rPr lang="es-DO" sz="1400" spc="-430" dirty="0">
                <a:latin typeface="Arial MT"/>
                <a:cs typeface="Lucida Sans Unicode"/>
              </a:rPr>
              <a:t> </a:t>
            </a:r>
            <a:r>
              <a:rPr lang="es-DO" sz="1400" spc="-35" dirty="0">
                <a:latin typeface="Arial MT"/>
                <a:cs typeface="Lucida Sans Unicode"/>
              </a:rPr>
              <a:t>de</a:t>
            </a:r>
            <a:r>
              <a:rPr lang="es-DO" sz="1400" spc="-15" dirty="0">
                <a:latin typeface="Arial MT"/>
                <a:cs typeface="Lucida Sans Unicode"/>
              </a:rPr>
              <a:t>l</a:t>
            </a:r>
            <a:r>
              <a:rPr lang="es-DO" sz="1400" spc="-85" dirty="0">
                <a:latin typeface="Arial MT"/>
                <a:cs typeface="Lucida Sans Unicode"/>
              </a:rPr>
              <a:t> </a:t>
            </a:r>
            <a:r>
              <a:rPr lang="es-DO" sz="1400" spc="-25" dirty="0">
                <a:latin typeface="Arial MT"/>
                <a:cs typeface="Lucida Sans Unicode"/>
              </a:rPr>
              <a:t>conductor</a:t>
            </a:r>
            <a:r>
              <a:rPr lang="es-DO" sz="1400" spc="-85" dirty="0">
                <a:latin typeface="Arial MT"/>
                <a:cs typeface="Lucida Sans Unicode"/>
              </a:rPr>
              <a:t> </a:t>
            </a:r>
            <a:r>
              <a:rPr lang="es-DO" sz="1400" spc="-20" dirty="0">
                <a:latin typeface="Arial MT"/>
                <a:cs typeface="Lucida Sans Unicode"/>
              </a:rPr>
              <a:t>tiene</a:t>
            </a:r>
            <a:r>
              <a:rPr lang="es-DO" sz="1400" spc="-85" dirty="0">
                <a:latin typeface="Arial MT"/>
                <a:cs typeface="Lucida Sans Unicode"/>
              </a:rPr>
              <a:t> </a:t>
            </a:r>
            <a:r>
              <a:rPr lang="es-DO" sz="1400" spc="-20" dirty="0">
                <a:latin typeface="Arial MT"/>
                <a:cs typeface="Lucida Sans Unicode"/>
              </a:rPr>
              <a:t>u</a:t>
            </a:r>
            <a:r>
              <a:rPr lang="es-DO" sz="1400" spc="-15" dirty="0">
                <a:latin typeface="Arial MT"/>
                <a:cs typeface="Lucida Sans Unicode"/>
              </a:rPr>
              <a:t>n</a:t>
            </a:r>
            <a:r>
              <a:rPr lang="es-DO" sz="1400" spc="-85" dirty="0">
                <a:latin typeface="Arial MT"/>
                <a:cs typeface="Lucida Sans Unicode"/>
              </a:rPr>
              <a:t> </a:t>
            </a:r>
            <a:r>
              <a:rPr lang="es-DO" sz="1400" spc="-15" dirty="0">
                <a:latin typeface="Arial MT"/>
                <a:cs typeface="Lucida Sans Unicode"/>
              </a:rPr>
              <a:t>componente</a:t>
            </a:r>
            <a:r>
              <a:rPr lang="es-DO" sz="1400" spc="-85" dirty="0">
                <a:latin typeface="Arial MT"/>
                <a:cs typeface="Lucida Sans Unicode"/>
              </a:rPr>
              <a:t> </a:t>
            </a:r>
            <a:r>
              <a:rPr lang="es-DO" sz="1400" spc="-10" dirty="0">
                <a:latin typeface="Arial MT"/>
                <a:cs typeface="Lucida Sans Unicode"/>
              </a:rPr>
              <a:t>e</a:t>
            </a:r>
            <a:r>
              <a:rPr lang="es-DO" sz="1400" spc="-5" dirty="0">
                <a:latin typeface="Arial MT"/>
                <a:cs typeface="Lucida Sans Unicode"/>
              </a:rPr>
              <a:t>n</a:t>
            </a:r>
            <a:r>
              <a:rPr lang="es-DO" sz="1400" spc="-85" dirty="0">
                <a:latin typeface="Arial MT"/>
                <a:cs typeface="Lucida Sans Unicode"/>
              </a:rPr>
              <a:t> </a:t>
            </a:r>
            <a:r>
              <a:rPr lang="es-DO" sz="1400" spc="-35" dirty="0">
                <a:latin typeface="Arial MT"/>
                <a:cs typeface="Lucida Sans Unicode"/>
              </a:rPr>
              <a:t>ángulo  </a:t>
            </a:r>
            <a:r>
              <a:rPr lang="es-DO" sz="1400" spc="-25" dirty="0">
                <a:latin typeface="Arial MT"/>
                <a:cs typeface="Lucida Sans Unicode"/>
              </a:rPr>
              <a:t>recto</a:t>
            </a:r>
            <a:r>
              <a:rPr lang="es-DO" sz="1400" spc="-85" dirty="0">
                <a:latin typeface="Arial MT"/>
                <a:cs typeface="Lucida Sans Unicode"/>
              </a:rPr>
              <a:t> </a:t>
            </a:r>
            <a:r>
              <a:rPr lang="es-DO" sz="1400" spc="-25" dirty="0">
                <a:latin typeface="Arial MT"/>
                <a:cs typeface="Lucida Sans Unicode"/>
              </a:rPr>
              <a:t>con</a:t>
            </a:r>
            <a:r>
              <a:rPr lang="es-DO" sz="1400" spc="-85" dirty="0">
                <a:latin typeface="Arial MT"/>
                <a:cs typeface="Lucida Sans Unicode"/>
              </a:rPr>
              <a:t> </a:t>
            </a:r>
            <a:r>
              <a:rPr lang="es-DO" sz="1400" spc="-15" dirty="0">
                <a:latin typeface="Arial MT"/>
                <a:cs typeface="Lucida Sans Unicode"/>
              </a:rPr>
              <a:t>ese</a:t>
            </a:r>
            <a:r>
              <a:rPr lang="es-DO" sz="1400" spc="-85" dirty="0">
                <a:latin typeface="Arial MT"/>
                <a:cs typeface="Lucida Sans Unicode"/>
              </a:rPr>
              <a:t> </a:t>
            </a:r>
            <a:r>
              <a:rPr lang="es-DO" sz="1400" spc="-30" dirty="0">
                <a:latin typeface="Arial MT"/>
                <a:cs typeface="Lucida Sans Unicode"/>
              </a:rPr>
              <a:t>campo.</a:t>
            </a:r>
            <a:r>
              <a:rPr lang="es-DO" sz="1400" spc="-85" dirty="0">
                <a:latin typeface="Arial MT"/>
                <a:cs typeface="Lucida Sans Unicode"/>
              </a:rPr>
              <a:t> </a:t>
            </a:r>
            <a:r>
              <a:rPr lang="es-DO" sz="1400" dirty="0">
                <a:latin typeface="Arial MT"/>
                <a:cs typeface="Lucida Sans Unicode"/>
              </a:rPr>
              <a:t>En</a:t>
            </a:r>
            <a:r>
              <a:rPr lang="es-DO" sz="1400" spc="-85" dirty="0">
                <a:latin typeface="Arial MT"/>
                <a:cs typeface="Lucida Sans Unicode"/>
              </a:rPr>
              <a:t> </a:t>
            </a:r>
            <a:r>
              <a:rPr lang="es-DO" sz="1400" spc="-30" dirty="0">
                <a:latin typeface="Arial MT"/>
                <a:cs typeface="Lucida Sans Unicode"/>
              </a:rPr>
              <a:t>consecuencia,</a:t>
            </a:r>
            <a:r>
              <a:rPr lang="es-DO" sz="1400" spc="-85" dirty="0">
                <a:latin typeface="Arial MT"/>
                <a:cs typeface="Lucida Sans Unicode"/>
              </a:rPr>
              <a:t> </a:t>
            </a:r>
            <a:r>
              <a:rPr lang="es-DO" sz="1400" spc="-30" dirty="0">
                <a:latin typeface="Arial MT"/>
                <a:cs typeface="Lucida Sans Unicode"/>
              </a:rPr>
              <a:t>la</a:t>
            </a:r>
            <a:r>
              <a:rPr lang="es-DO" sz="1400" spc="-85" dirty="0">
                <a:latin typeface="Arial MT"/>
                <a:cs typeface="Lucida Sans Unicode"/>
              </a:rPr>
              <a:t> </a:t>
            </a:r>
            <a:r>
              <a:rPr lang="es-DO" sz="1400" spc="-30" dirty="0">
                <a:latin typeface="Arial MT"/>
                <a:cs typeface="Lucida Sans Unicode"/>
              </a:rPr>
              <a:t>inversión </a:t>
            </a:r>
            <a:r>
              <a:rPr lang="es-DO" sz="1400" spc="-425" dirty="0">
                <a:latin typeface="Arial MT"/>
                <a:cs typeface="Lucida Sans Unicode"/>
              </a:rPr>
              <a:t> </a:t>
            </a:r>
            <a:r>
              <a:rPr lang="es-DO" sz="1400" spc="-15" dirty="0">
                <a:latin typeface="Arial MT"/>
                <a:cs typeface="Lucida Sans Unicode"/>
              </a:rPr>
              <a:t>d</a:t>
            </a:r>
            <a:r>
              <a:rPr lang="es-DO" sz="1400" spc="-10" dirty="0">
                <a:latin typeface="Arial MT"/>
                <a:cs typeface="Lucida Sans Unicode"/>
              </a:rPr>
              <a:t>e</a:t>
            </a:r>
            <a:r>
              <a:rPr lang="es-DO" sz="1400" spc="-85" dirty="0">
                <a:latin typeface="Arial MT"/>
                <a:cs typeface="Lucida Sans Unicode"/>
              </a:rPr>
              <a:t> </a:t>
            </a:r>
            <a:r>
              <a:rPr lang="es-DO" sz="1400" spc="-25" dirty="0">
                <a:latin typeface="Arial MT"/>
                <a:cs typeface="Lucida Sans Unicode"/>
              </a:rPr>
              <a:t>l</a:t>
            </a:r>
            <a:r>
              <a:rPr lang="es-DO" sz="1400" spc="-35" dirty="0">
                <a:latin typeface="Arial MT"/>
                <a:cs typeface="Lucida Sans Unicode"/>
              </a:rPr>
              <a:t>a</a:t>
            </a:r>
            <a:r>
              <a:rPr lang="es-DO" sz="1400" spc="-85" dirty="0">
                <a:latin typeface="Arial MT"/>
                <a:cs typeface="Lucida Sans Unicode"/>
              </a:rPr>
              <a:t> </a:t>
            </a:r>
            <a:r>
              <a:rPr lang="es-DO" sz="1400" spc="-20" dirty="0">
                <a:latin typeface="Arial MT"/>
                <a:cs typeface="Lucida Sans Unicode"/>
              </a:rPr>
              <a:t>corriente</a:t>
            </a:r>
            <a:r>
              <a:rPr lang="es-DO" sz="1400" spc="-85" dirty="0">
                <a:latin typeface="Arial MT"/>
                <a:cs typeface="Lucida Sans Unicode"/>
              </a:rPr>
              <a:t> </a:t>
            </a:r>
            <a:r>
              <a:rPr lang="es-DO" sz="1400" spc="-20" dirty="0">
                <a:latin typeface="Arial MT"/>
                <a:cs typeface="Lucida Sans Unicode"/>
              </a:rPr>
              <a:t>o</a:t>
            </a:r>
            <a:r>
              <a:rPr lang="es-DO" sz="1400" spc="-85" dirty="0">
                <a:latin typeface="Arial MT"/>
                <a:cs typeface="Lucida Sans Unicode"/>
              </a:rPr>
              <a:t> </a:t>
            </a:r>
            <a:r>
              <a:rPr lang="es-DO" sz="1400" spc="-35" dirty="0">
                <a:latin typeface="Arial MT"/>
                <a:cs typeface="Lucida Sans Unicode"/>
              </a:rPr>
              <a:t>de</a:t>
            </a:r>
            <a:r>
              <a:rPr lang="es-DO" sz="1400" spc="-15" dirty="0">
                <a:latin typeface="Arial MT"/>
                <a:cs typeface="Lucida Sans Unicode"/>
              </a:rPr>
              <a:t>l</a:t>
            </a:r>
            <a:r>
              <a:rPr lang="es-DO" sz="1400" spc="-85" dirty="0">
                <a:latin typeface="Arial MT"/>
                <a:cs typeface="Lucida Sans Unicode"/>
              </a:rPr>
              <a:t> </a:t>
            </a:r>
            <a:r>
              <a:rPr lang="es-DO" sz="1400" spc="-20" dirty="0">
                <a:latin typeface="Arial MT"/>
                <a:cs typeface="Lucida Sans Unicode"/>
              </a:rPr>
              <a:t>campo</a:t>
            </a:r>
            <a:r>
              <a:rPr lang="es-DO" sz="1400" spc="-85" dirty="0">
                <a:latin typeface="Arial MT"/>
                <a:cs typeface="Lucida Sans Unicode"/>
              </a:rPr>
              <a:t> </a:t>
            </a:r>
            <a:r>
              <a:rPr lang="es-DO" sz="1400" spc="-35" dirty="0">
                <a:latin typeface="Arial MT"/>
                <a:cs typeface="Lucida Sans Unicode"/>
              </a:rPr>
              <a:t>magnético</a:t>
            </a:r>
            <a:r>
              <a:rPr lang="es-DO" sz="1400" spc="-85" dirty="0">
                <a:latin typeface="Arial MT"/>
                <a:cs typeface="Lucida Sans Unicode"/>
              </a:rPr>
              <a:t> </a:t>
            </a:r>
            <a:r>
              <a:rPr lang="es-DO" sz="1400" spc="-25" dirty="0">
                <a:latin typeface="Arial MT"/>
                <a:cs typeface="Lucida Sans Unicode"/>
              </a:rPr>
              <a:t>producirá  </a:t>
            </a:r>
            <a:r>
              <a:rPr lang="es-DO" sz="1400" spc="-15" dirty="0">
                <a:latin typeface="Arial MT"/>
                <a:cs typeface="Lucida Sans Unicode"/>
              </a:rPr>
              <a:t>un</a:t>
            </a:r>
            <a:r>
              <a:rPr lang="es-DO" sz="1400" spc="-5" dirty="0">
                <a:latin typeface="Arial MT"/>
                <a:cs typeface="Lucida Sans Unicode"/>
              </a:rPr>
              <a:t>a</a:t>
            </a:r>
            <a:r>
              <a:rPr lang="es-DO" sz="1400" spc="-85" dirty="0">
                <a:latin typeface="Arial MT"/>
                <a:cs typeface="Lucida Sans Unicode"/>
              </a:rPr>
              <a:t> </a:t>
            </a:r>
            <a:r>
              <a:rPr lang="es-DO" sz="1400" spc="-40" dirty="0">
                <a:latin typeface="Arial MT"/>
                <a:cs typeface="Lucida Sans Unicode"/>
              </a:rPr>
              <a:t>fuerz</a:t>
            </a:r>
            <a:r>
              <a:rPr lang="es-DO" sz="1400" spc="-35" dirty="0">
                <a:latin typeface="Arial MT"/>
                <a:cs typeface="Lucida Sans Unicode"/>
              </a:rPr>
              <a:t>a</a:t>
            </a:r>
            <a:r>
              <a:rPr lang="es-DO" sz="1400" spc="-85" dirty="0">
                <a:latin typeface="Arial MT"/>
                <a:cs typeface="Lucida Sans Unicode"/>
              </a:rPr>
              <a:t> </a:t>
            </a:r>
            <a:r>
              <a:rPr lang="es-DO" sz="1400" spc="-15" dirty="0">
                <a:latin typeface="Arial MT"/>
                <a:cs typeface="Lucida Sans Unicode"/>
              </a:rPr>
              <a:t>qu</a:t>
            </a:r>
            <a:r>
              <a:rPr lang="es-DO" sz="1400" spc="-10" dirty="0">
                <a:latin typeface="Arial MT"/>
                <a:cs typeface="Lucida Sans Unicode"/>
              </a:rPr>
              <a:t>e</a:t>
            </a:r>
            <a:r>
              <a:rPr lang="es-DO" sz="1400" spc="-85" dirty="0">
                <a:latin typeface="Arial MT"/>
                <a:cs typeface="Lucida Sans Unicode"/>
              </a:rPr>
              <a:t> </a:t>
            </a:r>
            <a:r>
              <a:rPr lang="es-DO" sz="1400" spc="-15" dirty="0">
                <a:latin typeface="Arial MT"/>
                <a:cs typeface="Lucida Sans Unicode"/>
              </a:rPr>
              <a:t>actuará</a:t>
            </a:r>
            <a:r>
              <a:rPr lang="es-DO" sz="1400" spc="-85" dirty="0">
                <a:latin typeface="Arial MT"/>
                <a:cs typeface="Lucida Sans Unicode"/>
              </a:rPr>
              <a:t> </a:t>
            </a:r>
            <a:r>
              <a:rPr lang="es-DO" sz="1400" spc="-10" dirty="0">
                <a:latin typeface="Arial MT"/>
                <a:cs typeface="Lucida Sans Unicode"/>
              </a:rPr>
              <a:t>e</a:t>
            </a:r>
            <a:r>
              <a:rPr lang="es-DO" sz="1400" spc="-5" dirty="0">
                <a:latin typeface="Arial MT"/>
                <a:cs typeface="Lucida Sans Unicode"/>
              </a:rPr>
              <a:t>n</a:t>
            </a:r>
            <a:r>
              <a:rPr lang="es-DO" sz="1400" spc="-85" dirty="0">
                <a:latin typeface="Arial MT"/>
                <a:cs typeface="Lucida Sans Unicode"/>
              </a:rPr>
              <a:t> </a:t>
            </a:r>
            <a:r>
              <a:rPr lang="es-DO" sz="1400" spc="-25" dirty="0">
                <a:latin typeface="Arial MT"/>
                <a:cs typeface="Lucida Sans Unicode"/>
              </a:rPr>
              <a:t>l</a:t>
            </a:r>
            <a:r>
              <a:rPr lang="es-DO" sz="1400" spc="-35" dirty="0">
                <a:latin typeface="Arial MT"/>
                <a:cs typeface="Lucida Sans Unicode"/>
              </a:rPr>
              <a:t>a</a:t>
            </a:r>
            <a:r>
              <a:rPr lang="es-DO" sz="1400" spc="-85" dirty="0">
                <a:latin typeface="Arial MT"/>
                <a:cs typeface="Lucida Sans Unicode"/>
              </a:rPr>
              <a:t> </a:t>
            </a:r>
            <a:r>
              <a:rPr lang="es-DO" sz="1400" spc="-35" dirty="0">
                <a:latin typeface="Arial MT"/>
                <a:cs typeface="Lucida Sans Unicode"/>
              </a:rPr>
              <a:t>dirección</a:t>
            </a:r>
            <a:r>
              <a:rPr lang="es-DO" sz="1400" spc="-85" dirty="0">
                <a:latin typeface="Arial MT"/>
                <a:cs typeface="Lucida Sans Unicode"/>
              </a:rPr>
              <a:t> </a:t>
            </a:r>
            <a:r>
              <a:rPr lang="es-DO" sz="1400" spc="-30" dirty="0">
                <a:latin typeface="Arial MT"/>
                <a:cs typeface="Lucida Sans Unicode"/>
              </a:rPr>
              <a:t>opuesta.</a:t>
            </a:r>
            <a:endParaRPr lang="es-DO" sz="1400" dirty="0">
              <a:latin typeface="Arial MT"/>
              <a:cs typeface="Lucida Sans Unicode"/>
            </a:endParaRPr>
          </a:p>
          <a:p>
            <a:pPr marL="12700" marR="5080" indent="-3175" algn="just">
              <a:lnSpc>
                <a:spcPct val="100000"/>
              </a:lnSpc>
              <a:spcBef>
                <a:spcPts val="100"/>
              </a:spcBef>
            </a:pPr>
            <a:endParaRPr lang="es-DO" sz="1400" spc="-5" dirty="0">
              <a:latin typeface="Arial MT"/>
              <a:cs typeface="Arial MT"/>
            </a:endParaRPr>
          </a:p>
          <a:p>
            <a:pPr marL="12700" marR="5080" indent="-3175" algn="just">
              <a:lnSpc>
                <a:spcPct val="100000"/>
              </a:lnSpc>
              <a:spcBef>
                <a:spcPts val="100"/>
              </a:spcBef>
            </a:pPr>
            <a:r>
              <a:rPr sz="1400" spc="-5" dirty="0">
                <a:latin typeface="Arial MT"/>
                <a:cs typeface="Arial MT"/>
              </a:rPr>
              <a:t>La fuerza de Lorentz es la </a:t>
            </a:r>
            <a:r>
              <a:rPr sz="1400" dirty="0">
                <a:latin typeface="Arial MT"/>
                <a:cs typeface="Arial MT"/>
              </a:rPr>
              <a:t>responsable </a:t>
            </a:r>
            <a:r>
              <a:rPr sz="1400" spc="-5" dirty="0">
                <a:latin typeface="Arial MT"/>
                <a:cs typeface="Arial MT"/>
              </a:rPr>
              <a:t>de generar el </a:t>
            </a:r>
            <a:r>
              <a:rPr sz="1400" dirty="0">
                <a:latin typeface="Arial MT"/>
                <a:cs typeface="Arial MT"/>
              </a:rPr>
              <a:t> movimiento</a:t>
            </a:r>
            <a:r>
              <a:rPr sz="1400" spc="-5" dirty="0">
                <a:latin typeface="Arial MT"/>
                <a:cs typeface="Arial MT"/>
              </a:rPr>
              <a:t> giratori</a:t>
            </a:r>
            <a:r>
              <a:rPr sz="1400" dirty="0">
                <a:latin typeface="Arial MT"/>
                <a:cs typeface="Arial MT"/>
              </a:rPr>
              <a:t>o</a:t>
            </a:r>
            <a:r>
              <a:rPr sz="1400" spc="-5" dirty="0">
                <a:latin typeface="Arial MT"/>
                <a:cs typeface="Arial MT"/>
              </a:rPr>
              <a:t> de</a:t>
            </a:r>
            <a:r>
              <a:rPr sz="1400" dirty="0">
                <a:latin typeface="Arial MT"/>
                <a:cs typeface="Arial MT"/>
              </a:rPr>
              <a:t>l</a:t>
            </a:r>
            <a:r>
              <a:rPr sz="1400" spc="-5" dirty="0">
                <a:latin typeface="Arial MT"/>
                <a:cs typeface="Arial MT"/>
              </a:rPr>
              <a:t> </a:t>
            </a:r>
            <a:r>
              <a:rPr sz="1400" dirty="0">
                <a:latin typeface="Arial MT"/>
                <a:cs typeface="Arial MT"/>
              </a:rPr>
              <a:t>roto</a:t>
            </a:r>
            <a:r>
              <a:rPr sz="1400" spc="-80" dirty="0">
                <a:latin typeface="Arial MT"/>
                <a:cs typeface="Arial MT"/>
              </a:rPr>
              <a:t>r</a:t>
            </a:r>
            <a:r>
              <a:rPr sz="1400" dirty="0">
                <a:latin typeface="Arial MT"/>
                <a:cs typeface="Arial MT"/>
              </a:rPr>
              <a:t>.</a:t>
            </a:r>
            <a:r>
              <a:rPr sz="1400" spc="-85" dirty="0">
                <a:latin typeface="Arial MT"/>
                <a:cs typeface="Arial MT"/>
              </a:rPr>
              <a:t> </a:t>
            </a:r>
            <a:r>
              <a:rPr sz="1400" spc="-5" dirty="0">
                <a:latin typeface="Arial MT"/>
                <a:cs typeface="Arial MT"/>
              </a:rPr>
              <a:t>A</a:t>
            </a:r>
            <a:r>
              <a:rPr sz="1400" dirty="0">
                <a:latin typeface="Arial MT"/>
                <a:cs typeface="Arial MT"/>
              </a:rPr>
              <a:t>l</a:t>
            </a:r>
            <a:r>
              <a:rPr sz="1400" spc="-5" dirty="0">
                <a:latin typeface="Arial MT"/>
                <a:cs typeface="Arial MT"/>
              </a:rPr>
              <a:t> pasa</a:t>
            </a:r>
            <a:r>
              <a:rPr sz="1400" dirty="0">
                <a:latin typeface="Arial MT"/>
                <a:cs typeface="Arial MT"/>
              </a:rPr>
              <a:t>r</a:t>
            </a:r>
            <a:r>
              <a:rPr sz="1400" spc="-5" dirty="0">
                <a:latin typeface="Arial MT"/>
                <a:cs typeface="Arial MT"/>
              </a:rPr>
              <a:t> l</a:t>
            </a:r>
            <a:r>
              <a:rPr sz="1400" dirty="0">
                <a:latin typeface="Arial MT"/>
                <a:cs typeface="Arial MT"/>
              </a:rPr>
              <a:t>a</a:t>
            </a:r>
            <a:r>
              <a:rPr sz="1400" spc="-5" dirty="0">
                <a:latin typeface="Arial MT"/>
                <a:cs typeface="Arial MT"/>
              </a:rPr>
              <a:t> </a:t>
            </a:r>
            <a:r>
              <a:rPr sz="1400" dirty="0">
                <a:latin typeface="Arial MT"/>
                <a:cs typeface="Arial MT"/>
              </a:rPr>
              <a:t>corriente  </a:t>
            </a:r>
            <a:r>
              <a:rPr sz="1400" spc="-5" dirty="0">
                <a:latin typeface="Arial MT"/>
                <a:cs typeface="Arial MT"/>
              </a:rPr>
              <a:t>eléctrica </a:t>
            </a:r>
            <a:r>
              <a:rPr sz="1400" dirty="0">
                <a:latin typeface="Arial MT"/>
                <a:cs typeface="Arial MT"/>
              </a:rPr>
              <a:t>a </a:t>
            </a:r>
            <a:r>
              <a:rPr sz="1400" spc="-5" dirty="0">
                <a:latin typeface="Arial MT"/>
                <a:cs typeface="Arial MT"/>
              </a:rPr>
              <a:t>través de las bobinas del </a:t>
            </a:r>
            <a:r>
              <a:rPr sz="1400" spc="-15" dirty="0">
                <a:latin typeface="Arial MT"/>
                <a:cs typeface="Arial MT"/>
              </a:rPr>
              <a:t>motor, </a:t>
            </a:r>
            <a:r>
              <a:rPr sz="1400" dirty="0">
                <a:latin typeface="Arial MT"/>
                <a:cs typeface="Arial MT"/>
              </a:rPr>
              <a:t>se crea </a:t>
            </a:r>
            <a:r>
              <a:rPr sz="1400" spc="-5" dirty="0">
                <a:latin typeface="Arial MT"/>
                <a:cs typeface="Arial MT"/>
              </a:rPr>
              <a:t>un </a:t>
            </a:r>
            <a:r>
              <a:rPr sz="1400" dirty="0">
                <a:latin typeface="Arial MT"/>
                <a:cs typeface="Arial MT"/>
              </a:rPr>
              <a:t> campo</a:t>
            </a:r>
            <a:r>
              <a:rPr sz="1400" spc="-20" dirty="0">
                <a:latin typeface="Arial MT"/>
                <a:cs typeface="Arial MT"/>
              </a:rPr>
              <a:t> </a:t>
            </a:r>
            <a:r>
              <a:rPr sz="1400" dirty="0">
                <a:latin typeface="Arial MT"/>
                <a:cs typeface="Arial MT"/>
              </a:rPr>
              <a:t>magnético</a:t>
            </a:r>
            <a:r>
              <a:rPr sz="1400" spc="-15" dirty="0">
                <a:latin typeface="Arial MT"/>
                <a:cs typeface="Arial MT"/>
              </a:rPr>
              <a:t> </a:t>
            </a:r>
            <a:r>
              <a:rPr sz="1400" spc="-5" dirty="0">
                <a:latin typeface="Arial MT"/>
                <a:cs typeface="Arial MT"/>
              </a:rPr>
              <a:t>que</a:t>
            </a:r>
            <a:r>
              <a:rPr sz="1400" spc="-20" dirty="0">
                <a:latin typeface="Arial MT"/>
                <a:cs typeface="Arial MT"/>
              </a:rPr>
              <a:t> </a:t>
            </a:r>
            <a:r>
              <a:rPr sz="1400" spc="-5" dirty="0">
                <a:latin typeface="Arial MT"/>
                <a:cs typeface="Arial MT"/>
              </a:rPr>
              <a:t>interactúa</a:t>
            </a:r>
            <a:r>
              <a:rPr sz="1400" spc="-15" dirty="0">
                <a:latin typeface="Arial MT"/>
                <a:cs typeface="Arial MT"/>
              </a:rPr>
              <a:t> </a:t>
            </a:r>
            <a:r>
              <a:rPr sz="1400" dirty="0">
                <a:latin typeface="Arial MT"/>
                <a:cs typeface="Arial MT"/>
              </a:rPr>
              <a:t>con</a:t>
            </a:r>
            <a:r>
              <a:rPr sz="1400" spc="-15" dirty="0">
                <a:latin typeface="Arial MT"/>
                <a:cs typeface="Arial MT"/>
              </a:rPr>
              <a:t> </a:t>
            </a:r>
            <a:r>
              <a:rPr sz="1400" spc="-5" dirty="0">
                <a:latin typeface="Arial MT"/>
                <a:cs typeface="Arial MT"/>
              </a:rPr>
              <a:t>el</a:t>
            </a:r>
            <a:r>
              <a:rPr sz="1400" spc="-20" dirty="0">
                <a:latin typeface="Arial MT"/>
                <a:cs typeface="Arial MT"/>
              </a:rPr>
              <a:t> </a:t>
            </a:r>
            <a:r>
              <a:rPr sz="1400" dirty="0">
                <a:latin typeface="Arial MT"/>
                <a:cs typeface="Arial MT"/>
              </a:rPr>
              <a:t>campo</a:t>
            </a:r>
            <a:r>
              <a:rPr sz="1400" spc="-15" dirty="0">
                <a:latin typeface="Arial MT"/>
                <a:cs typeface="Arial MT"/>
              </a:rPr>
              <a:t> </a:t>
            </a:r>
            <a:r>
              <a:rPr sz="1400" dirty="0">
                <a:latin typeface="Arial MT"/>
                <a:cs typeface="Arial MT"/>
              </a:rPr>
              <a:t>magnético </a:t>
            </a:r>
            <a:r>
              <a:rPr sz="1400" spc="-375" dirty="0">
                <a:latin typeface="Arial MT"/>
                <a:cs typeface="Arial MT"/>
              </a:rPr>
              <a:t> </a:t>
            </a:r>
            <a:r>
              <a:rPr sz="1400" spc="-5" dirty="0">
                <a:latin typeface="Arial MT"/>
                <a:cs typeface="Arial MT"/>
              </a:rPr>
              <a:t>del </a:t>
            </a:r>
            <a:r>
              <a:rPr sz="1400" spc="-15" dirty="0">
                <a:latin typeface="Arial MT"/>
                <a:cs typeface="Arial MT"/>
              </a:rPr>
              <a:t>estator, </a:t>
            </a:r>
            <a:r>
              <a:rPr sz="1400" spc="-5" dirty="0">
                <a:latin typeface="Arial MT"/>
                <a:cs typeface="Arial MT"/>
              </a:rPr>
              <a:t>lo que genera una fuerza que impulsa al </a:t>
            </a:r>
            <a:r>
              <a:rPr sz="1400" dirty="0">
                <a:latin typeface="Arial MT"/>
                <a:cs typeface="Arial MT"/>
              </a:rPr>
              <a:t>rotor </a:t>
            </a:r>
            <a:r>
              <a:rPr sz="1400" spc="5" dirty="0">
                <a:latin typeface="Arial MT"/>
                <a:cs typeface="Arial MT"/>
              </a:rPr>
              <a:t> </a:t>
            </a:r>
            <a:r>
              <a:rPr sz="1400" dirty="0">
                <a:latin typeface="Arial MT"/>
                <a:cs typeface="Arial MT"/>
              </a:rPr>
              <a:t>a</a:t>
            </a:r>
            <a:r>
              <a:rPr sz="1400" spc="-10" dirty="0">
                <a:latin typeface="Arial MT"/>
                <a:cs typeface="Arial MT"/>
              </a:rPr>
              <a:t> </a:t>
            </a:r>
            <a:r>
              <a:rPr sz="1400" spc="-5" dirty="0">
                <a:latin typeface="Arial MT"/>
                <a:cs typeface="Arial MT"/>
              </a:rPr>
              <a:t>girar</a:t>
            </a:r>
            <a:endParaRPr sz="1400" dirty="0">
              <a:latin typeface="Arial MT"/>
              <a:cs typeface="Arial MT"/>
            </a:endParaRPr>
          </a:p>
        </p:txBody>
      </p:sp>
      <p:sp>
        <p:nvSpPr>
          <p:cNvPr id="8" name="object 8"/>
          <p:cNvSpPr txBox="1">
            <a:spLocks noGrp="1"/>
          </p:cNvSpPr>
          <p:nvPr>
            <p:ph type="title"/>
          </p:nvPr>
        </p:nvSpPr>
        <p:spPr>
          <a:xfrm>
            <a:off x="108096" y="101895"/>
            <a:ext cx="3414876" cy="1120820"/>
          </a:xfrm>
          <a:prstGeom prst="rect">
            <a:avLst/>
          </a:prstGeom>
        </p:spPr>
        <p:txBody>
          <a:bodyPr vert="horz" wrap="square" lIns="0" tIns="12700" rIns="0" bIns="0" rtlCol="0">
            <a:spAutoFit/>
          </a:bodyPr>
          <a:lstStyle/>
          <a:p>
            <a:pPr marL="741680" marR="5080" indent="-729615">
              <a:lnSpc>
                <a:spcPct val="100000"/>
              </a:lnSpc>
              <a:spcBef>
                <a:spcPts val="100"/>
              </a:spcBef>
            </a:pPr>
            <a:r>
              <a:rPr sz="3600" spc="220" dirty="0"/>
              <a:t>La</a:t>
            </a:r>
            <a:r>
              <a:rPr sz="3600" spc="-345" dirty="0"/>
              <a:t> </a:t>
            </a:r>
            <a:r>
              <a:rPr sz="3600" spc="-125" dirty="0"/>
              <a:t>F</a:t>
            </a:r>
            <a:r>
              <a:rPr sz="3600" spc="90" dirty="0"/>
              <a:t>uerza</a:t>
            </a:r>
            <a:r>
              <a:rPr sz="3600" spc="-345" dirty="0"/>
              <a:t> </a:t>
            </a:r>
            <a:r>
              <a:rPr sz="3600" spc="200" dirty="0"/>
              <a:t>de  </a:t>
            </a:r>
            <a:r>
              <a:rPr sz="3600" spc="80" dirty="0"/>
              <a:t>Lorentz</a:t>
            </a:r>
            <a:endParaRPr sz="3600" dirty="0"/>
          </a:p>
        </p:txBody>
      </p:sp>
      <p:pic>
        <p:nvPicPr>
          <p:cNvPr id="9" name="object 9"/>
          <p:cNvPicPr/>
          <p:nvPr/>
        </p:nvPicPr>
        <p:blipFill>
          <a:blip r:embed="rId2" cstate="print"/>
          <a:stretch>
            <a:fillRect/>
          </a:stretch>
        </p:blipFill>
        <p:spPr>
          <a:xfrm>
            <a:off x="4158520" y="692374"/>
            <a:ext cx="3759969" cy="1592764"/>
          </a:xfrm>
          <a:prstGeom prst="rect">
            <a:avLst/>
          </a:prstGeom>
        </p:spPr>
      </p:pic>
      <p:pic>
        <p:nvPicPr>
          <p:cNvPr id="10" name="object 10"/>
          <p:cNvPicPr/>
          <p:nvPr/>
        </p:nvPicPr>
        <p:blipFill>
          <a:blip r:embed="rId3" cstate="print"/>
          <a:stretch>
            <a:fillRect/>
          </a:stretch>
        </p:blipFill>
        <p:spPr>
          <a:xfrm>
            <a:off x="4413087" y="2498166"/>
            <a:ext cx="3195386" cy="21477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CD1C5-6FAA-9750-A0A7-0EE5DC19CC85}"/>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FCF56D5F-17D5-B6E1-DFA2-42CB5F329ADC}"/>
              </a:ext>
            </a:extLst>
          </p:cNvPr>
          <p:cNvGrpSpPr/>
          <p:nvPr/>
        </p:nvGrpSpPr>
        <p:grpSpPr>
          <a:xfrm>
            <a:off x="7830957" y="0"/>
            <a:ext cx="1322705" cy="5158105"/>
            <a:chOff x="7830957" y="0"/>
            <a:chExt cx="1322705" cy="5158105"/>
          </a:xfrm>
        </p:grpSpPr>
        <p:sp>
          <p:nvSpPr>
            <p:cNvPr id="3" name="object 3">
              <a:extLst>
                <a:ext uri="{FF2B5EF4-FFF2-40B4-BE49-F238E27FC236}">
                  <a16:creationId xmlns:a16="http://schemas.microsoft.com/office/drawing/2014/main" id="{13053DA2-86CA-AE9C-92FA-39110013AE5C}"/>
                </a:ext>
              </a:extLst>
            </p:cNvPr>
            <p:cNvSpPr/>
            <p:nvPr/>
          </p:nvSpPr>
          <p:spPr>
            <a:xfrm>
              <a:off x="8852700" y="0"/>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DB530"/>
            </a:solidFill>
          </p:spPr>
          <p:txBody>
            <a:bodyPr wrap="square" lIns="0" tIns="0" rIns="0" bIns="0" rtlCol="0"/>
            <a:lstStyle/>
            <a:p>
              <a:endParaRPr/>
            </a:p>
          </p:txBody>
        </p:sp>
        <p:sp>
          <p:nvSpPr>
            <p:cNvPr id="4" name="object 4">
              <a:extLst>
                <a:ext uri="{FF2B5EF4-FFF2-40B4-BE49-F238E27FC236}">
                  <a16:creationId xmlns:a16="http://schemas.microsoft.com/office/drawing/2014/main" id="{5C60EC73-49BE-0E44-5730-CED9F43D89E4}"/>
                </a:ext>
              </a:extLst>
            </p:cNvPr>
            <p:cNvSpPr/>
            <p:nvPr/>
          </p:nvSpPr>
          <p:spPr>
            <a:xfrm>
              <a:off x="8852700" y="0"/>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DB530"/>
              </a:solidFill>
            </a:ln>
          </p:spPr>
          <p:txBody>
            <a:bodyPr wrap="square" lIns="0" tIns="0" rIns="0" bIns="0" rtlCol="0"/>
            <a:lstStyle/>
            <a:p>
              <a:endParaRPr/>
            </a:p>
          </p:txBody>
        </p:sp>
        <p:sp>
          <p:nvSpPr>
            <p:cNvPr id="5" name="object 5">
              <a:extLst>
                <a:ext uri="{FF2B5EF4-FFF2-40B4-BE49-F238E27FC236}">
                  <a16:creationId xmlns:a16="http://schemas.microsoft.com/office/drawing/2014/main" id="{EE3BB4FE-1FDE-3A1D-FE9F-909736D8C2F0}"/>
                </a:ext>
              </a:extLst>
            </p:cNvPr>
            <p:cNvSpPr/>
            <p:nvPr/>
          </p:nvSpPr>
          <p:spPr>
            <a:xfrm>
              <a:off x="7840482" y="4608490"/>
              <a:ext cx="1303655" cy="535305"/>
            </a:xfrm>
            <a:custGeom>
              <a:avLst/>
              <a:gdLst/>
              <a:ahLst/>
              <a:cxnLst/>
              <a:rect l="l" t="t" r="r" b="b"/>
              <a:pathLst>
                <a:path w="1303654" h="535304">
                  <a:moveTo>
                    <a:pt x="0" y="535008"/>
                  </a:moveTo>
                  <a:lnTo>
                    <a:pt x="0" y="370265"/>
                  </a:lnTo>
                  <a:lnTo>
                    <a:pt x="2884" y="323819"/>
                  </a:lnTo>
                  <a:lnTo>
                    <a:pt x="11308" y="279096"/>
                  </a:lnTo>
                  <a:lnTo>
                    <a:pt x="24923" y="236441"/>
                  </a:lnTo>
                  <a:lnTo>
                    <a:pt x="43382" y="196201"/>
                  </a:lnTo>
                  <a:lnTo>
                    <a:pt x="66339" y="158724"/>
                  </a:lnTo>
                  <a:lnTo>
                    <a:pt x="93446" y="124357"/>
                  </a:lnTo>
                  <a:lnTo>
                    <a:pt x="124357" y="93446"/>
                  </a:lnTo>
                  <a:lnTo>
                    <a:pt x="158725" y="66339"/>
                  </a:lnTo>
                  <a:lnTo>
                    <a:pt x="196202" y="43382"/>
                  </a:lnTo>
                  <a:lnTo>
                    <a:pt x="236441" y="24923"/>
                  </a:lnTo>
                  <a:lnTo>
                    <a:pt x="279096" y="11308"/>
                  </a:lnTo>
                  <a:lnTo>
                    <a:pt x="323820" y="2884"/>
                  </a:lnTo>
                  <a:lnTo>
                    <a:pt x="370265" y="0"/>
                  </a:lnTo>
                  <a:lnTo>
                    <a:pt x="1303517" y="0"/>
                  </a:lnTo>
                </a:path>
                <a:path w="1303654" h="535304">
                  <a:moveTo>
                    <a:pt x="77689" y="535008"/>
                  </a:moveTo>
                  <a:lnTo>
                    <a:pt x="77689" y="392307"/>
                  </a:lnTo>
                  <a:lnTo>
                    <a:pt x="81123" y="345503"/>
                  </a:lnTo>
                  <a:lnTo>
                    <a:pt x="91099" y="300831"/>
                  </a:lnTo>
                  <a:lnTo>
                    <a:pt x="107127" y="258782"/>
                  </a:lnTo>
                  <a:lnTo>
                    <a:pt x="128716" y="219845"/>
                  </a:lnTo>
                  <a:lnTo>
                    <a:pt x="155377" y="184509"/>
                  </a:lnTo>
                  <a:lnTo>
                    <a:pt x="186621" y="153266"/>
                  </a:lnTo>
                  <a:lnTo>
                    <a:pt x="221956" y="126605"/>
                  </a:lnTo>
                  <a:lnTo>
                    <a:pt x="260893" y="105015"/>
                  </a:lnTo>
                  <a:lnTo>
                    <a:pt x="302942" y="88988"/>
                  </a:lnTo>
                  <a:lnTo>
                    <a:pt x="347614" y="79012"/>
                  </a:lnTo>
                  <a:lnTo>
                    <a:pt x="394418" y="75578"/>
                  </a:lnTo>
                  <a:lnTo>
                    <a:pt x="1303517" y="75578"/>
                  </a:lnTo>
                </a:path>
                <a:path w="1303654" h="535304">
                  <a:moveTo>
                    <a:pt x="178622" y="535008"/>
                  </a:moveTo>
                  <a:lnTo>
                    <a:pt x="178622" y="417013"/>
                  </a:lnTo>
                  <a:lnTo>
                    <a:pt x="182758" y="370871"/>
                  </a:lnTo>
                  <a:lnTo>
                    <a:pt x="194682" y="327442"/>
                  </a:lnTo>
                  <a:lnTo>
                    <a:pt x="213670" y="287451"/>
                  </a:lnTo>
                  <a:lnTo>
                    <a:pt x="238996" y="251624"/>
                  </a:lnTo>
                  <a:lnTo>
                    <a:pt x="269935" y="220685"/>
                  </a:lnTo>
                  <a:lnTo>
                    <a:pt x="305762" y="195359"/>
                  </a:lnTo>
                  <a:lnTo>
                    <a:pt x="345753" y="176371"/>
                  </a:lnTo>
                  <a:lnTo>
                    <a:pt x="389182" y="164447"/>
                  </a:lnTo>
                  <a:lnTo>
                    <a:pt x="435324" y="160311"/>
                  </a:lnTo>
                  <a:lnTo>
                    <a:pt x="1303517" y="160311"/>
                  </a:lnTo>
                </a:path>
                <a:path w="1303654" h="535304">
                  <a:moveTo>
                    <a:pt x="279456" y="535008"/>
                  </a:moveTo>
                  <a:lnTo>
                    <a:pt x="279456" y="443926"/>
                  </a:lnTo>
                  <a:lnTo>
                    <a:pt x="284502" y="400118"/>
                  </a:lnTo>
                  <a:lnTo>
                    <a:pt x="298876" y="359902"/>
                  </a:lnTo>
                  <a:lnTo>
                    <a:pt x="321431" y="324426"/>
                  </a:lnTo>
                  <a:lnTo>
                    <a:pt x="351019" y="294838"/>
                  </a:lnTo>
                  <a:lnTo>
                    <a:pt x="386495" y="272283"/>
                  </a:lnTo>
                  <a:lnTo>
                    <a:pt x="426710" y="257909"/>
                  </a:lnTo>
                  <a:lnTo>
                    <a:pt x="470519" y="252863"/>
                  </a:lnTo>
                  <a:lnTo>
                    <a:pt x="1303517" y="252863"/>
                  </a:lnTo>
                </a:path>
              </a:pathLst>
            </a:custGeom>
            <a:ln w="19049">
              <a:solidFill>
                <a:srgbClr val="191919"/>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AE196C9E-FD21-D8D8-F4AA-FAADF75F5A27}"/>
              </a:ext>
            </a:extLst>
          </p:cNvPr>
          <p:cNvSpPr/>
          <p:nvPr/>
        </p:nvSpPr>
        <p:spPr>
          <a:xfrm>
            <a:off x="3522972" y="0"/>
            <a:ext cx="1045210" cy="662305"/>
          </a:xfrm>
          <a:custGeom>
            <a:avLst/>
            <a:gdLst/>
            <a:ahLst/>
            <a:cxnLst/>
            <a:rect l="l" t="t" r="r" b="b"/>
            <a:pathLst>
              <a:path w="1045210" h="662305">
                <a:moveTo>
                  <a:pt x="1044766" y="0"/>
                </a:moveTo>
                <a:lnTo>
                  <a:pt x="1044766" y="291745"/>
                </a:lnTo>
                <a:lnTo>
                  <a:pt x="1041555" y="340414"/>
                </a:lnTo>
                <a:lnTo>
                  <a:pt x="1032081" y="387838"/>
                </a:lnTo>
                <a:lnTo>
                  <a:pt x="1016582" y="433440"/>
                </a:lnTo>
                <a:lnTo>
                  <a:pt x="995296" y="476645"/>
                </a:lnTo>
                <a:lnTo>
                  <a:pt x="968462" y="516877"/>
                </a:lnTo>
                <a:lnTo>
                  <a:pt x="936318" y="553562"/>
                </a:lnTo>
                <a:lnTo>
                  <a:pt x="899633" y="585706"/>
                </a:lnTo>
                <a:lnTo>
                  <a:pt x="859401" y="612540"/>
                </a:lnTo>
                <a:lnTo>
                  <a:pt x="816195" y="633826"/>
                </a:lnTo>
                <a:lnTo>
                  <a:pt x="770593" y="649325"/>
                </a:lnTo>
                <a:lnTo>
                  <a:pt x="723170" y="658799"/>
                </a:lnTo>
                <a:lnTo>
                  <a:pt x="674501" y="662011"/>
                </a:lnTo>
                <a:lnTo>
                  <a:pt x="370265" y="662011"/>
                </a:lnTo>
                <a:lnTo>
                  <a:pt x="323819" y="659126"/>
                </a:lnTo>
                <a:lnTo>
                  <a:pt x="279096" y="650702"/>
                </a:lnTo>
                <a:lnTo>
                  <a:pt x="236441" y="637087"/>
                </a:lnTo>
                <a:lnTo>
                  <a:pt x="196201" y="618628"/>
                </a:lnTo>
                <a:lnTo>
                  <a:pt x="158724" y="595671"/>
                </a:lnTo>
                <a:lnTo>
                  <a:pt x="124357" y="568564"/>
                </a:lnTo>
                <a:lnTo>
                  <a:pt x="93446" y="537653"/>
                </a:lnTo>
                <a:lnTo>
                  <a:pt x="66339" y="503286"/>
                </a:lnTo>
                <a:lnTo>
                  <a:pt x="43382" y="465809"/>
                </a:lnTo>
                <a:lnTo>
                  <a:pt x="24923" y="425569"/>
                </a:lnTo>
                <a:lnTo>
                  <a:pt x="11308" y="382914"/>
                </a:lnTo>
                <a:lnTo>
                  <a:pt x="2884" y="338190"/>
                </a:lnTo>
                <a:lnTo>
                  <a:pt x="0" y="291745"/>
                </a:lnTo>
                <a:lnTo>
                  <a:pt x="0" y="0"/>
                </a:lnTo>
              </a:path>
              <a:path w="1045210" h="662305">
                <a:moveTo>
                  <a:pt x="969283" y="0"/>
                </a:moveTo>
                <a:lnTo>
                  <a:pt x="969283" y="267592"/>
                </a:lnTo>
                <a:lnTo>
                  <a:pt x="965338" y="317439"/>
                </a:lnTo>
                <a:lnTo>
                  <a:pt x="953736" y="365609"/>
                </a:lnTo>
                <a:lnTo>
                  <a:pt x="934830" y="411252"/>
                </a:lnTo>
                <a:lnTo>
                  <a:pt x="908972" y="453517"/>
                </a:lnTo>
                <a:lnTo>
                  <a:pt x="876515" y="491554"/>
                </a:lnTo>
                <a:lnTo>
                  <a:pt x="838479" y="524011"/>
                </a:lnTo>
                <a:lnTo>
                  <a:pt x="796213" y="549868"/>
                </a:lnTo>
                <a:lnTo>
                  <a:pt x="750570" y="568774"/>
                </a:lnTo>
                <a:lnTo>
                  <a:pt x="702400" y="580376"/>
                </a:lnTo>
                <a:lnTo>
                  <a:pt x="652554" y="584322"/>
                </a:lnTo>
                <a:lnTo>
                  <a:pt x="392307" y="584322"/>
                </a:lnTo>
                <a:lnTo>
                  <a:pt x="345503" y="580888"/>
                </a:lnTo>
                <a:lnTo>
                  <a:pt x="300831" y="570912"/>
                </a:lnTo>
                <a:lnTo>
                  <a:pt x="258782" y="554884"/>
                </a:lnTo>
                <a:lnTo>
                  <a:pt x="219845" y="533295"/>
                </a:lnTo>
                <a:lnTo>
                  <a:pt x="184509" y="506633"/>
                </a:lnTo>
                <a:lnTo>
                  <a:pt x="153266" y="475390"/>
                </a:lnTo>
                <a:lnTo>
                  <a:pt x="126605" y="440055"/>
                </a:lnTo>
                <a:lnTo>
                  <a:pt x="105015" y="401117"/>
                </a:lnTo>
                <a:lnTo>
                  <a:pt x="88988" y="359068"/>
                </a:lnTo>
                <a:lnTo>
                  <a:pt x="79012" y="314396"/>
                </a:lnTo>
                <a:lnTo>
                  <a:pt x="75578" y="267592"/>
                </a:lnTo>
                <a:lnTo>
                  <a:pt x="75578" y="0"/>
                </a:lnTo>
              </a:path>
              <a:path w="1045210" h="662305">
                <a:moveTo>
                  <a:pt x="884638" y="0"/>
                </a:moveTo>
                <a:lnTo>
                  <a:pt x="884638" y="226686"/>
                </a:lnTo>
                <a:lnTo>
                  <a:pt x="879660" y="277000"/>
                </a:lnTo>
                <a:lnTo>
                  <a:pt x="865098" y="324922"/>
                </a:lnTo>
                <a:lnTo>
                  <a:pt x="841509" y="369105"/>
                </a:lnTo>
                <a:lnTo>
                  <a:pt x="809452" y="408202"/>
                </a:lnTo>
                <a:lnTo>
                  <a:pt x="770355" y="440259"/>
                </a:lnTo>
                <a:lnTo>
                  <a:pt x="726172" y="463848"/>
                </a:lnTo>
                <a:lnTo>
                  <a:pt x="678251" y="478410"/>
                </a:lnTo>
                <a:lnTo>
                  <a:pt x="627937" y="483388"/>
                </a:lnTo>
                <a:lnTo>
                  <a:pt x="417013" y="483388"/>
                </a:lnTo>
                <a:lnTo>
                  <a:pt x="370870" y="479252"/>
                </a:lnTo>
                <a:lnTo>
                  <a:pt x="327442" y="467328"/>
                </a:lnTo>
                <a:lnTo>
                  <a:pt x="287451" y="448341"/>
                </a:lnTo>
                <a:lnTo>
                  <a:pt x="251624" y="423015"/>
                </a:lnTo>
                <a:lnTo>
                  <a:pt x="220685" y="392076"/>
                </a:lnTo>
                <a:lnTo>
                  <a:pt x="195359" y="356249"/>
                </a:lnTo>
                <a:lnTo>
                  <a:pt x="176371" y="316258"/>
                </a:lnTo>
                <a:lnTo>
                  <a:pt x="164447" y="272829"/>
                </a:lnTo>
                <a:lnTo>
                  <a:pt x="160311" y="226686"/>
                </a:lnTo>
                <a:lnTo>
                  <a:pt x="160311" y="0"/>
                </a:lnTo>
              </a:path>
              <a:path w="1045210" h="662305">
                <a:moveTo>
                  <a:pt x="791981" y="0"/>
                </a:moveTo>
                <a:lnTo>
                  <a:pt x="791981" y="191491"/>
                </a:lnTo>
                <a:lnTo>
                  <a:pt x="788276" y="228940"/>
                </a:lnTo>
                <a:lnTo>
                  <a:pt x="759880" y="297493"/>
                </a:lnTo>
                <a:lnTo>
                  <a:pt x="706920" y="350453"/>
                </a:lnTo>
                <a:lnTo>
                  <a:pt x="638367" y="378849"/>
                </a:lnTo>
                <a:lnTo>
                  <a:pt x="600918" y="382554"/>
                </a:lnTo>
                <a:lnTo>
                  <a:pt x="443926" y="382554"/>
                </a:lnTo>
                <a:lnTo>
                  <a:pt x="400118" y="377508"/>
                </a:lnTo>
                <a:lnTo>
                  <a:pt x="359902" y="363134"/>
                </a:lnTo>
                <a:lnTo>
                  <a:pt x="324426" y="340580"/>
                </a:lnTo>
                <a:lnTo>
                  <a:pt x="294838" y="310991"/>
                </a:lnTo>
                <a:lnTo>
                  <a:pt x="272283" y="275516"/>
                </a:lnTo>
                <a:lnTo>
                  <a:pt x="257909" y="235300"/>
                </a:lnTo>
                <a:lnTo>
                  <a:pt x="252863" y="191491"/>
                </a:lnTo>
                <a:lnTo>
                  <a:pt x="252863" y="0"/>
                </a:lnTo>
              </a:path>
            </a:pathLst>
          </a:custGeom>
          <a:ln w="19049">
            <a:solidFill>
              <a:srgbClr val="191919"/>
            </a:solidFill>
          </a:ln>
        </p:spPr>
        <p:txBody>
          <a:bodyPr wrap="square" lIns="0" tIns="0" rIns="0" bIns="0" rtlCol="0"/>
          <a:lstStyle/>
          <a:p>
            <a:endParaRPr/>
          </a:p>
        </p:txBody>
      </p:sp>
      <p:sp>
        <p:nvSpPr>
          <p:cNvPr id="8" name="object 8">
            <a:extLst>
              <a:ext uri="{FF2B5EF4-FFF2-40B4-BE49-F238E27FC236}">
                <a16:creationId xmlns:a16="http://schemas.microsoft.com/office/drawing/2014/main" id="{793CB0C9-1821-72C9-5A5A-0991D226BD78}"/>
              </a:ext>
            </a:extLst>
          </p:cNvPr>
          <p:cNvSpPr txBox="1">
            <a:spLocks noGrp="1"/>
          </p:cNvSpPr>
          <p:nvPr>
            <p:ph type="title"/>
          </p:nvPr>
        </p:nvSpPr>
        <p:spPr>
          <a:xfrm>
            <a:off x="263770" y="998056"/>
            <a:ext cx="3781807" cy="1120820"/>
          </a:xfrm>
          <a:prstGeom prst="rect">
            <a:avLst/>
          </a:prstGeom>
        </p:spPr>
        <p:txBody>
          <a:bodyPr vert="horz" wrap="square" lIns="0" tIns="12700" rIns="0" bIns="0" rtlCol="0">
            <a:spAutoFit/>
          </a:bodyPr>
          <a:lstStyle/>
          <a:p>
            <a:pPr marL="741680" marR="5080" indent="-729615" algn="l">
              <a:lnSpc>
                <a:spcPct val="100000"/>
              </a:lnSpc>
              <a:spcBef>
                <a:spcPts val="100"/>
              </a:spcBef>
            </a:pPr>
            <a:r>
              <a:rPr sz="3600" spc="220" dirty="0"/>
              <a:t>La</a:t>
            </a:r>
            <a:r>
              <a:rPr sz="3600" spc="-345" dirty="0"/>
              <a:t> </a:t>
            </a:r>
            <a:r>
              <a:rPr lang="es-DO" sz="3600" spc="-125"/>
              <a:t>ley</a:t>
            </a:r>
            <a:r>
              <a:rPr sz="3600" spc="-345"/>
              <a:t> </a:t>
            </a:r>
            <a:r>
              <a:rPr sz="3600" spc="200" dirty="0"/>
              <a:t>de </a:t>
            </a:r>
            <a:r>
              <a:rPr lang="es-DO" sz="3600" spc="200" dirty="0"/>
              <a:t>Faraday</a:t>
            </a:r>
            <a:endParaRPr sz="3600" dirty="0"/>
          </a:p>
        </p:txBody>
      </p:sp>
      <p:sp>
        <p:nvSpPr>
          <p:cNvPr id="11" name="object 29">
            <a:extLst>
              <a:ext uri="{FF2B5EF4-FFF2-40B4-BE49-F238E27FC236}">
                <a16:creationId xmlns:a16="http://schemas.microsoft.com/office/drawing/2014/main" id="{FE097A42-F4CB-B54A-EFA4-6CF16D58FAC8}"/>
              </a:ext>
            </a:extLst>
          </p:cNvPr>
          <p:cNvSpPr txBox="1"/>
          <p:nvPr/>
        </p:nvSpPr>
        <p:spPr>
          <a:xfrm>
            <a:off x="144785" y="2419350"/>
            <a:ext cx="3646804" cy="1305486"/>
          </a:xfrm>
          <a:prstGeom prst="rect">
            <a:avLst/>
          </a:prstGeom>
        </p:spPr>
        <p:txBody>
          <a:bodyPr vert="horz" wrap="square" lIns="0" tIns="12700" rIns="0" bIns="0" rtlCol="0">
            <a:spAutoFit/>
          </a:bodyPr>
          <a:lstStyle/>
          <a:p>
            <a:pPr marL="195580" marR="45720" indent="-183515" algn="just">
              <a:lnSpc>
                <a:spcPct val="100000"/>
              </a:lnSpc>
              <a:spcBef>
                <a:spcPts val="100"/>
              </a:spcBef>
            </a:pPr>
            <a:r>
              <a:rPr sz="1400" spc="-25" dirty="0">
                <a:latin typeface="Lucida Sans Unicode"/>
                <a:cs typeface="Lucida Sans Unicode"/>
              </a:rPr>
              <a:t>Establece </a:t>
            </a:r>
            <a:r>
              <a:rPr sz="1400" spc="-15" dirty="0">
                <a:latin typeface="Lucida Sans Unicode"/>
                <a:cs typeface="Lucida Sans Unicode"/>
              </a:rPr>
              <a:t>que </a:t>
            </a:r>
            <a:r>
              <a:rPr sz="1400" spc="-55" dirty="0">
                <a:latin typeface="Lucida Sans Unicode"/>
                <a:cs typeface="Lucida Sans Unicode"/>
              </a:rPr>
              <a:t>si </a:t>
            </a:r>
            <a:r>
              <a:rPr sz="1400" spc="-15" dirty="0">
                <a:latin typeface="Lucida Sans Unicode"/>
                <a:cs typeface="Lucida Sans Unicode"/>
              </a:rPr>
              <a:t>un </a:t>
            </a:r>
            <a:r>
              <a:rPr sz="1400" spc="-25" dirty="0">
                <a:latin typeface="Lucida Sans Unicode"/>
                <a:cs typeface="Lucida Sans Unicode"/>
              </a:rPr>
              <a:t>conductor se </a:t>
            </a:r>
            <a:r>
              <a:rPr lang="es-DO" sz="1400" spc="-15" dirty="0">
                <a:latin typeface="Lucida Sans Unicode"/>
                <a:cs typeface="Lucida Sans Unicode"/>
              </a:rPr>
              <a:t>mueve</a:t>
            </a:r>
            <a:r>
              <a:rPr sz="1400" spc="-15" dirty="0">
                <a:latin typeface="Lucida Sans Unicode"/>
                <a:cs typeface="Lucida Sans Unicode"/>
              </a:rPr>
              <a:t> </a:t>
            </a:r>
            <a:r>
              <a:rPr lang="es-DO" sz="1400" spc="-15" dirty="0">
                <a:latin typeface="Lucida Sans Unicode"/>
                <a:cs typeface="Lucida Sans Unicode"/>
              </a:rPr>
              <a:t>  a través</a:t>
            </a:r>
            <a:r>
              <a:rPr sz="1400" spc="-85" dirty="0">
                <a:latin typeface="Lucida Sans Unicode"/>
                <a:cs typeface="Lucida Sans Unicode"/>
              </a:rPr>
              <a:t> </a:t>
            </a:r>
            <a:r>
              <a:rPr sz="1400" spc="-15" dirty="0">
                <a:latin typeface="Lucida Sans Unicode"/>
                <a:cs typeface="Lucida Sans Unicode"/>
              </a:rPr>
              <a:t>d</a:t>
            </a:r>
            <a:r>
              <a:rPr sz="1400" spc="-10" dirty="0">
                <a:latin typeface="Lucida Sans Unicode"/>
                <a:cs typeface="Lucida Sans Unicode"/>
              </a:rPr>
              <a:t>e</a:t>
            </a:r>
            <a:r>
              <a:rPr sz="1400" spc="-85" dirty="0">
                <a:latin typeface="Lucida Sans Unicode"/>
                <a:cs typeface="Lucida Sans Unicode"/>
              </a:rPr>
              <a:t> </a:t>
            </a:r>
            <a:r>
              <a:rPr sz="1400" spc="-20" dirty="0">
                <a:latin typeface="Lucida Sans Unicode"/>
                <a:cs typeface="Lucida Sans Unicode"/>
              </a:rPr>
              <a:t>u</a:t>
            </a:r>
            <a:r>
              <a:rPr sz="1400" spc="-15" dirty="0">
                <a:latin typeface="Lucida Sans Unicode"/>
                <a:cs typeface="Lucida Sans Unicode"/>
              </a:rPr>
              <a:t>n</a:t>
            </a:r>
            <a:r>
              <a:rPr sz="1400" spc="-85" dirty="0">
                <a:latin typeface="Lucida Sans Unicode"/>
                <a:cs typeface="Lucida Sans Unicode"/>
              </a:rPr>
              <a:t> </a:t>
            </a:r>
            <a:r>
              <a:rPr sz="1400" spc="-20" dirty="0">
                <a:latin typeface="Lucida Sans Unicode"/>
                <a:cs typeface="Lucida Sans Unicode"/>
              </a:rPr>
              <a:t>campo</a:t>
            </a:r>
            <a:r>
              <a:rPr sz="1400" spc="-85" dirty="0">
                <a:latin typeface="Lucida Sans Unicode"/>
                <a:cs typeface="Lucida Sans Unicode"/>
              </a:rPr>
              <a:t> </a:t>
            </a:r>
            <a:r>
              <a:rPr sz="1400" spc="-45" dirty="0">
                <a:latin typeface="Lucida Sans Unicode"/>
                <a:cs typeface="Lucida Sans Unicode"/>
              </a:rPr>
              <a:t>magnético</a:t>
            </a:r>
            <a:r>
              <a:rPr sz="1400" spc="-25" dirty="0">
                <a:latin typeface="Lucida Sans Unicode"/>
                <a:cs typeface="Lucida Sans Unicode"/>
              </a:rPr>
              <a:t>,</a:t>
            </a:r>
            <a:r>
              <a:rPr sz="1400" spc="-85" dirty="0">
                <a:latin typeface="Lucida Sans Unicode"/>
                <a:cs typeface="Lucida Sans Unicode"/>
              </a:rPr>
              <a:t> </a:t>
            </a:r>
            <a:r>
              <a:rPr lang="es-DO" sz="1400" spc="-25" dirty="0">
                <a:latin typeface="Lucida Sans Unicode"/>
                <a:cs typeface="Lucida Sans Unicode"/>
              </a:rPr>
              <a:t>entonces</a:t>
            </a:r>
            <a:r>
              <a:rPr lang="es-DO" sz="1400" dirty="0">
                <a:latin typeface="Lucida Sans Unicode"/>
                <a:cs typeface="Lucida Sans Unicode"/>
              </a:rPr>
              <a:t> </a:t>
            </a:r>
            <a:r>
              <a:rPr lang="es-DO" sz="1400" spc="-25" dirty="0">
                <a:latin typeface="Lucida Sans Unicode"/>
                <a:cs typeface="Lucida Sans Unicode"/>
              </a:rPr>
              <a:t>cualquier</a:t>
            </a:r>
            <a:r>
              <a:rPr sz="1400" spc="-85" dirty="0">
                <a:latin typeface="Lucida Sans Unicode"/>
                <a:cs typeface="Lucida Sans Unicode"/>
              </a:rPr>
              <a:t> </a:t>
            </a:r>
            <a:r>
              <a:rPr sz="1400" spc="-15" dirty="0">
                <a:latin typeface="Lucida Sans Unicode"/>
                <a:cs typeface="Lucida Sans Unicode"/>
              </a:rPr>
              <a:t>componente</a:t>
            </a:r>
            <a:r>
              <a:rPr sz="1400" spc="-85" dirty="0">
                <a:latin typeface="Lucida Sans Unicode"/>
                <a:cs typeface="Lucida Sans Unicode"/>
              </a:rPr>
              <a:t> </a:t>
            </a:r>
            <a:r>
              <a:rPr sz="1400" spc="-15" dirty="0">
                <a:latin typeface="Lucida Sans Unicode"/>
                <a:cs typeface="Lucida Sans Unicode"/>
              </a:rPr>
              <a:t>d</a:t>
            </a:r>
            <a:r>
              <a:rPr sz="1400" spc="-10" dirty="0">
                <a:latin typeface="Lucida Sans Unicode"/>
                <a:cs typeface="Lucida Sans Unicode"/>
              </a:rPr>
              <a:t>e</a:t>
            </a:r>
            <a:r>
              <a:rPr sz="1400" spc="-85" dirty="0">
                <a:latin typeface="Lucida Sans Unicode"/>
                <a:cs typeface="Lucida Sans Unicode"/>
              </a:rPr>
              <a:t> </a:t>
            </a:r>
            <a:r>
              <a:rPr sz="1400" spc="-25" dirty="0">
                <a:latin typeface="Lucida Sans Unicode"/>
                <a:cs typeface="Lucida Sans Unicode"/>
              </a:rPr>
              <a:t>movimiento  perpendicula</a:t>
            </a:r>
            <a:r>
              <a:rPr sz="1400" spc="-15" dirty="0">
                <a:latin typeface="Lucida Sans Unicode"/>
                <a:cs typeface="Lucida Sans Unicode"/>
              </a:rPr>
              <a:t>r</a:t>
            </a:r>
            <a:r>
              <a:rPr sz="1400" spc="-85" dirty="0">
                <a:latin typeface="Lucida Sans Unicode"/>
                <a:cs typeface="Lucida Sans Unicode"/>
              </a:rPr>
              <a:t> </a:t>
            </a:r>
            <a:r>
              <a:rPr sz="1400" dirty="0">
                <a:latin typeface="Lucida Sans Unicode"/>
                <a:cs typeface="Lucida Sans Unicode"/>
              </a:rPr>
              <a:t>a</a:t>
            </a:r>
            <a:r>
              <a:rPr sz="1400" spc="-85" dirty="0">
                <a:latin typeface="Lucida Sans Unicode"/>
                <a:cs typeface="Lucida Sans Unicode"/>
              </a:rPr>
              <a:t> </a:t>
            </a:r>
            <a:r>
              <a:rPr sz="1400" spc="-20" dirty="0">
                <a:latin typeface="Lucida Sans Unicode"/>
                <a:cs typeface="Lucida Sans Unicode"/>
              </a:rPr>
              <a:t>es</a:t>
            </a:r>
            <a:r>
              <a:rPr sz="1400" spc="-15" dirty="0">
                <a:latin typeface="Lucida Sans Unicode"/>
                <a:cs typeface="Lucida Sans Unicode"/>
              </a:rPr>
              <a:t>e</a:t>
            </a:r>
            <a:r>
              <a:rPr sz="1400" spc="-85" dirty="0">
                <a:latin typeface="Lucida Sans Unicode"/>
                <a:cs typeface="Lucida Sans Unicode"/>
              </a:rPr>
              <a:t> </a:t>
            </a:r>
            <a:r>
              <a:rPr sz="1400" spc="-20" dirty="0">
                <a:latin typeface="Lucida Sans Unicode"/>
                <a:cs typeface="Lucida Sans Unicode"/>
              </a:rPr>
              <a:t>campo</a:t>
            </a:r>
            <a:r>
              <a:rPr sz="1400" spc="-85" dirty="0">
                <a:latin typeface="Lucida Sans Unicode"/>
                <a:cs typeface="Lucida Sans Unicode"/>
              </a:rPr>
              <a:t> </a:t>
            </a:r>
            <a:r>
              <a:rPr sz="1400" spc="-20" dirty="0">
                <a:latin typeface="Lucida Sans Unicode"/>
                <a:cs typeface="Lucida Sans Unicode"/>
              </a:rPr>
              <a:t>generar</a:t>
            </a:r>
            <a:r>
              <a:rPr sz="1400" spc="-15" dirty="0">
                <a:latin typeface="Lucida Sans Unicode"/>
                <a:cs typeface="Lucida Sans Unicode"/>
              </a:rPr>
              <a:t>á</a:t>
            </a:r>
            <a:r>
              <a:rPr sz="1400" spc="-85" dirty="0">
                <a:latin typeface="Lucida Sans Unicode"/>
                <a:cs typeface="Lucida Sans Unicode"/>
              </a:rPr>
              <a:t> </a:t>
            </a:r>
            <a:r>
              <a:rPr sz="1400" spc="-10" dirty="0">
                <a:latin typeface="Lucida Sans Unicode"/>
                <a:cs typeface="Lucida Sans Unicode"/>
              </a:rPr>
              <a:t>una  </a:t>
            </a:r>
            <a:r>
              <a:rPr sz="1400" spc="-30" dirty="0">
                <a:latin typeface="Lucida Sans Unicode"/>
                <a:cs typeface="Lucida Sans Unicode"/>
              </a:rPr>
              <a:t>diferencia</a:t>
            </a:r>
            <a:r>
              <a:rPr sz="1400" spc="-85" dirty="0">
                <a:latin typeface="Lucida Sans Unicode"/>
                <a:cs typeface="Lucida Sans Unicode"/>
              </a:rPr>
              <a:t> </a:t>
            </a:r>
            <a:r>
              <a:rPr sz="1400" spc="-15" dirty="0">
                <a:latin typeface="Lucida Sans Unicode"/>
                <a:cs typeface="Lucida Sans Unicode"/>
              </a:rPr>
              <a:t>de</a:t>
            </a:r>
            <a:r>
              <a:rPr sz="1400" spc="-85" dirty="0">
                <a:latin typeface="Lucida Sans Unicode"/>
                <a:cs typeface="Lucida Sans Unicode"/>
              </a:rPr>
              <a:t> </a:t>
            </a:r>
            <a:r>
              <a:rPr sz="1400" spc="-30" dirty="0">
                <a:latin typeface="Lucida Sans Unicode"/>
                <a:cs typeface="Lucida Sans Unicode"/>
              </a:rPr>
              <a:t>potencial</a:t>
            </a:r>
            <a:r>
              <a:rPr sz="1400" spc="-85" dirty="0">
                <a:latin typeface="Lucida Sans Unicode"/>
                <a:cs typeface="Lucida Sans Unicode"/>
              </a:rPr>
              <a:t> </a:t>
            </a:r>
            <a:r>
              <a:rPr sz="1400" spc="-10" dirty="0">
                <a:latin typeface="Lucida Sans Unicode"/>
                <a:cs typeface="Lucida Sans Unicode"/>
              </a:rPr>
              <a:t>entre</a:t>
            </a:r>
            <a:r>
              <a:rPr sz="1400" spc="-80" dirty="0">
                <a:latin typeface="Lucida Sans Unicode"/>
                <a:cs typeface="Lucida Sans Unicode"/>
              </a:rPr>
              <a:t> </a:t>
            </a:r>
            <a:r>
              <a:rPr sz="1400" spc="-45" dirty="0">
                <a:latin typeface="Lucida Sans Unicode"/>
                <a:cs typeface="Lucida Sans Unicode"/>
              </a:rPr>
              <a:t>los</a:t>
            </a:r>
            <a:r>
              <a:rPr sz="1400" spc="-85" dirty="0">
                <a:latin typeface="Lucida Sans Unicode"/>
                <a:cs typeface="Lucida Sans Unicode"/>
              </a:rPr>
              <a:t> </a:t>
            </a:r>
            <a:r>
              <a:rPr sz="1400" spc="-35" dirty="0">
                <a:latin typeface="Lucida Sans Unicode"/>
                <a:cs typeface="Lucida Sans Unicode"/>
              </a:rPr>
              <a:t>extremos </a:t>
            </a:r>
            <a:r>
              <a:rPr sz="1400" spc="-430" dirty="0">
                <a:latin typeface="Lucida Sans Unicode"/>
                <a:cs typeface="Lucida Sans Unicode"/>
              </a:rPr>
              <a:t> </a:t>
            </a:r>
            <a:r>
              <a:rPr sz="1400" spc="-35" dirty="0">
                <a:latin typeface="Lucida Sans Unicode"/>
                <a:cs typeface="Lucida Sans Unicode"/>
              </a:rPr>
              <a:t>de</a:t>
            </a:r>
            <a:r>
              <a:rPr sz="1400" spc="-15" dirty="0">
                <a:latin typeface="Lucida Sans Unicode"/>
                <a:cs typeface="Lucida Sans Unicode"/>
              </a:rPr>
              <a:t>l</a:t>
            </a:r>
            <a:r>
              <a:rPr sz="1400" spc="-85" dirty="0">
                <a:latin typeface="Lucida Sans Unicode"/>
                <a:cs typeface="Lucida Sans Unicode"/>
              </a:rPr>
              <a:t> </a:t>
            </a:r>
            <a:r>
              <a:rPr sz="1400" spc="-30" dirty="0">
                <a:latin typeface="Lucida Sans Unicode"/>
                <a:cs typeface="Lucida Sans Unicode"/>
              </a:rPr>
              <a:t>conductor.</a:t>
            </a:r>
            <a:r>
              <a:rPr lang="es-DO" sz="1400" spc="-30" dirty="0">
                <a:latin typeface="Lucida Sans Unicode"/>
                <a:cs typeface="Lucida Sans Unicode"/>
              </a:rPr>
              <a:t>  </a:t>
            </a:r>
            <a:endParaRPr sz="1400" dirty="0">
              <a:latin typeface="Lucida Sans Unicode"/>
              <a:cs typeface="Lucida Sans Unicode"/>
            </a:endParaRPr>
          </a:p>
        </p:txBody>
      </p:sp>
      <p:pic>
        <p:nvPicPr>
          <p:cNvPr id="1026" name="Picture 2" descr="Ley de Faraday – definición y fórmula – MICROCHIPOTLE">
            <a:extLst>
              <a:ext uri="{FF2B5EF4-FFF2-40B4-BE49-F238E27FC236}">
                <a16:creationId xmlns:a16="http://schemas.microsoft.com/office/drawing/2014/main" id="{8CAB4B54-A270-8DB4-352E-E0C4CEE331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5748" y="881062"/>
            <a:ext cx="3598804" cy="16906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E70679D-87ED-4E3D-C003-C5EFF9FDA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47" y="2828120"/>
            <a:ext cx="3598803"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444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7168" y="202571"/>
            <a:ext cx="5682615" cy="513080"/>
          </a:xfrm>
          <a:prstGeom prst="rect">
            <a:avLst/>
          </a:prstGeom>
        </p:spPr>
        <p:txBody>
          <a:bodyPr vert="horz" wrap="square" lIns="0" tIns="12700" rIns="0" bIns="0" rtlCol="0">
            <a:spAutoFit/>
          </a:bodyPr>
          <a:lstStyle/>
          <a:p>
            <a:pPr marL="12700" algn="ctr">
              <a:lnSpc>
                <a:spcPct val="100000"/>
              </a:lnSpc>
              <a:spcBef>
                <a:spcPts val="100"/>
              </a:spcBef>
            </a:pPr>
            <a:r>
              <a:rPr lang="es-DO" sz="3200" spc="85" dirty="0"/>
              <a:t>Funcionamiento</a:t>
            </a:r>
            <a:endParaRPr sz="3200" dirty="0"/>
          </a:p>
        </p:txBody>
      </p:sp>
      <p:sp>
        <p:nvSpPr>
          <p:cNvPr id="11" name="object 11"/>
          <p:cNvSpPr txBox="1"/>
          <p:nvPr/>
        </p:nvSpPr>
        <p:spPr>
          <a:xfrm>
            <a:off x="582890" y="1123950"/>
            <a:ext cx="3989110" cy="1440138"/>
          </a:xfrm>
          <a:prstGeom prst="rect">
            <a:avLst/>
          </a:prstGeom>
        </p:spPr>
        <p:txBody>
          <a:bodyPr vert="horz" wrap="square" lIns="0" tIns="168910" rIns="0" bIns="0" rtlCol="0">
            <a:spAutoFit/>
          </a:bodyPr>
          <a:lstStyle/>
          <a:p>
            <a:pPr marL="12700">
              <a:lnSpc>
                <a:spcPct val="100000"/>
              </a:lnSpc>
              <a:spcBef>
                <a:spcPts val="1330"/>
              </a:spcBef>
            </a:pPr>
            <a:r>
              <a:rPr lang="es-DO" sz="2400" b="1" spc="10" dirty="0">
                <a:solidFill>
                  <a:srgbClr val="191919"/>
                </a:solidFill>
                <a:latin typeface="Trebuchet MS"/>
                <a:cs typeface="Trebuchet MS"/>
              </a:rPr>
              <a:t>Velocidad síncrona</a:t>
            </a:r>
          </a:p>
          <a:p>
            <a:pPr marR="7620">
              <a:lnSpc>
                <a:spcPct val="100000"/>
              </a:lnSpc>
              <a:spcBef>
                <a:spcPts val="100"/>
              </a:spcBef>
            </a:pPr>
            <a:r>
              <a:rPr lang="es-DO" sz="1400" spc="-5" dirty="0">
                <a:solidFill>
                  <a:srgbClr val="202124"/>
                </a:solidFill>
                <a:latin typeface="Arial MT"/>
                <a:cs typeface="Arial MT"/>
              </a:rPr>
              <a:t>La</a:t>
            </a:r>
            <a:r>
              <a:rPr lang="es-DO" sz="1400" spc="-20" dirty="0">
                <a:solidFill>
                  <a:srgbClr val="202124"/>
                </a:solidFill>
                <a:latin typeface="Arial MT"/>
                <a:cs typeface="Arial MT"/>
              </a:rPr>
              <a:t> </a:t>
            </a:r>
            <a:r>
              <a:rPr lang="es-DO" sz="1400" dirty="0">
                <a:solidFill>
                  <a:srgbClr val="202124"/>
                </a:solidFill>
                <a:latin typeface="Arial MT"/>
                <a:cs typeface="Arial MT"/>
              </a:rPr>
              <a:t>velocidad</a:t>
            </a:r>
            <a:r>
              <a:rPr lang="es-DO" sz="1400" spc="-15" dirty="0">
                <a:solidFill>
                  <a:srgbClr val="202124"/>
                </a:solidFill>
                <a:latin typeface="Arial MT"/>
                <a:cs typeface="Arial MT"/>
              </a:rPr>
              <a:t> </a:t>
            </a:r>
            <a:r>
              <a:rPr lang="es-DO" sz="1400" spc="-5" dirty="0">
                <a:solidFill>
                  <a:srgbClr val="202124"/>
                </a:solidFill>
                <a:latin typeface="Arial MT"/>
                <a:cs typeface="Arial MT"/>
              </a:rPr>
              <a:t>del</a:t>
            </a:r>
            <a:r>
              <a:rPr lang="es-DO" sz="1400" spc="-20" dirty="0">
                <a:solidFill>
                  <a:srgbClr val="202124"/>
                </a:solidFill>
                <a:latin typeface="Arial MT"/>
                <a:cs typeface="Arial MT"/>
              </a:rPr>
              <a:t> </a:t>
            </a:r>
            <a:r>
              <a:rPr lang="es-DO" sz="1400" dirty="0">
                <a:solidFill>
                  <a:srgbClr val="202124"/>
                </a:solidFill>
                <a:latin typeface="Arial MT"/>
                <a:cs typeface="Arial MT"/>
              </a:rPr>
              <a:t>campo</a:t>
            </a:r>
            <a:r>
              <a:rPr lang="es-DO" sz="1400" spc="-15" dirty="0">
                <a:solidFill>
                  <a:srgbClr val="202124"/>
                </a:solidFill>
                <a:latin typeface="Arial MT"/>
                <a:cs typeface="Arial MT"/>
              </a:rPr>
              <a:t> </a:t>
            </a:r>
            <a:r>
              <a:rPr lang="es-DO" sz="1400" dirty="0">
                <a:solidFill>
                  <a:srgbClr val="202124"/>
                </a:solidFill>
                <a:latin typeface="Arial MT"/>
                <a:cs typeface="Arial MT"/>
              </a:rPr>
              <a:t>magnético</a:t>
            </a:r>
            <a:r>
              <a:rPr lang="es-DO" sz="1400" spc="-20" dirty="0">
                <a:solidFill>
                  <a:srgbClr val="202124"/>
                </a:solidFill>
                <a:latin typeface="Arial MT"/>
                <a:cs typeface="Arial MT"/>
              </a:rPr>
              <a:t> </a:t>
            </a:r>
            <a:r>
              <a:rPr lang="es-DO" sz="1400" spc="-5" dirty="0">
                <a:solidFill>
                  <a:srgbClr val="202124"/>
                </a:solidFill>
                <a:latin typeface="Arial MT"/>
                <a:cs typeface="Arial MT"/>
              </a:rPr>
              <a:t>giratorio</a:t>
            </a:r>
            <a:r>
              <a:rPr lang="es-DO" sz="1400" spc="-15" dirty="0">
                <a:solidFill>
                  <a:srgbClr val="202124"/>
                </a:solidFill>
                <a:latin typeface="Arial MT"/>
                <a:cs typeface="Arial MT"/>
              </a:rPr>
              <a:t> </a:t>
            </a:r>
            <a:r>
              <a:rPr lang="es-DO" sz="1400" dirty="0">
                <a:solidFill>
                  <a:srgbClr val="202124"/>
                </a:solidFill>
                <a:latin typeface="Arial MT"/>
                <a:cs typeface="Arial MT"/>
              </a:rPr>
              <a:t>se</a:t>
            </a:r>
            <a:r>
              <a:rPr lang="es-DO" sz="1400" spc="-15" dirty="0">
                <a:solidFill>
                  <a:srgbClr val="202124"/>
                </a:solidFill>
                <a:latin typeface="Arial MT"/>
                <a:cs typeface="Arial MT"/>
              </a:rPr>
              <a:t> </a:t>
            </a:r>
            <a:r>
              <a:rPr lang="es-DO" sz="1400" spc="-5" dirty="0">
                <a:solidFill>
                  <a:srgbClr val="202124"/>
                </a:solidFill>
                <a:latin typeface="Arial MT"/>
                <a:cs typeface="Arial MT"/>
              </a:rPr>
              <a:t>denomina</a:t>
            </a:r>
            <a:r>
              <a:rPr lang="es-DO" sz="1400" spc="-5" dirty="0">
                <a:latin typeface="Arial MT"/>
                <a:cs typeface="Arial MT"/>
              </a:rPr>
              <a:t> </a:t>
            </a:r>
            <a:r>
              <a:rPr lang="es-DO" sz="1400" dirty="0">
                <a:solidFill>
                  <a:srgbClr val="202124"/>
                </a:solidFill>
                <a:latin typeface="Arial MT"/>
                <a:cs typeface="Arial MT"/>
              </a:rPr>
              <a:t>velocidad</a:t>
            </a:r>
            <a:r>
              <a:rPr lang="es-DO" sz="1400" spc="-105" dirty="0">
                <a:solidFill>
                  <a:srgbClr val="202124"/>
                </a:solidFill>
                <a:latin typeface="Arial MT"/>
                <a:cs typeface="Arial MT"/>
              </a:rPr>
              <a:t> </a:t>
            </a:r>
            <a:r>
              <a:rPr lang="es-DO" sz="1400" dirty="0">
                <a:solidFill>
                  <a:srgbClr val="202124"/>
                </a:solidFill>
                <a:latin typeface="Arial MT"/>
                <a:cs typeface="Arial MT"/>
              </a:rPr>
              <a:t>síncrona.</a:t>
            </a:r>
          </a:p>
          <a:p>
            <a:pPr marR="7620">
              <a:lnSpc>
                <a:spcPct val="100000"/>
              </a:lnSpc>
              <a:spcBef>
                <a:spcPts val="100"/>
              </a:spcBef>
            </a:pPr>
            <a:endParaRPr lang="es-DO" sz="1400" dirty="0">
              <a:solidFill>
                <a:srgbClr val="202124"/>
              </a:solidFill>
              <a:latin typeface="Arial MT"/>
              <a:cs typeface="Trebuchet MS"/>
            </a:endParaRPr>
          </a:p>
          <a:p>
            <a:pPr marR="7620">
              <a:lnSpc>
                <a:spcPct val="100000"/>
              </a:lnSpc>
              <a:spcBef>
                <a:spcPts val="100"/>
              </a:spcBef>
            </a:pPr>
            <a:endParaRPr sz="1400" dirty="0">
              <a:latin typeface="Trebuchet MS"/>
              <a:cs typeface="Trebuchet MS"/>
            </a:endParaRPr>
          </a:p>
        </p:txBody>
      </p:sp>
      <p:pic>
        <p:nvPicPr>
          <p:cNvPr id="24" name="object 41">
            <a:extLst>
              <a:ext uri="{FF2B5EF4-FFF2-40B4-BE49-F238E27FC236}">
                <a16:creationId xmlns:a16="http://schemas.microsoft.com/office/drawing/2014/main" id="{B352A64C-45A0-2AFF-B213-6A4EFDD6E4F4}"/>
              </a:ext>
            </a:extLst>
          </p:cNvPr>
          <p:cNvPicPr/>
          <p:nvPr/>
        </p:nvPicPr>
        <p:blipFill>
          <a:blip r:embed="rId2" cstate="print"/>
          <a:stretch>
            <a:fillRect/>
          </a:stretch>
        </p:blipFill>
        <p:spPr>
          <a:xfrm>
            <a:off x="1509566" y="2362430"/>
            <a:ext cx="1058173" cy="403315"/>
          </a:xfrm>
          <a:prstGeom prst="rect">
            <a:avLst/>
          </a:prstGeom>
        </p:spPr>
      </p:pic>
      <p:sp>
        <p:nvSpPr>
          <p:cNvPr id="25" name="object 42">
            <a:extLst>
              <a:ext uri="{FF2B5EF4-FFF2-40B4-BE49-F238E27FC236}">
                <a16:creationId xmlns:a16="http://schemas.microsoft.com/office/drawing/2014/main" id="{46498E7A-A35D-FF03-91E3-47666931CE76}"/>
              </a:ext>
            </a:extLst>
          </p:cNvPr>
          <p:cNvSpPr txBox="1"/>
          <p:nvPr/>
        </p:nvSpPr>
        <p:spPr>
          <a:xfrm>
            <a:off x="582890" y="2765745"/>
            <a:ext cx="3989110" cy="702756"/>
          </a:xfrm>
          <a:prstGeom prst="rect">
            <a:avLst/>
          </a:prstGeom>
        </p:spPr>
        <p:txBody>
          <a:bodyPr vert="horz" wrap="square" lIns="0" tIns="12700" rIns="0" bIns="0" rtlCol="0">
            <a:spAutoFit/>
          </a:bodyPr>
          <a:lstStyle/>
          <a:p>
            <a:pPr marL="12700" marR="5080">
              <a:lnSpc>
                <a:spcPct val="100000"/>
              </a:lnSpc>
              <a:spcBef>
                <a:spcPts val="100"/>
              </a:spcBef>
            </a:pPr>
            <a:r>
              <a:rPr lang="es-DO" sz="1600" b="1" spc="-5" dirty="0">
                <a:solidFill>
                  <a:srgbClr val="202124"/>
                </a:solidFill>
                <a:latin typeface="Arial MT"/>
                <a:cs typeface="Arial MT"/>
              </a:rPr>
              <a:t>Ejemplo:</a:t>
            </a:r>
          </a:p>
          <a:p>
            <a:pPr marL="12700" marR="5080" algn="just">
              <a:lnSpc>
                <a:spcPct val="100000"/>
              </a:lnSpc>
              <a:spcBef>
                <a:spcPts val="100"/>
              </a:spcBef>
            </a:pPr>
            <a:r>
              <a:rPr sz="1400" spc="-5" dirty="0">
                <a:solidFill>
                  <a:srgbClr val="202124"/>
                </a:solidFill>
                <a:latin typeface="Arial MT"/>
                <a:cs typeface="Arial MT"/>
              </a:rPr>
              <a:t>Un </a:t>
            </a:r>
            <a:r>
              <a:rPr sz="1400" dirty="0">
                <a:solidFill>
                  <a:srgbClr val="202124"/>
                </a:solidFill>
                <a:latin typeface="Arial MT"/>
                <a:cs typeface="Arial MT"/>
              </a:rPr>
              <a:t>motor </a:t>
            </a:r>
            <a:r>
              <a:rPr sz="1400" spc="-5" dirty="0">
                <a:solidFill>
                  <a:srgbClr val="202124"/>
                </a:solidFill>
                <a:latin typeface="Arial MT"/>
                <a:cs typeface="Arial MT"/>
              </a:rPr>
              <a:t>de inducción tiene </a:t>
            </a:r>
            <a:r>
              <a:rPr sz="1400" dirty="0">
                <a:solidFill>
                  <a:srgbClr val="202124"/>
                </a:solidFill>
                <a:latin typeface="Arial MT"/>
                <a:cs typeface="Arial MT"/>
              </a:rPr>
              <a:t>6 </a:t>
            </a:r>
            <a:r>
              <a:rPr sz="1400" spc="-5" dirty="0">
                <a:solidFill>
                  <a:srgbClr val="202124"/>
                </a:solidFill>
                <a:latin typeface="Arial MT"/>
                <a:cs typeface="Arial MT"/>
              </a:rPr>
              <a:t>polos </a:t>
            </a:r>
            <a:r>
              <a:rPr sz="1400" dirty="0">
                <a:solidFill>
                  <a:srgbClr val="202124"/>
                </a:solidFill>
                <a:latin typeface="Arial MT"/>
                <a:cs typeface="Arial MT"/>
              </a:rPr>
              <a:t>a </a:t>
            </a:r>
            <a:r>
              <a:rPr sz="1400" spc="-430" dirty="0">
                <a:solidFill>
                  <a:srgbClr val="202124"/>
                </a:solidFill>
                <a:latin typeface="Arial MT"/>
                <a:cs typeface="Arial MT"/>
              </a:rPr>
              <a:t> </a:t>
            </a:r>
            <a:r>
              <a:rPr sz="1400" spc="-5" dirty="0">
                <a:solidFill>
                  <a:srgbClr val="202124"/>
                </a:solidFill>
                <a:latin typeface="Arial MT"/>
                <a:cs typeface="Arial MT"/>
              </a:rPr>
              <a:t>60Hz</a:t>
            </a:r>
            <a:r>
              <a:rPr sz="1400" spc="-15" dirty="0">
                <a:solidFill>
                  <a:srgbClr val="202124"/>
                </a:solidFill>
                <a:latin typeface="Arial MT"/>
                <a:cs typeface="Arial MT"/>
              </a:rPr>
              <a:t> </a:t>
            </a:r>
            <a:r>
              <a:rPr sz="1400" spc="-5" dirty="0">
                <a:solidFill>
                  <a:srgbClr val="202124"/>
                </a:solidFill>
                <a:latin typeface="Arial MT"/>
                <a:cs typeface="Arial MT"/>
              </a:rPr>
              <a:t>208v</a:t>
            </a:r>
            <a:r>
              <a:rPr sz="1400" spc="-10" dirty="0">
                <a:solidFill>
                  <a:srgbClr val="202124"/>
                </a:solidFill>
                <a:latin typeface="Arial MT"/>
                <a:cs typeface="Arial MT"/>
              </a:rPr>
              <a:t> </a:t>
            </a:r>
            <a:r>
              <a:rPr sz="1400" dirty="0">
                <a:solidFill>
                  <a:srgbClr val="202124"/>
                </a:solidFill>
                <a:latin typeface="Arial MT"/>
                <a:cs typeface="Arial MT"/>
              </a:rPr>
              <a:t>y</a:t>
            </a:r>
            <a:r>
              <a:rPr sz="1400" spc="-10" dirty="0">
                <a:solidFill>
                  <a:srgbClr val="202124"/>
                </a:solidFill>
                <a:latin typeface="Arial MT"/>
                <a:cs typeface="Arial MT"/>
              </a:rPr>
              <a:t> </a:t>
            </a:r>
            <a:r>
              <a:rPr sz="1400" spc="-5" dirty="0">
                <a:solidFill>
                  <a:srgbClr val="202124"/>
                </a:solidFill>
                <a:latin typeface="Arial MT"/>
                <a:cs typeface="Arial MT"/>
              </a:rPr>
              <a:t>una</a:t>
            </a:r>
            <a:r>
              <a:rPr sz="1400" spc="-15" dirty="0">
                <a:solidFill>
                  <a:srgbClr val="202124"/>
                </a:solidFill>
                <a:latin typeface="Arial MT"/>
                <a:cs typeface="Arial MT"/>
              </a:rPr>
              <a:t> </a:t>
            </a:r>
            <a:r>
              <a:rPr sz="1400" dirty="0">
                <a:solidFill>
                  <a:srgbClr val="202124"/>
                </a:solidFill>
                <a:latin typeface="Arial MT"/>
                <a:cs typeface="Arial MT"/>
              </a:rPr>
              <a:t>corriente</a:t>
            </a:r>
            <a:r>
              <a:rPr sz="1400" spc="-10" dirty="0">
                <a:solidFill>
                  <a:srgbClr val="202124"/>
                </a:solidFill>
                <a:latin typeface="Arial MT"/>
                <a:cs typeface="Arial MT"/>
              </a:rPr>
              <a:t> </a:t>
            </a:r>
            <a:r>
              <a:rPr sz="1400" spc="-5" dirty="0">
                <a:solidFill>
                  <a:srgbClr val="202124"/>
                </a:solidFill>
                <a:latin typeface="Arial MT"/>
                <a:cs typeface="Arial MT"/>
              </a:rPr>
              <a:t>de</a:t>
            </a:r>
            <a:r>
              <a:rPr sz="1400" spc="-10" dirty="0">
                <a:solidFill>
                  <a:srgbClr val="202124"/>
                </a:solidFill>
                <a:latin typeface="Arial MT"/>
                <a:cs typeface="Arial MT"/>
              </a:rPr>
              <a:t> </a:t>
            </a:r>
            <a:r>
              <a:rPr sz="1400" spc="-5" dirty="0">
                <a:solidFill>
                  <a:srgbClr val="202124"/>
                </a:solidFill>
                <a:latin typeface="Arial MT"/>
                <a:cs typeface="Arial MT"/>
              </a:rPr>
              <a:t>10A</a:t>
            </a:r>
            <a:endParaRPr sz="1400" dirty="0">
              <a:latin typeface="Arial MT"/>
              <a:cs typeface="Arial MT"/>
            </a:endParaRPr>
          </a:p>
        </p:txBody>
      </p:sp>
      <p:pic>
        <p:nvPicPr>
          <p:cNvPr id="26" name="object 35">
            <a:extLst>
              <a:ext uri="{FF2B5EF4-FFF2-40B4-BE49-F238E27FC236}">
                <a16:creationId xmlns:a16="http://schemas.microsoft.com/office/drawing/2014/main" id="{1EF4BAC5-2D1B-2EAC-CFFA-844B91B39236}"/>
              </a:ext>
            </a:extLst>
          </p:cNvPr>
          <p:cNvPicPr/>
          <p:nvPr/>
        </p:nvPicPr>
        <p:blipFill>
          <a:blip r:embed="rId3" cstate="print"/>
          <a:stretch>
            <a:fillRect/>
          </a:stretch>
        </p:blipFill>
        <p:spPr>
          <a:xfrm>
            <a:off x="1509566" y="3636997"/>
            <a:ext cx="1509515" cy="408957"/>
          </a:xfrm>
          <a:prstGeom prst="rect">
            <a:avLst/>
          </a:prstGeom>
        </p:spPr>
      </p:pic>
      <p:pic>
        <p:nvPicPr>
          <p:cNvPr id="27" name="object 36">
            <a:extLst>
              <a:ext uri="{FF2B5EF4-FFF2-40B4-BE49-F238E27FC236}">
                <a16:creationId xmlns:a16="http://schemas.microsoft.com/office/drawing/2014/main" id="{D1C69322-DFC6-F88E-A85F-40A528CF8C3B}"/>
              </a:ext>
            </a:extLst>
          </p:cNvPr>
          <p:cNvPicPr/>
          <p:nvPr/>
        </p:nvPicPr>
        <p:blipFill>
          <a:blip r:embed="rId4" cstate="print"/>
          <a:stretch>
            <a:fillRect/>
          </a:stretch>
        </p:blipFill>
        <p:spPr>
          <a:xfrm>
            <a:off x="1518033" y="4214450"/>
            <a:ext cx="875239" cy="215443"/>
          </a:xfrm>
          <a:prstGeom prst="rect">
            <a:avLst/>
          </a:prstGeom>
        </p:spPr>
      </p:pic>
      <p:sp>
        <p:nvSpPr>
          <p:cNvPr id="28" name="object 11">
            <a:extLst>
              <a:ext uri="{FF2B5EF4-FFF2-40B4-BE49-F238E27FC236}">
                <a16:creationId xmlns:a16="http://schemas.microsoft.com/office/drawing/2014/main" id="{31B31272-3FD6-E9B6-5470-4548BBE9590D}"/>
              </a:ext>
            </a:extLst>
          </p:cNvPr>
          <p:cNvSpPr txBox="1"/>
          <p:nvPr/>
        </p:nvSpPr>
        <p:spPr>
          <a:xfrm>
            <a:off x="4628475" y="1123949"/>
            <a:ext cx="3989110" cy="1668405"/>
          </a:xfrm>
          <a:prstGeom prst="rect">
            <a:avLst/>
          </a:prstGeom>
        </p:spPr>
        <p:txBody>
          <a:bodyPr vert="horz" wrap="square" lIns="0" tIns="168910" rIns="0" bIns="0" rtlCol="0">
            <a:spAutoFit/>
          </a:bodyPr>
          <a:lstStyle/>
          <a:p>
            <a:pPr marL="12700">
              <a:lnSpc>
                <a:spcPct val="100000"/>
              </a:lnSpc>
              <a:spcBef>
                <a:spcPts val="1330"/>
              </a:spcBef>
            </a:pPr>
            <a:r>
              <a:rPr lang="es-DO" sz="2400" b="1" spc="10" dirty="0">
                <a:solidFill>
                  <a:srgbClr val="191919"/>
                </a:solidFill>
                <a:latin typeface="Trebuchet MS"/>
                <a:cs typeface="Trebuchet MS"/>
              </a:rPr>
              <a:t>Velocidad asíncrona</a:t>
            </a:r>
          </a:p>
          <a:p>
            <a:pPr marR="7620">
              <a:spcBef>
                <a:spcPts val="100"/>
              </a:spcBef>
            </a:pPr>
            <a:r>
              <a:rPr lang="es-DO" sz="1400" spc="-5" dirty="0">
                <a:solidFill>
                  <a:srgbClr val="202124"/>
                </a:solidFill>
                <a:latin typeface="Arial MT"/>
                <a:cs typeface="Arial MT"/>
              </a:rPr>
              <a:t>La</a:t>
            </a:r>
            <a:r>
              <a:rPr lang="es-DO" sz="1400" spc="-20" dirty="0">
                <a:solidFill>
                  <a:srgbClr val="202124"/>
                </a:solidFill>
                <a:latin typeface="Arial MT"/>
                <a:cs typeface="Arial MT"/>
              </a:rPr>
              <a:t> </a:t>
            </a:r>
            <a:r>
              <a:rPr lang="es-DO" sz="1400" dirty="0">
                <a:solidFill>
                  <a:srgbClr val="202124"/>
                </a:solidFill>
                <a:latin typeface="Arial MT"/>
                <a:cs typeface="Arial MT"/>
              </a:rPr>
              <a:t>velocidad</a:t>
            </a:r>
            <a:r>
              <a:rPr lang="es-DO" sz="1400" spc="-20" dirty="0">
                <a:solidFill>
                  <a:srgbClr val="202124"/>
                </a:solidFill>
                <a:latin typeface="Arial MT"/>
                <a:cs typeface="Arial MT"/>
              </a:rPr>
              <a:t> </a:t>
            </a:r>
            <a:r>
              <a:rPr lang="es-DO" sz="1400" spc="-5" dirty="0">
                <a:solidFill>
                  <a:srgbClr val="202124"/>
                </a:solidFill>
                <a:latin typeface="Arial MT"/>
                <a:cs typeface="Arial MT"/>
              </a:rPr>
              <a:t>de</a:t>
            </a:r>
            <a:r>
              <a:rPr lang="es-DO" sz="1400" spc="-15" dirty="0">
                <a:solidFill>
                  <a:srgbClr val="202124"/>
                </a:solidFill>
                <a:latin typeface="Arial MT"/>
                <a:cs typeface="Arial MT"/>
              </a:rPr>
              <a:t> </a:t>
            </a:r>
            <a:r>
              <a:rPr lang="es-DO" sz="1400" spc="-5" dirty="0">
                <a:solidFill>
                  <a:srgbClr val="202124"/>
                </a:solidFill>
                <a:latin typeface="Arial MT"/>
                <a:cs typeface="Arial MT"/>
              </a:rPr>
              <a:t>giro</a:t>
            </a:r>
            <a:r>
              <a:rPr lang="es-DO" sz="1400" spc="-20" dirty="0">
                <a:solidFill>
                  <a:srgbClr val="202124"/>
                </a:solidFill>
                <a:latin typeface="Arial MT"/>
                <a:cs typeface="Arial MT"/>
              </a:rPr>
              <a:t> </a:t>
            </a:r>
            <a:r>
              <a:rPr lang="es-DO" sz="1400" spc="-5" dirty="0">
                <a:solidFill>
                  <a:srgbClr val="202124"/>
                </a:solidFill>
                <a:latin typeface="Arial MT"/>
                <a:cs typeface="Arial MT"/>
              </a:rPr>
              <a:t>del</a:t>
            </a:r>
            <a:r>
              <a:rPr lang="es-DO" sz="1400" spc="-20" dirty="0">
                <a:solidFill>
                  <a:srgbClr val="202124"/>
                </a:solidFill>
                <a:latin typeface="Arial MT"/>
                <a:cs typeface="Arial MT"/>
              </a:rPr>
              <a:t> </a:t>
            </a:r>
            <a:r>
              <a:rPr lang="es-DO" sz="1400" dirty="0">
                <a:solidFill>
                  <a:srgbClr val="202124"/>
                </a:solidFill>
                <a:latin typeface="Arial MT"/>
                <a:cs typeface="Arial MT"/>
              </a:rPr>
              <a:t>rotor</a:t>
            </a:r>
            <a:r>
              <a:rPr lang="es-DO" sz="1400" spc="-15" dirty="0">
                <a:solidFill>
                  <a:srgbClr val="202124"/>
                </a:solidFill>
                <a:latin typeface="Arial MT"/>
                <a:cs typeface="Arial MT"/>
              </a:rPr>
              <a:t> </a:t>
            </a:r>
            <a:r>
              <a:rPr lang="es-DO" sz="1400" dirty="0">
                <a:solidFill>
                  <a:srgbClr val="202124"/>
                </a:solidFill>
                <a:latin typeface="Arial MT"/>
                <a:cs typeface="Arial MT"/>
              </a:rPr>
              <a:t>se </a:t>
            </a:r>
            <a:r>
              <a:rPr lang="es-DO" sz="1400" spc="-540" dirty="0">
                <a:solidFill>
                  <a:srgbClr val="202124"/>
                </a:solidFill>
                <a:latin typeface="Arial MT"/>
                <a:cs typeface="Arial MT"/>
              </a:rPr>
              <a:t> </a:t>
            </a:r>
            <a:r>
              <a:rPr lang="es-DO" sz="1400" spc="-5" dirty="0">
                <a:solidFill>
                  <a:srgbClr val="202124"/>
                </a:solidFill>
                <a:latin typeface="Arial MT"/>
                <a:cs typeface="Arial MT"/>
              </a:rPr>
              <a:t>denomina</a:t>
            </a:r>
            <a:r>
              <a:rPr lang="es-DO" sz="1400" spc="-35" dirty="0">
                <a:solidFill>
                  <a:srgbClr val="202124"/>
                </a:solidFill>
                <a:latin typeface="Arial MT"/>
                <a:cs typeface="Arial MT"/>
              </a:rPr>
              <a:t> </a:t>
            </a:r>
            <a:r>
              <a:rPr lang="es-DO" sz="1400" dirty="0">
                <a:solidFill>
                  <a:srgbClr val="202124"/>
                </a:solidFill>
                <a:latin typeface="Arial MT"/>
                <a:cs typeface="Arial MT"/>
              </a:rPr>
              <a:t>velocidad</a:t>
            </a:r>
            <a:r>
              <a:rPr lang="es-DO" sz="1400" spc="-30" dirty="0">
                <a:solidFill>
                  <a:srgbClr val="202124"/>
                </a:solidFill>
                <a:latin typeface="Arial MT"/>
                <a:cs typeface="Arial MT"/>
              </a:rPr>
              <a:t> </a:t>
            </a:r>
            <a:r>
              <a:rPr lang="es-DO" sz="1400" spc="-5" dirty="0">
                <a:solidFill>
                  <a:srgbClr val="202124"/>
                </a:solidFill>
                <a:latin typeface="Arial MT"/>
                <a:cs typeface="Arial MT"/>
              </a:rPr>
              <a:t>asíncrona.</a:t>
            </a:r>
            <a:endParaRPr lang="es-DO" sz="1400" dirty="0">
              <a:latin typeface="Arial MT"/>
              <a:cs typeface="Arial MT"/>
            </a:endParaRPr>
          </a:p>
          <a:p>
            <a:pPr marR="7620">
              <a:lnSpc>
                <a:spcPct val="100000"/>
              </a:lnSpc>
              <a:spcBef>
                <a:spcPts val="100"/>
              </a:spcBef>
            </a:pPr>
            <a:endParaRPr lang="es-DO" sz="1400" dirty="0">
              <a:solidFill>
                <a:srgbClr val="202124"/>
              </a:solidFill>
              <a:latin typeface="Arial MT"/>
              <a:cs typeface="Arial MT"/>
            </a:endParaRPr>
          </a:p>
          <a:p>
            <a:pPr marR="7620">
              <a:lnSpc>
                <a:spcPct val="100000"/>
              </a:lnSpc>
              <a:spcBef>
                <a:spcPts val="100"/>
              </a:spcBef>
            </a:pPr>
            <a:endParaRPr lang="es-DO" sz="1400" dirty="0">
              <a:solidFill>
                <a:srgbClr val="202124"/>
              </a:solidFill>
              <a:latin typeface="Arial MT"/>
              <a:cs typeface="Trebuchet MS"/>
            </a:endParaRPr>
          </a:p>
          <a:p>
            <a:pPr marR="7620">
              <a:lnSpc>
                <a:spcPct val="100000"/>
              </a:lnSpc>
              <a:spcBef>
                <a:spcPts val="100"/>
              </a:spcBef>
            </a:pPr>
            <a:endParaRPr sz="1400" dirty="0">
              <a:latin typeface="Trebuchet MS"/>
              <a:cs typeface="Trebuchet MS"/>
            </a:endParaRPr>
          </a:p>
        </p:txBody>
      </p:sp>
      <p:pic>
        <p:nvPicPr>
          <p:cNvPr id="30" name="object 39">
            <a:extLst>
              <a:ext uri="{FF2B5EF4-FFF2-40B4-BE49-F238E27FC236}">
                <a16:creationId xmlns:a16="http://schemas.microsoft.com/office/drawing/2014/main" id="{D4685C9E-74C5-D47A-23B3-01249A699CB1}"/>
              </a:ext>
            </a:extLst>
          </p:cNvPr>
          <p:cNvPicPr/>
          <p:nvPr/>
        </p:nvPicPr>
        <p:blipFill>
          <a:blip r:embed="rId5" cstate="print"/>
          <a:stretch>
            <a:fillRect/>
          </a:stretch>
        </p:blipFill>
        <p:spPr>
          <a:xfrm>
            <a:off x="5867400" y="2362430"/>
            <a:ext cx="1231426" cy="215443"/>
          </a:xfrm>
          <a:prstGeom prst="rect">
            <a:avLst/>
          </a:prstGeom>
        </p:spPr>
      </p:pic>
      <p:sp>
        <p:nvSpPr>
          <p:cNvPr id="32" name="CuadroTexto 31">
            <a:extLst>
              <a:ext uri="{FF2B5EF4-FFF2-40B4-BE49-F238E27FC236}">
                <a16:creationId xmlns:a16="http://schemas.microsoft.com/office/drawing/2014/main" id="{F3D5786E-245B-508A-9338-7417296051A7}"/>
              </a:ext>
            </a:extLst>
          </p:cNvPr>
          <p:cNvSpPr txBox="1"/>
          <p:nvPr/>
        </p:nvSpPr>
        <p:spPr>
          <a:xfrm>
            <a:off x="4628473" y="2792354"/>
            <a:ext cx="3989111" cy="769441"/>
          </a:xfrm>
          <a:prstGeom prst="rect">
            <a:avLst/>
          </a:prstGeom>
          <a:noFill/>
        </p:spPr>
        <p:txBody>
          <a:bodyPr wrap="square">
            <a:spAutoFit/>
          </a:bodyPr>
          <a:lstStyle/>
          <a:p>
            <a:pPr marR="6985">
              <a:lnSpc>
                <a:spcPct val="100000"/>
              </a:lnSpc>
            </a:pPr>
            <a:r>
              <a:rPr lang="es-DO" sz="1600" b="1" spc="-5" dirty="0">
                <a:solidFill>
                  <a:srgbClr val="202124"/>
                </a:solidFill>
                <a:latin typeface="Arial MT"/>
                <a:cs typeface="Arial MT"/>
              </a:rPr>
              <a:t>Ejemplo:</a:t>
            </a:r>
          </a:p>
          <a:p>
            <a:pPr marR="6985">
              <a:lnSpc>
                <a:spcPct val="100000"/>
              </a:lnSpc>
            </a:pPr>
            <a:r>
              <a:rPr lang="es-DO" sz="1400" spc="-5" dirty="0">
                <a:solidFill>
                  <a:srgbClr val="202124"/>
                </a:solidFill>
                <a:latin typeface="Arial MT"/>
                <a:cs typeface="Arial MT"/>
              </a:rPr>
              <a:t>Un</a:t>
            </a:r>
            <a:r>
              <a:rPr lang="es-DO" sz="1400" spc="-15" dirty="0">
                <a:solidFill>
                  <a:srgbClr val="202124"/>
                </a:solidFill>
                <a:latin typeface="Arial MT"/>
                <a:cs typeface="Arial MT"/>
              </a:rPr>
              <a:t> </a:t>
            </a:r>
            <a:r>
              <a:rPr lang="es-DO" sz="1400" dirty="0">
                <a:solidFill>
                  <a:srgbClr val="202124"/>
                </a:solidFill>
                <a:latin typeface="Arial MT"/>
                <a:cs typeface="Arial MT"/>
              </a:rPr>
              <a:t>motor</a:t>
            </a:r>
            <a:r>
              <a:rPr lang="es-DO" sz="1400" spc="-15" dirty="0">
                <a:solidFill>
                  <a:srgbClr val="202124"/>
                </a:solidFill>
                <a:latin typeface="Arial MT"/>
                <a:cs typeface="Arial MT"/>
              </a:rPr>
              <a:t> </a:t>
            </a:r>
            <a:r>
              <a:rPr lang="es-DO" sz="1400" spc="-5" dirty="0">
                <a:solidFill>
                  <a:srgbClr val="202124"/>
                </a:solidFill>
                <a:latin typeface="Arial MT"/>
                <a:cs typeface="Arial MT"/>
              </a:rPr>
              <a:t>tiene</a:t>
            </a:r>
            <a:r>
              <a:rPr lang="es-DO" sz="1400" spc="-15" dirty="0">
                <a:solidFill>
                  <a:srgbClr val="202124"/>
                </a:solidFill>
                <a:latin typeface="Arial MT"/>
                <a:cs typeface="Arial MT"/>
              </a:rPr>
              <a:t> </a:t>
            </a:r>
            <a:r>
              <a:rPr lang="es-DO" sz="1400" dirty="0">
                <a:solidFill>
                  <a:srgbClr val="202124"/>
                </a:solidFill>
                <a:latin typeface="Arial MT"/>
                <a:cs typeface="Arial MT"/>
              </a:rPr>
              <a:t>6</a:t>
            </a:r>
            <a:r>
              <a:rPr lang="es-DO" sz="1400" spc="-15" dirty="0">
                <a:solidFill>
                  <a:srgbClr val="202124"/>
                </a:solidFill>
                <a:latin typeface="Arial MT"/>
                <a:cs typeface="Arial MT"/>
              </a:rPr>
              <a:t> </a:t>
            </a:r>
            <a:r>
              <a:rPr lang="es-DO" sz="1400" spc="-5" dirty="0">
                <a:solidFill>
                  <a:srgbClr val="202124"/>
                </a:solidFill>
                <a:latin typeface="Arial MT"/>
                <a:cs typeface="Arial MT"/>
              </a:rPr>
              <a:t>polos</a:t>
            </a:r>
            <a:r>
              <a:rPr lang="es-DO" sz="1400" spc="-15" dirty="0">
                <a:solidFill>
                  <a:srgbClr val="202124"/>
                </a:solidFill>
                <a:latin typeface="Arial MT"/>
                <a:cs typeface="Arial MT"/>
              </a:rPr>
              <a:t> </a:t>
            </a:r>
            <a:r>
              <a:rPr lang="es-DO" sz="1400" dirty="0">
                <a:solidFill>
                  <a:srgbClr val="202124"/>
                </a:solidFill>
                <a:latin typeface="Arial MT"/>
                <a:cs typeface="Arial MT"/>
              </a:rPr>
              <a:t>a</a:t>
            </a:r>
            <a:r>
              <a:rPr lang="es-DO" sz="1400" spc="-15" dirty="0">
                <a:solidFill>
                  <a:srgbClr val="202124"/>
                </a:solidFill>
                <a:latin typeface="Arial MT"/>
                <a:cs typeface="Arial MT"/>
              </a:rPr>
              <a:t> </a:t>
            </a:r>
            <a:r>
              <a:rPr lang="es-DO" sz="1400" spc="-5" dirty="0">
                <a:solidFill>
                  <a:srgbClr val="202124"/>
                </a:solidFill>
                <a:latin typeface="Arial MT"/>
                <a:cs typeface="Arial MT"/>
              </a:rPr>
              <a:t>60Hz</a:t>
            </a:r>
            <a:r>
              <a:rPr lang="es-DO" sz="1400" spc="-15" dirty="0">
                <a:solidFill>
                  <a:srgbClr val="202124"/>
                </a:solidFill>
                <a:latin typeface="Arial MT"/>
                <a:cs typeface="Arial MT"/>
              </a:rPr>
              <a:t> </a:t>
            </a:r>
            <a:r>
              <a:rPr lang="es-DO" sz="1400" spc="-5" dirty="0">
                <a:solidFill>
                  <a:srgbClr val="202124"/>
                </a:solidFill>
                <a:latin typeface="Arial MT"/>
                <a:cs typeface="Arial MT"/>
              </a:rPr>
              <a:t>208v</a:t>
            </a:r>
            <a:r>
              <a:rPr lang="es-DO" sz="1400" spc="-10" dirty="0">
                <a:solidFill>
                  <a:srgbClr val="202124"/>
                </a:solidFill>
                <a:latin typeface="Arial MT"/>
                <a:cs typeface="Arial MT"/>
              </a:rPr>
              <a:t> </a:t>
            </a:r>
            <a:r>
              <a:rPr lang="es-DO" sz="1400" dirty="0">
                <a:solidFill>
                  <a:srgbClr val="202124"/>
                </a:solidFill>
                <a:latin typeface="Arial MT"/>
                <a:cs typeface="Arial MT"/>
              </a:rPr>
              <a:t>y</a:t>
            </a:r>
            <a:endParaRPr lang="es-DO" sz="1400" dirty="0">
              <a:latin typeface="Arial MT"/>
              <a:cs typeface="Arial MT"/>
            </a:endParaRPr>
          </a:p>
          <a:p>
            <a:pPr marR="5080">
              <a:lnSpc>
                <a:spcPct val="100000"/>
              </a:lnSpc>
            </a:pPr>
            <a:r>
              <a:rPr lang="es-DO" sz="1400" spc="-5" dirty="0">
                <a:solidFill>
                  <a:srgbClr val="202124"/>
                </a:solidFill>
                <a:latin typeface="Arial MT"/>
                <a:cs typeface="Arial MT"/>
              </a:rPr>
              <a:t>un</a:t>
            </a:r>
            <a:r>
              <a:rPr lang="es-DO" sz="1400" spc="-35" dirty="0">
                <a:solidFill>
                  <a:srgbClr val="202124"/>
                </a:solidFill>
                <a:latin typeface="Arial MT"/>
                <a:cs typeface="Arial MT"/>
              </a:rPr>
              <a:t> </a:t>
            </a:r>
            <a:r>
              <a:rPr lang="es-DO" sz="1400" spc="-5" dirty="0">
                <a:solidFill>
                  <a:srgbClr val="202124"/>
                </a:solidFill>
                <a:latin typeface="Arial MT"/>
                <a:cs typeface="Arial MT"/>
              </a:rPr>
              <a:t>deslizamiento</a:t>
            </a:r>
            <a:r>
              <a:rPr lang="es-DO" sz="1400" spc="-35" dirty="0">
                <a:solidFill>
                  <a:srgbClr val="202124"/>
                </a:solidFill>
                <a:latin typeface="Arial MT"/>
                <a:cs typeface="Arial MT"/>
              </a:rPr>
              <a:t> </a:t>
            </a:r>
            <a:r>
              <a:rPr lang="es-DO" sz="1400" spc="-5" dirty="0">
                <a:solidFill>
                  <a:srgbClr val="202124"/>
                </a:solidFill>
                <a:latin typeface="Arial MT"/>
                <a:cs typeface="Arial MT"/>
              </a:rPr>
              <a:t>de</a:t>
            </a:r>
            <a:r>
              <a:rPr lang="es-DO" sz="1400" spc="-30" dirty="0">
                <a:solidFill>
                  <a:srgbClr val="202124"/>
                </a:solidFill>
                <a:latin typeface="Arial MT"/>
                <a:cs typeface="Arial MT"/>
              </a:rPr>
              <a:t> </a:t>
            </a:r>
            <a:r>
              <a:rPr lang="es-DO" sz="1400" spc="-5" dirty="0">
                <a:solidFill>
                  <a:srgbClr val="202124"/>
                </a:solidFill>
                <a:latin typeface="Arial MT"/>
                <a:cs typeface="Arial MT"/>
              </a:rPr>
              <a:t>3.2%</a:t>
            </a:r>
            <a:endParaRPr lang="es-DO" sz="1400" dirty="0">
              <a:latin typeface="Arial MT"/>
              <a:cs typeface="Arial MT"/>
            </a:endParaRPr>
          </a:p>
        </p:txBody>
      </p:sp>
      <p:pic>
        <p:nvPicPr>
          <p:cNvPr id="33" name="object 35">
            <a:extLst>
              <a:ext uri="{FF2B5EF4-FFF2-40B4-BE49-F238E27FC236}">
                <a16:creationId xmlns:a16="http://schemas.microsoft.com/office/drawing/2014/main" id="{28C43818-D722-D1B6-E97B-25280DC93123}"/>
              </a:ext>
            </a:extLst>
          </p:cNvPr>
          <p:cNvPicPr/>
          <p:nvPr/>
        </p:nvPicPr>
        <p:blipFill>
          <a:blip r:embed="rId6" cstate="print"/>
          <a:stretch>
            <a:fillRect/>
          </a:stretch>
        </p:blipFill>
        <p:spPr>
          <a:xfrm>
            <a:off x="5643899" y="3586585"/>
            <a:ext cx="1338122" cy="504881"/>
          </a:xfrm>
          <a:prstGeom prst="rect">
            <a:avLst/>
          </a:prstGeom>
        </p:spPr>
      </p:pic>
      <p:pic>
        <p:nvPicPr>
          <p:cNvPr id="34" name="object 41">
            <a:extLst>
              <a:ext uri="{FF2B5EF4-FFF2-40B4-BE49-F238E27FC236}">
                <a16:creationId xmlns:a16="http://schemas.microsoft.com/office/drawing/2014/main" id="{08FC948A-99EA-8592-F8E1-2CACCCEBCFAA}"/>
              </a:ext>
            </a:extLst>
          </p:cNvPr>
          <p:cNvPicPr/>
          <p:nvPr/>
        </p:nvPicPr>
        <p:blipFill>
          <a:blip r:embed="rId7" cstate="print"/>
          <a:stretch>
            <a:fillRect/>
          </a:stretch>
        </p:blipFill>
        <p:spPr>
          <a:xfrm>
            <a:off x="5595883" y="4091467"/>
            <a:ext cx="1774459" cy="215443"/>
          </a:xfrm>
          <a:prstGeom prst="rect">
            <a:avLst/>
          </a:prstGeom>
        </p:spPr>
      </p:pic>
      <p:pic>
        <p:nvPicPr>
          <p:cNvPr id="35" name="object 42">
            <a:extLst>
              <a:ext uri="{FF2B5EF4-FFF2-40B4-BE49-F238E27FC236}">
                <a16:creationId xmlns:a16="http://schemas.microsoft.com/office/drawing/2014/main" id="{FA8EBF59-6856-4203-12AC-5A6DF90B6107}"/>
              </a:ext>
            </a:extLst>
          </p:cNvPr>
          <p:cNvPicPr/>
          <p:nvPr/>
        </p:nvPicPr>
        <p:blipFill>
          <a:blip r:embed="rId8" cstate="print"/>
          <a:stretch>
            <a:fillRect/>
          </a:stretch>
        </p:blipFill>
        <p:spPr>
          <a:xfrm>
            <a:off x="5592026" y="4460759"/>
            <a:ext cx="1389995" cy="2154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1300" y="0"/>
            <a:ext cx="8853170" cy="5143500"/>
          </a:xfrm>
          <a:custGeom>
            <a:avLst/>
            <a:gdLst/>
            <a:ahLst/>
            <a:cxnLst/>
            <a:rect l="l" t="t" r="r" b="b"/>
            <a:pathLst>
              <a:path w="8853170" h="5143500">
                <a:moveTo>
                  <a:pt x="0" y="5143499"/>
                </a:moveTo>
                <a:lnTo>
                  <a:pt x="8852699" y="5143499"/>
                </a:lnTo>
                <a:lnTo>
                  <a:pt x="8852699" y="0"/>
                </a:lnTo>
                <a:lnTo>
                  <a:pt x="0" y="0"/>
                </a:lnTo>
                <a:lnTo>
                  <a:pt x="0" y="5143499"/>
                </a:lnTo>
                <a:close/>
              </a:path>
            </a:pathLst>
          </a:custGeom>
          <a:solidFill>
            <a:srgbClr val="E7E6D6"/>
          </a:solidFill>
        </p:spPr>
        <p:txBody>
          <a:bodyPr wrap="square" lIns="0" tIns="0" rIns="0" bIns="0" rtlCol="0"/>
          <a:lstStyle/>
          <a:p>
            <a:endParaRPr/>
          </a:p>
        </p:txBody>
      </p:sp>
      <p:grpSp>
        <p:nvGrpSpPr>
          <p:cNvPr id="3" name="object 3"/>
          <p:cNvGrpSpPr/>
          <p:nvPr/>
        </p:nvGrpSpPr>
        <p:grpSpPr>
          <a:xfrm>
            <a:off x="-4762" y="0"/>
            <a:ext cx="300990" cy="5153025"/>
            <a:chOff x="-4762" y="0"/>
            <a:chExt cx="300990" cy="5153025"/>
          </a:xfrm>
        </p:grpSpPr>
        <p:sp>
          <p:nvSpPr>
            <p:cNvPr id="4" name="object 4"/>
            <p:cNvSpPr/>
            <p:nvPr/>
          </p:nvSpPr>
          <p:spPr>
            <a:xfrm>
              <a:off x="0" y="74"/>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46123"/>
            </a:solidFill>
          </p:spPr>
          <p:txBody>
            <a:bodyPr wrap="square" lIns="0" tIns="0" rIns="0" bIns="0" rtlCol="0"/>
            <a:lstStyle/>
            <a:p>
              <a:endParaRPr/>
            </a:p>
          </p:txBody>
        </p:sp>
        <p:sp>
          <p:nvSpPr>
            <p:cNvPr id="5" name="object 5"/>
            <p:cNvSpPr/>
            <p:nvPr/>
          </p:nvSpPr>
          <p:spPr>
            <a:xfrm>
              <a:off x="0" y="74"/>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46123"/>
              </a:solidFill>
            </a:ln>
          </p:spPr>
          <p:txBody>
            <a:bodyPr wrap="square" lIns="0" tIns="0" rIns="0" bIns="0" rtlCol="0"/>
            <a:lstStyle/>
            <a:p>
              <a:endParaRPr/>
            </a:p>
          </p:txBody>
        </p:sp>
      </p:grpSp>
      <p:grpSp>
        <p:nvGrpSpPr>
          <p:cNvPr id="6" name="object 6"/>
          <p:cNvGrpSpPr/>
          <p:nvPr/>
        </p:nvGrpSpPr>
        <p:grpSpPr>
          <a:xfrm>
            <a:off x="8466447" y="0"/>
            <a:ext cx="687705" cy="5158105"/>
            <a:chOff x="8466447" y="0"/>
            <a:chExt cx="687705" cy="5158105"/>
          </a:xfrm>
        </p:grpSpPr>
        <p:sp>
          <p:nvSpPr>
            <p:cNvPr id="7" name="object 7"/>
            <p:cNvSpPr/>
            <p:nvPr/>
          </p:nvSpPr>
          <p:spPr>
            <a:xfrm>
              <a:off x="8852700" y="0"/>
              <a:ext cx="291465" cy="5143500"/>
            </a:xfrm>
            <a:custGeom>
              <a:avLst/>
              <a:gdLst/>
              <a:ahLst/>
              <a:cxnLst/>
              <a:rect l="l" t="t" r="r" b="b"/>
              <a:pathLst>
                <a:path w="291465" h="5143500">
                  <a:moveTo>
                    <a:pt x="291299" y="5143499"/>
                  </a:moveTo>
                  <a:lnTo>
                    <a:pt x="0" y="5143499"/>
                  </a:lnTo>
                  <a:lnTo>
                    <a:pt x="0" y="0"/>
                  </a:lnTo>
                  <a:lnTo>
                    <a:pt x="291299" y="0"/>
                  </a:lnTo>
                  <a:lnTo>
                    <a:pt x="291299" y="5143499"/>
                  </a:lnTo>
                  <a:close/>
                </a:path>
              </a:pathLst>
            </a:custGeom>
            <a:solidFill>
              <a:srgbClr val="FDB530"/>
            </a:solidFill>
          </p:spPr>
          <p:txBody>
            <a:bodyPr wrap="square" lIns="0" tIns="0" rIns="0" bIns="0" rtlCol="0"/>
            <a:lstStyle/>
            <a:p>
              <a:endParaRPr/>
            </a:p>
          </p:txBody>
        </p:sp>
        <p:sp>
          <p:nvSpPr>
            <p:cNvPr id="8" name="object 8"/>
            <p:cNvSpPr/>
            <p:nvPr/>
          </p:nvSpPr>
          <p:spPr>
            <a:xfrm>
              <a:off x="8852700" y="0"/>
              <a:ext cx="291465" cy="5143500"/>
            </a:xfrm>
            <a:custGeom>
              <a:avLst/>
              <a:gdLst/>
              <a:ahLst/>
              <a:cxnLst/>
              <a:rect l="l" t="t" r="r" b="b"/>
              <a:pathLst>
                <a:path w="291465" h="5143500">
                  <a:moveTo>
                    <a:pt x="0" y="0"/>
                  </a:moveTo>
                  <a:lnTo>
                    <a:pt x="291299" y="0"/>
                  </a:lnTo>
                  <a:lnTo>
                    <a:pt x="291299" y="5143499"/>
                  </a:lnTo>
                  <a:lnTo>
                    <a:pt x="0" y="5143499"/>
                  </a:lnTo>
                  <a:lnTo>
                    <a:pt x="0" y="0"/>
                  </a:lnTo>
                  <a:close/>
                </a:path>
              </a:pathLst>
            </a:custGeom>
            <a:ln w="9524">
              <a:solidFill>
                <a:srgbClr val="FDB530"/>
              </a:solidFill>
            </a:ln>
          </p:spPr>
          <p:txBody>
            <a:bodyPr wrap="square" lIns="0" tIns="0" rIns="0" bIns="0" rtlCol="0"/>
            <a:lstStyle/>
            <a:p>
              <a:endParaRPr/>
            </a:p>
          </p:txBody>
        </p:sp>
        <p:sp>
          <p:nvSpPr>
            <p:cNvPr id="9" name="object 9"/>
            <p:cNvSpPr/>
            <p:nvPr/>
          </p:nvSpPr>
          <p:spPr>
            <a:xfrm>
              <a:off x="8475972" y="0"/>
              <a:ext cx="668655" cy="909955"/>
            </a:xfrm>
            <a:custGeom>
              <a:avLst/>
              <a:gdLst/>
              <a:ahLst/>
              <a:cxnLst/>
              <a:rect l="l" t="t" r="r" b="b"/>
              <a:pathLst>
                <a:path w="668654" h="909955">
                  <a:moveTo>
                    <a:pt x="668027" y="909661"/>
                  </a:moveTo>
                  <a:lnTo>
                    <a:pt x="370265" y="909661"/>
                  </a:lnTo>
                  <a:lnTo>
                    <a:pt x="323820" y="906776"/>
                  </a:lnTo>
                  <a:lnTo>
                    <a:pt x="279096" y="898352"/>
                  </a:lnTo>
                  <a:lnTo>
                    <a:pt x="236441" y="884737"/>
                  </a:lnTo>
                  <a:lnTo>
                    <a:pt x="196201" y="866278"/>
                  </a:lnTo>
                  <a:lnTo>
                    <a:pt x="158724" y="843321"/>
                  </a:lnTo>
                  <a:lnTo>
                    <a:pt x="124357" y="816214"/>
                  </a:lnTo>
                  <a:lnTo>
                    <a:pt x="93446" y="785303"/>
                  </a:lnTo>
                  <a:lnTo>
                    <a:pt x="66339" y="750936"/>
                  </a:lnTo>
                  <a:lnTo>
                    <a:pt x="43382" y="713459"/>
                  </a:lnTo>
                  <a:lnTo>
                    <a:pt x="24923" y="673219"/>
                  </a:lnTo>
                  <a:lnTo>
                    <a:pt x="11308" y="630564"/>
                  </a:lnTo>
                  <a:lnTo>
                    <a:pt x="2884" y="585840"/>
                  </a:lnTo>
                  <a:lnTo>
                    <a:pt x="0" y="539395"/>
                  </a:lnTo>
                  <a:lnTo>
                    <a:pt x="0" y="0"/>
                  </a:lnTo>
                </a:path>
                <a:path w="668654" h="909955">
                  <a:moveTo>
                    <a:pt x="668027" y="830747"/>
                  </a:moveTo>
                  <a:lnTo>
                    <a:pt x="652554" y="831972"/>
                  </a:lnTo>
                  <a:lnTo>
                    <a:pt x="392307" y="831972"/>
                  </a:lnTo>
                  <a:lnTo>
                    <a:pt x="345504" y="828537"/>
                  </a:lnTo>
                  <a:lnTo>
                    <a:pt x="300832" y="818562"/>
                  </a:lnTo>
                  <a:lnTo>
                    <a:pt x="258782" y="802534"/>
                  </a:lnTo>
                  <a:lnTo>
                    <a:pt x="219845" y="780945"/>
                  </a:lnTo>
                  <a:lnTo>
                    <a:pt x="184510" y="754283"/>
                  </a:lnTo>
                  <a:lnTo>
                    <a:pt x="153267" y="723040"/>
                  </a:lnTo>
                  <a:lnTo>
                    <a:pt x="126605" y="687705"/>
                  </a:lnTo>
                  <a:lnTo>
                    <a:pt x="105016" y="648767"/>
                  </a:lnTo>
                  <a:lnTo>
                    <a:pt x="88988" y="606718"/>
                  </a:lnTo>
                  <a:lnTo>
                    <a:pt x="79013" y="562046"/>
                  </a:lnTo>
                  <a:lnTo>
                    <a:pt x="75578" y="515242"/>
                  </a:lnTo>
                  <a:lnTo>
                    <a:pt x="75578" y="0"/>
                  </a:lnTo>
                </a:path>
                <a:path w="668654" h="909955">
                  <a:moveTo>
                    <a:pt x="668027" y="727071"/>
                  </a:moveTo>
                  <a:lnTo>
                    <a:pt x="627937" y="731038"/>
                  </a:lnTo>
                  <a:lnTo>
                    <a:pt x="417014" y="731038"/>
                  </a:lnTo>
                  <a:lnTo>
                    <a:pt x="370871" y="726902"/>
                  </a:lnTo>
                  <a:lnTo>
                    <a:pt x="327442" y="714978"/>
                  </a:lnTo>
                  <a:lnTo>
                    <a:pt x="287451" y="695991"/>
                  </a:lnTo>
                  <a:lnTo>
                    <a:pt x="251624" y="670665"/>
                  </a:lnTo>
                  <a:lnTo>
                    <a:pt x="220685" y="639726"/>
                  </a:lnTo>
                  <a:lnTo>
                    <a:pt x="195359" y="603899"/>
                  </a:lnTo>
                  <a:lnTo>
                    <a:pt x="176372" y="563908"/>
                  </a:lnTo>
                  <a:lnTo>
                    <a:pt x="164448" y="520479"/>
                  </a:lnTo>
                  <a:lnTo>
                    <a:pt x="160312" y="474336"/>
                  </a:lnTo>
                  <a:lnTo>
                    <a:pt x="160312" y="0"/>
                  </a:lnTo>
                </a:path>
                <a:path w="668654" h="909955">
                  <a:moveTo>
                    <a:pt x="668027" y="617486"/>
                  </a:moveTo>
                  <a:lnTo>
                    <a:pt x="638367" y="626499"/>
                  </a:lnTo>
                  <a:lnTo>
                    <a:pt x="600918" y="630204"/>
                  </a:lnTo>
                  <a:lnTo>
                    <a:pt x="443927" y="630204"/>
                  </a:lnTo>
                  <a:lnTo>
                    <a:pt x="400118" y="625158"/>
                  </a:lnTo>
                  <a:lnTo>
                    <a:pt x="359902" y="610784"/>
                  </a:lnTo>
                  <a:lnTo>
                    <a:pt x="324427" y="588230"/>
                  </a:lnTo>
                  <a:lnTo>
                    <a:pt x="294838" y="558641"/>
                  </a:lnTo>
                  <a:lnTo>
                    <a:pt x="272284" y="523166"/>
                  </a:lnTo>
                  <a:lnTo>
                    <a:pt x="257910" y="482950"/>
                  </a:lnTo>
                  <a:lnTo>
                    <a:pt x="252864" y="439141"/>
                  </a:lnTo>
                  <a:lnTo>
                    <a:pt x="252864" y="0"/>
                  </a:lnTo>
                </a:path>
              </a:pathLst>
            </a:custGeom>
            <a:ln w="19049">
              <a:solidFill>
                <a:srgbClr val="191919"/>
              </a:solidFill>
            </a:ln>
          </p:spPr>
          <p:txBody>
            <a:bodyPr wrap="square" lIns="0" tIns="0" rIns="0" bIns="0" rtlCol="0"/>
            <a:lstStyle/>
            <a:p>
              <a:endParaRPr/>
            </a:p>
          </p:txBody>
        </p:sp>
      </p:grpSp>
      <p:sp>
        <p:nvSpPr>
          <p:cNvPr id="10" name="object 10"/>
          <p:cNvSpPr txBox="1">
            <a:spLocks noGrp="1"/>
          </p:cNvSpPr>
          <p:nvPr>
            <p:ph type="title"/>
          </p:nvPr>
        </p:nvSpPr>
        <p:spPr>
          <a:xfrm>
            <a:off x="2724620" y="235339"/>
            <a:ext cx="3495675" cy="513080"/>
          </a:xfrm>
          <a:prstGeom prst="rect">
            <a:avLst/>
          </a:prstGeom>
        </p:spPr>
        <p:txBody>
          <a:bodyPr vert="horz" wrap="square" lIns="0" tIns="12700" rIns="0" bIns="0" rtlCol="0">
            <a:spAutoFit/>
          </a:bodyPr>
          <a:lstStyle/>
          <a:p>
            <a:pPr marL="12700">
              <a:lnSpc>
                <a:spcPct val="100000"/>
              </a:lnSpc>
              <a:spcBef>
                <a:spcPts val="100"/>
              </a:spcBef>
            </a:pPr>
            <a:r>
              <a:rPr sz="3200" spc="235" dirty="0"/>
              <a:t>C</a:t>
            </a:r>
            <a:r>
              <a:rPr sz="3200" spc="45" dirty="0"/>
              <a:t>orrien</a:t>
            </a:r>
            <a:r>
              <a:rPr sz="3200" spc="20" dirty="0"/>
              <a:t>t</a:t>
            </a:r>
            <a:r>
              <a:rPr sz="3200" spc="105" dirty="0"/>
              <a:t>e</a:t>
            </a:r>
            <a:r>
              <a:rPr sz="3200" spc="-340" dirty="0"/>
              <a:t> </a:t>
            </a:r>
            <a:r>
              <a:rPr sz="3200" spc="85" dirty="0"/>
              <a:t>A</a:t>
            </a:r>
            <a:r>
              <a:rPr sz="3200" spc="145" dirty="0"/>
              <a:t>l</a:t>
            </a:r>
            <a:r>
              <a:rPr sz="3200" spc="60" dirty="0"/>
              <a:t>t</a:t>
            </a:r>
            <a:r>
              <a:rPr sz="3200" spc="95" dirty="0"/>
              <a:t>erna</a:t>
            </a:r>
            <a:endParaRPr sz="3200" dirty="0"/>
          </a:p>
        </p:txBody>
      </p:sp>
      <p:sp>
        <p:nvSpPr>
          <p:cNvPr id="11" name="object 11"/>
          <p:cNvSpPr txBox="1"/>
          <p:nvPr/>
        </p:nvSpPr>
        <p:spPr>
          <a:xfrm>
            <a:off x="1059221" y="2283798"/>
            <a:ext cx="2863215" cy="751840"/>
          </a:xfrm>
          <a:prstGeom prst="rect">
            <a:avLst/>
          </a:prstGeom>
        </p:spPr>
        <p:txBody>
          <a:bodyPr vert="horz" wrap="square" lIns="0" tIns="12700" rIns="0" bIns="0" rtlCol="0">
            <a:spAutoFit/>
          </a:bodyPr>
          <a:lstStyle/>
          <a:p>
            <a:pPr marL="715645">
              <a:lnSpc>
                <a:spcPct val="100000"/>
              </a:lnSpc>
              <a:spcBef>
                <a:spcPts val="100"/>
              </a:spcBef>
            </a:pPr>
            <a:r>
              <a:rPr sz="2400" b="1" spc="65" dirty="0">
                <a:solidFill>
                  <a:srgbClr val="191919"/>
                </a:solidFill>
                <a:latin typeface="Trebuchet MS"/>
                <a:cs typeface="Trebuchet MS"/>
              </a:rPr>
              <a:t>Monofásico</a:t>
            </a:r>
            <a:endParaRPr sz="2400">
              <a:latin typeface="Trebuchet MS"/>
              <a:cs typeface="Trebuchet MS"/>
            </a:endParaRPr>
          </a:p>
          <a:p>
            <a:pPr marL="12700">
              <a:lnSpc>
                <a:spcPct val="100000"/>
              </a:lnSpc>
              <a:spcBef>
                <a:spcPts val="1395"/>
              </a:spcBef>
            </a:pPr>
            <a:r>
              <a:rPr sz="1200" spc="-25" dirty="0">
                <a:solidFill>
                  <a:srgbClr val="191919"/>
                </a:solidFill>
                <a:latin typeface="Lucida Sans Unicode"/>
                <a:cs typeface="Lucida Sans Unicode"/>
              </a:rPr>
              <a:t>Energí</a:t>
            </a:r>
            <a:r>
              <a:rPr sz="1200" spc="-20"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eléctrica</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formad</a:t>
            </a:r>
            <a:r>
              <a:rPr sz="1200" spc="-15" dirty="0">
                <a:solidFill>
                  <a:srgbClr val="191919"/>
                </a:solidFill>
                <a:latin typeface="Lucida Sans Unicode"/>
                <a:cs typeface="Lucida Sans Unicode"/>
              </a:rPr>
              <a:t>o</a:t>
            </a:r>
            <a:r>
              <a:rPr sz="1200" spc="-70" dirty="0">
                <a:solidFill>
                  <a:srgbClr val="191919"/>
                </a:solidFill>
                <a:latin typeface="Lucida Sans Unicode"/>
                <a:cs typeface="Lucida Sans Unicode"/>
              </a:rPr>
              <a:t> </a:t>
            </a:r>
            <a:r>
              <a:rPr sz="1200" spc="-20" dirty="0">
                <a:solidFill>
                  <a:srgbClr val="191919"/>
                </a:solidFill>
                <a:latin typeface="Lucida Sans Unicode"/>
                <a:cs typeface="Lucida Sans Unicode"/>
              </a:rPr>
              <a:t>po</a:t>
            </a:r>
            <a:r>
              <a:rPr sz="1200" spc="-10" dirty="0">
                <a:solidFill>
                  <a:srgbClr val="191919"/>
                </a:solidFill>
                <a:latin typeface="Lucida Sans Unicode"/>
                <a:cs typeface="Lucida Sans Unicode"/>
              </a:rPr>
              <a:t>r</a:t>
            </a:r>
            <a:r>
              <a:rPr sz="1200" spc="-75" dirty="0">
                <a:solidFill>
                  <a:srgbClr val="191919"/>
                </a:solidFill>
                <a:latin typeface="Lucida Sans Unicode"/>
                <a:cs typeface="Lucida Sans Unicode"/>
              </a:rPr>
              <a:t> </a:t>
            </a:r>
            <a:r>
              <a:rPr sz="1200" spc="-10" dirty="0">
                <a:solidFill>
                  <a:srgbClr val="191919"/>
                </a:solidFill>
                <a:latin typeface="Lucida Sans Unicode"/>
                <a:cs typeface="Lucida Sans Unicode"/>
              </a:rPr>
              <a:t>un</a:t>
            </a:r>
            <a:r>
              <a:rPr sz="1200" spc="-5" dirty="0">
                <a:solidFill>
                  <a:srgbClr val="191919"/>
                </a:solidFill>
                <a:latin typeface="Lucida Sans Unicode"/>
                <a:cs typeface="Lucida Sans Unicode"/>
              </a:rPr>
              <a:t>a</a:t>
            </a:r>
            <a:r>
              <a:rPr sz="1200" spc="-70" dirty="0">
                <a:solidFill>
                  <a:srgbClr val="191919"/>
                </a:solidFill>
                <a:latin typeface="Lucida Sans Unicode"/>
                <a:cs typeface="Lucida Sans Unicode"/>
              </a:rPr>
              <a:t> </a:t>
            </a:r>
            <a:r>
              <a:rPr sz="1200" spc="-25" dirty="0">
                <a:solidFill>
                  <a:srgbClr val="191919"/>
                </a:solidFill>
                <a:latin typeface="Lucida Sans Unicode"/>
                <a:cs typeface="Lucida Sans Unicode"/>
              </a:rPr>
              <a:t>única</a:t>
            </a:r>
            <a:endParaRPr sz="1200">
              <a:latin typeface="Lucida Sans Unicode"/>
              <a:cs typeface="Lucida Sans Unicode"/>
            </a:endParaRPr>
          </a:p>
        </p:txBody>
      </p:sp>
      <p:sp>
        <p:nvSpPr>
          <p:cNvPr id="12" name="object 12"/>
          <p:cNvSpPr txBox="1"/>
          <p:nvPr/>
        </p:nvSpPr>
        <p:spPr>
          <a:xfrm>
            <a:off x="1059221" y="3009984"/>
            <a:ext cx="3035935" cy="446405"/>
          </a:xfrm>
          <a:prstGeom prst="rect">
            <a:avLst/>
          </a:prstGeom>
        </p:spPr>
        <p:txBody>
          <a:bodyPr vert="horz" wrap="square" lIns="0" tIns="12700" rIns="0" bIns="0" rtlCol="0">
            <a:spAutoFit/>
          </a:bodyPr>
          <a:lstStyle/>
          <a:p>
            <a:pPr marL="12700" marR="5080">
              <a:lnSpc>
                <a:spcPct val="114999"/>
              </a:lnSpc>
              <a:spcBef>
                <a:spcPts val="100"/>
              </a:spcBef>
            </a:pPr>
            <a:r>
              <a:rPr sz="1200" spc="-15" dirty="0">
                <a:solidFill>
                  <a:srgbClr val="191919"/>
                </a:solidFill>
                <a:latin typeface="Lucida Sans Unicode"/>
                <a:cs typeface="Lucida Sans Unicode"/>
              </a:rPr>
              <a:t>corriente</a:t>
            </a:r>
            <a:r>
              <a:rPr sz="1200" spc="-70" dirty="0">
                <a:solidFill>
                  <a:srgbClr val="191919"/>
                </a:solidFill>
                <a:latin typeface="Lucida Sans Unicode"/>
                <a:cs typeface="Lucida Sans Unicode"/>
              </a:rPr>
              <a:t> </a:t>
            </a:r>
            <a:r>
              <a:rPr sz="1200" spc="-15" dirty="0">
                <a:solidFill>
                  <a:srgbClr val="191919"/>
                </a:solidFill>
                <a:latin typeface="Lucida Sans Unicode"/>
                <a:cs typeface="Lucida Sans Unicode"/>
              </a:rPr>
              <a:t>altern</a:t>
            </a:r>
            <a:r>
              <a:rPr sz="1200" spc="-10"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o</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fas</a:t>
            </a:r>
            <a:r>
              <a:rPr sz="1200" spc="-20" dirty="0">
                <a:solidFill>
                  <a:srgbClr val="191919"/>
                </a:solidFill>
                <a:latin typeface="Lucida Sans Unicode"/>
                <a:cs typeface="Lucida Sans Unicode"/>
              </a:rPr>
              <a:t>e</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y</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po</a:t>
            </a:r>
            <a:r>
              <a:rPr sz="1200" spc="-10" dirty="0">
                <a:solidFill>
                  <a:srgbClr val="191919"/>
                </a:solidFill>
                <a:latin typeface="Lucida Sans Unicode"/>
                <a:cs typeface="Lucida Sans Unicode"/>
              </a:rPr>
              <a:t>r</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l</a:t>
            </a:r>
            <a:r>
              <a:rPr sz="1200" spc="-45" dirty="0">
                <a:solidFill>
                  <a:srgbClr val="191919"/>
                </a:solidFill>
                <a:latin typeface="Lucida Sans Unicode"/>
                <a:cs typeface="Lucida Sans Unicode"/>
              </a:rPr>
              <a:t>o</a:t>
            </a:r>
            <a:r>
              <a:rPr sz="1200" spc="-70" dirty="0">
                <a:solidFill>
                  <a:srgbClr val="191919"/>
                </a:solidFill>
                <a:latin typeface="Lucida Sans Unicode"/>
                <a:cs typeface="Lucida Sans Unicode"/>
              </a:rPr>
              <a:t> </a:t>
            </a:r>
            <a:r>
              <a:rPr sz="1200" spc="-20" dirty="0">
                <a:solidFill>
                  <a:srgbClr val="191919"/>
                </a:solidFill>
                <a:latin typeface="Lucida Sans Unicode"/>
                <a:cs typeface="Lucida Sans Unicode"/>
              </a:rPr>
              <a:t>tanto</a:t>
            </a:r>
            <a:r>
              <a:rPr sz="1200" spc="-70" dirty="0">
                <a:solidFill>
                  <a:srgbClr val="191919"/>
                </a:solidFill>
                <a:latin typeface="Lucida Sans Unicode"/>
                <a:cs typeface="Lucida Sans Unicode"/>
              </a:rPr>
              <a:t> </a:t>
            </a:r>
            <a:r>
              <a:rPr sz="1200" spc="-25" dirty="0">
                <a:solidFill>
                  <a:srgbClr val="191919"/>
                </a:solidFill>
                <a:latin typeface="Lucida Sans Unicode"/>
                <a:cs typeface="Lucida Sans Unicode"/>
              </a:rPr>
              <a:t>todo  </a:t>
            </a:r>
            <a:r>
              <a:rPr sz="1200" spc="-35" dirty="0">
                <a:solidFill>
                  <a:srgbClr val="191919"/>
                </a:solidFill>
                <a:latin typeface="Lucida Sans Unicode"/>
                <a:cs typeface="Lucida Sans Unicode"/>
              </a:rPr>
              <a:t>e</a:t>
            </a:r>
            <a:r>
              <a:rPr sz="1200" spc="-15" dirty="0">
                <a:solidFill>
                  <a:srgbClr val="191919"/>
                </a:solidFill>
                <a:latin typeface="Lucida Sans Unicode"/>
                <a:cs typeface="Lucida Sans Unicode"/>
              </a:rPr>
              <a:t>l</a:t>
            </a:r>
            <a:r>
              <a:rPr sz="1200" spc="-75" dirty="0">
                <a:solidFill>
                  <a:srgbClr val="191919"/>
                </a:solidFill>
                <a:latin typeface="Lucida Sans Unicode"/>
                <a:cs typeface="Lucida Sans Unicode"/>
              </a:rPr>
              <a:t> </a:t>
            </a:r>
            <a:r>
              <a:rPr sz="1200" spc="-30" dirty="0">
                <a:solidFill>
                  <a:srgbClr val="191919"/>
                </a:solidFill>
                <a:latin typeface="Lucida Sans Unicode"/>
                <a:cs typeface="Lucida Sans Unicode"/>
              </a:rPr>
              <a:t>voltaje</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varí</a:t>
            </a:r>
            <a:r>
              <a:rPr sz="1200" spc="-15"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15" dirty="0">
                <a:solidFill>
                  <a:srgbClr val="191919"/>
                </a:solidFill>
                <a:latin typeface="Lucida Sans Unicode"/>
                <a:cs typeface="Lucida Sans Unicode"/>
              </a:rPr>
              <a:t>d</a:t>
            </a:r>
            <a:r>
              <a:rPr sz="1200" spc="-10" dirty="0">
                <a:solidFill>
                  <a:srgbClr val="191919"/>
                </a:solidFill>
                <a:latin typeface="Lucida Sans Unicode"/>
                <a:cs typeface="Lucida Sans Unicode"/>
              </a:rPr>
              <a:t>e</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l</a:t>
            </a:r>
            <a:r>
              <a:rPr sz="1200" spc="-30" dirty="0">
                <a:solidFill>
                  <a:srgbClr val="191919"/>
                </a:solidFill>
                <a:latin typeface="Lucida Sans Unicode"/>
                <a:cs typeface="Lucida Sans Unicode"/>
              </a:rPr>
              <a:t>a</a:t>
            </a:r>
            <a:r>
              <a:rPr sz="1200" spc="-70" dirty="0">
                <a:solidFill>
                  <a:srgbClr val="191919"/>
                </a:solidFill>
                <a:latin typeface="Lucida Sans Unicode"/>
                <a:cs typeface="Lucida Sans Unicode"/>
              </a:rPr>
              <a:t> </a:t>
            </a:r>
            <a:r>
              <a:rPr sz="1200" spc="-30" dirty="0">
                <a:solidFill>
                  <a:srgbClr val="191919"/>
                </a:solidFill>
                <a:latin typeface="Lucida Sans Unicode"/>
                <a:cs typeface="Lucida Sans Unicode"/>
              </a:rPr>
              <a:t>mism</a:t>
            </a:r>
            <a:r>
              <a:rPr sz="1200" spc="-20"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forma</a:t>
            </a:r>
            <a:endParaRPr sz="1200">
              <a:latin typeface="Lucida Sans Unicode"/>
              <a:cs typeface="Lucida Sans Unicode"/>
            </a:endParaRPr>
          </a:p>
        </p:txBody>
      </p:sp>
      <p:sp>
        <p:nvSpPr>
          <p:cNvPr id="13" name="object 13"/>
          <p:cNvSpPr txBox="1"/>
          <p:nvPr/>
        </p:nvSpPr>
        <p:spPr>
          <a:xfrm>
            <a:off x="4988269" y="2283798"/>
            <a:ext cx="2820670" cy="1172210"/>
          </a:xfrm>
          <a:prstGeom prst="rect">
            <a:avLst/>
          </a:prstGeom>
        </p:spPr>
        <p:txBody>
          <a:bodyPr vert="horz" wrap="square" lIns="0" tIns="12700" rIns="0" bIns="0" rtlCol="0">
            <a:spAutoFit/>
          </a:bodyPr>
          <a:lstStyle/>
          <a:p>
            <a:pPr marL="942340">
              <a:lnSpc>
                <a:spcPct val="100000"/>
              </a:lnSpc>
              <a:spcBef>
                <a:spcPts val="100"/>
              </a:spcBef>
            </a:pPr>
            <a:r>
              <a:rPr sz="2400" b="1" spc="-20" dirty="0">
                <a:solidFill>
                  <a:srgbClr val="191919"/>
                </a:solidFill>
                <a:latin typeface="Trebuchet MS"/>
                <a:cs typeface="Trebuchet MS"/>
              </a:rPr>
              <a:t>Trifasico</a:t>
            </a:r>
            <a:endParaRPr sz="2400">
              <a:latin typeface="Trebuchet MS"/>
              <a:cs typeface="Trebuchet MS"/>
            </a:endParaRPr>
          </a:p>
          <a:p>
            <a:pPr marL="12700" marR="5080">
              <a:lnSpc>
                <a:spcPct val="114999"/>
              </a:lnSpc>
              <a:spcBef>
                <a:spcPts val="1180"/>
              </a:spcBef>
            </a:pPr>
            <a:r>
              <a:rPr sz="1200" spc="-10" dirty="0">
                <a:solidFill>
                  <a:srgbClr val="191919"/>
                </a:solidFill>
                <a:latin typeface="Lucida Sans Unicode"/>
                <a:cs typeface="Lucida Sans Unicode"/>
              </a:rPr>
              <a:t>So</a:t>
            </a:r>
            <a:r>
              <a:rPr sz="1200" spc="-5" dirty="0">
                <a:solidFill>
                  <a:srgbClr val="191919"/>
                </a:solidFill>
                <a:latin typeface="Lucida Sans Unicode"/>
                <a:cs typeface="Lucida Sans Unicode"/>
              </a:rPr>
              <a:t>n</a:t>
            </a:r>
            <a:r>
              <a:rPr sz="1200" spc="-70" dirty="0">
                <a:solidFill>
                  <a:srgbClr val="191919"/>
                </a:solidFill>
                <a:latin typeface="Lucida Sans Unicode"/>
                <a:cs typeface="Lucida Sans Unicode"/>
              </a:rPr>
              <a:t> </a:t>
            </a:r>
            <a:r>
              <a:rPr sz="1200" spc="-75" dirty="0">
                <a:solidFill>
                  <a:srgbClr val="191919"/>
                </a:solidFill>
                <a:latin typeface="Lucida Sans Unicode"/>
                <a:cs typeface="Lucida Sans Unicode"/>
              </a:rPr>
              <a:t>3 </a:t>
            </a:r>
            <a:r>
              <a:rPr sz="1200" spc="-20" dirty="0">
                <a:solidFill>
                  <a:srgbClr val="191919"/>
                </a:solidFill>
                <a:latin typeface="Lucida Sans Unicode"/>
                <a:cs typeface="Lucida Sans Unicode"/>
              </a:rPr>
              <a:t>corrientes</a:t>
            </a:r>
            <a:r>
              <a:rPr sz="1200" spc="-70" dirty="0">
                <a:solidFill>
                  <a:srgbClr val="191919"/>
                </a:solidFill>
                <a:latin typeface="Lucida Sans Unicode"/>
                <a:cs typeface="Lucida Sans Unicode"/>
              </a:rPr>
              <a:t> </a:t>
            </a:r>
            <a:r>
              <a:rPr sz="1200" spc="-40" dirty="0">
                <a:solidFill>
                  <a:srgbClr val="191919"/>
                </a:solidFill>
                <a:latin typeface="Lucida Sans Unicode"/>
                <a:cs typeface="Lucida Sans Unicode"/>
              </a:rPr>
              <a:t>distintas</a:t>
            </a:r>
            <a:r>
              <a:rPr sz="1200" spc="-25" dirty="0">
                <a:solidFill>
                  <a:srgbClr val="191919"/>
                </a:solidFill>
                <a:latin typeface="Lucida Sans Unicode"/>
                <a:cs typeface="Lucida Sans Unicode"/>
              </a:rPr>
              <a:t>,</a:t>
            </a:r>
            <a:r>
              <a:rPr sz="1200" spc="-75" dirty="0">
                <a:solidFill>
                  <a:srgbClr val="191919"/>
                </a:solidFill>
                <a:latin typeface="Lucida Sans Unicode"/>
                <a:cs typeface="Lucida Sans Unicode"/>
              </a:rPr>
              <a:t> </a:t>
            </a:r>
            <a:r>
              <a:rPr sz="1200" spc="-15" dirty="0">
                <a:solidFill>
                  <a:srgbClr val="191919"/>
                </a:solidFill>
                <a:latin typeface="Lucida Sans Unicode"/>
                <a:cs typeface="Lucida Sans Unicode"/>
              </a:rPr>
              <a:t>qu</a:t>
            </a:r>
            <a:r>
              <a:rPr sz="1200" spc="-10" dirty="0">
                <a:solidFill>
                  <a:srgbClr val="191919"/>
                </a:solidFill>
                <a:latin typeface="Lucida Sans Unicode"/>
                <a:cs typeface="Lucida Sans Unicode"/>
              </a:rPr>
              <a:t>e</a:t>
            </a:r>
            <a:r>
              <a:rPr sz="1200" spc="-75" dirty="0">
                <a:solidFill>
                  <a:srgbClr val="191919"/>
                </a:solidFill>
                <a:latin typeface="Lucida Sans Unicode"/>
                <a:cs typeface="Lucida Sans Unicode"/>
              </a:rPr>
              <a:t> </a:t>
            </a:r>
            <a:r>
              <a:rPr sz="1200" spc="-20" dirty="0">
                <a:solidFill>
                  <a:srgbClr val="191919"/>
                </a:solidFill>
                <a:latin typeface="Lucida Sans Unicode"/>
                <a:cs typeface="Lucida Sans Unicode"/>
              </a:rPr>
              <a:t>tiene</a:t>
            </a:r>
            <a:r>
              <a:rPr sz="1200" spc="-15" dirty="0">
                <a:solidFill>
                  <a:srgbClr val="191919"/>
                </a:solidFill>
                <a:latin typeface="Lucida Sans Unicode"/>
                <a:cs typeface="Lucida Sans Unicode"/>
              </a:rPr>
              <a:t>n</a:t>
            </a:r>
            <a:r>
              <a:rPr sz="1200" spc="-70" dirty="0">
                <a:solidFill>
                  <a:srgbClr val="191919"/>
                </a:solidFill>
                <a:latin typeface="Lucida Sans Unicode"/>
                <a:cs typeface="Lucida Sans Unicode"/>
              </a:rPr>
              <a:t> </a:t>
            </a:r>
            <a:r>
              <a:rPr sz="1200" spc="-25" dirty="0">
                <a:solidFill>
                  <a:srgbClr val="191919"/>
                </a:solidFill>
                <a:latin typeface="Lucida Sans Unicode"/>
                <a:cs typeface="Lucida Sans Unicode"/>
              </a:rPr>
              <a:t>la  </a:t>
            </a:r>
            <a:r>
              <a:rPr sz="1200" spc="-30" dirty="0">
                <a:solidFill>
                  <a:srgbClr val="191919"/>
                </a:solidFill>
                <a:latin typeface="Lucida Sans Unicode"/>
                <a:cs typeface="Lucida Sans Unicode"/>
              </a:rPr>
              <a:t>mism</a:t>
            </a:r>
            <a:r>
              <a:rPr sz="1200" spc="-20" dirty="0">
                <a:solidFill>
                  <a:srgbClr val="191919"/>
                </a:solidFill>
                <a:latin typeface="Lucida Sans Unicode"/>
                <a:cs typeface="Lucida Sans Unicode"/>
              </a:rPr>
              <a:t>a</a:t>
            </a:r>
            <a:r>
              <a:rPr sz="1200" spc="-75" dirty="0">
                <a:solidFill>
                  <a:srgbClr val="191919"/>
                </a:solidFill>
                <a:latin typeface="Lucida Sans Unicode"/>
                <a:cs typeface="Lucida Sans Unicode"/>
              </a:rPr>
              <a:t> </a:t>
            </a:r>
            <a:r>
              <a:rPr sz="1200" spc="-35" dirty="0">
                <a:solidFill>
                  <a:srgbClr val="191919"/>
                </a:solidFill>
                <a:latin typeface="Lucida Sans Unicode"/>
                <a:cs typeface="Lucida Sans Unicode"/>
              </a:rPr>
              <a:t>magnitu</a:t>
            </a:r>
            <a:r>
              <a:rPr sz="1200" spc="-30" dirty="0">
                <a:solidFill>
                  <a:srgbClr val="191919"/>
                </a:solidFill>
                <a:latin typeface="Lucida Sans Unicode"/>
                <a:cs typeface="Lucida Sans Unicode"/>
              </a:rPr>
              <a:t>d</a:t>
            </a:r>
            <a:r>
              <a:rPr sz="1200" spc="-75" dirty="0">
                <a:solidFill>
                  <a:srgbClr val="191919"/>
                </a:solidFill>
                <a:latin typeface="Lucida Sans Unicode"/>
                <a:cs typeface="Lucida Sans Unicode"/>
              </a:rPr>
              <a:t> </a:t>
            </a:r>
            <a:r>
              <a:rPr sz="1200" spc="-30" dirty="0">
                <a:solidFill>
                  <a:srgbClr val="191919"/>
                </a:solidFill>
                <a:latin typeface="Lucida Sans Unicode"/>
                <a:cs typeface="Lucida Sans Unicode"/>
              </a:rPr>
              <a:t>y</a:t>
            </a:r>
            <a:r>
              <a:rPr sz="1200" spc="-75" dirty="0">
                <a:solidFill>
                  <a:srgbClr val="191919"/>
                </a:solidFill>
                <a:latin typeface="Lucida Sans Unicode"/>
                <a:cs typeface="Lucida Sans Unicode"/>
              </a:rPr>
              <a:t> </a:t>
            </a:r>
            <a:r>
              <a:rPr sz="1200" spc="-25" dirty="0">
                <a:solidFill>
                  <a:srgbClr val="191919"/>
                </a:solidFill>
                <a:latin typeface="Lucida Sans Unicode"/>
                <a:cs typeface="Lucida Sans Unicode"/>
              </a:rPr>
              <a:t>frecuenci</a:t>
            </a:r>
            <a:r>
              <a:rPr sz="1200" spc="-20" dirty="0">
                <a:solidFill>
                  <a:srgbClr val="191919"/>
                </a:solidFill>
                <a:latin typeface="Lucida Sans Unicode"/>
                <a:cs typeface="Lucida Sans Unicode"/>
              </a:rPr>
              <a:t>a</a:t>
            </a:r>
            <a:r>
              <a:rPr sz="1200" spc="-70" dirty="0">
                <a:solidFill>
                  <a:srgbClr val="191919"/>
                </a:solidFill>
                <a:latin typeface="Lucida Sans Unicode"/>
                <a:cs typeface="Lucida Sans Unicode"/>
              </a:rPr>
              <a:t> </a:t>
            </a:r>
            <a:r>
              <a:rPr sz="1200" spc="-15" dirty="0">
                <a:solidFill>
                  <a:srgbClr val="191919"/>
                </a:solidFill>
                <a:latin typeface="Lucida Sans Unicode"/>
                <a:cs typeface="Lucida Sans Unicode"/>
              </a:rPr>
              <a:t>pero  </a:t>
            </a:r>
            <a:r>
              <a:rPr sz="1200" spc="-25" dirty="0">
                <a:solidFill>
                  <a:srgbClr val="191919"/>
                </a:solidFill>
                <a:latin typeface="Lucida Sans Unicode"/>
                <a:cs typeface="Lucida Sans Unicode"/>
              </a:rPr>
              <a:t>desfasada</a:t>
            </a:r>
            <a:r>
              <a:rPr sz="1200" spc="-20" dirty="0">
                <a:solidFill>
                  <a:srgbClr val="191919"/>
                </a:solidFill>
                <a:latin typeface="Lucida Sans Unicode"/>
                <a:cs typeface="Lucida Sans Unicode"/>
              </a:rPr>
              <a:t>s</a:t>
            </a:r>
            <a:r>
              <a:rPr sz="1200" spc="-75" dirty="0">
                <a:solidFill>
                  <a:srgbClr val="191919"/>
                </a:solidFill>
                <a:latin typeface="Lucida Sans Unicode"/>
                <a:cs typeface="Lucida Sans Unicode"/>
              </a:rPr>
              <a:t> </a:t>
            </a:r>
            <a:r>
              <a:rPr sz="1200" spc="-80" dirty="0">
                <a:solidFill>
                  <a:srgbClr val="191919"/>
                </a:solidFill>
                <a:latin typeface="Lucida Sans Unicode"/>
                <a:cs typeface="Lucida Sans Unicode"/>
              </a:rPr>
              <a:t>12</a:t>
            </a:r>
            <a:r>
              <a:rPr sz="1200" spc="-75" dirty="0">
                <a:solidFill>
                  <a:srgbClr val="191919"/>
                </a:solidFill>
                <a:latin typeface="Lucida Sans Unicode"/>
                <a:cs typeface="Lucida Sans Unicode"/>
              </a:rPr>
              <a:t>0 </a:t>
            </a:r>
            <a:r>
              <a:rPr sz="1200" spc="-40" dirty="0">
                <a:solidFill>
                  <a:srgbClr val="191919"/>
                </a:solidFill>
                <a:latin typeface="Lucida Sans Unicode"/>
                <a:cs typeface="Lucida Sans Unicode"/>
              </a:rPr>
              <a:t>grados.</a:t>
            </a:r>
            <a:endParaRPr sz="1200">
              <a:latin typeface="Lucida Sans Unicode"/>
              <a:cs typeface="Lucida Sans Unicode"/>
            </a:endParaRPr>
          </a:p>
        </p:txBody>
      </p:sp>
      <p:pic>
        <p:nvPicPr>
          <p:cNvPr id="14" name="object 14"/>
          <p:cNvPicPr/>
          <p:nvPr/>
        </p:nvPicPr>
        <p:blipFill>
          <a:blip r:embed="rId2" cstate="print"/>
          <a:stretch>
            <a:fillRect/>
          </a:stretch>
        </p:blipFill>
        <p:spPr>
          <a:xfrm>
            <a:off x="1724421" y="837596"/>
            <a:ext cx="1760134" cy="1411078"/>
          </a:xfrm>
          <a:prstGeom prst="rect">
            <a:avLst/>
          </a:prstGeom>
        </p:spPr>
      </p:pic>
      <p:pic>
        <p:nvPicPr>
          <p:cNvPr id="15" name="object 15"/>
          <p:cNvPicPr/>
          <p:nvPr/>
        </p:nvPicPr>
        <p:blipFill>
          <a:blip r:embed="rId3" cstate="print"/>
          <a:stretch>
            <a:fillRect/>
          </a:stretch>
        </p:blipFill>
        <p:spPr>
          <a:xfrm>
            <a:off x="5656376" y="888238"/>
            <a:ext cx="1760134" cy="1309791"/>
          </a:xfrm>
          <a:prstGeom prst="rect">
            <a:avLst/>
          </a:prstGeom>
        </p:spPr>
      </p:pic>
      <p:pic>
        <p:nvPicPr>
          <p:cNvPr id="16" name="object 16"/>
          <p:cNvPicPr/>
          <p:nvPr/>
        </p:nvPicPr>
        <p:blipFill>
          <a:blip r:embed="rId4" cstate="print"/>
          <a:stretch>
            <a:fillRect/>
          </a:stretch>
        </p:blipFill>
        <p:spPr>
          <a:xfrm>
            <a:off x="3334656" y="3719795"/>
            <a:ext cx="2474685" cy="1172216"/>
          </a:xfrm>
          <a:prstGeom prst="rect">
            <a:avLst/>
          </a:prstGeom>
        </p:spPr>
      </p:pic>
      <p:sp>
        <p:nvSpPr>
          <p:cNvPr id="17" name="object 17"/>
          <p:cNvSpPr txBox="1"/>
          <p:nvPr/>
        </p:nvSpPr>
        <p:spPr>
          <a:xfrm>
            <a:off x="4010072" y="1421938"/>
            <a:ext cx="958215" cy="1518920"/>
          </a:xfrm>
          <a:prstGeom prst="rect">
            <a:avLst/>
          </a:prstGeom>
        </p:spPr>
        <p:txBody>
          <a:bodyPr vert="horz" wrap="square" lIns="0" tIns="12700" rIns="0" bIns="0" rtlCol="0">
            <a:spAutoFit/>
          </a:bodyPr>
          <a:lstStyle/>
          <a:p>
            <a:pPr marL="107950" marR="100965" algn="ctr">
              <a:lnSpc>
                <a:spcPct val="100000"/>
              </a:lnSpc>
              <a:spcBef>
                <a:spcPts val="100"/>
              </a:spcBef>
            </a:pPr>
            <a:r>
              <a:rPr sz="1400" spc="-20" dirty="0">
                <a:solidFill>
                  <a:srgbClr val="F46123"/>
                </a:solidFill>
                <a:latin typeface="Lucida Sans Unicode"/>
                <a:cs typeface="Lucida Sans Unicode"/>
              </a:rPr>
              <a:t>Europea:  </a:t>
            </a:r>
            <a:r>
              <a:rPr sz="1400" spc="-25" dirty="0">
                <a:solidFill>
                  <a:srgbClr val="F46123"/>
                </a:solidFill>
                <a:latin typeface="Lucida Sans Unicode"/>
                <a:cs typeface="Lucida Sans Unicode"/>
              </a:rPr>
              <a:t>R</a:t>
            </a:r>
            <a:endParaRPr sz="1400">
              <a:latin typeface="Lucida Sans Unicode"/>
              <a:cs typeface="Lucida Sans Unicode"/>
            </a:endParaRPr>
          </a:p>
          <a:p>
            <a:pPr marL="429895" marR="421640" algn="ctr">
              <a:lnSpc>
                <a:spcPct val="100000"/>
              </a:lnSpc>
            </a:pPr>
            <a:r>
              <a:rPr sz="1400" spc="5" dirty="0">
                <a:solidFill>
                  <a:srgbClr val="F46123"/>
                </a:solidFill>
                <a:latin typeface="Lucida Sans Unicode"/>
                <a:cs typeface="Lucida Sans Unicode"/>
              </a:rPr>
              <a:t>S  </a:t>
            </a:r>
            <a:r>
              <a:rPr sz="1400" spc="-114" dirty="0">
                <a:solidFill>
                  <a:srgbClr val="F46123"/>
                </a:solidFill>
                <a:latin typeface="Lucida Sans Unicode"/>
                <a:cs typeface="Lucida Sans Unicode"/>
              </a:rPr>
              <a:t>T</a:t>
            </a:r>
            <a:endParaRPr sz="1400">
              <a:latin typeface="Lucida Sans Unicode"/>
              <a:cs typeface="Lucida Sans Unicode"/>
            </a:endParaRPr>
          </a:p>
          <a:p>
            <a:pPr marL="12700" marR="5080" algn="ctr">
              <a:lnSpc>
                <a:spcPct val="100000"/>
              </a:lnSpc>
              <a:spcBef>
                <a:spcPts val="1680"/>
              </a:spcBef>
            </a:pPr>
            <a:r>
              <a:rPr sz="1400" spc="-30" dirty="0">
                <a:solidFill>
                  <a:srgbClr val="F46123"/>
                </a:solidFill>
                <a:latin typeface="Lucida Sans Unicode"/>
                <a:cs typeface="Lucida Sans Unicode"/>
              </a:rPr>
              <a:t>Americana:  </a:t>
            </a:r>
            <a:r>
              <a:rPr sz="1400" spc="-60" dirty="0">
                <a:solidFill>
                  <a:srgbClr val="F46123"/>
                </a:solidFill>
                <a:latin typeface="Lucida Sans Unicode"/>
                <a:cs typeface="Lucida Sans Unicode"/>
              </a:rPr>
              <a:t>L1</a:t>
            </a:r>
            <a:endParaRPr sz="1400">
              <a:latin typeface="Lucida Sans Unicode"/>
              <a:cs typeface="Lucida Sans Unicode"/>
            </a:endParaRPr>
          </a:p>
        </p:txBody>
      </p:sp>
      <p:sp>
        <p:nvSpPr>
          <p:cNvPr id="18" name="object 18"/>
          <p:cNvSpPr txBox="1"/>
          <p:nvPr/>
        </p:nvSpPr>
        <p:spPr>
          <a:xfrm>
            <a:off x="4379096" y="2915457"/>
            <a:ext cx="219710" cy="452120"/>
          </a:xfrm>
          <a:prstGeom prst="rect">
            <a:avLst/>
          </a:prstGeom>
        </p:spPr>
        <p:txBody>
          <a:bodyPr vert="horz" wrap="square" lIns="0" tIns="12700" rIns="0" bIns="0" rtlCol="0">
            <a:spAutoFit/>
          </a:bodyPr>
          <a:lstStyle/>
          <a:p>
            <a:pPr marL="12700" marR="5080">
              <a:lnSpc>
                <a:spcPct val="100000"/>
              </a:lnSpc>
              <a:spcBef>
                <a:spcPts val="100"/>
              </a:spcBef>
            </a:pPr>
            <a:r>
              <a:rPr sz="1400" spc="-50" dirty="0">
                <a:solidFill>
                  <a:srgbClr val="F46123"/>
                </a:solidFill>
                <a:latin typeface="Lucida Sans Unicode"/>
                <a:cs typeface="Lucida Sans Unicode"/>
              </a:rPr>
              <a:t>L2  L3</a:t>
            </a:r>
            <a:endParaRPr sz="140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93B5-84F5-F18D-6658-06BD8627876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37C8B6-16D4-2EC0-8C5E-2E9236F6DC4E}"/>
              </a:ext>
            </a:extLst>
          </p:cNvPr>
          <p:cNvSpPr txBox="1">
            <a:spLocks noGrp="1"/>
          </p:cNvSpPr>
          <p:nvPr>
            <p:ph type="title"/>
          </p:nvPr>
        </p:nvSpPr>
        <p:spPr>
          <a:xfrm>
            <a:off x="457200" y="742950"/>
            <a:ext cx="4343400" cy="997709"/>
          </a:xfrm>
          <a:prstGeom prst="rect">
            <a:avLst/>
          </a:prstGeom>
        </p:spPr>
        <p:txBody>
          <a:bodyPr vert="horz" wrap="square" lIns="0" tIns="12700" rIns="0" bIns="0" rtlCol="0">
            <a:spAutoFit/>
          </a:bodyPr>
          <a:lstStyle/>
          <a:p>
            <a:pPr marL="12700" algn="l">
              <a:lnSpc>
                <a:spcPct val="100000"/>
              </a:lnSpc>
              <a:spcBef>
                <a:spcPts val="100"/>
              </a:spcBef>
            </a:pPr>
            <a:r>
              <a:rPr lang="es-DO" sz="3200" b="1" i="0" dirty="0">
                <a:solidFill>
                  <a:srgbClr val="1E1E1E"/>
                </a:solidFill>
                <a:effectLst/>
                <a:latin typeface="Roboto Flex"/>
              </a:rPr>
              <a:t> ¿Qué es la Conexión Estrella</a:t>
            </a:r>
            <a:r>
              <a:rPr lang="es-DO" sz="3200" b="0" dirty="0">
                <a:solidFill>
                  <a:srgbClr val="1E1E1E"/>
                </a:solidFill>
                <a:latin typeface="Roboto Flex"/>
              </a:rPr>
              <a:t>?</a:t>
            </a:r>
            <a:endParaRPr lang="es-DO" sz="3200" dirty="0"/>
          </a:p>
        </p:txBody>
      </p:sp>
      <p:sp>
        <p:nvSpPr>
          <p:cNvPr id="11" name="object 11">
            <a:extLst>
              <a:ext uri="{FF2B5EF4-FFF2-40B4-BE49-F238E27FC236}">
                <a16:creationId xmlns:a16="http://schemas.microsoft.com/office/drawing/2014/main" id="{41C8470B-4D1A-36ED-D604-90C0BF473C2D}"/>
              </a:ext>
            </a:extLst>
          </p:cNvPr>
          <p:cNvSpPr txBox="1"/>
          <p:nvPr/>
        </p:nvSpPr>
        <p:spPr>
          <a:xfrm>
            <a:off x="685800" y="1885950"/>
            <a:ext cx="3886200" cy="2614818"/>
          </a:xfrm>
          <a:prstGeom prst="rect">
            <a:avLst/>
          </a:prstGeom>
        </p:spPr>
        <p:txBody>
          <a:bodyPr vert="horz" wrap="square" lIns="0" tIns="168910" rIns="0" bIns="0" rtlCol="0">
            <a:spAutoFit/>
          </a:bodyPr>
          <a:lstStyle/>
          <a:p>
            <a:pPr marR="7620" algn="just">
              <a:lnSpc>
                <a:spcPct val="100000"/>
              </a:lnSpc>
              <a:spcBef>
                <a:spcPts val="100"/>
              </a:spcBef>
            </a:pPr>
            <a:r>
              <a:rPr lang="es-DO" sz="1600" dirty="0"/>
              <a:t>Una </a:t>
            </a:r>
            <a:r>
              <a:rPr lang="es-DO" sz="1600" b="1" dirty="0"/>
              <a:t>conexión estrella (Y)</a:t>
            </a:r>
            <a:r>
              <a:rPr lang="es-DO" sz="1600" dirty="0"/>
              <a:t> es un tipo de configuración utilizada en sistemas trifásicos de corriente alterna para conectar los devanados de un generador, transformador o motor eléctrico. En esta configuración, un extremo de cada devanado está conectado a un punto común llamado </a:t>
            </a:r>
            <a:r>
              <a:rPr lang="es-DO" sz="1600" b="1" dirty="0"/>
              <a:t>neutro</a:t>
            </a:r>
            <a:r>
              <a:rPr lang="es-DO" sz="1600" dirty="0"/>
              <a:t>, mientras que los otros extremos se conectan a las tres líneas de fase (</a:t>
            </a:r>
            <a:r>
              <a:rPr lang="es-DO" sz="1600" b="1" dirty="0"/>
              <a:t>L1, L2, L3</a:t>
            </a:r>
            <a:r>
              <a:rPr lang="es-DO" sz="1600" dirty="0"/>
              <a:t>).</a:t>
            </a:r>
            <a:endParaRPr lang="es-DO" sz="1600" dirty="0">
              <a:solidFill>
                <a:srgbClr val="202124"/>
              </a:solidFill>
              <a:latin typeface="Arial MT"/>
              <a:cs typeface="Trebuchet MS"/>
            </a:endParaRPr>
          </a:p>
          <a:p>
            <a:pPr marR="7620">
              <a:lnSpc>
                <a:spcPct val="100000"/>
              </a:lnSpc>
              <a:spcBef>
                <a:spcPts val="100"/>
              </a:spcBef>
            </a:pPr>
            <a:endParaRPr lang="es-DO" sz="1400" dirty="0">
              <a:latin typeface="Trebuchet MS"/>
              <a:cs typeface="Trebuchet MS"/>
            </a:endParaRPr>
          </a:p>
        </p:txBody>
      </p:sp>
      <p:pic>
        <p:nvPicPr>
          <p:cNvPr id="2050" name="Picture 2" descr="CONEXION ESTRELLA – TRIANGULO | El rincon del electrico">
            <a:extLst>
              <a:ext uri="{FF2B5EF4-FFF2-40B4-BE49-F238E27FC236}">
                <a16:creationId xmlns:a16="http://schemas.microsoft.com/office/drawing/2014/main" id="{9B87B7EB-772E-EB0B-A9BA-B9A9047C3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47750"/>
            <a:ext cx="3755387" cy="376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9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7153F-CB09-EC64-8599-1266DEFDD1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82CF0A4-9BDD-A128-1203-26035BD91A5E}"/>
              </a:ext>
            </a:extLst>
          </p:cNvPr>
          <p:cNvSpPr txBox="1">
            <a:spLocks noGrp="1"/>
          </p:cNvSpPr>
          <p:nvPr>
            <p:ph type="title"/>
          </p:nvPr>
        </p:nvSpPr>
        <p:spPr>
          <a:xfrm>
            <a:off x="657579" y="707532"/>
            <a:ext cx="3928532" cy="997709"/>
          </a:xfrm>
          <a:prstGeom prst="rect">
            <a:avLst/>
          </a:prstGeom>
        </p:spPr>
        <p:txBody>
          <a:bodyPr vert="horz" wrap="square" lIns="0" tIns="12700" rIns="0" bIns="0" rtlCol="0">
            <a:spAutoFit/>
          </a:bodyPr>
          <a:lstStyle/>
          <a:p>
            <a:pPr marL="12700" algn="l">
              <a:lnSpc>
                <a:spcPct val="100000"/>
              </a:lnSpc>
              <a:spcBef>
                <a:spcPts val="100"/>
              </a:spcBef>
            </a:pPr>
            <a:r>
              <a:rPr lang="es-DO" sz="3200" b="1" i="0" dirty="0">
                <a:solidFill>
                  <a:srgbClr val="1E1E1E"/>
                </a:solidFill>
                <a:effectLst/>
                <a:latin typeface="Roboto Flex"/>
              </a:rPr>
              <a:t> ¿Qué es la Conexión </a:t>
            </a:r>
            <a:r>
              <a:rPr lang="es-DO" sz="3200" dirty="0">
                <a:solidFill>
                  <a:srgbClr val="1E1E1E"/>
                </a:solidFill>
                <a:latin typeface="Roboto Flex"/>
              </a:rPr>
              <a:t>Delta</a:t>
            </a:r>
            <a:r>
              <a:rPr lang="es-DO" sz="3200" b="0" dirty="0">
                <a:solidFill>
                  <a:srgbClr val="1E1E1E"/>
                </a:solidFill>
                <a:latin typeface="Roboto Flex"/>
              </a:rPr>
              <a:t>?</a:t>
            </a:r>
            <a:endParaRPr lang="es-DO" sz="3200" dirty="0"/>
          </a:p>
        </p:txBody>
      </p:sp>
      <p:sp>
        <p:nvSpPr>
          <p:cNvPr id="11" name="object 11">
            <a:extLst>
              <a:ext uri="{FF2B5EF4-FFF2-40B4-BE49-F238E27FC236}">
                <a16:creationId xmlns:a16="http://schemas.microsoft.com/office/drawing/2014/main" id="{28FD4B4B-D5C3-F1B5-235F-05030B955C66}"/>
              </a:ext>
            </a:extLst>
          </p:cNvPr>
          <p:cNvSpPr txBox="1"/>
          <p:nvPr/>
        </p:nvSpPr>
        <p:spPr>
          <a:xfrm>
            <a:off x="716844" y="1705241"/>
            <a:ext cx="3886200" cy="2571217"/>
          </a:xfrm>
          <a:prstGeom prst="rect">
            <a:avLst/>
          </a:prstGeom>
        </p:spPr>
        <p:txBody>
          <a:bodyPr vert="horz" wrap="square" lIns="0" tIns="168910" rIns="0" bIns="0" rtlCol="0">
            <a:spAutoFit/>
          </a:bodyPr>
          <a:lstStyle/>
          <a:p>
            <a:pPr algn="just"/>
            <a:r>
              <a:rPr lang="es-DO" sz="1600" dirty="0"/>
              <a:t>Una </a:t>
            </a:r>
            <a:r>
              <a:rPr lang="es-DO" sz="1600" b="1" dirty="0"/>
              <a:t>conexión delta (Δ)</a:t>
            </a:r>
            <a:r>
              <a:rPr lang="es-DO" sz="1600" dirty="0"/>
              <a:t> es un tipo de configuración utilizada en sistemas trifásicos de corriente alterna para conectar los devanados de un generador, transformador o motor eléctrico. En esta disposición, los extremos de los tres devanados están conectados entre sí, formando un circuito cerrado en forma de triángulo, de ahí su nombre.</a:t>
            </a:r>
          </a:p>
          <a:p>
            <a:pPr algn="l"/>
            <a:endParaRPr lang="es-DO" sz="1200" b="0" i="0" dirty="0">
              <a:solidFill>
                <a:srgbClr val="1E1E1E"/>
              </a:solidFill>
              <a:effectLst/>
              <a:latin typeface="Roboto Flex"/>
            </a:endParaRPr>
          </a:p>
        </p:txBody>
      </p:sp>
      <p:pic>
        <p:nvPicPr>
          <p:cNvPr id="3074" name="Picture 2" descr="Descubre el Secreto Oculto entre Conexiones Estrella y Delta que  Transformará tu Entendimiento Eléctrico!&quot;">
            <a:extLst>
              <a:ext uri="{FF2B5EF4-FFF2-40B4-BE49-F238E27FC236}">
                <a16:creationId xmlns:a16="http://schemas.microsoft.com/office/drawing/2014/main" id="{2C0CA406-94DD-101C-F92E-200013162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04775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2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1041</Words>
  <Application>Microsoft Office PowerPoint</Application>
  <PresentationFormat>Presentación en pantalla (16:9)</PresentationFormat>
  <Paragraphs>69</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Arial MT</vt:lpstr>
      <vt:lpstr>Calibri</vt:lpstr>
      <vt:lpstr>Lucida Sans Unicode</vt:lpstr>
      <vt:lpstr>Roboto</vt:lpstr>
      <vt:lpstr>Roboto Flex</vt:lpstr>
      <vt:lpstr>Trebuchet MS</vt:lpstr>
      <vt:lpstr>Wingdings</vt:lpstr>
      <vt:lpstr>Office Theme</vt:lpstr>
      <vt:lpstr>Motores  Trifasicos Jesus Beato Pimentel José Canario Torres Emmanuel Jiménez Josnell Tejeda </vt:lpstr>
      <vt:lpstr>Presentación de PowerPoint</vt:lpstr>
      <vt:lpstr>Presentación de PowerPoint</vt:lpstr>
      <vt:lpstr>La Fuerza de  Lorentz</vt:lpstr>
      <vt:lpstr>La ley de Faraday</vt:lpstr>
      <vt:lpstr>Funcionamiento</vt:lpstr>
      <vt:lpstr>Corriente Alterna</vt:lpstr>
      <vt:lpstr> ¿Qué es la Conexión Estrella?</vt:lpstr>
      <vt:lpstr> ¿Qué es la Conexión Delta?</vt:lpstr>
      <vt:lpstr>Arranque Estrella-Delta</vt:lpstr>
      <vt:lpstr> Conexión Estrella </vt:lpstr>
      <vt:lpstr> Conexión Delta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jesus Alberto Beato Pimentel</dc:creator>
  <cp:lastModifiedBy>jesus Alberto Beato Pimentel</cp:lastModifiedBy>
  <cp:revision>3</cp:revision>
  <dcterms:created xsi:type="dcterms:W3CDTF">2024-11-17T23:32:46Z</dcterms:created>
  <dcterms:modified xsi:type="dcterms:W3CDTF">2024-11-18T01:42:22Z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2024-11-17T00:00:00Z</vt:filetime>
  </property>
  <property fmtid="{D5CDD505-2E9C-101B-9397-08002B2CF9AE}" pid="3" name="Creator">
    <vt:lpwstr>PDFium</vt:lpwstr>
  </property>
  <property fmtid="{D5CDD505-2E9C-101B-9397-08002B2CF9AE}" pid="4" name="LastSaved">
    <vt:filetime>2024-11-17T00:00:00Z</vt:filetime>
  </property>
</Properties>
</file>