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9" r:id="rId3"/>
    <p:sldId id="259" r:id="rId4"/>
    <p:sldId id="264" r:id="rId5"/>
    <p:sldId id="270" r:id="rId6"/>
    <p:sldId id="266" r:id="rId7"/>
  </p:sldIdLst>
  <p:sldSz cx="18288000" cy="10287000"/>
  <p:notesSz cx="6858000" cy="9144000"/>
  <p:embeddedFontLst>
    <p:embeddedFont>
      <p:font typeface="Public Sans" panose="020B0604020202020204" charset="0"/>
      <p:regular r:id="rId8"/>
    </p:embeddedFont>
    <p:embeddedFont>
      <p:font typeface="Public Sans Medium"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642"/>
    <a:srgbClr val="1D1D59"/>
    <a:srgbClr val="333399"/>
    <a:srgbClr val="35005C"/>
    <a:srgbClr val="340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A90BCC-1F8D-4DAA-B46A-A9413A5899CC}" v="1" dt="2024-10-12T17:17:47.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Alberto Beato Pimentel" userId="d25819ff7428f90b" providerId="LiveId" clId="{9BA90BCC-1F8D-4DAA-B46A-A9413A5899CC}"/>
    <pc:docChg chg="addSld modSld">
      <pc:chgData name="jesus Alberto Beato Pimentel" userId="d25819ff7428f90b" providerId="LiveId" clId="{9BA90BCC-1F8D-4DAA-B46A-A9413A5899CC}" dt="2024-10-12T17:18:31.292" v="3" actId="20577"/>
      <pc:docMkLst>
        <pc:docMk/>
      </pc:docMkLst>
      <pc:sldChg chg="modSp mod">
        <pc:chgData name="jesus Alberto Beato Pimentel" userId="d25819ff7428f90b" providerId="LiveId" clId="{9BA90BCC-1F8D-4DAA-B46A-A9413A5899CC}" dt="2024-10-12T17:18:31.292" v="3" actId="20577"/>
        <pc:sldMkLst>
          <pc:docMk/>
          <pc:sldMk cId="0" sldId="259"/>
        </pc:sldMkLst>
        <pc:spChg chg="mod">
          <ac:chgData name="jesus Alberto Beato Pimentel" userId="d25819ff7428f90b" providerId="LiveId" clId="{9BA90BCC-1F8D-4DAA-B46A-A9413A5899CC}" dt="2024-10-12T17:18:31.292" v="3" actId="20577"/>
          <ac:spMkLst>
            <pc:docMk/>
            <pc:sldMk cId="0" sldId="259"/>
            <ac:spMk id="5" creationId="{99C196E5-EB12-4D92-EA7D-333A67D649B8}"/>
          </ac:spMkLst>
        </pc:spChg>
      </pc:sldChg>
      <pc:sldChg chg="add setBg">
        <pc:chgData name="jesus Alberto Beato Pimentel" userId="d25819ff7428f90b" providerId="LiveId" clId="{9BA90BCC-1F8D-4DAA-B46A-A9413A5899CC}" dt="2024-10-12T17:17:47.087" v="0"/>
        <pc:sldMkLst>
          <pc:docMk/>
          <pc:sldMk cId="0"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3A5B"/>
        </a:solidFill>
        <a:effectLst/>
      </p:bgPr>
    </p:bg>
    <p:spTree>
      <p:nvGrpSpPr>
        <p:cNvPr id="1" name=""/>
        <p:cNvGrpSpPr/>
        <p:nvPr/>
      </p:nvGrpSpPr>
      <p:grpSpPr>
        <a:xfrm>
          <a:off x="0" y="0"/>
          <a:ext cx="0" cy="0"/>
          <a:chOff x="0" y="0"/>
          <a:chExt cx="0" cy="0"/>
        </a:xfrm>
      </p:grpSpPr>
      <p:grpSp>
        <p:nvGrpSpPr>
          <p:cNvPr id="2" name="Group 2"/>
          <p:cNvGrpSpPr/>
          <p:nvPr/>
        </p:nvGrpSpPr>
        <p:grpSpPr>
          <a:xfrm>
            <a:off x="10422943" y="357806"/>
            <a:ext cx="7521930" cy="9571388"/>
            <a:chOff x="0" y="0"/>
            <a:chExt cx="1981084" cy="2520859"/>
          </a:xfrm>
        </p:grpSpPr>
        <p:sp>
          <p:nvSpPr>
            <p:cNvPr id="3" name="Freeform 3"/>
            <p:cNvSpPr/>
            <p:nvPr/>
          </p:nvSpPr>
          <p:spPr>
            <a:xfrm>
              <a:off x="0" y="0"/>
              <a:ext cx="1981085" cy="2520859"/>
            </a:xfrm>
            <a:custGeom>
              <a:avLst/>
              <a:gdLst/>
              <a:ahLst/>
              <a:cxnLst/>
              <a:rect l="l" t="t" r="r" b="b"/>
              <a:pathLst>
                <a:path w="1981085" h="2520859">
                  <a:moveTo>
                    <a:pt x="0" y="0"/>
                  </a:moveTo>
                  <a:lnTo>
                    <a:pt x="1981085" y="0"/>
                  </a:lnTo>
                  <a:lnTo>
                    <a:pt x="1981085" y="2520859"/>
                  </a:lnTo>
                  <a:lnTo>
                    <a:pt x="0" y="2520859"/>
                  </a:lnTo>
                  <a:close/>
                </a:path>
              </a:pathLst>
            </a:custGeom>
            <a:solidFill>
              <a:srgbClr val="EDF1EF"/>
            </a:solidFill>
          </p:spPr>
          <p:txBody>
            <a:bodyPr/>
            <a:lstStyle/>
            <a:p>
              <a:endParaRPr lang="es-DO"/>
            </a:p>
          </p:txBody>
        </p:sp>
        <p:sp>
          <p:nvSpPr>
            <p:cNvPr id="4" name="TextBox 4"/>
            <p:cNvSpPr txBox="1"/>
            <p:nvPr/>
          </p:nvSpPr>
          <p:spPr>
            <a:xfrm>
              <a:off x="0" y="-38100"/>
              <a:ext cx="1981084" cy="255895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1483142" y="1312626"/>
            <a:ext cx="5401532" cy="7661748"/>
          </a:xfrm>
          <a:custGeom>
            <a:avLst/>
            <a:gdLst/>
            <a:ahLst/>
            <a:cxnLst/>
            <a:rect l="l" t="t" r="r" b="b"/>
            <a:pathLst>
              <a:path w="5401532" h="7661748">
                <a:moveTo>
                  <a:pt x="0" y="0"/>
                </a:moveTo>
                <a:lnTo>
                  <a:pt x="5401532" y="0"/>
                </a:lnTo>
                <a:lnTo>
                  <a:pt x="5401532" y="7661748"/>
                </a:lnTo>
                <a:lnTo>
                  <a:pt x="0" y="7661748"/>
                </a:lnTo>
                <a:lnTo>
                  <a:pt x="0" y="0"/>
                </a:lnTo>
                <a:close/>
              </a:path>
            </a:pathLst>
          </a:custGeom>
          <a:blipFill>
            <a:blip r:embed="rId2"/>
            <a:stretch>
              <a:fillRect/>
            </a:stretch>
          </a:blipFill>
        </p:spPr>
        <p:txBody>
          <a:bodyPr/>
          <a:lstStyle/>
          <a:p>
            <a:endParaRPr lang="es-DO"/>
          </a:p>
        </p:txBody>
      </p:sp>
      <p:sp>
        <p:nvSpPr>
          <p:cNvPr id="6" name="Freeform 6"/>
          <p:cNvSpPr/>
          <p:nvPr/>
        </p:nvSpPr>
        <p:spPr>
          <a:xfrm>
            <a:off x="1028700" y="734305"/>
            <a:ext cx="588789" cy="588789"/>
          </a:xfrm>
          <a:custGeom>
            <a:avLst/>
            <a:gdLst/>
            <a:ahLst/>
            <a:cxnLst/>
            <a:rect l="l" t="t" r="r" b="b"/>
            <a:pathLst>
              <a:path w="588789" h="588789">
                <a:moveTo>
                  <a:pt x="0" y="0"/>
                </a:moveTo>
                <a:lnTo>
                  <a:pt x="588789" y="0"/>
                </a:lnTo>
                <a:lnTo>
                  <a:pt x="588789" y="588790"/>
                </a:lnTo>
                <a:lnTo>
                  <a:pt x="0" y="588790"/>
                </a:lnTo>
                <a:lnTo>
                  <a:pt x="0" y="0"/>
                </a:lnTo>
                <a:close/>
              </a:path>
            </a:pathLst>
          </a:custGeom>
          <a:blipFill>
            <a:blip r:embed="rId3"/>
            <a:stretch>
              <a:fillRect/>
            </a:stretch>
          </a:blipFill>
        </p:spPr>
        <p:txBody>
          <a:bodyPr/>
          <a:lstStyle/>
          <a:p>
            <a:endParaRPr lang="es-DO"/>
          </a:p>
        </p:txBody>
      </p:sp>
      <p:sp>
        <p:nvSpPr>
          <p:cNvPr id="11" name="AutoShape 11"/>
          <p:cNvSpPr/>
          <p:nvPr/>
        </p:nvSpPr>
        <p:spPr>
          <a:xfrm>
            <a:off x="3330907" y="9258300"/>
            <a:ext cx="6658294" cy="0"/>
          </a:xfrm>
          <a:prstGeom prst="line">
            <a:avLst/>
          </a:prstGeom>
          <a:ln w="28575" cap="flat">
            <a:solidFill>
              <a:srgbClr val="EDF1EF"/>
            </a:solidFill>
            <a:prstDash val="solid"/>
            <a:headEnd type="none" w="sm" len="sm"/>
            <a:tailEnd type="none" w="sm" len="sm"/>
          </a:ln>
        </p:spPr>
        <p:txBody>
          <a:bodyPr/>
          <a:lstStyle/>
          <a:p>
            <a:endParaRPr lang="es-DO"/>
          </a:p>
        </p:txBody>
      </p:sp>
      <p:sp>
        <p:nvSpPr>
          <p:cNvPr id="12" name="AutoShape 12"/>
          <p:cNvSpPr/>
          <p:nvPr/>
        </p:nvSpPr>
        <p:spPr>
          <a:xfrm flipV="1">
            <a:off x="6258958" y="1014413"/>
            <a:ext cx="3730243" cy="14287"/>
          </a:xfrm>
          <a:prstGeom prst="line">
            <a:avLst/>
          </a:prstGeom>
          <a:ln w="28575" cap="flat">
            <a:solidFill>
              <a:srgbClr val="EDF1EF"/>
            </a:solidFill>
            <a:prstDash val="solid"/>
            <a:headEnd type="none" w="sm" len="sm"/>
            <a:tailEnd type="none" w="sm" len="sm"/>
          </a:ln>
        </p:spPr>
        <p:txBody>
          <a:bodyPr/>
          <a:lstStyle/>
          <a:p>
            <a:endParaRPr lang="es-DO"/>
          </a:p>
        </p:txBody>
      </p:sp>
      <p:sp>
        <p:nvSpPr>
          <p:cNvPr id="13" name="CuadroTexto 12">
            <a:extLst>
              <a:ext uri="{FF2B5EF4-FFF2-40B4-BE49-F238E27FC236}">
                <a16:creationId xmlns:a16="http://schemas.microsoft.com/office/drawing/2014/main" id="{9FD7FFA5-5E6B-AD33-4BE8-07FBE60EDBBC}"/>
              </a:ext>
            </a:extLst>
          </p:cNvPr>
          <p:cNvSpPr txBox="1"/>
          <p:nvPr/>
        </p:nvSpPr>
        <p:spPr>
          <a:xfrm>
            <a:off x="1219200" y="1790699"/>
            <a:ext cx="8770001" cy="6001643"/>
          </a:xfrm>
          <a:prstGeom prst="rect">
            <a:avLst/>
          </a:prstGeom>
          <a:noFill/>
        </p:spPr>
        <p:txBody>
          <a:bodyPr wrap="square" rtlCol="0">
            <a:spAutoFit/>
          </a:bodyPr>
          <a:lstStyle/>
          <a:p>
            <a:r>
              <a:rPr lang="es-DO" sz="9600" b="1" dirty="0">
                <a:solidFill>
                  <a:schemeClr val="bg1"/>
                </a:solidFill>
                <a:effectLst/>
                <a:latin typeface="Public Sans" panose="020B0604020202020204" charset="0"/>
                <a:ea typeface="Aptos" panose="020B0004020202020204" pitchFamily="34" charset="0"/>
                <a:cs typeface="Times New Roman" panose="02020603050405020304" pitchFamily="18" charset="0"/>
              </a:rPr>
              <a:t>Estrategias para el ahorro de energía en el hogar</a:t>
            </a:r>
            <a:endParaRPr lang="es-DO" sz="9600" dirty="0">
              <a:solidFill>
                <a:schemeClr val="bg1"/>
              </a:solidFill>
              <a:latin typeface="Public Sans" panose="020B0604020202020204" charset="0"/>
            </a:endParaRPr>
          </a:p>
        </p:txBody>
      </p:sp>
      <p:sp>
        <p:nvSpPr>
          <p:cNvPr id="14" name="CuadroTexto 13">
            <a:extLst>
              <a:ext uri="{FF2B5EF4-FFF2-40B4-BE49-F238E27FC236}">
                <a16:creationId xmlns:a16="http://schemas.microsoft.com/office/drawing/2014/main" id="{60823C34-7AB9-C002-CACC-577424F412FE}"/>
              </a:ext>
            </a:extLst>
          </p:cNvPr>
          <p:cNvSpPr txBox="1"/>
          <p:nvPr/>
        </p:nvSpPr>
        <p:spPr>
          <a:xfrm>
            <a:off x="1219200" y="8343900"/>
            <a:ext cx="7986482" cy="584775"/>
          </a:xfrm>
          <a:prstGeom prst="rect">
            <a:avLst/>
          </a:prstGeom>
          <a:noFill/>
        </p:spPr>
        <p:txBody>
          <a:bodyPr wrap="none" rtlCol="0">
            <a:spAutoFit/>
          </a:bodyPr>
          <a:lstStyle/>
          <a:p>
            <a:r>
              <a:rPr lang="es-DO" sz="3200" dirty="0">
                <a:solidFill>
                  <a:schemeClr val="bg1"/>
                </a:solidFill>
                <a:latin typeface="Public Sans" panose="020B0604020202020204" charset="0"/>
              </a:rPr>
              <a:t>Jesus Alberto Beato Pimentel 2023-1283</a:t>
            </a:r>
          </a:p>
        </p:txBody>
      </p:sp>
      <p:sp>
        <p:nvSpPr>
          <p:cNvPr id="15" name="AutoShape 12">
            <a:extLst>
              <a:ext uri="{FF2B5EF4-FFF2-40B4-BE49-F238E27FC236}">
                <a16:creationId xmlns:a16="http://schemas.microsoft.com/office/drawing/2014/main" id="{FF1F4D17-3DF3-38BD-4C98-C2E545641C8C}"/>
              </a:ext>
            </a:extLst>
          </p:cNvPr>
          <p:cNvSpPr/>
          <p:nvPr/>
        </p:nvSpPr>
        <p:spPr>
          <a:xfrm flipV="1">
            <a:off x="2528715" y="1036290"/>
            <a:ext cx="3730243" cy="14287"/>
          </a:xfrm>
          <a:prstGeom prst="line">
            <a:avLst/>
          </a:prstGeom>
          <a:ln w="28575" cap="flat">
            <a:solidFill>
              <a:srgbClr val="EDF1EF"/>
            </a:solidFill>
            <a:prstDash val="solid"/>
            <a:headEnd type="none" w="sm" len="sm"/>
            <a:tailEnd type="none" w="sm" len="sm"/>
          </a:ln>
        </p:spPr>
        <p:txBody>
          <a:bodyPr/>
          <a:lstStyle/>
          <a:p>
            <a:endParaRPr lang="es-DO"/>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249D3-D0CA-9D22-088A-24EF1F9A25A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69612BBB-29AF-5B03-8E10-58922A6120CD}"/>
              </a:ext>
            </a:extLst>
          </p:cNvPr>
          <p:cNvSpPr txBox="1"/>
          <p:nvPr/>
        </p:nvSpPr>
        <p:spPr>
          <a:xfrm>
            <a:off x="8382000" y="190500"/>
            <a:ext cx="9296400" cy="2674578"/>
          </a:xfrm>
          <a:prstGeom prst="rect">
            <a:avLst/>
          </a:prstGeom>
        </p:spPr>
        <p:txBody>
          <a:bodyPr wrap="square" lIns="0" tIns="0" rIns="0" bIns="0" rtlCol="0" anchor="t">
            <a:spAutoFit/>
          </a:bodyPr>
          <a:lstStyle/>
          <a:p>
            <a:pPr lvl="1">
              <a:lnSpc>
                <a:spcPct val="107000"/>
              </a:lnSpc>
              <a:spcAft>
                <a:spcPts val="800"/>
              </a:spcAft>
              <a:buSzPts val="1000"/>
              <a:tabLst>
                <a:tab pos="914400" algn="l"/>
              </a:tabLst>
            </a:pPr>
            <a:endParaRPr lang="es-DO" dirty="0"/>
          </a:p>
          <a:p>
            <a:pPr lvl="1">
              <a:lnSpc>
                <a:spcPct val="107000"/>
              </a:lnSpc>
              <a:spcAft>
                <a:spcPts val="800"/>
              </a:spcAft>
              <a:buSzPts val="1000"/>
              <a:tabLst>
                <a:tab pos="914400" algn="l"/>
              </a:tabLst>
            </a:pPr>
            <a:r>
              <a:rPr lang="es-DO" sz="3600" b="1" kern="100" dirty="0">
                <a:effectLst/>
                <a:latin typeface="Times New Roman" panose="02020603050405020304" pitchFamily="18" charset="0"/>
                <a:ea typeface="Aptos" panose="020B0004020202020204" pitchFamily="34" charset="0"/>
                <a:cs typeface="Times New Roman" panose="02020603050405020304" pitchFamily="18" charset="0"/>
              </a:rPr>
              <a:t>Consejos prácticos para el ahorro energético en el hogar.</a:t>
            </a:r>
          </a:p>
          <a:p>
            <a:pPr algn="l">
              <a:lnSpc>
                <a:spcPts val="7680"/>
              </a:lnSpc>
            </a:pPr>
            <a:endParaRPr lang="en-US" sz="8000" spc="-656" dirty="0">
              <a:solidFill>
                <a:srgbClr val="3A3A5B"/>
              </a:solidFill>
              <a:latin typeface="Public Sans"/>
              <a:ea typeface="Public Sans"/>
              <a:cs typeface="Public Sans"/>
              <a:sym typeface="Public Sans"/>
            </a:endParaRPr>
          </a:p>
        </p:txBody>
      </p:sp>
      <p:sp>
        <p:nvSpPr>
          <p:cNvPr id="4" name="TextBox 4">
            <a:extLst>
              <a:ext uri="{FF2B5EF4-FFF2-40B4-BE49-F238E27FC236}">
                <a16:creationId xmlns:a16="http://schemas.microsoft.com/office/drawing/2014/main" id="{6911975B-8BF6-F764-1F81-46C5FCA958FC}"/>
              </a:ext>
            </a:extLst>
          </p:cNvPr>
          <p:cNvSpPr txBox="1"/>
          <p:nvPr/>
        </p:nvSpPr>
        <p:spPr>
          <a:xfrm>
            <a:off x="8779249" y="1742542"/>
            <a:ext cx="8501902" cy="8282332"/>
          </a:xfrm>
          <a:prstGeom prst="rect">
            <a:avLst/>
          </a:prstGeom>
        </p:spPr>
        <p:txBody>
          <a:bodyPr lIns="0" tIns="0" rIns="0" bIns="0" rtlCol="0" anchor="t">
            <a:spAutoFit/>
          </a:bodyPr>
          <a:lstStyle/>
          <a:p>
            <a:pPr marL="0" lvl="0" indent="0" algn="l">
              <a:lnSpc>
                <a:spcPts val="2699"/>
              </a:lnSpc>
              <a:spcBef>
                <a:spcPct val="0"/>
              </a:spcBef>
            </a:pPr>
            <a:endParaRPr lang="es-MX" sz="1999" b="1" spc="119" dirty="0">
              <a:solidFill>
                <a:srgbClr val="3A3A5B"/>
              </a:solidFill>
              <a:latin typeface="Public Sans Medium"/>
              <a:ea typeface="Public Sans Medium"/>
              <a:cs typeface="Public Sans Medium"/>
              <a:sym typeface="Public Sans Medium"/>
            </a:endParaRPr>
          </a:p>
          <a:p>
            <a:pPr marL="0" lvl="0" indent="0" algn="just">
              <a:lnSpc>
                <a:spcPts val="2699"/>
              </a:lnSpc>
              <a:spcBef>
                <a:spcPct val="0"/>
              </a:spcBef>
            </a:pPr>
            <a:r>
              <a:rPr lang="es-DO" sz="2400" dirty="0">
                <a:latin typeface="Times New Roman" panose="02020603050405020304" pitchFamily="18" charset="0"/>
                <a:cs typeface="Times New Roman" panose="02020603050405020304" pitchFamily="18" charset="0"/>
              </a:rPr>
              <a:t>El consumo de energía en el hogar puede reducirse significativamente con pequeños cambios en nuestros hábitos cotidianos. Adoptar prácticas de ahorro no solo contribuye a la protección del medio ambiente, sino que también reduce los costos en la factura de electricidad. Consejos:</a:t>
            </a:r>
          </a:p>
          <a:p>
            <a:pPr marL="0" lvl="0" indent="0" algn="just">
              <a:lnSpc>
                <a:spcPts val="2699"/>
              </a:lnSpc>
              <a:spcBef>
                <a:spcPct val="0"/>
              </a:spcBef>
            </a:pPr>
            <a:endParaRPr lang="es-DO" sz="2400" dirty="0">
              <a:latin typeface="Times New Roman" panose="02020603050405020304" pitchFamily="18" charset="0"/>
              <a:cs typeface="Times New Roman" panose="02020603050405020304" pitchFamily="18" charset="0"/>
            </a:endParaRPr>
          </a:p>
          <a:p>
            <a:pPr marL="342900" lvl="0" indent="-342900" algn="just">
              <a:lnSpc>
                <a:spcPts val="2699"/>
              </a:lnSpc>
              <a:spcBef>
                <a:spcPct val="0"/>
              </a:spcBef>
              <a:buFont typeface="Arial" panose="020B0604020202020204" pitchFamily="34" charset="0"/>
              <a:buChar char="•"/>
            </a:pPr>
            <a:r>
              <a:rPr lang="es-DO" sz="2400" b="1" dirty="0">
                <a:latin typeface="Times New Roman" panose="02020603050405020304" pitchFamily="18" charset="0"/>
                <a:cs typeface="Times New Roman" panose="02020603050405020304" pitchFamily="18" charset="0"/>
              </a:rPr>
              <a:t>Iluminación eficiente:</a:t>
            </a:r>
            <a:r>
              <a:rPr lang="es-DO" sz="2400" dirty="0">
                <a:latin typeface="Times New Roman" panose="02020603050405020304" pitchFamily="18" charset="0"/>
                <a:cs typeface="Times New Roman" panose="02020603050405020304" pitchFamily="18" charset="0"/>
              </a:rPr>
              <a:t> Cambia las bombillas tradicionales por LED, que consumen menos energía y duran más. Aprovecha la luz natural y apaga las luces cuando no las necesites.</a:t>
            </a:r>
          </a:p>
          <a:p>
            <a:pPr marL="342900" lvl="0" indent="-342900" algn="just">
              <a:lnSpc>
                <a:spcPts val="2699"/>
              </a:lnSpc>
              <a:spcBef>
                <a:spcPct val="0"/>
              </a:spcBef>
              <a:buFont typeface="Arial" panose="020B0604020202020204" pitchFamily="34" charset="0"/>
              <a:buChar char="•"/>
            </a:pPr>
            <a:endParaRPr lang="es-DO" sz="2400" dirty="0">
              <a:latin typeface="Times New Roman" panose="02020603050405020304" pitchFamily="18" charset="0"/>
              <a:cs typeface="Times New Roman" panose="02020603050405020304" pitchFamily="18" charset="0"/>
            </a:endParaRPr>
          </a:p>
          <a:p>
            <a:pPr marL="342900" lvl="0" indent="-342900" algn="just">
              <a:lnSpc>
                <a:spcPts val="2699"/>
              </a:lnSpc>
              <a:spcBef>
                <a:spcPct val="0"/>
              </a:spcBef>
              <a:buFont typeface="Arial" panose="020B0604020202020204" pitchFamily="34" charset="0"/>
              <a:buChar char="•"/>
            </a:pPr>
            <a:r>
              <a:rPr lang="es-DO" sz="2400" b="1" dirty="0">
                <a:latin typeface="Times New Roman" panose="02020603050405020304" pitchFamily="18" charset="0"/>
                <a:cs typeface="Times New Roman" panose="02020603050405020304" pitchFamily="18" charset="0"/>
              </a:rPr>
              <a:t>Desconecta dispositivos</a:t>
            </a:r>
            <a:r>
              <a:rPr lang="es-DO" sz="2400" dirty="0">
                <a:latin typeface="Times New Roman" panose="02020603050405020304" pitchFamily="18" charset="0"/>
                <a:cs typeface="Times New Roman" panose="02020603050405020304" pitchFamily="18" charset="0"/>
              </a:rPr>
              <a:t>: Apaga y desconecta los electrodomésticos y dispositivos electrónicos cuando no los estés usando, ya que muchos consumen energía en modo de espera.</a:t>
            </a:r>
          </a:p>
          <a:p>
            <a:pPr marL="342900" lvl="0" indent="-342900" algn="just">
              <a:lnSpc>
                <a:spcPts val="2699"/>
              </a:lnSpc>
              <a:spcBef>
                <a:spcPct val="0"/>
              </a:spcBef>
              <a:buFont typeface="Arial" panose="020B0604020202020204" pitchFamily="34" charset="0"/>
              <a:buChar char="•"/>
            </a:pPr>
            <a:endParaRPr lang="es-DO" sz="2400" dirty="0">
              <a:latin typeface="Times New Roman" panose="02020603050405020304" pitchFamily="18" charset="0"/>
              <a:cs typeface="Times New Roman" panose="02020603050405020304" pitchFamily="18" charset="0"/>
            </a:endParaRPr>
          </a:p>
          <a:p>
            <a:pPr marL="342900" lvl="0" indent="-342900" algn="just">
              <a:lnSpc>
                <a:spcPts val="2699"/>
              </a:lnSpc>
              <a:spcBef>
                <a:spcPct val="0"/>
              </a:spcBef>
              <a:buFont typeface="Arial" panose="020B0604020202020204" pitchFamily="34" charset="0"/>
              <a:buChar char="•"/>
            </a:pPr>
            <a:r>
              <a:rPr lang="es-DO" sz="2400" b="1" dirty="0">
                <a:latin typeface="Times New Roman" panose="02020603050405020304" pitchFamily="18" charset="0"/>
                <a:cs typeface="Times New Roman" panose="02020603050405020304" pitchFamily="18" charset="0"/>
              </a:rPr>
              <a:t>Utiliza temporizadores</a:t>
            </a:r>
            <a:r>
              <a:rPr lang="es-DO" sz="2400" dirty="0">
                <a:latin typeface="Times New Roman" panose="02020603050405020304" pitchFamily="18" charset="0"/>
                <a:cs typeface="Times New Roman" panose="02020603050405020304" pitchFamily="18" charset="0"/>
              </a:rPr>
              <a:t>: Instala temporizadores en las luces exteriores y en otros dispositivos para que se apaguen automáticamente cuando no se necesitan.</a:t>
            </a:r>
          </a:p>
          <a:p>
            <a:pPr marL="342900" lvl="0" indent="-342900" algn="just">
              <a:lnSpc>
                <a:spcPts val="2699"/>
              </a:lnSpc>
              <a:spcBef>
                <a:spcPct val="0"/>
              </a:spcBef>
              <a:buFont typeface="Arial" panose="020B0604020202020204" pitchFamily="34" charset="0"/>
              <a:buChar char="•"/>
            </a:pPr>
            <a:endParaRPr lang="es-DO" sz="2400" dirty="0">
              <a:latin typeface="Times New Roman" panose="02020603050405020304" pitchFamily="18" charset="0"/>
              <a:cs typeface="Times New Roman" panose="02020603050405020304" pitchFamily="18" charset="0"/>
            </a:endParaRPr>
          </a:p>
          <a:p>
            <a:pPr marL="342900" lvl="0" indent="-342900" algn="just">
              <a:lnSpc>
                <a:spcPts val="2699"/>
              </a:lnSpc>
              <a:spcBef>
                <a:spcPct val="0"/>
              </a:spcBef>
              <a:buFont typeface="Arial" panose="020B0604020202020204" pitchFamily="34" charset="0"/>
              <a:buChar char="•"/>
            </a:pPr>
            <a:r>
              <a:rPr lang="es-DO" sz="2400" b="1" dirty="0">
                <a:latin typeface="Times New Roman" panose="02020603050405020304" pitchFamily="18" charset="0"/>
                <a:cs typeface="Times New Roman" panose="02020603050405020304" pitchFamily="18" charset="0"/>
              </a:rPr>
              <a:t>Usa electrodomésticos eficientes</a:t>
            </a:r>
            <a:r>
              <a:rPr lang="es-DO" sz="2400" dirty="0">
                <a:latin typeface="Times New Roman" panose="02020603050405020304" pitchFamily="18" charset="0"/>
                <a:cs typeface="Times New Roman" panose="02020603050405020304" pitchFamily="18" charset="0"/>
              </a:rPr>
              <a:t>: Invierte en electrodomésticos con etiquetas de eficiencia energética (A+ o superior) para reducir el consumo.</a:t>
            </a:r>
          </a:p>
          <a:p>
            <a:pPr marL="0" lvl="0" indent="0" algn="l">
              <a:lnSpc>
                <a:spcPts val="2699"/>
              </a:lnSpc>
              <a:spcBef>
                <a:spcPct val="0"/>
              </a:spcBef>
            </a:pPr>
            <a:endParaRPr lang="en-US" sz="1999" b="1" spc="119" dirty="0">
              <a:solidFill>
                <a:srgbClr val="3A3A5B"/>
              </a:solidFill>
              <a:latin typeface="Public Sans Medium"/>
              <a:ea typeface="Public Sans Medium"/>
              <a:cs typeface="Public Sans Medium"/>
              <a:sym typeface="Public Sans Medium"/>
            </a:endParaRPr>
          </a:p>
          <a:p>
            <a:pPr marL="457200" lvl="0" indent="-457200" algn="l">
              <a:lnSpc>
                <a:spcPts val="2699"/>
              </a:lnSpc>
              <a:spcBef>
                <a:spcPct val="0"/>
              </a:spcBef>
              <a:buAutoNum type="arabicPeriod"/>
            </a:pPr>
            <a:endParaRPr lang="es-MX" sz="1999" b="1" spc="119" dirty="0">
              <a:solidFill>
                <a:srgbClr val="3A3A5B"/>
              </a:solidFill>
              <a:latin typeface="Public Sans Medium"/>
              <a:ea typeface="Public Sans Medium"/>
              <a:cs typeface="Public Sans Medium"/>
              <a:sym typeface="Public Sans Medium"/>
            </a:endParaRPr>
          </a:p>
        </p:txBody>
      </p:sp>
      <p:pic>
        <p:nvPicPr>
          <p:cNvPr id="1028" name="Picture 4" descr="Día Mundial Eficiencia Energética">
            <a:extLst>
              <a:ext uri="{FF2B5EF4-FFF2-40B4-BE49-F238E27FC236}">
                <a16:creationId xmlns:a16="http://schemas.microsoft.com/office/drawing/2014/main" id="{FC10C85B-C663-5A31-77B3-A051BF7C9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51" y="723900"/>
            <a:ext cx="6858000" cy="828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13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A3A5B"/>
        </a:solidFill>
        <a:effectLst/>
      </p:bgPr>
    </p:bg>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99C196E5-EB12-4D92-EA7D-333A67D649B8}"/>
              </a:ext>
            </a:extLst>
          </p:cNvPr>
          <p:cNvSpPr txBox="1"/>
          <p:nvPr/>
        </p:nvSpPr>
        <p:spPr>
          <a:xfrm>
            <a:off x="1115222" y="377883"/>
            <a:ext cx="9601200" cy="1869486"/>
          </a:xfrm>
          <a:prstGeom prst="rect">
            <a:avLst/>
          </a:prstGeom>
        </p:spPr>
        <p:txBody>
          <a:bodyPr wrap="square" lIns="0" tIns="0" rIns="0" bIns="0" rtlCol="0" anchor="t">
            <a:spAutoFit/>
          </a:bodyPr>
          <a:lstStyle/>
          <a:p>
            <a:pPr algn="l">
              <a:lnSpc>
                <a:spcPts val="7680"/>
              </a:lnSpc>
            </a:pPr>
            <a:r>
              <a:rPr lang="es-DO" sz="4800" b="1" dirty="0">
                <a:solidFill>
                  <a:schemeClr val="bg1"/>
                </a:solidFill>
                <a:effectLst/>
                <a:latin typeface="Public Sans" panose="020B0604020202020204" charset="0"/>
                <a:ea typeface="Aptos" panose="020B0004020202020204" pitchFamily="34" charset="0"/>
                <a:cs typeface="Times New Roman" panose="02020603050405020304" pitchFamily="18" charset="0"/>
              </a:rPr>
              <a:t>Medidas de bajo costo para mejorar la eficiencia  en el hogar.</a:t>
            </a:r>
            <a:endParaRPr lang="en-US" sz="28700" b="1" spc="-656" dirty="0">
              <a:solidFill>
                <a:schemeClr val="bg1"/>
              </a:solidFill>
              <a:latin typeface="Public Sans" panose="020B0604020202020204" charset="0"/>
              <a:ea typeface="Public Sans"/>
              <a:cs typeface="Public Sans"/>
              <a:sym typeface="Public Sans"/>
            </a:endParaRPr>
          </a:p>
        </p:txBody>
      </p:sp>
      <p:sp>
        <p:nvSpPr>
          <p:cNvPr id="6" name="TextBox 4">
            <a:extLst>
              <a:ext uri="{FF2B5EF4-FFF2-40B4-BE49-F238E27FC236}">
                <a16:creationId xmlns:a16="http://schemas.microsoft.com/office/drawing/2014/main" id="{E40B905D-D148-0A33-9D27-AA04C7E66FE3}"/>
              </a:ext>
            </a:extLst>
          </p:cNvPr>
          <p:cNvSpPr txBox="1"/>
          <p:nvPr/>
        </p:nvSpPr>
        <p:spPr>
          <a:xfrm>
            <a:off x="1096637" y="2697165"/>
            <a:ext cx="8501902" cy="7589835"/>
          </a:xfrm>
          <a:prstGeom prst="rect">
            <a:avLst/>
          </a:prstGeom>
        </p:spPr>
        <p:txBody>
          <a:bodyPr lIns="0" tIns="0" rIns="0" bIns="0" rtlCol="0" anchor="t">
            <a:spAutoFit/>
          </a:bodyPr>
          <a:lstStyle/>
          <a:p>
            <a:pPr marL="0" lvl="0" indent="0" algn="just">
              <a:lnSpc>
                <a:spcPts val="2699"/>
              </a:lnSpc>
              <a:spcBef>
                <a:spcPct val="0"/>
              </a:spcBef>
            </a:pPr>
            <a:r>
              <a:rPr lang="es-DO" sz="2400" dirty="0">
                <a:solidFill>
                  <a:schemeClr val="bg1"/>
                </a:solidFill>
                <a:latin typeface="Times New Roman" panose="02020603050405020304" pitchFamily="18" charset="0"/>
                <a:cs typeface="Times New Roman" panose="02020603050405020304" pitchFamily="18" charset="0"/>
              </a:rPr>
              <a:t>Implementar medidas de bajo costo puede ser una forma efectiva de lograrlo sin necesidad de realizar grandes inversiones. Con pequeños cambios en nuestros hábitos y en la forma en que utilizamos nuestros recursos, es posible mejorar significativamente el rendimiento energético de nuestros hogares. Estas medidas pueden ser:</a:t>
            </a:r>
          </a:p>
          <a:p>
            <a:pPr marL="0" lvl="0" indent="0" algn="just">
              <a:lnSpc>
                <a:spcPts val="2699"/>
              </a:lnSpc>
              <a:spcBef>
                <a:spcPct val="0"/>
              </a:spcBef>
            </a:pPr>
            <a:endParaRPr lang="es-DO" sz="2400" dirty="0">
              <a:solidFill>
                <a:schemeClr val="bg1"/>
              </a:solidFill>
              <a:latin typeface="Times New Roman" panose="02020603050405020304" pitchFamily="18" charset="0"/>
              <a:cs typeface="Times New Roman" panose="02020603050405020304" pitchFamily="18" charset="0"/>
            </a:endParaRPr>
          </a:p>
          <a:p>
            <a:pPr marL="342900" lvl="0" indent="-342900" algn="just">
              <a:lnSpc>
                <a:spcPts val="2699"/>
              </a:lnSpc>
              <a:spcBef>
                <a:spcPct val="0"/>
              </a:spcBef>
              <a:buFont typeface="Arial" panose="020B0604020202020204" pitchFamily="34" charset="0"/>
              <a:buChar char="•"/>
            </a:pPr>
            <a:r>
              <a:rPr lang="es-DO" sz="2400" b="1" dirty="0">
                <a:solidFill>
                  <a:schemeClr val="bg1"/>
                </a:solidFill>
                <a:latin typeface="Times New Roman" panose="02020603050405020304" pitchFamily="18" charset="0"/>
                <a:cs typeface="Times New Roman" panose="02020603050405020304" pitchFamily="18" charset="0"/>
              </a:rPr>
              <a:t>Aislamiento de ventanas y puertas</a:t>
            </a:r>
            <a:r>
              <a:rPr lang="es-DO" sz="2400" dirty="0">
                <a:solidFill>
                  <a:schemeClr val="bg1"/>
                </a:solidFill>
                <a:latin typeface="Times New Roman" panose="02020603050405020304" pitchFamily="18" charset="0"/>
                <a:cs typeface="Times New Roman" panose="02020603050405020304" pitchFamily="18" charset="0"/>
              </a:rPr>
              <a:t>: Utiliza burletes o masilla para sellar las rendijas alrededor de ventanas y puertas, evitando así fugas de aire y mejorando la eficiencia térmica.</a:t>
            </a:r>
          </a:p>
          <a:p>
            <a:pPr marL="342900" lvl="0" indent="-342900" algn="just">
              <a:lnSpc>
                <a:spcPts val="2699"/>
              </a:lnSpc>
              <a:spcBef>
                <a:spcPct val="0"/>
              </a:spcBef>
              <a:buFont typeface="Arial" panose="020B0604020202020204" pitchFamily="34" charset="0"/>
              <a:buChar char="•"/>
            </a:pPr>
            <a:r>
              <a:rPr lang="es-DO" sz="2400" b="1" dirty="0">
                <a:solidFill>
                  <a:schemeClr val="bg1"/>
                </a:solidFill>
                <a:latin typeface="Times New Roman" panose="02020603050405020304" pitchFamily="18" charset="0"/>
                <a:cs typeface="Times New Roman" panose="02020603050405020304" pitchFamily="18" charset="0"/>
              </a:rPr>
              <a:t>Termostato programable</a:t>
            </a:r>
            <a:r>
              <a:rPr lang="es-DO" sz="2400" dirty="0">
                <a:solidFill>
                  <a:schemeClr val="bg1"/>
                </a:solidFill>
                <a:latin typeface="Times New Roman" panose="02020603050405020304" pitchFamily="18" charset="0"/>
                <a:cs typeface="Times New Roman" panose="02020603050405020304" pitchFamily="18" charset="0"/>
              </a:rPr>
              <a:t>: Si tienes un termostato programable, ajústalo para que se apague o reduzca la temperatura cuando no estás en casa o durante la noche.</a:t>
            </a:r>
          </a:p>
          <a:p>
            <a:pPr marL="342900" lvl="0" indent="-342900" algn="just">
              <a:lnSpc>
                <a:spcPts val="2699"/>
              </a:lnSpc>
              <a:spcBef>
                <a:spcPct val="0"/>
              </a:spcBef>
              <a:buFont typeface="Arial" panose="020B0604020202020204" pitchFamily="34" charset="0"/>
              <a:buChar char="•"/>
            </a:pPr>
            <a:r>
              <a:rPr lang="es-DO" sz="2400" b="1" dirty="0">
                <a:solidFill>
                  <a:schemeClr val="bg1"/>
                </a:solidFill>
                <a:latin typeface="Times New Roman" panose="02020603050405020304" pitchFamily="18" charset="0"/>
                <a:cs typeface="Times New Roman" panose="02020603050405020304" pitchFamily="18" charset="0"/>
              </a:rPr>
              <a:t>Mantenimiento regular</a:t>
            </a:r>
            <a:r>
              <a:rPr lang="es-DO" sz="2400" dirty="0">
                <a:solidFill>
                  <a:schemeClr val="bg1"/>
                </a:solidFill>
                <a:latin typeface="Times New Roman" panose="02020603050405020304" pitchFamily="18" charset="0"/>
                <a:cs typeface="Times New Roman" panose="02020603050405020304" pitchFamily="18" charset="0"/>
              </a:rPr>
              <a:t>: Realiza un mantenimiento regular de sistemas de calefacción y aire acondicionado, como limpiar o reemplazar filtros, para asegurarte de que funcionen de manera eficiente.</a:t>
            </a:r>
          </a:p>
          <a:p>
            <a:pPr marL="342900" lvl="0" indent="-342900" algn="just">
              <a:lnSpc>
                <a:spcPts val="2699"/>
              </a:lnSpc>
              <a:spcBef>
                <a:spcPct val="0"/>
              </a:spcBef>
              <a:buFont typeface="Arial" panose="020B0604020202020204" pitchFamily="34" charset="0"/>
              <a:buChar char="•"/>
            </a:pPr>
            <a:r>
              <a:rPr lang="es-DO" sz="2400" b="1" dirty="0">
                <a:solidFill>
                  <a:schemeClr val="bg1"/>
                </a:solidFill>
                <a:latin typeface="Times New Roman" panose="02020603050405020304" pitchFamily="18" charset="0"/>
                <a:cs typeface="Times New Roman" panose="02020603050405020304" pitchFamily="18" charset="0"/>
              </a:rPr>
              <a:t>Bombillas LED</a:t>
            </a:r>
            <a:r>
              <a:rPr lang="es-DO" sz="2400" dirty="0">
                <a:solidFill>
                  <a:schemeClr val="bg1"/>
                </a:solidFill>
                <a:latin typeface="Times New Roman" panose="02020603050405020304" pitchFamily="18" charset="0"/>
                <a:cs typeface="Times New Roman" panose="02020603050405020304" pitchFamily="18" charset="0"/>
              </a:rPr>
              <a:t>: Sustituye las bombillas incandescentes por bombillas LED, que consumen menos energía y tienen una vida útil mucho más larga.</a:t>
            </a:r>
          </a:p>
          <a:p>
            <a:pPr marL="342900" lvl="0" indent="-342900" algn="just">
              <a:lnSpc>
                <a:spcPts val="2699"/>
              </a:lnSpc>
              <a:spcBef>
                <a:spcPct val="0"/>
              </a:spcBef>
              <a:buFont typeface="Arial" panose="020B0604020202020204" pitchFamily="34" charset="0"/>
              <a:buChar char="•"/>
            </a:pPr>
            <a:r>
              <a:rPr lang="es-DO" sz="2400" b="1" dirty="0">
                <a:solidFill>
                  <a:schemeClr val="bg1"/>
                </a:solidFill>
                <a:latin typeface="Times New Roman" panose="02020603050405020304" pitchFamily="18" charset="0"/>
                <a:cs typeface="Times New Roman" panose="02020603050405020304" pitchFamily="18" charset="0"/>
              </a:rPr>
              <a:t>Usar cortinas térmicas</a:t>
            </a:r>
            <a:r>
              <a:rPr lang="es-DO" sz="2400" dirty="0">
                <a:solidFill>
                  <a:schemeClr val="bg1"/>
                </a:solidFill>
                <a:latin typeface="Times New Roman" panose="02020603050405020304" pitchFamily="18" charset="0"/>
                <a:cs typeface="Times New Roman" panose="02020603050405020304" pitchFamily="18" charset="0"/>
              </a:rPr>
              <a:t>: Instalar cortinas gruesas o térmicas para retener el calor en invierno y bloquear el calor en verano.</a:t>
            </a:r>
            <a:endParaRPr lang="es-DO" sz="2400" b="1" spc="119" dirty="0">
              <a:solidFill>
                <a:schemeClr val="bg1"/>
              </a:solidFill>
              <a:latin typeface="Times New Roman" panose="02020603050405020304" pitchFamily="18" charset="0"/>
              <a:ea typeface="Public Sans Medium"/>
              <a:cs typeface="Times New Roman" panose="02020603050405020304" pitchFamily="18" charset="0"/>
              <a:sym typeface="Public Sans Medium"/>
            </a:endParaRPr>
          </a:p>
          <a:p>
            <a:pPr marL="0" lvl="0" indent="0" algn="just">
              <a:lnSpc>
                <a:spcPts val="2699"/>
              </a:lnSpc>
              <a:spcBef>
                <a:spcPct val="0"/>
              </a:spcBef>
            </a:pPr>
            <a:endParaRPr lang="en-US" sz="1999" b="1" spc="119" dirty="0">
              <a:solidFill>
                <a:schemeClr val="bg1"/>
              </a:solidFill>
              <a:latin typeface="Public Sans Medium"/>
              <a:ea typeface="Public Sans Medium"/>
              <a:cs typeface="Public Sans Medium"/>
              <a:sym typeface="Public Sans Medium"/>
            </a:endParaRPr>
          </a:p>
        </p:txBody>
      </p:sp>
      <p:pic>
        <p:nvPicPr>
          <p:cNvPr id="2050" name="Picture 2" descr="Objetivo: ahorrar energía en casa - Jaureguizar">
            <a:extLst>
              <a:ext uri="{FF2B5EF4-FFF2-40B4-BE49-F238E27FC236}">
                <a16:creationId xmlns:a16="http://schemas.microsoft.com/office/drawing/2014/main" id="{2504FDB0-1979-5589-7FEE-788F48A2F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7390" y="530227"/>
            <a:ext cx="6841009" cy="4333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sejos para ahorrar energía en casa | Secretaría de Medio Ambiente y  Recursos Naturales | Gobierno | gob.mx">
            <a:extLst>
              <a:ext uri="{FF2B5EF4-FFF2-40B4-BE49-F238E27FC236}">
                <a16:creationId xmlns:a16="http://schemas.microsoft.com/office/drawing/2014/main" id="{7A7240DB-99B2-2F39-CE93-10ABD847C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7390" y="4864101"/>
            <a:ext cx="6841008" cy="48926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F1EF"/>
        </a:solidFill>
        <a:effectLst/>
      </p:bgPr>
    </p:bg>
    <p:spTree>
      <p:nvGrpSpPr>
        <p:cNvPr id="1" name=""/>
        <p:cNvGrpSpPr/>
        <p:nvPr/>
      </p:nvGrpSpPr>
      <p:grpSpPr>
        <a:xfrm>
          <a:off x="0" y="0"/>
          <a:ext cx="0" cy="0"/>
          <a:chOff x="0" y="0"/>
          <a:chExt cx="0" cy="0"/>
        </a:xfrm>
      </p:grpSpPr>
      <p:sp>
        <p:nvSpPr>
          <p:cNvPr id="3" name="TextBox 3"/>
          <p:cNvSpPr txBox="1"/>
          <p:nvPr/>
        </p:nvSpPr>
        <p:spPr>
          <a:xfrm>
            <a:off x="7467601" y="266700"/>
            <a:ext cx="10134600" cy="550664"/>
          </a:xfrm>
          <a:prstGeom prst="rect">
            <a:avLst/>
          </a:prstGeom>
        </p:spPr>
        <p:txBody>
          <a:bodyPr wrap="square" lIns="0" tIns="0" rIns="0" bIns="0" rtlCol="0" anchor="t">
            <a:spAutoFit/>
          </a:bodyPr>
          <a:lstStyle/>
          <a:p>
            <a:pPr lvl="1">
              <a:lnSpc>
                <a:spcPct val="107000"/>
              </a:lnSpc>
              <a:spcAft>
                <a:spcPts val="800"/>
              </a:spcAft>
              <a:buSzPts val="1000"/>
              <a:tabLst>
                <a:tab pos="914400" algn="l"/>
              </a:tabLst>
            </a:pPr>
            <a:r>
              <a:rPr lang="es-DO" sz="3600" b="1" kern="100" dirty="0">
                <a:effectLst/>
                <a:latin typeface="Public Sans" panose="020B0604020202020204" charset="0"/>
                <a:ea typeface="Aptos" panose="020B0004020202020204" pitchFamily="34" charset="0"/>
                <a:cs typeface="Times New Roman" panose="02020603050405020304" pitchFamily="18" charset="0"/>
              </a:rPr>
              <a:t>Importancia del comportamiento consciente.</a:t>
            </a:r>
          </a:p>
        </p:txBody>
      </p:sp>
      <p:sp>
        <p:nvSpPr>
          <p:cNvPr id="5" name="CuadroTexto 4">
            <a:extLst>
              <a:ext uri="{FF2B5EF4-FFF2-40B4-BE49-F238E27FC236}">
                <a16:creationId xmlns:a16="http://schemas.microsoft.com/office/drawing/2014/main" id="{881073D2-6408-4AFD-6E31-01B388C019E9}"/>
              </a:ext>
            </a:extLst>
          </p:cNvPr>
          <p:cNvSpPr txBox="1"/>
          <p:nvPr/>
        </p:nvSpPr>
        <p:spPr>
          <a:xfrm>
            <a:off x="7883102" y="949298"/>
            <a:ext cx="9490497" cy="9694962"/>
          </a:xfrm>
          <a:prstGeom prst="rect">
            <a:avLst/>
          </a:prstGeom>
          <a:noFill/>
        </p:spPr>
        <p:txBody>
          <a:bodyPr wrap="square" rtlCol="0">
            <a:spAutoFit/>
          </a:bodyPr>
          <a:lstStyle/>
          <a:p>
            <a:pPr algn="just"/>
            <a:r>
              <a:rPr lang="es-DO" sz="2400" dirty="0">
                <a:latin typeface="Times New Roman" panose="02020603050405020304" pitchFamily="18" charset="0"/>
                <a:cs typeface="Times New Roman" panose="02020603050405020304" pitchFamily="18" charset="0"/>
              </a:rPr>
              <a:t>El comportamiento consciente es crucial para fomentar la eficiencia energética y promover la sostenibilidad en nuestros hogares y comunidades. Ser conscientes de cómo usamos la energía implica examinar y reflexionar sobre nuestras acciones diarias, lo que nos permite identificar hábitos que pueden ser mejorados. Por ejemplo, apagar las luces en habitaciones vacías, desconectar electrodomésticos y dispositivos cuando no están en uso, y ajustar adecuadamente el termostato son acciones simples pero efectivas que pueden reducir significativamente el consumo energético. Esta atención a nuestros hábitos no solo se traduce en un ahorro económico en las facturas de servicios públicos, sino que también genera un impacto positivo en el medio ambiente.</a:t>
            </a:r>
          </a:p>
          <a:p>
            <a:pPr algn="just"/>
            <a:endParaRPr lang="es-DO" sz="2400" dirty="0">
              <a:latin typeface="Times New Roman" panose="02020603050405020304" pitchFamily="18" charset="0"/>
              <a:cs typeface="Times New Roman" panose="02020603050405020304" pitchFamily="18" charset="0"/>
            </a:endParaRPr>
          </a:p>
          <a:p>
            <a:pPr algn="just"/>
            <a:r>
              <a:rPr lang="es-DO" sz="2400" dirty="0">
                <a:latin typeface="Times New Roman" panose="02020603050405020304" pitchFamily="18" charset="0"/>
                <a:cs typeface="Times New Roman" panose="02020603050405020304" pitchFamily="18" charset="0"/>
              </a:rPr>
              <a:t>Al adoptar un enfoque más reflexivo sobre nuestro consumo de energía, nos convertimos en agentes de cambio y ejemplo para los demás. Esta mentalidad no solo afecta a nuestras decisiones individuales, sino que puede influir en la cultura de consumo de nuestra comunidad. La educación y la sensibilización sobre el ahorro energético pueden motivar a las personas a tomar decisiones más sostenibles, desde elegir productos eficientes hasta adoptar prácticas que reduzcan el desperdicio de recursos.</a:t>
            </a:r>
          </a:p>
          <a:p>
            <a:pPr algn="just"/>
            <a:endParaRPr lang="es-DO" sz="2400" dirty="0">
              <a:latin typeface="Times New Roman" panose="02020603050405020304" pitchFamily="18" charset="0"/>
              <a:cs typeface="Times New Roman" panose="02020603050405020304" pitchFamily="18" charset="0"/>
            </a:endParaRPr>
          </a:p>
          <a:p>
            <a:pPr algn="just"/>
            <a:r>
              <a:rPr lang="es-DO" sz="2400" dirty="0">
                <a:latin typeface="Times New Roman" panose="02020603050405020304" pitchFamily="18" charset="0"/>
                <a:cs typeface="Times New Roman" panose="02020603050405020304" pitchFamily="18" charset="0"/>
              </a:rPr>
              <a:t>cada pequeña acción cuenta en la lucha por un consumo energético más responsable. Al integrar un comportamiento consciente en nuestras vidas cotidianas, no solo ahorramos dinero y recursos, sino que también desempeñamos un papel activo en la creación de un mundo más sostenible y equitativo para las generaciones futuras.</a:t>
            </a:r>
            <a:endParaRPr lang="en-US" sz="2000" b="1" spc="119" dirty="0">
              <a:latin typeface="Times New Roman" panose="02020603050405020304" pitchFamily="18" charset="0"/>
              <a:ea typeface="Public Sans Medium"/>
              <a:cs typeface="Times New Roman" panose="02020603050405020304" pitchFamily="18" charset="0"/>
              <a:sym typeface="Public Sans Medium"/>
            </a:endParaRPr>
          </a:p>
          <a:p>
            <a:pPr algn="just"/>
            <a:endParaRPr lang="es-DO" sz="2400" dirty="0">
              <a:latin typeface="Times New Roman" panose="02020603050405020304" pitchFamily="18" charset="0"/>
              <a:cs typeface="Times New Roman" panose="02020603050405020304" pitchFamily="18" charset="0"/>
            </a:endParaRPr>
          </a:p>
        </p:txBody>
      </p:sp>
      <p:pic>
        <p:nvPicPr>
          <p:cNvPr id="3074" name="Picture 2" descr="Conoce la importancia del ahorro de energía y consumo responsable">
            <a:extLst>
              <a:ext uri="{FF2B5EF4-FFF2-40B4-BE49-F238E27FC236}">
                <a16:creationId xmlns:a16="http://schemas.microsoft.com/office/drawing/2014/main" id="{CE0B632E-D630-97BA-B543-4EF4A039F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25" y="571500"/>
            <a:ext cx="7057675" cy="944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A3A5B"/>
        </a:solidFill>
        <a:effectLst/>
      </p:bgPr>
    </p:bg>
    <p:spTree>
      <p:nvGrpSpPr>
        <p:cNvPr id="1" name="">
          <a:extLst>
            <a:ext uri="{FF2B5EF4-FFF2-40B4-BE49-F238E27FC236}">
              <a16:creationId xmlns:a16="http://schemas.microsoft.com/office/drawing/2014/main" id="{84C7EC16-4841-920D-17B0-647B3179E416}"/>
            </a:ext>
          </a:extLst>
        </p:cNvPr>
        <p:cNvGrpSpPr/>
        <p:nvPr/>
      </p:nvGrpSpPr>
      <p:grpSpPr>
        <a:xfrm>
          <a:off x="0" y="0"/>
          <a:ext cx="0" cy="0"/>
          <a:chOff x="0" y="0"/>
          <a:chExt cx="0" cy="0"/>
        </a:xfrm>
      </p:grpSpPr>
      <p:sp>
        <p:nvSpPr>
          <p:cNvPr id="5" name="TextBox 3">
            <a:extLst>
              <a:ext uri="{FF2B5EF4-FFF2-40B4-BE49-F238E27FC236}">
                <a16:creationId xmlns:a16="http://schemas.microsoft.com/office/drawing/2014/main" id="{ADFBD5F3-B0E3-E7EF-466C-064CEA871037}"/>
              </a:ext>
            </a:extLst>
          </p:cNvPr>
          <p:cNvSpPr txBox="1"/>
          <p:nvPr/>
        </p:nvSpPr>
        <p:spPr>
          <a:xfrm>
            <a:off x="231469" y="0"/>
            <a:ext cx="10335422" cy="1674561"/>
          </a:xfrm>
          <a:prstGeom prst="rect">
            <a:avLst/>
          </a:prstGeom>
        </p:spPr>
        <p:txBody>
          <a:bodyPr wrap="square" lIns="0" tIns="0" rIns="0" bIns="0" rtlCol="0" anchor="t">
            <a:spAutoFit/>
          </a:bodyPr>
          <a:lstStyle/>
          <a:p>
            <a:endParaRPr lang="es-DO" dirty="0">
              <a:effectLst/>
            </a:endParaRPr>
          </a:p>
          <a:p>
            <a:pPr lvl="1">
              <a:lnSpc>
                <a:spcPct val="107000"/>
              </a:lnSpc>
              <a:spcAft>
                <a:spcPts val="800"/>
              </a:spcAft>
              <a:buSzPts val="1000"/>
              <a:tabLst>
                <a:tab pos="914400" algn="l"/>
              </a:tabLst>
            </a:pPr>
            <a:r>
              <a:rPr lang="es-DO" sz="4400" b="1" kern="100" dirty="0">
                <a:solidFill>
                  <a:schemeClr val="bg1"/>
                </a:solidFill>
                <a:effectLst/>
                <a:latin typeface="Public Sans" panose="020B0604020202020204" charset="0"/>
                <a:ea typeface="Aptos" panose="020B0004020202020204" pitchFamily="34" charset="0"/>
                <a:cs typeface="Times New Roman" panose="02020603050405020304" pitchFamily="18" charset="0"/>
              </a:rPr>
              <a:t>Ahorro económico por la implementación de estas estrategias.</a:t>
            </a:r>
          </a:p>
        </p:txBody>
      </p:sp>
      <p:sp>
        <p:nvSpPr>
          <p:cNvPr id="6" name="TextBox 4">
            <a:extLst>
              <a:ext uri="{FF2B5EF4-FFF2-40B4-BE49-F238E27FC236}">
                <a16:creationId xmlns:a16="http://schemas.microsoft.com/office/drawing/2014/main" id="{A365D089-85E3-9E61-8D2F-97F73187E131}"/>
              </a:ext>
            </a:extLst>
          </p:cNvPr>
          <p:cNvSpPr txBox="1"/>
          <p:nvPr/>
        </p:nvSpPr>
        <p:spPr>
          <a:xfrm>
            <a:off x="670084" y="1981679"/>
            <a:ext cx="9878222" cy="8309967"/>
          </a:xfrm>
          <a:prstGeom prst="rect">
            <a:avLst/>
          </a:prstGeom>
        </p:spPr>
        <p:txBody>
          <a:bodyPr wrap="square" lIns="0" tIns="0" rIns="0" bIns="0" rtlCol="0" anchor="t">
            <a:spAutoFit/>
          </a:bodyPr>
          <a:lstStyle/>
          <a:p>
            <a:pPr marL="0" lvl="0" indent="0" algn="just">
              <a:lnSpc>
                <a:spcPts val="2699"/>
              </a:lnSpc>
              <a:spcBef>
                <a:spcPct val="0"/>
              </a:spcBef>
            </a:pPr>
            <a:r>
              <a:rPr lang="es-DO" sz="2400" dirty="0">
                <a:solidFill>
                  <a:schemeClr val="bg1"/>
                </a:solidFill>
                <a:latin typeface="Times New Roman" panose="02020603050405020304" pitchFamily="18" charset="0"/>
                <a:cs typeface="Times New Roman" panose="02020603050405020304" pitchFamily="18" charset="0"/>
              </a:rPr>
              <a:t>Al adoptar medidas como el reemplazo de bombillas incandescentes por bombillas LED, se puede reducir el consumo eléctrico en hasta un 80%, lo que se traduce en una disminución significativa en las facturas de electricidad a lo largo del tiempo. Asimismo, mejorar el aislamiento de ventanas y puertas, al sellar grietas y utilizar cortinas térmicas, puede reducir la necesidad de calefacción y refrigeración, lo que a su vez resulta en un ahorro adicional en gastos de energía.</a:t>
            </a:r>
          </a:p>
          <a:p>
            <a:pPr marL="0" lvl="0" indent="0" algn="just">
              <a:lnSpc>
                <a:spcPts val="2699"/>
              </a:lnSpc>
              <a:spcBef>
                <a:spcPct val="0"/>
              </a:spcBef>
            </a:pPr>
            <a:endParaRPr lang="es-DO" sz="2400" dirty="0">
              <a:solidFill>
                <a:schemeClr val="bg1"/>
              </a:solidFill>
              <a:latin typeface="Times New Roman" panose="02020603050405020304" pitchFamily="18" charset="0"/>
              <a:cs typeface="Times New Roman" panose="02020603050405020304" pitchFamily="18" charset="0"/>
            </a:endParaRPr>
          </a:p>
          <a:p>
            <a:pPr marL="0" lvl="0" indent="0" algn="just">
              <a:lnSpc>
                <a:spcPts val="2699"/>
              </a:lnSpc>
              <a:spcBef>
                <a:spcPct val="0"/>
              </a:spcBef>
            </a:pPr>
            <a:r>
              <a:rPr lang="es-DO" sz="2400" dirty="0">
                <a:solidFill>
                  <a:schemeClr val="bg1"/>
                </a:solidFill>
                <a:latin typeface="Times New Roman" panose="02020603050405020304" pitchFamily="18" charset="0"/>
                <a:cs typeface="Times New Roman" panose="02020603050405020304" pitchFamily="18" charset="0"/>
              </a:rPr>
              <a:t>Además, el uso consciente de electrodomésticos eficientes puede representar un ahorro importante. Por ejemplo, una lavadora con una alta calificación de eficiencia energética no solo consume menos electricidad, sino que también utiliza menos agua, lo que reduce los costos de ambos servicios. Ajustar el termostato y mantener temperaturas moderadas también contribuye a evitar gastos innecesarios en calefacción y aire acondicionado. La combinación de estas estrategias puede resultar en ahorros anuales que, a lo largo de los años, se acumulan en cifras significativas</a:t>
            </a:r>
          </a:p>
          <a:p>
            <a:pPr marL="0" lvl="0" indent="0" algn="just">
              <a:lnSpc>
                <a:spcPts val="2699"/>
              </a:lnSpc>
              <a:spcBef>
                <a:spcPct val="0"/>
              </a:spcBef>
            </a:pPr>
            <a:endParaRPr lang="es-DO" sz="2400" dirty="0">
              <a:solidFill>
                <a:schemeClr val="bg1"/>
              </a:solidFill>
              <a:latin typeface="Times New Roman" panose="02020603050405020304" pitchFamily="18" charset="0"/>
              <a:cs typeface="Times New Roman" panose="02020603050405020304" pitchFamily="18" charset="0"/>
            </a:endParaRPr>
          </a:p>
          <a:p>
            <a:pPr marL="0" lvl="0" indent="0" algn="just">
              <a:lnSpc>
                <a:spcPts val="2699"/>
              </a:lnSpc>
              <a:spcBef>
                <a:spcPct val="0"/>
              </a:spcBef>
            </a:pPr>
            <a:r>
              <a:rPr lang="es-DO" sz="2400" dirty="0">
                <a:solidFill>
                  <a:schemeClr val="bg1"/>
                </a:solidFill>
                <a:latin typeface="Times New Roman" panose="02020603050405020304" pitchFamily="18" charset="0"/>
                <a:cs typeface="Times New Roman" panose="02020603050405020304" pitchFamily="18" charset="0"/>
              </a:rPr>
              <a:t>estos ahorros económicos no solo benefician al hogar, sino que también fomentan un estilo de vida más sostenible, demostrando que es posible reducir gastos mientras se contribuye a la protección del medio ambiente. Así, al implementar estas estrategias de eficiencia energética, los hogares no solo mejoran su economía familiar, sino que también se convierten en agentes de cambio positivo en la comunidad y en el mundo.</a:t>
            </a:r>
          </a:p>
          <a:p>
            <a:pPr marL="0" lvl="0" indent="0" algn="just">
              <a:lnSpc>
                <a:spcPts val="2699"/>
              </a:lnSpc>
              <a:spcBef>
                <a:spcPct val="0"/>
              </a:spcBef>
            </a:pPr>
            <a:endParaRPr lang="es-DO" sz="2400"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Objetivo: ahorrar energía en casa - Jaureguizar">
            <a:extLst>
              <a:ext uri="{FF2B5EF4-FFF2-40B4-BE49-F238E27FC236}">
                <a16:creationId xmlns:a16="http://schemas.microsoft.com/office/drawing/2014/main" id="{A661FB3C-4905-DF28-240A-101923CD6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7390" y="530227"/>
            <a:ext cx="6841009" cy="4333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sejos para ahorrar energía en casa | Secretaría de Medio Ambiente y  Recursos Naturales | Gobierno | gob.mx">
            <a:extLst>
              <a:ext uri="{FF2B5EF4-FFF2-40B4-BE49-F238E27FC236}">
                <a16:creationId xmlns:a16="http://schemas.microsoft.com/office/drawing/2014/main" id="{03C971C3-72B3-B4F9-CCF5-D3E958436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7390" y="4864101"/>
            <a:ext cx="6841008" cy="489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72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422943" y="357806"/>
            <a:ext cx="7521930" cy="9571388"/>
            <a:chOff x="0" y="0"/>
            <a:chExt cx="1981084" cy="2520859"/>
          </a:xfrm>
        </p:grpSpPr>
        <p:sp>
          <p:nvSpPr>
            <p:cNvPr id="3" name="Freeform 3"/>
            <p:cNvSpPr/>
            <p:nvPr/>
          </p:nvSpPr>
          <p:spPr>
            <a:xfrm>
              <a:off x="0" y="0"/>
              <a:ext cx="1981085" cy="2520859"/>
            </a:xfrm>
            <a:custGeom>
              <a:avLst/>
              <a:gdLst/>
              <a:ahLst/>
              <a:cxnLst/>
              <a:rect l="l" t="t" r="r" b="b"/>
              <a:pathLst>
                <a:path w="1981085" h="2520859">
                  <a:moveTo>
                    <a:pt x="0" y="0"/>
                  </a:moveTo>
                  <a:lnTo>
                    <a:pt x="1981085" y="0"/>
                  </a:lnTo>
                  <a:lnTo>
                    <a:pt x="1981085" y="2520859"/>
                  </a:lnTo>
                  <a:lnTo>
                    <a:pt x="0" y="2520859"/>
                  </a:lnTo>
                  <a:close/>
                </a:path>
              </a:pathLst>
            </a:custGeom>
            <a:solidFill>
              <a:srgbClr val="3A3A5B"/>
            </a:solidFill>
          </p:spPr>
          <p:txBody>
            <a:bodyPr/>
            <a:lstStyle/>
            <a:p>
              <a:endParaRPr lang="es-DO"/>
            </a:p>
          </p:txBody>
        </p:sp>
        <p:sp>
          <p:nvSpPr>
            <p:cNvPr id="4" name="TextBox 4"/>
            <p:cNvSpPr txBox="1"/>
            <p:nvPr/>
          </p:nvSpPr>
          <p:spPr>
            <a:xfrm>
              <a:off x="0" y="-38100"/>
              <a:ext cx="1981084" cy="255895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28700" y="734305"/>
            <a:ext cx="588789" cy="588789"/>
          </a:xfrm>
          <a:custGeom>
            <a:avLst/>
            <a:gdLst/>
            <a:ahLst/>
            <a:cxnLst/>
            <a:rect l="l" t="t" r="r" b="b"/>
            <a:pathLst>
              <a:path w="588789" h="588789">
                <a:moveTo>
                  <a:pt x="0" y="0"/>
                </a:moveTo>
                <a:lnTo>
                  <a:pt x="588789" y="0"/>
                </a:lnTo>
                <a:lnTo>
                  <a:pt x="588789" y="588790"/>
                </a:lnTo>
                <a:lnTo>
                  <a:pt x="0" y="588790"/>
                </a:lnTo>
                <a:lnTo>
                  <a:pt x="0" y="0"/>
                </a:lnTo>
                <a:close/>
              </a:path>
            </a:pathLst>
          </a:custGeom>
          <a:blipFill>
            <a:blip r:embed="rId2"/>
            <a:stretch>
              <a:fillRect/>
            </a:stretch>
          </a:blipFill>
        </p:spPr>
        <p:txBody>
          <a:bodyPr/>
          <a:lstStyle/>
          <a:p>
            <a:endParaRPr lang="es-DO"/>
          </a:p>
        </p:txBody>
      </p:sp>
      <p:sp>
        <p:nvSpPr>
          <p:cNvPr id="6" name="AutoShape 6"/>
          <p:cNvSpPr/>
          <p:nvPr/>
        </p:nvSpPr>
        <p:spPr>
          <a:xfrm>
            <a:off x="3330907" y="9258300"/>
            <a:ext cx="6658294" cy="0"/>
          </a:xfrm>
          <a:prstGeom prst="line">
            <a:avLst/>
          </a:prstGeom>
          <a:ln w="28575" cap="flat">
            <a:solidFill>
              <a:srgbClr val="3A3A5B"/>
            </a:solidFill>
            <a:prstDash val="solid"/>
            <a:headEnd type="none" w="sm" len="sm"/>
            <a:tailEnd type="none" w="sm" len="sm"/>
          </a:ln>
        </p:spPr>
        <p:txBody>
          <a:bodyPr/>
          <a:lstStyle/>
          <a:p>
            <a:endParaRPr lang="es-DO"/>
          </a:p>
        </p:txBody>
      </p:sp>
      <p:sp>
        <p:nvSpPr>
          <p:cNvPr id="7" name="AutoShape 7"/>
          <p:cNvSpPr/>
          <p:nvPr/>
        </p:nvSpPr>
        <p:spPr>
          <a:xfrm flipV="1">
            <a:off x="6258958" y="1014413"/>
            <a:ext cx="3730243" cy="14287"/>
          </a:xfrm>
          <a:prstGeom prst="line">
            <a:avLst/>
          </a:prstGeom>
          <a:ln w="28575" cap="flat">
            <a:solidFill>
              <a:srgbClr val="3A3A5B"/>
            </a:solidFill>
            <a:prstDash val="solid"/>
            <a:headEnd type="none" w="sm" len="sm"/>
            <a:tailEnd type="none" w="sm" len="sm"/>
          </a:ln>
        </p:spPr>
        <p:txBody>
          <a:bodyPr/>
          <a:lstStyle/>
          <a:p>
            <a:endParaRPr lang="es-DO"/>
          </a:p>
        </p:txBody>
      </p:sp>
      <p:sp>
        <p:nvSpPr>
          <p:cNvPr id="8" name="Freeform 8"/>
          <p:cNvSpPr/>
          <p:nvPr/>
        </p:nvSpPr>
        <p:spPr>
          <a:xfrm>
            <a:off x="12436319" y="1758339"/>
            <a:ext cx="3495179" cy="6770322"/>
          </a:xfrm>
          <a:custGeom>
            <a:avLst/>
            <a:gdLst/>
            <a:ahLst/>
            <a:cxnLst/>
            <a:rect l="l" t="t" r="r" b="b"/>
            <a:pathLst>
              <a:path w="3495179" h="6770322">
                <a:moveTo>
                  <a:pt x="0" y="0"/>
                </a:moveTo>
                <a:lnTo>
                  <a:pt x="3495179" y="0"/>
                </a:lnTo>
                <a:lnTo>
                  <a:pt x="3495179" y="6770322"/>
                </a:lnTo>
                <a:lnTo>
                  <a:pt x="0" y="6770322"/>
                </a:lnTo>
                <a:lnTo>
                  <a:pt x="0" y="0"/>
                </a:lnTo>
                <a:close/>
              </a:path>
            </a:pathLst>
          </a:custGeom>
          <a:blipFill>
            <a:blip r:embed="rId3"/>
            <a:stretch>
              <a:fillRect/>
            </a:stretch>
          </a:blipFill>
        </p:spPr>
        <p:txBody>
          <a:bodyPr/>
          <a:lstStyle/>
          <a:p>
            <a:endParaRPr lang="es-DO"/>
          </a:p>
        </p:txBody>
      </p:sp>
      <p:sp>
        <p:nvSpPr>
          <p:cNvPr id="9" name="TextBox 9"/>
          <p:cNvSpPr txBox="1"/>
          <p:nvPr/>
        </p:nvSpPr>
        <p:spPr>
          <a:xfrm>
            <a:off x="1028700" y="3320766"/>
            <a:ext cx="8606097" cy="3800474"/>
          </a:xfrm>
          <a:prstGeom prst="rect">
            <a:avLst/>
          </a:prstGeom>
        </p:spPr>
        <p:txBody>
          <a:bodyPr lIns="0" tIns="0" rIns="0" bIns="0" rtlCol="0" anchor="t">
            <a:spAutoFit/>
          </a:bodyPr>
          <a:lstStyle/>
          <a:p>
            <a:pPr algn="l">
              <a:lnSpc>
                <a:spcPts val="14399"/>
              </a:lnSpc>
            </a:pPr>
            <a:r>
              <a:rPr lang="en-US" sz="15999" spc="-1311">
                <a:solidFill>
                  <a:srgbClr val="3A3A5B"/>
                </a:solidFill>
                <a:latin typeface="Public Sans"/>
                <a:ea typeface="Public Sans"/>
                <a:cs typeface="Public Sans"/>
                <a:sym typeface="Public Sans"/>
              </a:rPr>
              <a:t>¡Muchas gracias!</a:t>
            </a:r>
          </a:p>
        </p:txBody>
      </p:sp>
      <p:sp>
        <p:nvSpPr>
          <p:cNvPr id="10" name="TextBox 10"/>
          <p:cNvSpPr txBox="1"/>
          <p:nvPr/>
        </p:nvSpPr>
        <p:spPr>
          <a:xfrm>
            <a:off x="1959675" y="927449"/>
            <a:ext cx="4047890" cy="273940"/>
          </a:xfrm>
          <a:prstGeom prst="rect">
            <a:avLst/>
          </a:prstGeom>
        </p:spPr>
        <p:txBody>
          <a:bodyPr lIns="0" tIns="0" rIns="0" bIns="0" rtlCol="0" anchor="t">
            <a:spAutoFit/>
          </a:bodyPr>
          <a:lstStyle/>
          <a:p>
            <a:pPr marL="0" lvl="0" indent="0" algn="l">
              <a:lnSpc>
                <a:spcPts val="1848"/>
              </a:lnSpc>
              <a:spcBef>
                <a:spcPct val="0"/>
              </a:spcBef>
            </a:pPr>
            <a:r>
              <a:rPr lang="en-US" sz="2400" spc="-196">
                <a:solidFill>
                  <a:srgbClr val="3A3A5B"/>
                </a:solidFill>
                <a:latin typeface="Public Sans"/>
                <a:ea typeface="Public Sans"/>
                <a:cs typeface="Public Sans"/>
                <a:sym typeface="Public Sans"/>
              </a:rPr>
              <a:t>Presentado por Jose Luis Molina</a:t>
            </a:r>
          </a:p>
        </p:txBody>
      </p:sp>
      <p:sp>
        <p:nvSpPr>
          <p:cNvPr id="11" name="TextBox 11"/>
          <p:cNvSpPr txBox="1"/>
          <p:nvPr/>
        </p:nvSpPr>
        <p:spPr>
          <a:xfrm>
            <a:off x="1028700" y="9156700"/>
            <a:ext cx="2009142" cy="288926"/>
          </a:xfrm>
          <a:prstGeom prst="rect">
            <a:avLst/>
          </a:prstGeom>
        </p:spPr>
        <p:txBody>
          <a:bodyPr lIns="0" tIns="0" rIns="0" bIns="0" rtlCol="0" anchor="t">
            <a:spAutoFit/>
          </a:bodyPr>
          <a:lstStyle/>
          <a:p>
            <a:pPr marL="0" lvl="0" indent="0" algn="l">
              <a:lnSpc>
                <a:spcPts val="1925"/>
              </a:lnSpc>
              <a:spcBef>
                <a:spcPct val="0"/>
              </a:spcBef>
            </a:pPr>
            <a:r>
              <a:rPr lang="en-US" sz="2500" spc="-205">
                <a:solidFill>
                  <a:srgbClr val="3A3A5B"/>
                </a:solidFill>
                <a:latin typeface="Public Sans"/>
                <a:ea typeface="Public Sans"/>
                <a:cs typeface="Public Sans"/>
                <a:sym typeface="Public Sans"/>
              </a:rPr>
              <a:t>Proyecto 2030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897</Words>
  <Application>Microsoft Office PowerPoint</Application>
  <PresentationFormat>Personalizado</PresentationFormat>
  <Paragraphs>38</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Public Sans</vt:lpstr>
      <vt:lpstr>Arial</vt:lpstr>
      <vt:lpstr>Public Sans Medium</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Energías Renovables Ilustrado Moderno Azul</dc:title>
  <dc:creator>jesus Alberto Beato Pimentel</dc:creator>
  <cp:lastModifiedBy>jesus Alberto Beato Pimentel</cp:lastModifiedBy>
  <cp:revision>5</cp:revision>
  <dcterms:created xsi:type="dcterms:W3CDTF">2006-08-16T00:00:00Z</dcterms:created>
  <dcterms:modified xsi:type="dcterms:W3CDTF">2024-10-12T17:18:33Z</dcterms:modified>
  <dc:identifier>DAGTGxzjud0</dc:identifier>
</cp:coreProperties>
</file>