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5" r:id="rId5"/>
    <p:sldId id="256" r:id="rId6"/>
    <p:sldId id="257" r:id="rId7"/>
    <p:sldId id="258" r:id="rId8"/>
    <p:sldId id="259" r:id="rId9"/>
    <p:sldId id="260" r:id="rId10"/>
    <p:sldId id="264" r:id="rId11"/>
    <p:sldId id="261" r:id="rId12"/>
    <p:sldId id="262" r:id="rId13"/>
    <p:sldId id="263" r:id="rId14"/>
    <p:sldId id="266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8EDD9-42FC-41F1-AFA8-347E8984700B}" v="10" dt="2023-12-06T21:54:24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lberto Beato Pimentel" userId="d25819ff7428f90b" providerId="LiveId" clId="{FE78EDD9-42FC-41F1-AFA8-347E8984700B}"/>
    <pc:docChg chg="undo custSel modSld">
      <pc:chgData name="jesus Alberto Beato Pimentel" userId="d25819ff7428f90b" providerId="LiveId" clId="{FE78EDD9-42FC-41F1-AFA8-347E8984700B}" dt="2023-12-06T21:54:08.406" v="191" actId="20578"/>
      <pc:docMkLst>
        <pc:docMk/>
      </pc:docMkLst>
      <pc:sldChg chg="modSp mod">
        <pc:chgData name="jesus Alberto Beato Pimentel" userId="d25819ff7428f90b" providerId="LiveId" clId="{FE78EDD9-42FC-41F1-AFA8-347E8984700B}" dt="2023-12-06T21:13:45.195" v="188" actId="20577"/>
        <pc:sldMkLst>
          <pc:docMk/>
          <pc:sldMk cId="0" sldId="257"/>
        </pc:sldMkLst>
        <pc:spChg chg="mod">
          <ac:chgData name="jesus Alberto Beato Pimentel" userId="d25819ff7428f90b" providerId="LiveId" clId="{FE78EDD9-42FC-41F1-AFA8-347E8984700B}" dt="2023-12-06T21:13:45.195" v="188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6:30.379" v="127" actId="207"/>
          <ac:spMkLst>
            <pc:docMk/>
            <pc:sldMk cId="0" sldId="257"/>
            <ac:spMk id="14" creationId="{00000000-0000-0000-0000-000000000000}"/>
          </ac:spMkLst>
        </pc:spChg>
      </pc:sldChg>
      <pc:sldChg chg="modSp mod">
        <pc:chgData name="jesus Alberto Beato Pimentel" userId="d25819ff7428f90b" providerId="LiveId" clId="{FE78EDD9-42FC-41F1-AFA8-347E8984700B}" dt="2023-12-06T16:17:27.399" v="148" actId="403"/>
        <pc:sldMkLst>
          <pc:docMk/>
          <pc:sldMk cId="0" sldId="258"/>
        </pc:sldMkLst>
        <pc:spChg chg="mod">
          <ac:chgData name="jesus Alberto Beato Pimentel" userId="d25819ff7428f90b" providerId="LiveId" clId="{FE78EDD9-42FC-41F1-AFA8-347E8984700B}" dt="2023-12-06T16:17:22.870" v="145" actId="403"/>
          <ac:spMkLst>
            <pc:docMk/>
            <pc:sldMk cId="0" sldId="258"/>
            <ac:spMk id="6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6:44.710" v="131" actId="207"/>
          <ac:spMkLst>
            <pc:docMk/>
            <pc:sldMk cId="0" sldId="258"/>
            <ac:spMk id="7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7:18.891" v="142" actId="403"/>
          <ac:spMkLst>
            <pc:docMk/>
            <pc:sldMk cId="0" sldId="258"/>
            <ac:spMk id="9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6:59.986" v="135" actId="20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7:27.399" v="148" actId="403"/>
          <ac:spMkLst>
            <pc:docMk/>
            <pc:sldMk cId="0" sldId="258"/>
            <ac:spMk id="12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7:10.317" v="139" actId="207"/>
          <ac:spMkLst>
            <pc:docMk/>
            <pc:sldMk cId="0" sldId="258"/>
            <ac:spMk id="13" creationId="{00000000-0000-0000-0000-000000000000}"/>
          </ac:spMkLst>
        </pc:spChg>
      </pc:sldChg>
      <pc:sldChg chg="modSp mod">
        <pc:chgData name="jesus Alberto Beato Pimentel" userId="d25819ff7428f90b" providerId="LiveId" clId="{FE78EDD9-42FC-41F1-AFA8-347E8984700B}" dt="2023-12-06T16:17:40.816" v="152" actId="207"/>
        <pc:sldMkLst>
          <pc:docMk/>
          <pc:sldMk cId="0" sldId="259"/>
        </pc:sldMkLst>
        <pc:spChg chg="mod">
          <ac:chgData name="jesus Alberto Beato Pimentel" userId="d25819ff7428f90b" providerId="LiveId" clId="{FE78EDD9-42FC-41F1-AFA8-347E8984700B}" dt="2023-12-06T16:17:32.874" v="149" actId="207"/>
          <ac:spMkLst>
            <pc:docMk/>
            <pc:sldMk cId="0" sldId="259"/>
            <ac:spMk id="5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7:35.385" v="150" actId="20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7:38.398" v="151" actId="207"/>
          <ac:spMkLst>
            <pc:docMk/>
            <pc:sldMk cId="0" sldId="259"/>
            <ac:spMk id="15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7:40.816" v="152" actId="207"/>
          <ac:spMkLst>
            <pc:docMk/>
            <pc:sldMk cId="0" sldId="259"/>
            <ac:spMk id="20" creationId="{00000000-0000-0000-0000-000000000000}"/>
          </ac:spMkLst>
        </pc:spChg>
      </pc:sldChg>
      <pc:sldChg chg="modSp mod">
        <pc:chgData name="jesus Alberto Beato Pimentel" userId="d25819ff7428f90b" providerId="LiveId" clId="{FE78EDD9-42FC-41F1-AFA8-347E8984700B}" dt="2023-12-06T21:54:08.406" v="191" actId="20578"/>
        <pc:sldMkLst>
          <pc:docMk/>
          <pc:sldMk cId="0" sldId="261"/>
        </pc:sldMkLst>
        <pc:spChg chg="mod">
          <ac:chgData name="jesus Alberto Beato Pimentel" userId="d25819ff7428f90b" providerId="LiveId" clId="{FE78EDD9-42FC-41F1-AFA8-347E8984700B}" dt="2023-12-06T16:18:19.760" v="153" actId="207"/>
          <ac:spMkLst>
            <pc:docMk/>
            <pc:sldMk cId="0" sldId="261"/>
            <ac:spMk id="5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20:17:16.463" v="180" actId="207"/>
          <ac:spMkLst>
            <pc:docMk/>
            <pc:sldMk cId="0" sldId="261"/>
            <ac:spMk id="7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20:17:13.464" v="179" actId="20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21:54:08.406" v="191" actId="20578"/>
          <ac:spMkLst>
            <pc:docMk/>
            <pc:sldMk cId="0" sldId="261"/>
            <ac:spMk id="11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20:17:10.197" v="178" actId="207"/>
          <ac:spMkLst>
            <pc:docMk/>
            <pc:sldMk cId="0" sldId="261"/>
            <ac:spMk id="13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3:10:30.271" v="2" actId="403"/>
          <ac:spMkLst>
            <pc:docMk/>
            <pc:sldMk cId="0" sldId="261"/>
            <ac:spMk id="14" creationId="{00000000-0000-0000-0000-000000000000}"/>
          </ac:spMkLst>
        </pc:spChg>
        <pc:picChg chg="mod">
          <ac:chgData name="jesus Alberto Beato Pimentel" userId="d25819ff7428f90b" providerId="LiveId" clId="{FE78EDD9-42FC-41F1-AFA8-347E8984700B}" dt="2023-12-06T20:18:29.120" v="184" actId="14100"/>
          <ac:picMkLst>
            <pc:docMk/>
            <pc:sldMk cId="0" sldId="261"/>
            <ac:picMk id="4" creationId="{00000000-0000-0000-0000-000000000000}"/>
          </ac:picMkLst>
        </pc:picChg>
      </pc:sldChg>
      <pc:sldChg chg="modSp mod">
        <pc:chgData name="jesus Alberto Beato Pimentel" userId="d25819ff7428f90b" providerId="LiveId" clId="{FE78EDD9-42FC-41F1-AFA8-347E8984700B}" dt="2023-12-06T16:20:13.075" v="175" actId="14100"/>
        <pc:sldMkLst>
          <pc:docMk/>
          <pc:sldMk cId="0" sldId="262"/>
        </pc:sldMkLst>
        <pc:spChg chg="mod">
          <ac:chgData name="jesus Alberto Beato Pimentel" userId="d25819ff7428f90b" providerId="LiveId" clId="{FE78EDD9-42FC-41F1-AFA8-347E8984700B}" dt="2023-12-06T16:19:34.400" v="156" actId="207"/>
          <ac:spMkLst>
            <pc:docMk/>
            <pc:sldMk cId="0" sldId="262"/>
            <ac:spMk id="4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9:45.092" v="161" actId="403"/>
          <ac:spMkLst>
            <pc:docMk/>
            <pc:sldMk cId="0" sldId="262"/>
            <ac:spMk id="6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20:02.089" v="171" actId="403"/>
          <ac:spMkLst>
            <pc:docMk/>
            <pc:sldMk cId="0" sldId="262"/>
            <ac:spMk id="7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9:47.440" v="162" actId="207"/>
          <ac:spMkLst>
            <pc:docMk/>
            <pc:sldMk cId="0" sldId="262"/>
            <ac:spMk id="9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9:56.294" v="168" actId="403"/>
          <ac:spMkLst>
            <pc:docMk/>
            <pc:sldMk cId="0" sldId="262"/>
            <ac:spMk id="10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19:51.543" v="165" actId="20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20:13.075" v="175" actId="14100"/>
          <ac:spMkLst>
            <pc:docMk/>
            <pc:sldMk cId="0" sldId="262"/>
            <ac:spMk id="13" creationId="{00000000-0000-0000-0000-000000000000}"/>
          </ac:spMkLst>
        </pc:spChg>
      </pc:sldChg>
      <pc:sldChg chg="addSp delSp modSp mod">
        <pc:chgData name="jesus Alberto Beato Pimentel" userId="d25819ff7428f90b" providerId="LiveId" clId="{FE78EDD9-42FC-41F1-AFA8-347E8984700B}" dt="2023-12-06T21:14:04.835" v="189" actId="207"/>
        <pc:sldMkLst>
          <pc:docMk/>
          <pc:sldMk cId="0" sldId="263"/>
        </pc:sldMkLst>
        <pc:spChg chg="mod">
          <ac:chgData name="jesus Alberto Beato Pimentel" userId="d25819ff7428f90b" providerId="LiveId" clId="{FE78EDD9-42FC-41F1-AFA8-347E8984700B}" dt="2023-12-06T16:13:42.716" v="108" actId="2085"/>
          <ac:spMkLst>
            <pc:docMk/>
            <pc:sldMk cId="0" sldId="263"/>
            <ac:spMk id="3" creationId="{00000000-0000-0000-0000-000000000000}"/>
          </ac:spMkLst>
        </pc:spChg>
        <pc:spChg chg="del">
          <ac:chgData name="jesus Alberto Beato Pimentel" userId="d25819ff7428f90b" providerId="LiveId" clId="{FE78EDD9-42FC-41F1-AFA8-347E8984700B}" dt="2023-12-06T16:11:54.410" v="84" actId="21"/>
          <ac:spMkLst>
            <pc:docMk/>
            <pc:sldMk cId="0" sldId="263"/>
            <ac:spMk id="4" creationId="{00000000-0000-0000-0000-000000000000}"/>
          </ac:spMkLst>
        </pc:spChg>
        <pc:spChg chg="del">
          <ac:chgData name="jesus Alberto Beato Pimentel" userId="d25819ff7428f90b" providerId="LiveId" clId="{FE78EDD9-42FC-41F1-AFA8-347E8984700B}" dt="2023-12-06T16:11:58.021" v="85" actId="21"/>
          <ac:spMkLst>
            <pc:docMk/>
            <pc:sldMk cId="0" sldId="263"/>
            <ac:spMk id="5" creationId="{00000000-0000-0000-0000-000000000000}"/>
          </ac:spMkLst>
        </pc:spChg>
        <pc:spChg chg="del mod">
          <ac:chgData name="jesus Alberto Beato Pimentel" userId="d25819ff7428f90b" providerId="LiveId" clId="{FE78EDD9-42FC-41F1-AFA8-347E8984700B}" dt="2023-12-06T16:12:02.090" v="86" actId="21"/>
          <ac:spMkLst>
            <pc:docMk/>
            <pc:sldMk cId="0" sldId="263"/>
            <ac:spMk id="6" creationId="{00000000-0000-0000-0000-000000000000}"/>
          </ac:spMkLst>
        </pc:spChg>
        <pc:spChg chg="mod">
          <ac:chgData name="jesus Alberto Beato Pimentel" userId="d25819ff7428f90b" providerId="LiveId" clId="{FE78EDD9-42FC-41F1-AFA8-347E8984700B}" dt="2023-12-06T16:21:08.990" v="177" actId="255"/>
          <ac:spMkLst>
            <pc:docMk/>
            <pc:sldMk cId="0" sldId="263"/>
            <ac:spMk id="7" creationId="{00000000-0000-0000-0000-000000000000}"/>
          </ac:spMkLst>
        </pc:spChg>
        <pc:spChg chg="del mod">
          <ac:chgData name="jesus Alberto Beato Pimentel" userId="d25819ff7428f90b" providerId="LiveId" clId="{FE78EDD9-42FC-41F1-AFA8-347E8984700B}" dt="2023-12-06T16:12:44.036" v="96" actId="21"/>
          <ac:spMkLst>
            <pc:docMk/>
            <pc:sldMk cId="0" sldId="263"/>
            <ac:spMk id="8" creationId="{00000000-0000-0000-0000-000000000000}"/>
          </ac:spMkLst>
        </pc:spChg>
        <pc:spChg chg="add del mod">
          <ac:chgData name="jesus Alberto Beato Pimentel" userId="d25819ff7428f90b" providerId="LiveId" clId="{FE78EDD9-42FC-41F1-AFA8-347E8984700B}" dt="2023-12-06T16:12:28.909" v="93" actId="21"/>
          <ac:spMkLst>
            <pc:docMk/>
            <pc:sldMk cId="0" sldId="263"/>
            <ac:spMk id="10" creationId="{1A84823E-70CD-EC6B-E04F-EBE7E5A06C1B}"/>
          </ac:spMkLst>
        </pc:spChg>
        <pc:spChg chg="add del mod">
          <ac:chgData name="jesus Alberto Beato Pimentel" userId="d25819ff7428f90b" providerId="LiveId" clId="{FE78EDD9-42FC-41F1-AFA8-347E8984700B}" dt="2023-12-06T16:14:18.907" v="118" actId="21"/>
          <ac:spMkLst>
            <pc:docMk/>
            <pc:sldMk cId="0" sldId="263"/>
            <ac:spMk id="12" creationId="{7BABA7CE-10B9-053E-24F9-457410247A38}"/>
          </ac:spMkLst>
        </pc:spChg>
        <pc:spChg chg="add mod">
          <ac:chgData name="jesus Alberto Beato Pimentel" userId="d25819ff7428f90b" providerId="LiveId" clId="{FE78EDD9-42FC-41F1-AFA8-347E8984700B}" dt="2023-12-06T21:14:04.835" v="189" actId="207"/>
          <ac:spMkLst>
            <pc:docMk/>
            <pc:sldMk cId="0" sldId="263"/>
            <ac:spMk id="13" creationId="{EB2B8E4C-881E-71B2-6B67-D543924AB06F}"/>
          </ac:spMkLst>
        </pc:spChg>
        <pc:picChg chg="del">
          <ac:chgData name="jesus Alberto Beato Pimentel" userId="d25819ff7428f90b" providerId="LiveId" clId="{FE78EDD9-42FC-41F1-AFA8-347E8984700B}" dt="2023-12-06T16:15:06.500" v="121" actId="21"/>
          <ac:picMkLst>
            <pc:docMk/>
            <pc:sldMk cId="0" sldId="263"/>
            <ac:picMk id="9" creationId="{00000000-0000-0000-0000-000000000000}"/>
          </ac:picMkLst>
        </pc:picChg>
        <pc:picChg chg="add mod">
          <ac:chgData name="jesus Alberto Beato Pimentel" userId="d25819ff7428f90b" providerId="LiveId" clId="{FE78EDD9-42FC-41F1-AFA8-347E8984700B}" dt="2023-12-06T16:15:20.333" v="125" actId="14100"/>
          <ac:picMkLst>
            <pc:docMk/>
            <pc:sldMk cId="0" sldId="263"/>
            <ac:picMk id="15" creationId="{E36D758F-26F9-84A7-13D1-A1EC639259E0}"/>
          </ac:picMkLst>
        </pc:picChg>
      </pc:sldChg>
      <pc:sldChg chg="addSp modSp mod">
        <pc:chgData name="jesus Alberto Beato Pimentel" userId="d25819ff7428f90b" providerId="LiveId" clId="{FE78EDD9-42FC-41F1-AFA8-347E8984700B}" dt="2023-12-06T16:05:31.994" v="18" actId="20577"/>
        <pc:sldMkLst>
          <pc:docMk/>
          <pc:sldMk cId="3217144822" sldId="266"/>
        </pc:sldMkLst>
        <pc:spChg chg="mod">
          <ac:chgData name="jesus Alberto Beato Pimentel" userId="d25819ff7428f90b" providerId="LiveId" clId="{FE78EDD9-42FC-41F1-AFA8-347E8984700B}" dt="2023-12-06T16:05:31.994" v="18" actId="20577"/>
          <ac:spMkLst>
            <pc:docMk/>
            <pc:sldMk cId="3217144822" sldId="266"/>
            <ac:spMk id="3" creationId="{B9C3EBC2-3A07-BED7-624A-6124BF016DD8}"/>
          </ac:spMkLst>
        </pc:spChg>
        <pc:picChg chg="add mod modCrop">
          <ac:chgData name="jesus Alberto Beato Pimentel" userId="d25819ff7428f90b" providerId="LiveId" clId="{FE78EDD9-42FC-41F1-AFA8-347E8984700B}" dt="2023-12-06T16:05:01.377" v="13" actId="1076"/>
          <ac:picMkLst>
            <pc:docMk/>
            <pc:sldMk cId="3217144822" sldId="266"/>
            <ac:picMk id="5" creationId="{B26672BE-F516-6CBB-5C40-21A003650A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63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2782FDD2-F627-2633-7887-37B000F9AB3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</p:spPr>
        <p:txBody>
          <a:bodyPr/>
          <a:lstStyle/>
          <a:p>
            <a:endParaRPr lang="es-D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78CB82-2E03-7A66-608A-A2A77BBF08AB}"/>
              </a:ext>
            </a:extLst>
          </p:cNvPr>
          <p:cNvSpPr/>
          <p:nvPr/>
        </p:nvSpPr>
        <p:spPr>
          <a:xfrm>
            <a:off x="2863516" y="3216443"/>
            <a:ext cx="8903368" cy="1347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 </a:t>
            </a:r>
            <a:r>
              <a:rPr lang="es-DO" sz="6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es-DO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D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es-DO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158944-A103-1E54-2B1B-D88983518B6C}"/>
              </a:ext>
            </a:extLst>
          </p:cNvPr>
          <p:cNvSpPr/>
          <p:nvPr/>
        </p:nvSpPr>
        <p:spPr>
          <a:xfrm>
            <a:off x="4555958" y="4820654"/>
            <a:ext cx="5983705" cy="898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2400" dirty="0"/>
              <a:t>Jesus Alberto Beato Pimentel.</a:t>
            </a:r>
          </a:p>
          <a:p>
            <a:pPr algn="ctr"/>
            <a:r>
              <a:rPr lang="es-DO" sz="2400" dirty="0"/>
              <a:t>2023-1283</a:t>
            </a:r>
          </a:p>
        </p:txBody>
      </p:sp>
    </p:spTree>
    <p:extLst>
      <p:ext uri="{BB962C8B-B14F-4D97-AF65-F5344CB8AC3E}">
        <p14:creationId xmlns:p14="http://schemas.microsoft.com/office/powerpoint/2010/main" val="1670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>
            <a:noFill/>
          </a:ln>
        </p:spPr>
        <p:txBody>
          <a:bodyPr/>
          <a:lstStyle/>
          <a:p>
            <a:endParaRPr lang="es-DO" dirty="0"/>
          </a:p>
        </p:txBody>
      </p:sp>
      <p:sp>
        <p:nvSpPr>
          <p:cNvPr id="7" name="Text 5"/>
          <p:cNvSpPr/>
          <p:nvPr/>
        </p:nvSpPr>
        <p:spPr>
          <a:xfrm>
            <a:off x="1226872" y="1509885"/>
            <a:ext cx="5427927" cy="826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407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Aplicaciones</a:t>
            </a:r>
            <a:endParaRPr lang="en-US" sz="4070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B2B8E4C-881E-71B2-6B67-D543924AB06F}"/>
              </a:ext>
            </a:extLst>
          </p:cNvPr>
          <p:cNvSpPr/>
          <p:nvPr/>
        </p:nvSpPr>
        <p:spPr>
          <a:xfrm>
            <a:off x="1226872" y="2336800"/>
            <a:ext cx="4588931" cy="4772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sz="2000" b="0" i="0" dirty="0">
                <a:solidFill>
                  <a:schemeClr val="bg1"/>
                </a:solidFill>
                <a:effectLst/>
                <a:latin typeface="Söhne"/>
              </a:rPr>
              <a:t>El calor y la temperatura son conceptos fundamentales con aplicaciones extendidas en diversos campos. Desde la ingeniería térmica y la generación de energía hasta la medicina, la biología y la predicción del clima, ambos conceptos desempeñan roles críticos. Se utilizan en el diseño de sistemas de refrigeración, en la fabricación de materiales, en la comprensión de reacciones químicas y biológicas, así como en la agricultura y la construcción. </a:t>
            </a:r>
            <a:endParaRPr lang="es-DO" sz="2000" dirty="0">
              <a:solidFill>
                <a:schemeClr val="bg1"/>
              </a:solidFill>
            </a:endParaRPr>
          </a:p>
        </p:txBody>
      </p:sp>
      <p:pic>
        <p:nvPicPr>
          <p:cNvPr id="15" name="Imagen 14" descr="Imagen que contiene persona, hombre, tabla, agua&#10;&#10;Descripción generada automáticamente">
            <a:extLst>
              <a:ext uri="{FF2B5EF4-FFF2-40B4-BE49-F238E27FC236}">
                <a16:creationId xmlns:a16="http://schemas.microsoft.com/office/drawing/2014/main" id="{E36D758F-26F9-84A7-13D1-A1EC6392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75" y="0"/>
            <a:ext cx="648298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B8FACA-CB2B-3628-CFEC-E8D805FE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9C3EBC2-3A07-BED7-624A-6124BF016DD8}"/>
              </a:ext>
            </a:extLst>
          </p:cNvPr>
          <p:cNvSpPr/>
          <p:nvPr/>
        </p:nvSpPr>
        <p:spPr>
          <a:xfrm>
            <a:off x="802104" y="401052"/>
            <a:ext cx="12897853" cy="1427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sz="3200" dirty="0"/>
              <a:t>7.14 Convertir 100 K a o F </a:t>
            </a:r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B26672BE-F516-6CBB-5C40-21A003650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6" t="20199" b="20426"/>
          <a:stretch/>
        </p:blipFill>
        <p:spPr>
          <a:xfrm>
            <a:off x="930443" y="1828799"/>
            <a:ext cx="11548536" cy="57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4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DO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03368" y="0"/>
            <a:ext cx="5727032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01384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</a:rPr>
              <a:t>Termodinamica.</a:t>
            </a:r>
            <a:endParaRPr lang="en-US" sz="5249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33200" y="3667839"/>
            <a:ext cx="5332690" cy="3182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termodinámica es una rama de la física que se enfoca en estudio de la energía y los procesos que involucran a la misma. Calor y temperatura son dos conceptos claves en esta área y son los que se abordarán en esta presentación.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D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-138708"/>
            <a:ext cx="14630400" cy="8229600"/>
          </a:xfrm>
          <a:prstGeom prst="rect">
            <a:avLst/>
          </a:prstGeom>
          <a:solidFill>
            <a:srgbClr val="464342">
              <a:alpha val="80000"/>
            </a:srgbClr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6" name="Text 3"/>
          <p:cNvSpPr/>
          <p:nvPr/>
        </p:nvSpPr>
        <p:spPr>
          <a:xfrm>
            <a:off x="2037993" y="242140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Temperatura.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2037993" y="33304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8" name="Text 5"/>
          <p:cNvSpPr/>
          <p:nvPr/>
        </p:nvSpPr>
        <p:spPr>
          <a:xfrm>
            <a:off x="2215515" y="3372088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067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Definición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2760107" y="3976091"/>
            <a:ext cx="2647950" cy="3372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DO" dirty="0">
                <a:solidFill>
                  <a:schemeClr val="bg1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La temperatura es una magnitud escalar que mide la cantidad de energía térmica que tiene un cuerpo. En el caso de los gases su valor es proporcional a la energía cinética media de las moléculas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5630228" y="33304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2" name="Text 9"/>
          <p:cNvSpPr/>
          <p:nvPr/>
        </p:nvSpPr>
        <p:spPr>
          <a:xfrm>
            <a:off x="5784890" y="337208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0673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Ley cero de la termodinámica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6352342" y="4323278"/>
            <a:ext cx="2647950" cy="302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Establece que dos sistemas en equilibrio térmico con un tercer sistema, están en equilibrio térmico entre sí</a:t>
            </a:r>
            <a:r>
              <a:rPr lang="en-US" sz="175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5" name="Shape 12"/>
          <p:cNvSpPr/>
          <p:nvPr/>
        </p:nvSpPr>
        <p:spPr>
          <a:xfrm>
            <a:off x="9222462" y="33304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6" name="Text 13"/>
          <p:cNvSpPr/>
          <p:nvPr/>
        </p:nvSpPr>
        <p:spPr>
          <a:xfrm>
            <a:off x="9380934" y="33720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067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Termómetros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9944576" y="3976091"/>
            <a:ext cx="2647950" cy="2922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Herramientas que permiten medir la temperatura de los cuerpos.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3" name="Imagen 22" descr="Imagen que contiene persona, agua&#10;&#10;Descripción generada automáticamente">
            <a:extLst>
              <a:ext uri="{FF2B5EF4-FFF2-40B4-BE49-F238E27FC236}">
                <a16:creationId xmlns:a16="http://schemas.microsoft.com/office/drawing/2014/main" id="{508DC014-7266-2153-AD05-D7CD22F1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38708"/>
            <a:ext cx="14630401" cy="21443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4" name="Text 2"/>
          <p:cNvSpPr/>
          <p:nvPr/>
        </p:nvSpPr>
        <p:spPr>
          <a:xfrm>
            <a:off x="2037993" y="1037153"/>
            <a:ext cx="60793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Escalas de temperature.</a:t>
            </a:r>
            <a:endParaRPr lang="en-US" sz="4374" dirty="0">
              <a:solidFill>
                <a:schemeClr val="bg1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Celsius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2543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escala Celsius es la más común en el mundo y establece el punto de congelación del agua como 0°C y el punto de ebullición como 100°C.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Fahrenhei</a:t>
            </a: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7"/>
            <a:ext cx="3296007" cy="25431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escala Fahrenheit es más común en Estados Unidos y establece el punto de congelación del agua como 32°F y el punto de ebullición como 212°F.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Kelvin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5431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escala Kelvin es utilizada en ámbitos científicos y establece el cero absoluto (la temperatura más baja posible) como 0 K y utiliza el mismo tamaño de unidad que la escala Celsius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3" name="Shape 1"/>
          <p:cNvSpPr/>
          <p:nvPr/>
        </p:nvSpPr>
        <p:spPr>
          <a:xfrm>
            <a:off x="0" y="12263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DO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98584"/>
            <a:ext cx="4296310" cy="83281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12589"/>
            <a:ext cx="4533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Dilatación térmica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9" name="Text 6"/>
          <p:cNvSpPr/>
          <p:nvPr/>
        </p:nvSpPr>
        <p:spPr>
          <a:xfrm>
            <a:off x="4751606" y="195548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Definición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6046113" y="2531745"/>
            <a:ext cx="7751088" cy="1484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 </a:t>
            </a:r>
            <a:r>
              <a:rPr lang="es-DO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 fenómeno muy común, observado como consecuencia de la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s-DO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ganancia o pérdida de calor, es que las dimensiones (largo, ancho,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s-DO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espesor) de los cuerpos pueden cambiar, a estos cambios de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s-DO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dimensiones debidas al cambio de temperatura se le denomina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s-DO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dilatación térmica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41880" y="4763452"/>
            <a:ext cx="777597" cy="45719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3" name="Shape 10"/>
          <p:cNvSpPr/>
          <p:nvPr/>
        </p:nvSpPr>
        <p:spPr>
          <a:xfrm>
            <a:off x="4551938" y="452166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4" name="Text 11"/>
          <p:cNvSpPr/>
          <p:nvPr/>
        </p:nvSpPr>
        <p:spPr>
          <a:xfrm>
            <a:off x="4728746" y="4577119"/>
            <a:ext cx="186690" cy="4444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5990630" y="45980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Tipos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5990630" y="504259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Existen tres tipos de dilatación: lineal, superficial y volumétrica.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9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Aplicaciones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21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dilatación térmica tiene aplicaciones en la construcción de puentes, edificios, máquinas y más.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3" name="Shape 1"/>
          <p:cNvSpPr/>
          <p:nvPr/>
        </p:nvSpPr>
        <p:spPr>
          <a:xfrm>
            <a:off x="0" y="-9506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DO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61771" y="9506"/>
            <a:ext cx="4268629" cy="82295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6134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Calor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24625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7" name="Text 4"/>
          <p:cNvSpPr/>
          <p:nvPr/>
        </p:nvSpPr>
        <p:spPr>
          <a:xfrm>
            <a:off x="1010722" y="250424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5388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Definición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1555313" y="2886075"/>
            <a:ext cx="6963045" cy="10645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Forma de energía que se transfiere entre cuerpos con diferentes temperaturas, hasta alcanzar el equilibrio térmico.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808403" y="424261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1" name="Text 8"/>
          <p:cNvSpPr/>
          <p:nvPr/>
        </p:nvSpPr>
        <p:spPr>
          <a:xfrm>
            <a:off x="987862" y="425648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2564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Calor latente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1610802" y="4603670"/>
            <a:ext cx="8584287" cy="12522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DO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Calor latente es cantidad de calor que debe recibir o ceder una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s-DO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masa unitaria para cambiar de fase. Hay diferentes “L”, uno para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s-DO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cada cambio de fase.</a:t>
            </a:r>
            <a:endParaRPr lang="en-US" sz="2000" dirty="0"/>
          </a:p>
        </p:txBody>
      </p:sp>
      <p:sp>
        <p:nvSpPr>
          <p:cNvPr id="14" name="Shape 11"/>
          <p:cNvSpPr/>
          <p:nvPr/>
        </p:nvSpPr>
        <p:spPr>
          <a:xfrm>
            <a:off x="833199" y="596705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5" name="Text 12"/>
          <p:cNvSpPr/>
          <p:nvPr/>
        </p:nvSpPr>
        <p:spPr>
          <a:xfrm>
            <a:off x="991672" y="600872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6043374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Transmisión de calor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 14"/>
          <p:cNvSpPr/>
          <p:nvPr/>
        </p:nvSpPr>
        <p:spPr>
          <a:xfrm>
            <a:off x="1555313" y="6494264"/>
            <a:ext cx="8584287" cy="1252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DO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transmisión de calor de un punto a otro se efectúa por medio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s-DO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 diferentes mecanismos : conducción, radiación y convección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 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75042D8-2445-5E41-4C1C-45A0CDF55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44CD00-7793-27D3-B2F3-AF5B8469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4" y="3142947"/>
            <a:ext cx="499915" cy="499915"/>
          </a:xfrm>
          <a:prstGeom prst="rect">
            <a:avLst/>
          </a:prstGeom>
        </p:spPr>
      </p:pic>
      <p:sp>
        <p:nvSpPr>
          <p:cNvPr id="5" name="Text 5">
            <a:extLst>
              <a:ext uri="{FF2B5EF4-FFF2-40B4-BE49-F238E27FC236}">
                <a16:creationId xmlns:a16="http://schemas.microsoft.com/office/drawing/2014/main" id="{B046C71A-0EDF-E009-CDF8-046A30F06CE8}"/>
              </a:ext>
            </a:extLst>
          </p:cNvPr>
          <p:cNvSpPr/>
          <p:nvPr/>
        </p:nvSpPr>
        <p:spPr>
          <a:xfrm>
            <a:off x="930040" y="309722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8F9376-5E0C-5F41-E72C-02F7D54489AA}"/>
              </a:ext>
            </a:extLst>
          </p:cNvPr>
          <p:cNvSpPr txBox="1"/>
          <p:nvPr/>
        </p:nvSpPr>
        <p:spPr>
          <a:xfrm>
            <a:off x="1429955" y="3161208"/>
            <a:ext cx="2147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dirty="0"/>
              <a:t> </a:t>
            </a:r>
            <a:r>
              <a:rPr lang="es-DO" sz="2400" dirty="0">
                <a:solidFill>
                  <a:schemeClr val="bg1"/>
                </a:solidFill>
              </a:rPr>
              <a:t>Conducción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CFBCD1-827E-937E-B538-FA129B62684B}"/>
              </a:ext>
            </a:extLst>
          </p:cNvPr>
          <p:cNvSpPr txBox="1"/>
          <p:nvPr/>
        </p:nvSpPr>
        <p:spPr>
          <a:xfrm>
            <a:off x="1429955" y="3898231"/>
            <a:ext cx="29495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conducción es la transmisión de calor a través de un medio</a:t>
            </a:r>
          </a:p>
          <a:p>
            <a:r>
              <a:rPr lang="es-D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sin el transporte de materia ; la propagación del calor se</a:t>
            </a:r>
          </a:p>
          <a:p>
            <a:r>
              <a:rPr lang="es-D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 a la energía cinética de las moléculas en el material, dicha</a:t>
            </a:r>
          </a:p>
          <a:p>
            <a:r>
              <a:rPr lang="es-D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energía se va transmitiendo desde los puntos de mayor</a:t>
            </a:r>
          </a:p>
          <a:p>
            <a:r>
              <a:rPr lang="es-D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 hacia los puntos de menor temperatura.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B9BC59-188B-D970-F055-CB622885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89" y="3142947"/>
            <a:ext cx="499915" cy="4999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1D65D8F-78F2-FFE3-640F-0FA20ACA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673" y="2985004"/>
            <a:ext cx="559345" cy="91322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FC2139F-711B-A83E-AAA3-BEF1001FEEB1}"/>
              </a:ext>
            </a:extLst>
          </p:cNvPr>
          <p:cNvSpPr txBox="1"/>
          <p:nvPr/>
        </p:nvSpPr>
        <p:spPr>
          <a:xfrm>
            <a:off x="5365018" y="3161207"/>
            <a:ext cx="2147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2400" dirty="0">
                <a:solidFill>
                  <a:schemeClr val="bg1"/>
                </a:solidFill>
              </a:rPr>
              <a:t> Convección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6040C1-4C85-6DCE-9653-B61A3E4E126D}"/>
              </a:ext>
            </a:extLst>
          </p:cNvPr>
          <p:cNvSpPr txBox="1"/>
          <p:nvPr/>
        </p:nvSpPr>
        <p:spPr>
          <a:xfrm>
            <a:off x="5365018" y="3899142"/>
            <a:ext cx="2949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la propagación del calor de un lugar a otro por transporte de masa caliente. Solamente los fluidos se pueden someter a este mecanismo. Si la sustancia se mueve a causa de las diferencias de densidad, tiene lugar la convección natura, por ejemplo agua sobre un calentador, corriente de aire caliente en la atmósfera, etc.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7068ED1-94DF-4550-6809-4AE7D3EB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836" y="3161208"/>
            <a:ext cx="499915" cy="499915"/>
          </a:xfrm>
          <a:prstGeom prst="rect">
            <a:avLst/>
          </a:prstGeom>
        </p:spPr>
      </p:pic>
      <p:sp>
        <p:nvSpPr>
          <p:cNvPr id="16" name="Text 13">
            <a:extLst>
              <a:ext uri="{FF2B5EF4-FFF2-40B4-BE49-F238E27FC236}">
                <a16:creationId xmlns:a16="http://schemas.microsoft.com/office/drawing/2014/main" id="{C29496A6-580D-4401-3712-D1C5AD8C3418}"/>
              </a:ext>
            </a:extLst>
          </p:cNvPr>
          <p:cNvSpPr/>
          <p:nvPr/>
        </p:nvSpPr>
        <p:spPr>
          <a:xfrm>
            <a:off x="9406353" y="31429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FD3297-AD54-A90A-8C81-0D4077A9E9D9}"/>
              </a:ext>
            </a:extLst>
          </p:cNvPr>
          <p:cNvSpPr txBox="1"/>
          <p:nvPr/>
        </p:nvSpPr>
        <p:spPr>
          <a:xfrm>
            <a:off x="9247836" y="4037641"/>
            <a:ext cx="2687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los cuerpos debido a su temperatura emiten radiación electromagnética esas radiaciones semejantes a las ondas luminosas se propagan en el vacío y en las sustancias transparentes (que las absorben en cierta proporción ), con la rapidez de la luz.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93D163-A6FA-B794-A4E5-32ECA059310A}"/>
              </a:ext>
            </a:extLst>
          </p:cNvPr>
          <p:cNvSpPr txBox="1"/>
          <p:nvPr/>
        </p:nvSpPr>
        <p:spPr>
          <a:xfrm>
            <a:off x="9787892" y="3214377"/>
            <a:ext cx="2147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2400" dirty="0">
                <a:solidFill>
                  <a:schemeClr val="bg1"/>
                </a:solidFill>
              </a:rPr>
              <a:t> Radiación </a:t>
            </a:r>
          </a:p>
        </p:txBody>
      </p:sp>
      <p:pic>
        <p:nvPicPr>
          <p:cNvPr id="22" name="Imagen 2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518DAE0-F479-3C39-DEDF-37CC756F30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68"/>
          <a:stretch/>
        </p:blipFill>
        <p:spPr>
          <a:xfrm>
            <a:off x="1" y="0"/>
            <a:ext cx="14630400" cy="29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DO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61771" y="0"/>
            <a:ext cx="4268629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69764"/>
            <a:ext cx="5013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Modelo del gas ideal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1997393"/>
            <a:ext cx="9306401" cy="1369100"/>
          </a:xfrm>
          <a:prstGeom prst="roundRect">
            <a:avLst>
              <a:gd name="adj" fmla="val 9738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 dirty="0"/>
          </a:p>
        </p:txBody>
      </p:sp>
      <p:sp>
        <p:nvSpPr>
          <p:cNvPr id="7" name="Text 4"/>
          <p:cNvSpPr/>
          <p:nvPr/>
        </p:nvSpPr>
        <p:spPr>
          <a:xfrm>
            <a:off x="1055370" y="21463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Definición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1055370" y="2566749"/>
            <a:ext cx="8862060" cy="7915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es-DO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modelo de gas ideal es uno de los modelos matemáticos más utilizados al estudiar </a:t>
            </a:r>
          </a:p>
          <a:p>
            <a:pPr marL="0" indent="0">
              <a:buNone/>
            </a:pPr>
            <a:r>
              <a:rPr lang="es-DO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termodinámica y ciencias en las que se trabaja con elementos o fluidos gaseosos.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833199" y="3588663"/>
            <a:ext cx="9306401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0" name="Text 7"/>
          <p:cNvSpPr/>
          <p:nvPr/>
        </p:nvSpPr>
        <p:spPr>
          <a:xfrm>
            <a:off x="1055370" y="3810833"/>
            <a:ext cx="2324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Ecuación de estado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1055370" y="4197079"/>
            <a:ext cx="88620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ecuación de estado del gas ideal es PV=nRT, donde P es la presión, V es el volumen, n es la cantidad  de sustancia, R es la constante universal de los gases y T es la temperatura absoluta.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833199" y="5890736"/>
            <a:ext cx="9306401" cy="1369100"/>
          </a:xfrm>
          <a:prstGeom prst="roundRect">
            <a:avLst>
              <a:gd name="adj" fmla="val 9738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13" name="Text 10"/>
          <p:cNvSpPr/>
          <p:nvPr/>
        </p:nvSpPr>
        <p:spPr>
          <a:xfrm>
            <a:off x="1055370" y="61129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Aplicaciones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55370" y="6682264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 modelo del gas ideal tiene aplicaciones en la industria, la física y la química.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4" name="Text 2"/>
          <p:cNvSpPr/>
          <p:nvPr/>
        </p:nvSpPr>
        <p:spPr>
          <a:xfrm>
            <a:off x="2037993" y="859512"/>
            <a:ext cx="10073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Temperatura de equilibrio de una mezcla</a:t>
            </a:r>
            <a:endParaRPr lang="en-US" sz="4374" dirty="0">
              <a:solidFill>
                <a:schemeClr val="bg1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982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128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Definición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4882157"/>
            <a:ext cx="3295888" cy="26255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temperatura de equilibrio de una mezcla es aquella en la cual todos los componentes de la misma alcanzan la misma temperatura.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9982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2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Aplicaciones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4882276"/>
            <a:ext cx="3296007" cy="26254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Este concepto tiene aplicaciones en la química, la ingeniería y la industria de los alimentos y bebidas.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9982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12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Ejemplos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3" name="Text 8"/>
          <p:cNvSpPr/>
          <p:nvPr/>
        </p:nvSpPr>
        <p:spPr>
          <a:xfrm>
            <a:off x="9296400" y="4882277"/>
            <a:ext cx="3296007" cy="27715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Algunos ejemplos de mezclas donde se aplica este concepto son las mezclas de gases en la atmósfera, las mezclas de colores en la pintura y las mezclas de sustancias en la industria farmacéutica.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e2d11a-9220-4bd5-a3e4-533ebf24d14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9E3D1206C48D47893B9997181D1090" ma:contentTypeVersion="7" ma:contentTypeDescription="Crear nuevo documento." ma:contentTypeScope="" ma:versionID="9638575f1fbbf2dfff3a5779bcc633e5">
  <xsd:schema xmlns:xsd="http://www.w3.org/2001/XMLSchema" xmlns:xs="http://www.w3.org/2001/XMLSchema" xmlns:p="http://schemas.microsoft.com/office/2006/metadata/properties" xmlns:ns3="2be2d11a-9220-4bd5-a3e4-533ebf24d14a" xmlns:ns4="5f18a26d-1f8a-49ee-b90e-5841c8c8b13d" targetNamespace="http://schemas.microsoft.com/office/2006/metadata/properties" ma:root="true" ma:fieldsID="6009da69b6f6e78b5c86f50a2d8a3b1c" ns3:_="" ns4:_="">
    <xsd:import namespace="2be2d11a-9220-4bd5-a3e4-533ebf24d14a"/>
    <xsd:import namespace="5f18a26d-1f8a-49ee-b90e-5841c8c8b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2d11a-9220-4bd5-a3e4-533ebf24d1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18a26d-1f8a-49ee-b90e-5841c8c8b13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A025D-9A0C-485C-A2D6-E19FCF929F19}">
  <ds:schemaRefs>
    <ds:schemaRef ds:uri="http://www.w3.org/XML/1998/namespace"/>
    <ds:schemaRef ds:uri="http://schemas.openxmlformats.org/package/2006/metadata/core-properties"/>
    <ds:schemaRef ds:uri="2be2d11a-9220-4bd5-a3e4-533ebf24d14a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5f18a26d-1f8a-49ee-b90e-5841c8c8b13d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44D20B0-317F-4E9F-8ABD-61B51E333A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6D90A-13AF-4052-A620-FC890BAF0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2d11a-9220-4bd5-a3e4-533ebf24d14a"/>
    <ds:schemaRef ds:uri="5f18a26d-1f8a-49ee-b90e-5841c8c8b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852</Words>
  <Application>Microsoft Office PowerPoint</Application>
  <PresentationFormat>Personalizado</PresentationFormat>
  <Paragraphs>87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Gelasio</vt:lpstr>
      <vt:lpstr>Söhne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jesus Alberto Beato Pimentel</cp:lastModifiedBy>
  <cp:revision>2</cp:revision>
  <dcterms:created xsi:type="dcterms:W3CDTF">2023-12-06T00:38:34Z</dcterms:created>
  <dcterms:modified xsi:type="dcterms:W3CDTF">2023-12-06T21:54:26Z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0x010100839E3D1206C48D47893B9997181D1090</vt:lpwstr>
  </property>
</Properties>
</file>