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15"/>
  </p:notesMasterIdLst>
  <p:handoutMasterIdLst>
    <p:handoutMasterId r:id="rId16"/>
  </p:handoutMasterIdLst>
  <p:sldIdLst>
    <p:sldId id="285" r:id="rId5"/>
    <p:sldId id="289" r:id="rId6"/>
    <p:sldId id="290" r:id="rId7"/>
    <p:sldId id="291" r:id="rId8"/>
    <p:sldId id="292" r:id="rId9"/>
    <p:sldId id="293" r:id="rId10"/>
    <p:sldId id="294" r:id="rId11"/>
    <p:sldId id="295" r:id="rId12"/>
    <p:sldId id="296" r:id="rId13"/>
    <p:sldId id="297" r:id="rId1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540" y="-138"/>
      </p:cViewPr>
      <p:guideLst/>
    </p:cSldViewPr>
  </p:slideViewPr>
  <p:notesTextViewPr>
    <p:cViewPr>
      <p:scale>
        <a:sx n="1" d="1"/>
        <a:sy n="1" d="1"/>
      </p:scale>
      <p:origin x="0" y="0"/>
    </p:cViewPr>
  </p:notesTextViewPr>
  <p:notesViewPr>
    <p:cSldViewPr snapToGrid="0">
      <p:cViewPr varScale="1">
        <p:scale>
          <a:sx n="89" d="100"/>
          <a:sy n="89" d="100"/>
        </p:scale>
        <p:origin x="378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3BA34EB-B09C-474E-86DE-D71CA85B55AC}" type="datetime1">
              <a:rPr lang="es-ES" smtClean="0"/>
              <a:t>21/11/2023</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8FBD93F-F02D-450A-B770-AD465E68CA96}" type="slidenum">
              <a:rPr lang="es-ES" smtClean="0"/>
              <a:t>‹Nº›</a:t>
            </a:fld>
            <a:endParaRPr lang="es-ES"/>
          </a:p>
        </p:txBody>
      </p:sp>
    </p:spTree>
    <p:extLst>
      <p:ext uri="{BB962C8B-B14F-4D97-AF65-F5344CB8AC3E}">
        <p14:creationId xmlns:p14="http://schemas.microsoft.com/office/powerpoint/2010/main" val="19069923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FC2185B-CEAE-4AA0-B765-6C116B3DDC73}" type="datetime1">
              <a:rPr lang="es-ES" noProof="0" smtClean="0"/>
              <a:t>21/11/2023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EB040C8-62D2-4EA7-B200-D3B8C06AAFD8}" type="slidenum">
              <a:rPr lang="es-ES" noProof="0" smtClean="0"/>
              <a:t>‹Nº›</a:t>
            </a:fld>
            <a:endParaRPr lang="es-ES" noProof="0"/>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noProof="1"/>
          </a:p>
        </p:txBody>
      </p:sp>
      <p:sp>
        <p:nvSpPr>
          <p:cNvPr id="4" name="Marcador de posición de número de diapositiva 3"/>
          <p:cNvSpPr>
            <a:spLocks noGrp="1"/>
          </p:cNvSpPr>
          <p:nvPr>
            <p:ph type="sldNum" sz="quarter" idx="10"/>
          </p:nvPr>
        </p:nvSpPr>
        <p:spPr/>
        <p:txBody>
          <a:bodyPr rtlCol="0"/>
          <a:lstStyle/>
          <a:p>
            <a:pPr rtl="0"/>
            <a:fld id="{7EB040C8-62D2-4EA7-B200-D3B8C06AAFD8}" type="slidenum">
              <a:rPr lang="es-ES" noProof="1" dirty="0" smtClean="0"/>
              <a:t>1</a:t>
            </a:fld>
            <a:endParaRPr lang="es-ES" noProof="1"/>
          </a:p>
        </p:txBody>
      </p:sp>
    </p:spTree>
    <p:extLst>
      <p:ext uri="{BB962C8B-B14F-4D97-AF65-F5344CB8AC3E}">
        <p14:creationId xmlns:p14="http://schemas.microsoft.com/office/powerpoint/2010/main" val="3769883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posición de notas 2"/>
          <p:cNvSpPr>
            <a:spLocks noGrp="1"/>
          </p:cNvSpPr>
          <p:nvPr>
            <p:ph type="body" idx="1"/>
          </p:nvPr>
        </p:nvSpPr>
        <p:spPr/>
        <p:txBody>
          <a:bodyPr rtlCol="0"/>
          <a:lstStyle/>
          <a:p>
            <a:pPr rtl="0"/>
            <a:endParaRPr lang="es-ES" noProof="1"/>
          </a:p>
        </p:txBody>
      </p:sp>
      <p:sp>
        <p:nvSpPr>
          <p:cNvPr id="4" name="Marcador de posición de número de diapositiva 3"/>
          <p:cNvSpPr>
            <a:spLocks noGrp="1"/>
          </p:cNvSpPr>
          <p:nvPr>
            <p:ph type="sldNum" sz="quarter" idx="10"/>
          </p:nvPr>
        </p:nvSpPr>
        <p:spPr/>
        <p:txBody>
          <a:bodyPr rtlCol="0"/>
          <a:lstStyle/>
          <a:p>
            <a:pPr rtl="0"/>
            <a:fld id="{7EB040C8-62D2-4EA7-B200-D3B8C06AAFD8}" type="slidenum">
              <a:rPr lang="es-ES" noProof="1" smtClean="0"/>
              <a:t>2</a:t>
            </a:fld>
            <a:endParaRPr lang="es-ES" noProof="1"/>
          </a:p>
        </p:txBody>
      </p:sp>
    </p:spTree>
    <p:extLst>
      <p:ext uri="{BB962C8B-B14F-4D97-AF65-F5344CB8AC3E}">
        <p14:creationId xmlns:p14="http://schemas.microsoft.com/office/powerpoint/2010/main" val="8649625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es-ES" noProof="0"/>
              <a:t>Haga clic para modificar el estilo de título del patrón</a:t>
            </a:r>
          </a:p>
        </p:txBody>
      </p:sp>
      <p:sp>
        <p:nvSpPr>
          <p:cNvPr id="3" name="Subtítulo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s-ES" noProof="0"/>
              <a:t>Haga clic para modificar el estilo de subtítulo del patrón</a:t>
            </a:r>
          </a:p>
        </p:txBody>
      </p:sp>
      <p:sp>
        <p:nvSpPr>
          <p:cNvPr id="7" name="Marcador de fecha 6"/>
          <p:cNvSpPr>
            <a:spLocks noGrp="1"/>
          </p:cNvSpPr>
          <p:nvPr>
            <p:ph type="dt" sz="half" idx="10"/>
          </p:nvPr>
        </p:nvSpPr>
        <p:spPr/>
        <p:txBody>
          <a:bodyPr rtlCol="0"/>
          <a:lstStyle/>
          <a:p>
            <a:pPr rtl="0"/>
            <a:fld id="{58DB9F2B-85AD-4403-B8AB-9C2CEAE1BA04}" type="datetime1">
              <a:rPr lang="es-ES" noProof="0" smtClean="0"/>
              <a:t>21/11/2023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8A7A6979-0714-4377-B894-6BE4C2D6E202}" type="slidenum">
              <a:rPr lang="es-ES" noProof="0" smtClean="0"/>
              <a:pPr rtl="0"/>
              <a:t>‹Nº›</a:t>
            </a:fld>
            <a:endParaRPr lang="es-ES" noProof="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C28BC463-CEAD-453E-BC00-0D72EAC51104}" type="datetime1">
              <a:rPr lang="es-ES" noProof="0" smtClean="0"/>
              <a:t>21/11/2023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8A7A6979-0714-4377-B894-6BE4C2D6E202}" type="slidenum">
              <a:rPr lang="es-ES" noProof="0" smtClean="0"/>
              <a:t>‹Nº›</a:t>
            </a:fld>
            <a:endParaRPr lang="es-ES"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653112" y="937260"/>
            <a:ext cx="1298608" cy="4983480"/>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p:nvPr>
        </p:nvSpPr>
        <p:spPr>
          <a:xfrm>
            <a:off x="2231136" y="937260"/>
            <a:ext cx="6198489" cy="4983480"/>
          </a:xfrm>
        </p:spPr>
        <p:txBody>
          <a:bodyPr vert="eaVert"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FF8DD328-6F82-42FB-8DB4-B6C085CE1410}" type="datetime1">
              <a:rPr lang="es-ES" noProof="0" smtClean="0"/>
              <a:t>21/11/2023</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8A7A6979-0714-4377-B894-6BE4C2D6E202}" type="slidenum">
              <a:rPr lang="es-ES" noProof="0" smtClean="0"/>
              <a:t>‹Nº›</a:t>
            </a:fld>
            <a:endParaRPr lang="es-E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A1C82BF2-047B-434E-A19C-38D6F2878FE7}" type="datetime1">
              <a:rPr lang="es-ES" noProof="0" smtClean="0"/>
              <a:t>21/11/2023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8A7A6979-0714-4377-B894-6BE4C2D6E202}" type="slidenum">
              <a:rPr lang="es-ES" noProof="0" smtClean="0"/>
              <a:pPr rtl="0"/>
              <a:t>‹Nº›</a:t>
            </a:fld>
            <a:endParaRPr lang="es-ES"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s-ES" noProof="0"/>
              <a:t>Haga clic para modificar los estilos de texto del patrón</a:t>
            </a:r>
          </a:p>
        </p:txBody>
      </p:sp>
      <p:sp>
        <p:nvSpPr>
          <p:cNvPr id="7" name="Marcador de fecha 6"/>
          <p:cNvSpPr>
            <a:spLocks noGrp="1"/>
          </p:cNvSpPr>
          <p:nvPr>
            <p:ph type="dt" sz="half" idx="10"/>
          </p:nvPr>
        </p:nvSpPr>
        <p:spPr/>
        <p:txBody>
          <a:bodyPr rtlCol="0"/>
          <a:lstStyle/>
          <a:p>
            <a:pPr rtl="0"/>
            <a:fld id="{7AA99F47-DD5B-4BBA-A043-715D5125D6C4}" type="datetime1">
              <a:rPr lang="es-ES" noProof="0" smtClean="0"/>
              <a:t>21/11/2023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8A7A6979-0714-4377-B894-6BE4C2D6E202}" type="slidenum">
              <a:rPr lang="es-ES" noProof="0" smtClean="0"/>
              <a:pPr rtl="0"/>
              <a:t>‹Nº›</a:t>
            </a:fld>
            <a:endParaRPr lang="es-ES" noProof="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posición de contenido 2"/>
          <p:cNvSpPr>
            <a:spLocks noGrp="1"/>
          </p:cNvSpPr>
          <p:nvPr>
            <p:ph sz="half" idx="1"/>
          </p:nvPr>
        </p:nvSpPr>
        <p:spPr>
          <a:xfrm>
            <a:off x="1581912" y="2638044"/>
            <a:ext cx="4271771" cy="310198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p:nvPr>
        </p:nvSpPr>
        <p:spPr>
          <a:xfrm>
            <a:off x="6338315" y="2638044"/>
            <a:ext cx="4270247" cy="3101982"/>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fecha 7"/>
          <p:cNvSpPr>
            <a:spLocks noGrp="1"/>
          </p:cNvSpPr>
          <p:nvPr>
            <p:ph type="dt" sz="half" idx="10"/>
          </p:nvPr>
        </p:nvSpPr>
        <p:spPr/>
        <p:txBody>
          <a:bodyPr rtlCol="0"/>
          <a:lstStyle/>
          <a:p>
            <a:pPr rtl="0"/>
            <a:fld id="{28668461-261A-47A3-BEC1-1A79F1CB4714}" type="datetime1">
              <a:rPr lang="es-ES" noProof="0" smtClean="0"/>
              <a:t>21/11/2023</a:t>
            </a:fld>
            <a:endParaRPr lang="es-ES" noProof="0"/>
          </a:p>
        </p:txBody>
      </p:sp>
      <p:sp>
        <p:nvSpPr>
          <p:cNvPr id="9" name="Marcador de pie de página 8"/>
          <p:cNvSpPr>
            <a:spLocks noGrp="1"/>
          </p:cNvSpPr>
          <p:nvPr>
            <p:ph type="ftr" sz="quarter" idx="11"/>
          </p:nvPr>
        </p:nvSpPr>
        <p:spPr/>
        <p:txBody>
          <a:bodyPr rtlCol="0"/>
          <a:lstStyle/>
          <a:p>
            <a:pPr rtl="0"/>
            <a:endParaRPr lang="es-ES" noProof="0"/>
          </a:p>
        </p:txBody>
      </p:sp>
      <p:sp>
        <p:nvSpPr>
          <p:cNvPr id="10" name="Marcador de posición de número de diapositiva 9"/>
          <p:cNvSpPr>
            <a:spLocks noGrp="1"/>
          </p:cNvSpPr>
          <p:nvPr>
            <p:ph type="sldNum" sz="quarter" idx="12"/>
          </p:nvPr>
        </p:nvSpPr>
        <p:spPr/>
        <p:txBody>
          <a:bodyPr rtlCol="0"/>
          <a:lstStyle/>
          <a:p>
            <a:pPr rtl="0"/>
            <a:fld id="{8A7A6979-0714-4377-B894-6BE4C2D6E202}" type="slidenum">
              <a:rPr lang="es-ES" noProof="0" smtClean="0"/>
              <a:t>‹Nº›</a:t>
            </a:fld>
            <a:endParaRPr lang="es-ES"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Marcador de posición de texto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583436" y="3143250"/>
            <a:ext cx="4270248" cy="2596776"/>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contenido 5"/>
          <p:cNvSpPr>
            <a:spLocks noGrp="1"/>
          </p:cNvSpPr>
          <p:nvPr>
            <p:ph sz="quarter" idx="4"/>
          </p:nvPr>
        </p:nvSpPr>
        <p:spPr>
          <a:xfrm>
            <a:off x="6338316" y="3143250"/>
            <a:ext cx="4253484" cy="2596776"/>
          </a:xfrm>
        </p:spPr>
        <p:txBody>
          <a:bodyPr rtlCol="0"/>
          <a:lstStyle>
            <a:lvl5pPr>
              <a:defRPr/>
            </a:lvl5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1" name="Marcador de posición de texto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7" name="Marcador de fecha 6"/>
          <p:cNvSpPr>
            <a:spLocks noGrp="1"/>
          </p:cNvSpPr>
          <p:nvPr>
            <p:ph type="dt" sz="half" idx="10"/>
          </p:nvPr>
        </p:nvSpPr>
        <p:spPr/>
        <p:txBody>
          <a:bodyPr rtlCol="0"/>
          <a:lstStyle/>
          <a:p>
            <a:pPr rtl="0"/>
            <a:fld id="{64DF7B2E-557B-400D-AC7A-BCABE54A84A4}" type="datetime1">
              <a:rPr lang="es-ES" noProof="0" smtClean="0"/>
              <a:t>21/11/2023</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8A7A6979-0714-4377-B894-6BE4C2D6E202}" type="slidenum">
              <a:rPr lang="es-ES" noProof="0" smtClean="0"/>
              <a:t>‹Nº›</a:t>
            </a:fld>
            <a:endParaRPr lang="es-ES" noProof="0"/>
          </a:p>
        </p:txBody>
      </p:sp>
      <p:sp>
        <p:nvSpPr>
          <p:cNvPr id="10" name="Título 9"/>
          <p:cNvSpPr>
            <a:spLocks noGrp="1"/>
          </p:cNvSpPr>
          <p:nvPr>
            <p:ph type="title"/>
          </p:nvPr>
        </p:nvSpPr>
        <p:spPr/>
        <p:txBody>
          <a:bodyPr rtlCol="0"/>
          <a:lstStyle/>
          <a:p>
            <a:pPr rtl="0"/>
            <a:r>
              <a:rPr lang="es-ES" noProof="0"/>
              <a:t>Haga clic para modificar el estilo de título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15AE92F5-7862-4A8F-93AD-09538CFA5D7E}" type="datetime1">
              <a:rPr lang="es-ES" noProof="0" smtClean="0"/>
              <a:t>21/11/2023</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posición de número de diapositiva 4"/>
          <p:cNvSpPr>
            <a:spLocks noGrp="1"/>
          </p:cNvSpPr>
          <p:nvPr>
            <p:ph type="sldNum" sz="quarter" idx="12"/>
          </p:nvPr>
        </p:nvSpPr>
        <p:spPr/>
        <p:txBody>
          <a:bodyPr rtlCol="0"/>
          <a:lstStyle/>
          <a:p>
            <a:pPr rtl="0"/>
            <a:fld id="{8A7A6979-0714-4377-B894-6BE4C2D6E202}" type="slidenum">
              <a:rPr lang="es-ES" noProof="0" smtClean="0"/>
              <a:t>‹Nº›</a:t>
            </a:fld>
            <a:endParaRPr lang="es-ES"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19FFE885-1D0E-4479-A9C7-4688A2BF3C09}" type="datetime1">
              <a:rPr lang="es-ES" noProof="0" smtClean="0"/>
              <a:t>21/11/2023</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8A7A6979-0714-4377-B894-6BE4C2D6E202}" type="slidenum">
              <a:rPr lang="es-ES" noProof="0" smtClean="0"/>
              <a:t>‹Nº›</a:t>
            </a:fld>
            <a:endParaRPr lang="es-ES"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ángulo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es-ES" noProof="0"/>
              <a:t>Haga clic para modificar el estilo de título del patrón</a:t>
            </a:r>
          </a:p>
        </p:txBody>
      </p:sp>
      <p:sp>
        <p:nvSpPr>
          <p:cNvPr id="3" name="Marcador de posición de contenido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9" name="Marcador de fecha 8"/>
          <p:cNvSpPr>
            <a:spLocks noGrp="1"/>
          </p:cNvSpPr>
          <p:nvPr>
            <p:ph type="dt" sz="half" idx="10"/>
          </p:nvPr>
        </p:nvSpPr>
        <p:spPr/>
        <p:txBody>
          <a:bodyPr rtlCol="0"/>
          <a:lstStyle/>
          <a:p>
            <a:pPr rtl="0"/>
            <a:fld id="{828B3043-6150-4438-AE91-FE7EB0C4FE5E}" type="datetime1">
              <a:rPr lang="es-ES" noProof="0" smtClean="0"/>
              <a:t>21/11/2023</a:t>
            </a:fld>
            <a:endParaRPr lang="es-ES" noProof="0"/>
          </a:p>
        </p:txBody>
      </p:sp>
      <p:sp>
        <p:nvSpPr>
          <p:cNvPr id="10" name="Marcador de pie de página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s-ES" noProof="0"/>
          </a:p>
        </p:txBody>
      </p:sp>
      <p:sp>
        <p:nvSpPr>
          <p:cNvPr id="11" name="Marcador de número de diapositiva 10"/>
          <p:cNvSpPr>
            <a:spLocks noGrp="1"/>
          </p:cNvSpPr>
          <p:nvPr>
            <p:ph type="sldNum" sz="quarter" idx="12"/>
          </p:nvPr>
        </p:nvSpPr>
        <p:spPr/>
        <p:txBody>
          <a:bodyPr rtlCol="0"/>
          <a:lstStyle/>
          <a:p>
            <a:pPr rtl="0"/>
            <a:fld id="{8A7A6979-0714-4377-B894-6BE4C2D6E202}" type="slidenum">
              <a:rPr lang="es-ES" noProof="0" smtClean="0"/>
              <a:t>‹Nº›</a:t>
            </a:fld>
            <a:endParaRPr lang="es-ES"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18" name="Rectángulo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4" name="Marcador de posición de texto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Haga clic para modificar los estilos de texto del patrón</a:t>
            </a:r>
          </a:p>
        </p:txBody>
      </p:sp>
      <p:sp>
        <p:nvSpPr>
          <p:cNvPr id="8" name="Marcador de fecha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46CFF8F2-DA40-49F5-8232-506077D2EC48}" type="datetime1">
              <a:rPr lang="es-ES" noProof="0" smtClean="0"/>
              <a:t>21/11/2023</a:t>
            </a:fld>
            <a:endParaRPr lang="es-ES" noProof="0"/>
          </a:p>
        </p:txBody>
      </p:sp>
      <p:sp>
        <p:nvSpPr>
          <p:cNvPr id="9" name="Marcador de pie de página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s-ES" noProof="0"/>
          </a:p>
        </p:txBody>
      </p:sp>
      <p:sp>
        <p:nvSpPr>
          <p:cNvPr id="10" name="Marcador de número de diapositiva 9"/>
          <p:cNvSpPr>
            <a:spLocks noGrp="1"/>
          </p:cNvSpPr>
          <p:nvPr>
            <p:ph type="sldNum" sz="quarter" idx="12"/>
          </p:nvPr>
        </p:nvSpPr>
        <p:spPr/>
        <p:txBody>
          <a:bodyPr rtlCol="0"/>
          <a:lstStyle/>
          <a:p>
            <a:pPr rtl="0"/>
            <a:fld id="{8A7A6979-0714-4377-B894-6BE4C2D6E202}" type="slidenum">
              <a:rPr lang="es-ES" noProof="0" smtClean="0"/>
              <a:t>‹Nº›</a:t>
            </a:fld>
            <a:endParaRPr lang="es-ES"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BFEA483D-3B05-46E1-9E01-E74F8961FC6F}" type="datetime1">
              <a:rPr lang="es-ES" noProof="0" smtClean="0"/>
              <a:t>21/11/2023</a:t>
            </a:fld>
            <a:endParaRPr lang="es-ES" noProof="0" dirty="0"/>
          </a:p>
        </p:txBody>
      </p:sp>
      <p:sp>
        <p:nvSpPr>
          <p:cNvPr id="5" name="Marcador de posición de pie de página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endParaRPr lang="es-ES" noProof="0"/>
          </a:p>
        </p:txBody>
      </p:sp>
      <p:sp>
        <p:nvSpPr>
          <p:cNvPr id="6" name="Marcador de posición de número de diapositiva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8A7A6979-0714-4377-B894-6BE4C2D6E202}" type="slidenum">
              <a:rPr lang="es-ES" noProof="0" smtClean="0"/>
              <a:pPr rtl="0"/>
              <a:t>‹Nº›</a:t>
            </a:fld>
            <a:endParaRPr lang="es-ES" noProof="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997CF875-7865-4B60-BE3C-F759090A4D58}"/>
              </a:ext>
            </a:extLst>
          </p:cNvPr>
          <p:cNvPicPr>
            <a:picLocks noChangeAspect="1"/>
          </p:cNvPicPr>
          <p:nvPr/>
        </p:nvPicPr>
        <p:blipFill>
          <a:blip r:embed="rId3"/>
          <a:srcRect l="2639" r="2639"/>
          <a:stretch/>
        </p:blipFill>
        <p:spPr>
          <a:xfrm>
            <a:off x="20" y="10"/>
            <a:ext cx="12191980" cy="6857990"/>
          </a:xfrm>
          <a:prstGeom prst="rect">
            <a:avLst/>
          </a:prstGeom>
        </p:spPr>
      </p:pic>
      <p:sp>
        <p:nvSpPr>
          <p:cNvPr id="2" name="Título 1">
            <a:extLst>
              <a:ext uri="{FF2B5EF4-FFF2-40B4-BE49-F238E27FC236}">
                <a16:creationId xmlns:a16="http://schemas.microsoft.com/office/drawing/2014/main" id="{646D0423-92ED-41A8-B13E-ED2A99FC380C}"/>
              </a:ext>
            </a:extLst>
          </p:cNvPr>
          <p:cNvSpPr>
            <a:spLocks noGrp="1"/>
          </p:cNvSpPr>
          <p:nvPr>
            <p:ph type="ctrTitle"/>
          </p:nvPr>
        </p:nvSpPr>
        <p:spPr>
          <a:xfrm>
            <a:off x="1600200" y="2386744"/>
            <a:ext cx="8991600" cy="1645920"/>
          </a:xfrm>
          <a:solidFill>
            <a:schemeClr val="bg1">
              <a:alpha val="60000"/>
            </a:schemeClr>
          </a:solidFill>
          <a:ln w="38100" cap="sq">
            <a:solidFill>
              <a:schemeClr val="tx1"/>
            </a:solidFill>
            <a:miter lim="800000"/>
          </a:ln>
        </p:spPr>
        <p:txBody>
          <a:bodyPr rtlCol="0" anchor="ctr">
            <a:normAutofit/>
          </a:bodyPr>
          <a:lstStyle/>
          <a:p>
            <a:r>
              <a:rPr lang="es-ES" noProof="1">
                <a:solidFill>
                  <a:schemeClr val="tx1"/>
                </a:solidFill>
              </a:rPr>
              <a:t>Mecánica de fluidos.</a:t>
            </a:r>
          </a:p>
        </p:txBody>
      </p:sp>
      <p:sp>
        <p:nvSpPr>
          <p:cNvPr id="3" name="Subtítulo 2">
            <a:extLst>
              <a:ext uri="{FF2B5EF4-FFF2-40B4-BE49-F238E27FC236}">
                <a16:creationId xmlns:a16="http://schemas.microsoft.com/office/drawing/2014/main" id="{74B4D8F8-4E82-4BDB-B682-C4008F4B24EF}"/>
              </a:ext>
            </a:extLst>
          </p:cNvPr>
          <p:cNvSpPr>
            <a:spLocks noGrp="1"/>
          </p:cNvSpPr>
          <p:nvPr>
            <p:ph type="subTitle" idx="1"/>
          </p:nvPr>
        </p:nvSpPr>
        <p:spPr>
          <a:xfrm>
            <a:off x="2695194" y="4352544"/>
            <a:ext cx="6801612" cy="1239894"/>
          </a:xfrm>
        </p:spPr>
        <p:txBody>
          <a:bodyPr rtlCol="0">
            <a:normAutofit/>
          </a:bodyPr>
          <a:lstStyle/>
          <a:p>
            <a:pPr rtl="0"/>
            <a:r>
              <a:rPr lang="es-ES" noProof="1">
                <a:solidFill>
                  <a:srgbClr val="FFFFFF"/>
                </a:solidFill>
              </a:rPr>
              <a:t>Jesus Alberto Beato Pimentel</a:t>
            </a:r>
          </a:p>
          <a:p>
            <a:pPr rtl="0"/>
            <a:r>
              <a:rPr lang="es-ES" noProof="1">
                <a:solidFill>
                  <a:srgbClr val="FFFFFF"/>
                </a:solidFill>
              </a:rPr>
              <a:t>2023-1283</a:t>
            </a:r>
          </a:p>
        </p:txBody>
      </p:sp>
    </p:spTree>
    <p:extLst>
      <p:ext uri="{BB962C8B-B14F-4D97-AF65-F5344CB8AC3E}">
        <p14:creationId xmlns:p14="http://schemas.microsoft.com/office/powerpoint/2010/main" val="240106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35E869-0380-FB27-8156-E4A5B76C9E07}"/>
              </a:ext>
            </a:extLst>
          </p:cNvPr>
          <p:cNvSpPr>
            <a:spLocks noGrp="1"/>
          </p:cNvSpPr>
          <p:nvPr>
            <p:ph type="title"/>
          </p:nvPr>
        </p:nvSpPr>
        <p:spPr>
          <a:xfrm>
            <a:off x="2129536" y="697992"/>
            <a:ext cx="7729728" cy="1486408"/>
          </a:xfrm>
        </p:spPr>
        <p:txBody>
          <a:bodyPr>
            <a:noAutofit/>
          </a:bodyPr>
          <a:lstStyle/>
          <a:p>
            <a:pPr algn="just"/>
            <a:r>
              <a:rPr lang="es-DO" sz="2000" dirty="0">
                <a:solidFill>
                  <a:schemeClr val="tx1"/>
                </a:solidFill>
                <a:latin typeface="Times New Roman" panose="02020603050405020304" pitchFamily="18" charset="0"/>
                <a:cs typeface="Times New Roman" panose="02020603050405020304" pitchFamily="18" charset="0"/>
              </a:rPr>
              <a:t>5.14)Determine la magnitud de la presión absoluta sobre el casco de un submarino que está a 100 m de profundidad en el mar. </a:t>
            </a:r>
          </a:p>
        </p:txBody>
      </p:sp>
      <p:pic>
        <p:nvPicPr>
          <p:cNvPr id="5" name="Marcador de contenido 4" descr="Texto, Carta&#10;&#10;Descripción generada automáticamente">
            <a:extLst>
              <a:ext uri="{FF2B5EF4-FFF2-40B4-BE49-F238E27FC236}">
                <a16:creationId xmlns:a16="http://schemas.microsoft.com/office/drawing/2014/main" id="{E965B8DF-874E-79BD-EAE3-4F22908123AE}"/>
              </a:ext>
            </a:extLst>
          </p:cNvPr>
          <p:cNvPicPr>
            <a:picLocks noGrp="1" noChangeAspect="1"/>
          </p:cNvPicPr>
          <p:nvPr>
            <p:ph idx="1"/>
          </p:nvPr>
        </p:nvPicPr>
        <p:blipFill>
          <a:blip r:embed="rId2"/>
          <a:stretch>
            <a:fillRect/>
          </a:stretch>
        </p:blipFill>
        <p:spPr>
          <a:xfrm>
            <a:off x="2129536" y="2324100"/>
            <a:ext cx="7729728" cy="4406900"/>
          </a:xfrm>
        </p:spPr>
      </p:pic>
    </p:spTree>
    <p:extLst>
      <p:ext uri="{BB962C8B-B14F-4D97-AF65-F5344CB8AC3E}">
        <p14:creationId xmlns:p14="http://schemas.microsoft.com/office/powerpoint/2010/main" val="122697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ie de página 16">
            <a:extLst>
              <a:ext uri="{FF2B5EF4-FFF2-40B4-BE49-F238E27FC236}">
                <a16:creationId xmlns:a16="http://schemas.microsoft.com/office/drawing/2014/main" id="{1ABA7DA7-0DF6-C2F5-011F-37ACF57DE28C}"/>
              </a:ext>
            </a:extLst>
          </p:cNvPr>
          <p:cNvSpPr>
            <a:spLocks noGrp="1"/>
          </p:cNvSpPr>
          <p:nvPr>
            <p:ph type="title"/>
          </p:nvPr>
        </p:nvSpPr>
        <p:spPr>
          <a:xfrm>
            <a:off x="804672" y="1418328"/>
            <a:ext cx="4486656" cy="1141497"/>
          </a:xfrm>
        </p:spPr>
        <p:txBody>
          <a:bodyPr vert="horz" lIns="182880" tIns="182880" rIns="182880" bIns="182880" rtlCol="0" anchor="ctr" anchorCtr="1">
            <a:normAutofit/>
          </a:bodyPr>
          <a:lstStyle/>
          <a:p>
            <a:r>
              <a:rPr lang="es-ES" kern="1200" cap="all" spc="200" baseline="0" dirty="0">
                <a:latin typeface="+mj-lt"/>
                <a:ea typeface="+mj-ea"/>
                <a:cs typeface="+mj-cs"/>
              </a:rPr>
              <a:t>LA MATERIA.</a:t>
            </a:r>
          </a:p>
        </p:txBody>
      </p:sp>
      <p:sp>
        <p:nvSpPr>
          <p:cNvPr id="4" name="CuadroTexto 3">
            <a:extLst>
              <a:ext uri="{FF2B5EF4-FFF2-40B4-BE49-F238E27FC236}">
                <a16:creationId xmlns:a16="http://schemas.microsoft.com/office/drawing/2014/main" id="{3C8AE72A-49E7-A9E0-0375-379A13C3A4D7}"/>
              </a:ext>
            </a:extLst>
          </p:cNvPr>
          <p:cNvSpPr txBox="1"/>
          <p:nvPr/>
        </p:nvSpPr>
        <p:spPr>
          <a:xfrm>
            <a:off x="804672" y="2940318"/>
            <a:ext cx="4486656" cy="2194036"/>
          </a:xfrm>
          <a:prstGeom prst="rect">
            <a:avLst/>
          </a:prstGeom>
        </p:spPr>
        <p:txBody>
          <a:bodyPr vert="horz" lIns="91440" tIns="45720" rIns="91440" bIns="45720" rtlCol="0" anchor="t" anchorCtr="1">
            <a:normAutofit/>
          </a:bodyPr>
          <a:lstStyle/>
          <a:p>
            <a:pPr algn="ctr" defTabSz="914400">
              <a:spcBef>
                <a:spcPts val="1000"/>
              </a:spcBef>
              <a:buClr>
                <a:schemeClr val="accent2"/>
              </a:buClr>
            </a:pPr>
            <a:r>
              <a:rPr lang="es-ES" b="0" i="0" kern="1200" dirty="0">
                <a:effectLst/>
                <a:latin typeface="+mn-lt"/>
                <a:ea typeface="+mn-ea"/>
                <a:cs typeface="+mn-cs"/>
              </a:rPr>
              <a:t>La materia es todo lo que tiene masa y ocupa espacio. Desde átomos y moléculas hasta objetos más grandes como planetas y estrellas, todo está hecho de materia. Esta puede manifestarse en diferentes estados, como sólido, líquido, gaseoso o plasma, dependiendo de las condiciones en las que se encuentre.</a:t>
            </a:r>
            <a:endParaRPr lang="es-ES" kern="1200" dirty="0">
              <a:latin typeface="+mn-lt"/>
              <a:ea typeface="+mn-ea"/>
              <a:cs typeface="+mn-cs"/>
            </a:endParaRPr>
          </a:p>
          <a:p>
            <a:pPr algn="ctr" defTabSz="914400">
              <a:spcBef>
                <a:spcPts val="1000"/>
              </a:spcBef>
              <a:buClr>
                <a:schemeClr val="accent2"/>
              </a:buClr>
            </a:pPr>
            <a:endParaRPr lang="es-ES" sz="1500" kern="1200" dirty="0">
              <a:solidFill>
                <a:srgbClr val="FFFFFF"/>
              </a:solidFill>
              <a:latin typeface="+mn-lt"/>
              <a:ea typeface="+mn-ea"/>
              <a:cs typeface="+mn-cs"/>
            </a:endParaRPr>
          </a:p>
        </p:txBody>
      </p:sp>
      <p:pic>
        <p:nvPicPr>
          <p:cNvPr id="7" name="Imagen 6" descr="Gráfico, Gráfico de dispersión&#10;&#10;Descripción generada automáticamente">
            <a:extLst>
              <a:ext uri="{FF2B5EF4-FFF2-40B4-BE49-F238E27FC236}">
                <a16:creationId xmlns:a16="http://schemas.microsoft.com/office/drawing/2014/main" id="{B114B537-7418-BDFF-C2A4-F733173EFB1C}"/>
              </a:ext>
            </a:extLst>
          </p:cNvPr>
          <p:cNvPicPr>
            <a:picLocks noChangeAspect="1"/>
          </p:cNvPicPr>
          <p:nvPr/>
        </p:nvPicPr>
        <p:blipFill>
          <a:blip r:embed="rId3"/>
          <a:stretch>
            <a:fillRect/>
          </a:stretch>
        </p:blipFill>
        <p:spPr>
          <a:xfrm>
            <a:off x="6096000" y="0"/>
            <a:ext cx="6096000" cy="6858000"/>
          </a:xfrm>
          <a:prstGeom prst="rect">
            <a:avLst/>
          </a:prstGeom>
        </p:spPr>
      </p:pic>
    </p:spTree>
    <p:extLst>
      <p:ext uri="{BB962C8B-B14F-4D97-AF65-F5344CB8AC3E}">
        <p14:creationId xmlns:p14="http://schemas.microsoft.com/office/powerpoint/2010/main" val="344438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0972BB-A8FD-F484-D21A-AC940EA34ECA}"/>
              </a:ext>
            </a:extLst>
          </p:cNvPr>
          <p:cNvSpPr>
            <a:spLocks noGrp="1"/>
          </p:cNvSpPr>
          <p:nvPr>
            <p:ph type="title"/>
          </p:nvPr>
        </p:nvSpPr>
        <p:spPr>
          <a:xfrm>
            <a:off x="2231136" y="523613"/>
            <a:ext cx="7729728" cy="1188720"/>
          </a:xfrm>
        </p:spPr>
        <p:txBody>
          <a:bodyPr anchor="ctr">
            <a:normAutofit/>
          </a:bodyPr>
          <a:lstStyle/>
          <a:p>
            <a:r>
              <a:rPr lang="es-DO" dirty="0"/>
              <a:t>ESTÁTICA DE LOS FLUIDOS.</a:t>
            </a:r>
          </a:p>
        </p:txBody>
      </p:sp>
      <mc:AlternateContent xmlns:mc="http://schemas.openxmlformats.org/markup-compatibility/2006">
        <mc:Choice xmlns:a14="http://schemas.microsoft.com/office/drawing/2010/main" Requires="a14">
          <p:sp>
            <p:nvSpPr>
              <p:cNvPr id="4" name="Marcador de texto 3">
                <a:extLst>
                  <a:ext uri="{FF2B5EF4-FFF2-40B4-BE49-F238E27FC236}">
                    <a16:creationId xmlns:a16="http://schemas.microsoft.com/office/drawing/2014/main" id="{BD990D3C-AF79-5598-E69D-9684F1F4A143}"/>
                  </a:ext>
                </a:extLst>
              </p:cNvPr>
              <p:cNvSpPr>
                <a:spLocks noGrp="1"/>
              </p:cNvSpPr>
              <p:nvPr>
                <p:ph idx="1"/>
              </p:nvPr>
            </p:nvSpPr>
            <p:spPr>
              <a:xfrm>
                <a:off x="2231136" y="2028444"/>
                <a:ext cx="7729728" cy="3953256"/>
              </a:xfrm>
            </p:spPr>
            <p:txBody>
              <a:bodyPr>
                <a:normAutofit/>
              </a:bodyPr>
              <a:lstStyle/>
              <a:p>
                <a:pPr marL="0" indent="0">
                  <a:buNone/>
                </a:pPr>
                <a:r>
                  <a:rPr lang="es-DO" sz="2000" b="0" i="0" dirty="0">
                    <a:solidFill>
                      <a:schemeClr val="tx1"/>
                    </a:solidFill>
                    <a:effectLst/>
                    <a:latin typeface="Times New Roman" panose="02020603050405020304" pitchFamily="18" charset="0"/>
                    <a:cs typeface="Times New Roman" panose="02020603050405020304" pitchFamily="18" charset="0"/>
                  </a:rPr>
                  <a:t>La estática de fluidos es una rama de la física que estudia el comportamiento de los fluidos en equilibrio, es decir, cuando no hay movimiento relativo entre las partículas del fluido. </a:t>
                </a:r>
              </a:p>
              <a:p>
                <a:pPr marL="0" indent="0">
                  <a:buNone/>
                </a:pPr>
                <a:r>
                  <a:rPr lang="es-DO" sz="2000" b="1" dirty="0">
                    <a:solidFill>
                      <a:schemeClr val="tx1"/>
                    </a:solidFill>
                    <a:latin typeface="Times New Roman" panose="02020603050405020304" pitchFamily="18" charset="0"/>
                    <a:cs typeface="Times New Roman" panose="02020603050405020304" pitchFamily="18" charset="0"/>
                  </a:rPr>
                  <a:t>Fórmula para la Densidad:</a:t>
                </a:r>
              </a:p>
              <a:p>
                <a:pPr marL="0" indent="0">
                  <a:buNone/>
                </a:pPr>
                <a:r>
                  <a:rPr lang="es-DO" sz="2000" dirty="0">
                    <a:solidFill>
                      <a:schemeClr val="tx1"/>
                    </a:solidFill>
                    <a:latin typeface="Times New Roman" panose="02020603050405020304" pitchFamily="18" charset="0"/>
                    <a:cs typeface="Times New Roman" panose="02020603050405020304" pitchFamily="18" charset="0"/>
                  </a:rPr>
                  <a:t>    P= </a:t>
                </a:r>
                <a14:m>
                  <m:oMath xmlns:m="http://schemas.openxmlformats.org/officeDocument/2006/math">
                    <m:f>
                      <m:fPr>
                        <m:ctrlPr>
                          <a:rPr lang="es-DO" sz="2000" i="1" smtClean="0">
                            <a:solidFill>
                              <a:schemeClr val="tx1"/>
                            </a:solidFill>
                            <a:latin typeface="Cambria Math" panose="02040503050406030204" pitchFamily="18" charset="0"/>
                          </a:rPr>
                        </m:ctrlPr>
                      </m:fPr>
                      <m:num>
                        <m:r>
                          <a:rPr lang="es-DO" sz="2000" b="0" i="1" smtClean="0">
                            <a:solidFill>
                              <a:schemeClr val="tx1"/>
                            </a:solidFill>
                            <a:latin typeface="Cambria Math" panose="02040503050406030204" pitchFamily="18" charset="0"/>
                          </a:rPr>
                          <m:t>𝑚</m:t>
                        </m:r>
                      </m:num>
                      <m:den>
                        <m:r>
                          <a:rPr lang="es-DO" sz="2000" b="0" i="1" smtClean="0">
                            <a:solidFill>
                              <a:schemeClr val="tx1"/>
                            </a:solidFill>
                            <a:latin typeface="Cambria Math" panose="02040503050406030204" pitchFamily="18" charset="0"/>
                          </a:rPr>
                          <m:t>𝑣</m:t>
                        </m:r>
                      </m:den>
                    </m:f>
                    <m:r>
                      <a:rPr lang="es-DO" sz="2000" b="0" i="1" smtClean="0">
                        <a:solidFill>
                          <a:schemeClr val="tx1"/>
                        </a:solidFill>
                        <a:latin typeface="Cambria Math" panose="02040503050406030204" pitchFamily="18" charset="0"/>
                      </a:rPr>
                      <m:t> </m:t>
                    </m:r>
                  </m:oMath>
                </a14:m>
                <a:r>
                  <a:rPr lang="es-DO" sz="2000" dirty="0">
                    <a:solidFill>
                      <a:schemeClr val="tx1"/>
                    </a:solidFill>
                    <a:latin typeface="Times New Roman" panose="02020603050405020304" pitchFamily="18" charset="0"/>
                    <a:cs typeface="Times New Roman" panose="02020603050405020304" pitchFamily="18" charset="0"/>
                  </a:rPr>
                  <a:t>                                                  Unidades de medidas: </a:t>
                </a:r>
                <a14:m>
                  <m:oMath xmlns:m="http://schemas.openxmlformats.org/officeDocument/2006/math">
                    <m:f>
                      <m:fPr>
                        <m:ctrlPr>
                          <a:rPr lang="es-DO" sz="2800" i="1" smtClean="0">
                            <a:solidFill>
                              <a:schemeClr val="tx1"/>
                            </a:solidFill>
                            <a:latin typeface="Cambria Math" panose="02040503050406030204" pitchFamily="18" charset="0"/>
                          </a:rPr>
                        </m:ctrlPr>
                      </m:fPr>
                      <m:num>
                        <m:r>
                          <a:rPr lang="es-DO" sz="2800" b="0" i="1" smtClean="0">
                            <a:solidFill>
                              <a:schemeClr val="tx1"/>
                            </a:solidFill>
                            <a:latin typeface="Cambria Math" panose="02040503050406030204" pitchFamily="18" charset="0"/>
                          </a:rPr>
                          <m:t>𝑘𝑔</m:t>
                        </m:r>
                      </m:num>
                      <m:den>
                        <m:r>
                          <m:rPr>
                            <m:nor/>
                          </m:rPr>
                          <a:rPr lang="es-DO" sz="2000">
                            <a:solidFill>
                              <a:schemeClr val="tx1"/>
                            </a:solidFill>
                            <a:latin typeface="Times New Roman" panose="02020603050405020304" pitchFamily="18" charset="0"/>
                            <a:cs typeface="Times New Roman" panose="02020603050405020304" pitchFamily="18" charset="0"/>
                          </a:rPr>
                          <m:t>m</m:t>
                        </m:r>
                        <m:r>
                          <m:rPr>
                            <m:nor/>
                          </m:rPr>
                          <a:rPr lang="es-DO" sz="2000" baseline="30000">
                            <a:solidFill>
                              <a:schemeClr val="tx1"/>
                            </a:solidFill>
                            <a:latin typeface="Times New Roman" panose="02020603050405020304" pitchFamily="18" charset="0"/>
                            <a:cs typeface="Times New Roman" panose="02020603050405020304" pitchFamily="18" charset="0"/>
                          </a:rPr>
                          <m:t>3</m:t>
                        </m:r>
                        <m:r>
                          <m:rPr>
                            <m:nor/>
                          </m:rPr>
                          <a:rPr lang="es-DO" sz="2000">
                            <a:solidFill>
                              <a:schemeClr val="tx1"/>
                            </a:solidFill>
                            <a:latin typeface="Times New Roman" panose="02020603050405020304" pitchFamily="18" charset="0"/>
                            <a:cs typeface="Times New Roman" panose="02020603050405020304" pitchFamily="18" charset="0"/>
                          </a:rPr>
                          <m:t> </m:t>
                        </m:r>
                      </m:den>
                    </m:f>
                  </m:oMath>
                </a14:m>
                <a:r>
                  <a:rPr lang="es-DO" sz="28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s-DO" sz="2800" i="1" smtClean="0">
                            <a:solidFill>
                              <a:schemeClr val="tx1"/>
                            </a:solidFill>
                            <a:latin typeface="Cambria Math" panose="02040503050406030204" pitchFamily="18" charset="0"/>
                          </a:rPr>
                        </m:ctrlPr>
                      </m:fPr>
                      <m:num>
                        <m:r>
                          <a:rPr lang="es-DO" sz="2800" b="0" i="1" smtClean="0">
                            <a:solidFill>
                              <a:schemeClr val="tx1"/>
                            </a:solidFill>
                            <a:latin typeface="Cambria Math" panose="02040503050406030204" pitchFamily="18" charset="0"/>
                          </a:rPr>
                          <m:t>𝑔</m:t>
                        </m:r>
                      </m:num>
                      <m:den>
                        <m:r>
                          <a:rPr lang="es-DO" sz="2800" b="0" i="1" smtClean="0">
                            <a:solidFill>
                              <a:schemeClr val="tx1"/>
                            </a:solidFill>
                            <a:latin typeface="Cambria Math" panose="02040503050406030204" pitchFamily="18" charset="0"/>
                          </a:rPr>
                          <m:t>𝑐</m:t>
                        </m:r>
                        <m:r>
                          <m:rPr>
                            <m:nor/>
                          </m:rPr>
                          <a:rPr lang="es-DO" sz="2000">
                            <a:solidFill>
                              <a:schemeClr val="tx1"/>
                            </a:solidFill>
                            <a:latin typeface="Times New Roman" panose="02020603050405020304" pitchFamily="18" charset="0"/>
                            <a:cs typeface="Times New Roman" panose="02020603050405020304" pitchFamily="18" charset="0"/>
                          </a:rPr>
                          <m:t>m</m:t>
                        </m:r>
                        <m:r>
                          <m:rPr>
                            <m:nor/>
                          </m:rPr>
                          <a:rPr lang="es-DO" sz="2000" baseline="30000">
                            <a:solidFill>
                              <a:schemeClr val="tx1"/>
                            </a:solidFill>
                            <a:latin typeface="Times New Roman" panose="02020603050405020304" pitchFamily="18" charset="0"/>
                            <a:cs typeface="Times New Roman" panose="02020603050405020304" pitchFamily="18" charset="0"/>
                          </a:rPr>
                          <m:t>3</m:t>
                        </m:r>
                        <m:r>
                          <m:rPr>
                            <m:nor/>
                          </m:rPr>
                          <a:rPr lang="es-DO" sz="2000">
                            <a:solidFill>
                              <a:schemeClr val="tx1"/>
                            </a:solidFill>
                            <a:latin typeface="Times New Roman" panose="02020603050405020304" pitchFamily="18" charset="0"/>
                            <a:cs typeface="Times New Roman" panose="02020603050405020304" pitchFamily="18" charset="0"/>
                          </a:rPr>
                          <m:t> </m:t>
                        </m:r>
                      </m:den>
                    </m:f>
                  </m:oMath>
                </a14:m>
                <a:endParaRPr lang="es-DO" sz="2000" dirty="0">
                  <a:solidFill>
                    <a:schemeClr val="tx1"/>
                  </a:solidFill>
                  <a:latin typeface="Times New Roman" panose="02020603050405020304" pitchFamily="18" charset="0"/>
                  <a:cs typeface="Times New Roman" panose="02020603050405020304" pitchFamily="18" charset="0"/>
                </a:endParaRPr>
              </a:p>
              <a:p>
                <a:pPr marL="0" indent="0">
                  <a:buNone/>
                </a:pPr>
                <a:r>
                  <a:rPr lang="es-DO" sz="2000" b="1" dirty="0">
                    <a:solidFill>
                      <a:schemeClr val="tx1"/>
                    </a:solidFill>
                    <a:latin typeface="Times New Roman" panose="02020603050405020304" pitchFamily="18" charset="0"/>
                    <a:cs typeface="Times New Roman" panose="02020603050405020304" pitchFamily="18" charset="0"/>
                  </a:rPr>
                  <a:t>Fórmula para el peso específico:</a:t>
                </a:r>
              </a:p>
              <a:p>
                <a:pPr marL="0" indent="0">
                  <a:buNone/>
                </a:pPr>
                <a:endParaRPr lang="es-DO" sz="2000" dirty="0">
                  <a:solidFill>
                    <a:schemeClr val="tx1"/>
                  </a:solidFill>
                  <a:latin typeface="Times New Roman" panose="02020603050405020304" pitchFamily="18" charset="0"/>
                  <a:cs typeface="Times New Roman" panose="02020603050405020304" pitchFamily="18" charset="0"/>
                </a:endParaRPr>
              </a:p>
              <a:p>
                <a:pPr marL="0" indent="0">
                  <a:buNone/>
                </a:pPr>
                <a:r>
                  <a:rPr lang="es-DO" sz="2000" dirty="0">
                    <a:solidFill>
                      <a:schemeClr val="tx1"/>
                    </a:solidFill>
                    <a:latin typeface="Times New Roman" panose="02020603050405020304" pitchFamily="18" charset="0"/>
                    <a:cs typeface="Times New Roman" panose="02020603050405020304" pitchFamily="18" charset="0"/>
                  </a:rPr>
                  <a:t>Y=</a:t>
                </a:r>
                <a14:m>
                  <m:oMath xmlns:m="http://schemas.openxmlformats.org/officeDocument/2006/math">
                    <m:f>
                      <m:fPr>
                        <m:ctrlPr>
                          <a:rPr lang="es-DO" sz="2000" i="1" smtClean="0">
                            <a:solidFill>
                              <a:schemeClr val="tx1"/>
                            </a:solidFill>
                            <a:latin typeface="Cambria Math" panose="02040503050406030204" pitchFamily="18" charset="0"/>
                          </a:rPr>
                        </m:ctrlPr>
                      </m:fPr>
                      <m:num>
                        <m:r>
                          <a:rPr lang="es-DO" sz="2000" b="0" i="1" smtClean="0">
                            <a:solidFill>
                              <a:schemeClr val="tx1"/>
                            </a:solidFill>
                            <a:latin typeface="Cambria Math" panose="02040503050406030204" pitchFamily="18" charset="0"/>
                          </a:rPr>
                          <m:t>𝑚𝑔</m:t>
                        </m:r>
                      </m:num>
                      <m:den>
                        <m:r>
                          <a:rPr lang="es-DO" sz="2000" b="0" i="1" smtClean="0">
                            <a:solidFill>
                              <a:schemeClr val="tx1"/>
                            </a:solidFill>
                            <a:latin typeface="Cambria Math" panose="02040503050406030204" pitchFamily="18" charset="0"/>
                          </a:rPr>
                          <m:t>𝑣</m:t>
                        </m:r>
                      </m:den>
                    </m:f>
                    <m:r>
                      <a:rPr lang="es-DO" sz="2000" b="0" i="0" smtClean="0">
                        <a:solidFill>
                          <a:schemeClr val="tx1"/>
                        </a:solidFill>
                        <a:latin typeface="Cambria Math" panose="02040503050406030204" pitchFamily="18" charset="0"/>
                      </a:rPr>
                      <m:t>=</m:t>
                    </m:r>
                    <m:r>
                      <m:rPr>
                        <m:sty m:val="p"/>
                      </m:rPr>
                      <a:rPr lang="es-DO" sz="2000" b="0" i="0" smtClean="0">
                        <a:solidFill>
                          <a:schemeClr val="tx1"/>
                        </a:solidFill>
                        <a:latin typeface="Cambria Math" panose="02040503050406030204" pitchFamily="18" charset="0"/>
                      </a:rPr>
                      <m:t>pg</m:t>
                    </m:r>
                    <m:r>
                      <a:rPr lang="es-DO" sz="2000" b="0" i="0" smtClean="0">
                        <a:solidFill>
                          <a:schemeClr val="tx1"/>
                        </a:solidFill>
                        <a:latin typeface="Cambria Math" panose="02040503050406030204" pitchFamily="18" charset="0"/>
                      </a:rPr>
                      <m:t>  </m:t>
                    </m:r>
                  </m:oMath>
                </a14:m>
                <a:r>
                  <a:rPr lang="es-DO" sz="2000" dirty="0">
                    <a:solidFill>
                      <a:schemeClr val="tx1"/>
                    </a:solidFill>
                    <a:latin typeface="Times New Roman" panose="02020603050405020304" pitchFamily="18" charset="0"/>
                    <a:cs typeface="Times New Roman" panose="02020603050405020304" pitchFamily="18" charset="0"/>
                  </a:rPr>
                  <a:t>                                           Unidades de medidas: </a:t>
                </a:r>
                <a14:m>
                  <m:oMath xmlns:m="http://schemas.openxmlformats.org/officeDocument/2006/math">
                    <m:f>
                      <m:fPr>
                        <m:ctrlPr>
                          <a:rPr lang="es-DO" sz="2000" i="1" smtClean="0">
                            <a:solidFill>
                              <a:schemeClr val="tx1"/>
                            </a:solidFill>
                            <a:latin typeface="Cambria Math" panose="02040503050406030204" pitchFamily="18" charset="0"/>
                          </a:rPr>
                        </m:ctrlPr>
                      </m:fPr>
                      <m:num>
                        <m:r>
                          <a:rPr lang="es-DO" sz="2000" b="0" i="1" smtClean="0">
                            <a:solidFill>
                              <a:schemeClr val="tx1"/>
                            </a:solidFill>
                            <a:latin typeface="Cambria Math" panose="02040503050406030204" pitchFamily="18" charset="0"/>
                          </a:rPr>
                          <m:t>𝑁</m:t>
                        </m:r>
                      </m:num>
                      <m:den>
                        <m:r>
                          <m:rPr>
                            <m:nor/>
                          </m:rPr>
                          <a:rPr lang="es-DO" sz="2000" b="0" i="0" smtClean="0">
                            <a:solidFill>
                              <a:schemeClr val="tx1"/>
                            </a:solidFill>
                            <a:latin typeface="Times New Roman" panose="02020603050405020304" pitchFamily="18" charset="0"/>
                            <a:cs typeface="Times New Roman" panose="02020603050405020304" pitchFamily="18" charset="0"/>
                          </a:rPr>
                          <m:t> </m:t>
                        </m:r>
                        <m:r>
                          <m:rPr>
                            <m:nor/>
                          </m:rPr>
                          <a:rPr lang="es-DO" sz="2000">
                            <a:solidFill>
                              <a:schemeClr val="tx1"/>
                            </a:solidFill>
                            <a:latin typeface="Times New Roman" panose="02020603050405020304" pitchFamily="18" charset="0"/>
                            <a:cs typeface="Times New Roman" panose="02020603050405020304" pitchFamily="18" charset="0"/>
                          </a:rPr>
                          <m:t>m</m:t>
                        </m:r>
                        <m:r>
                          <m:rPr>
                            <m:nor/>
                          </m:rPr>
                          <a:rPr lang="es-DO" sz="2000" baseline="30000">
                            <a:solidFill>
                              <a:schemeClr val="tx1"/>
                            </a:solidFill>
                            <a:latin typeface="Times New Roman" panose="02020603050405020304" pitchFamily="18" charset="0"/>
                            <a:cs typeface="Times New Roman" panose="02020603050405020304" pitchFamily="18" charset="0"/>
                          </a:rPr>
                          <m:t>3</m:t>
                        </m:r>
                        <m:r>
                          <m:rPr>
                            <m:nor/>
                          </m:rPr>
                          <a:rPr lang="es-DO" sz="2000">
                            <a:solidFill>
                              <a:schemeClr val="tx1"/>
                            </a:solidFill>
                            <a:latin typeface="Times New Roman" panose="02020603050405020304" pitchFamily="18" charset="0"/>
                            <a:cs typeface="Times New Roman" panose="02020603050405020304" pitchFamily="18" charset="0"/>
                          </a:rPr>
                          <m:t> </m:t>
                        </m:r>
                      </m:den>
                    </m:f>
                  </m:oMath>
                </a14:m>
                <a:endParaRPr lang="es-DO" dirty="0">
                  <a:latin typeface="Times New Roman" panose="02020603050405020304" pitchFamily="18" charset="0"/>
                  <a:cs typeface="Times New Roman" panose="02020603050405020304" pitchFamily="18" charset="0"/>
                </a:endParaRPr>
              </a:p>
              <a:p>
                <a:pPr marL="0" indent="0">
                  <a:buNone/>
                </a:pPr>
                <a:endParaRPr lang="es-DO" dirty="0"/>
              </a:p>
              <a:p>
                <a:pPr marL="0" indent="0">
                  <a:buNone/>
                </a:pPr>
                <a:endParaRPr lang="es-DO" dirty="0"/>
              </a:p>
              <a:p>
                <a:endParaRPr lang="es-DO" dirty="0"/>
              </a:p>
            </p:txBody>
          </p:sp>
        </mc:Choice>
        <mc:Fallback>
          <p:sp>
            <p:nvSpPr>
              <p:cNvPr id="4" name="Marcador de texto 3">
                <a:extLst>
                  <a:ext uri="{FF2B5EF4-FFF2-40B4-BE49-F238E27FC236}">
                    <a16:creationId xmlns:a16="http://schemas.microsoft.com/office/drawing/2014/main" id="{BD990D3C-AF79-5598-E69D-9684F1F4A143}"/>
                  </a:ext>
                </a:extLst>
              </p:cNvPr>
              <p:cNvSpPr>
                <a:spLocks noGrp="1" noRot="1" noChangeAspect="1" noMove="1" noResize="1" noEditPoints="1" noAdjustHandles="1" noChangeArrowheads="1" noChangeShapeType="1" noTextEdit="1"/>
              </p:cNvSpPr>
              <p:nvPr>
                <p:ph idx="1"/>
              </p:nvPr>
            </p:nvSpPr>
            <p:spPr>
              <a:xfrm>
                <a:off x="2231136" y="2028444"/>
                <a:ext cx="7729728" cy="3953256"/>
              </a:xfrm>
              <a:blipFill>
                <a:blip r:embed="rId2"/>
                <a:stretch>
                  <a:fillRect l="-789" t="-926"/>
                </a:stretch>
              </a:blipFill>
            </p:spPr>
            <p:txBody>
              <a:bodyPr/>
              <a:lstStyle/>
              <a:p>
                <a:r>
                  <a:rPr lang="es-DO">
                    <a:noFill/>
                  </a:rPr>
                  <a:t> </a:t>
                </a:r>
              </a:p>
            </p:txBody>
          </p:sp>
        </mc:Fallback>
      </mc:AlternateContent>
    </p:spTree>
    <p:extLst>
      <p:ext uri="{BB962C8B-B14F-4D97-AF65-F5344CB8AC3E}">
        <p14:creationId xmlns:p14="http://schemas.microsoft.com/office/powerpoint/2010/main" val="2644083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88701-A3B5-0AD2-FE5E-B47F5150D744}"/>
              </a:ext>
            </a:extLst>
          </p:cNvPr>
          <p:cNvSpPr>
            <a:spLocks noGrp="1"/>
          </p:cNvSpPr>
          <p:nvPr>
            <p:ph type="title"/>
          </p:nvPr>
        </p:nvSpPr>
        <p:spPr/>
        <p:txBody>
          <a:bodyPr/>
          <a:lstStyle/>
          <a:p>
            <a:r>
              <a:rPr lang="es-DO" dirty="0"/>
              <a:t>Presión hidrostática</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017867FD-6219-19E0-1175-916CE5B83C18}"/>
                  </a:ext>
                </a:extLst>
              </p:cNvPr>
              <p:cNvSpPr>
                <a:spLocks noGrp="1"/>
              </p:cNvSpPr>
              <p:nvPr>
                <p:ph idx="1"/>
              </p:nvPr>
            </p:nvSpPr>
            <p:spPr/>
            <p:txBody>
              <a:bodyPr>
                <a:normAutofit/>
              </a:bodyPr>
              <a:lstStyle/>
              <a:p>
                <a:pPr marL="0" indent="0">
                  <a:buNone/>
                </a:pPr>
                <a:r>
                  <a:rPr lang="es-DO" sz="2000" b="0" i="0" dirty="0">
                    <a:solidFill>
                      <a:schemeClr val="tx1"/>
                    </a:solidFill>
                    <a:effectLst/>
                    <a:latin typeface="Times New Roman" panose="02020603050405020304" pitchFamily="18" charset="0"/>
                    <a:cs typeface="Times New Roman" panose="02020603050405020304" pitchFamily="18" charset="0"/>
                  </a:rPr>
                  <a:t>La presión hidrostática es la presión que ejerce un fluido en reposo debido a su peso y la fuerza gravitatoria. Esta presión aumenta con la profundidad en el fluido y es un concepto fundamental en la estática de fluidos.</a:t>
                </a:r>
              </a:p>
              <a:p>
                <a:r>
                  <a:rPr lang="es-DO" sz="2000" dirty="0">
                    <a:solidFill>
                      <a:schemeClr val="tx1"/>
                    </a:solidFill>
                    <a:latin typeface="Times New Roman" panose="02020603050405020304" pitchFamily="18" charset="0"/>
                    <a:cs typeface="Times New Roman" panose="02020603050405020304" pitchFamily="18" charset="0"/>
                  </a:rPr>
                  <a:t>P=</a:t>
                </a:r>
                <a14:m>
                  <m:oMath xmlns:m="http://schemas.openxmlformats.org/officeDocument/2006/math">
                    <m:f>
                      <m:fPr>
                        <m:ctrlPr>
                          <a:rPr lang="es-DO" sz="2000" i="1" smtClean="0">
                            <a:solidFill>
                              <a:schemeClr val="tx1"/>
                            </a:solidFill>
                            <a:latin typeface="Cambria Math" panose="02040503050406030204" pitchFamily="18" charset="0"/>
                          </a:rPr>
                        </m:ctrlPr>
                      </m:fPr>
                      <m:num>
                        <m:r>
                          <a:rPr lang="es-DO" sz="2000" b="0" i="1" smtClean="0">
                            <a:solidFill>
                              <a:schemeClr val="tx1"/>
                            </a:solidFill>
                            <a:latin typeface="Cambria Math" panose="02040503050406030204" pitchFamily="18" charset="0"/>
                          </a:rPr>
                          <m:t>𝐹</m:t>
                        </m:r>
                        <m:r>
                          <a:rPr lang="es-DO" sz="2000" b="0" i="1" smtClean="0">
                            <a:solidFill>
                              <a:schemeClr val="tx1"/>
                            </a:solidFill>
                            <a:latin typeface="Cambria Math" panose="02040503050406030204" pitchFamily="18" charset="0"/>
                          </a:rPr>
                          <m:t> </m:t>
                        </m:r>
                        <m:r>
                          <a:rPr lang="es-DO" sz="2000" b="0" i="1" smtClean="0">
                            <a:solidFill>
                              <a:schemeClr val="tx1"/>
                            </a:solidFill>
                            <a:latin typeface="Cambria Math" panose="02040503050406030204" pitchFamily="18" charset="0"/>
                          </a:rPr>
                          <m:t>𝑐𝑜𝑠</m:t>
                        </m:r>
                      </m:num>
                      <m:den>
                        <m:r>
                          <a:rPr lang="es-DO" sz="2000" b="0" i="1" smtClean="0">
                            <a:solidFill>
                              <a:schemeClr val="tx1"/>
                            </a:solidFill>
                            <a:latin typeface="Cambria Math" panose="02040503050406030204" pitchFamily="18" charset="0"/>
                          </a:rPr>
                          <m:t>𝐴</m:t>
                        </m:r>
                      </m:den>
                    </m:f>
                    <m:r>
                      <a:rPr lang="es-DO" sz="2000" b="0" i="0" smtClean="0">
                        <a:solidFill>
                          <a:schemeClr val="tx1"/>
                        </a:solidFill>
                        <a:latin typeface="Cambria Math" panose="02040503050406030204" pitchFamily="18" charset="0"/>
                      </a:rPr>
                      <m:t>= </m:t>
                    </m:r>
                    <m:f>
                      <m:fPr>
                        <m:ctrlPr>
                          <a:rPr lang="es-DO" sz="2000" b="0" i="1" smtClean="0">
                            <a:solidFill>
                              <a:schemeClr val="tx1"/>
                            </a:solidFill>
                            <a:latin typeface="Cambria Math" panose="02040503050406030204" pitchFamily="18" charset="0"/>
                          </a:rPr>
                        </m:ctrlPr>
                      </m:fPr>
                      <m:num>
                        <m:r>
                          <m:rPr>
                            <m:nor/>
                          </m:rPr>
                          <a:rPr lang="es-DO" sz="2000">
                            <a:solidFill>
                              <a:schemeClr val="tx1"/>
                            </a:solidFill>
                            <a:latin typeface="Times New Roman" panose="02020603050405020304" pitchFamily="18" charset="0"/>
                            <a:cs typeface="Times New Roman" panose="02020603050405020304" pitchFamily="18" charset="0"/>
                          </a:rPr>
                          <m:t>F</m:t>
                        </m:r>
                        <m:r>
                          <m:rPr>
                            <m:nor/>
                          </m:rPr>
                          <a:rPr lang="es-DO" sz="2000" baseline="-25000">
                            <a:solidFill>
                              <a:schemeClr val="tx1"/>
                            </a:solidFill>
                            <a:latin typeface="Times New Roman" panose="02020603050405020304" pitchFamily="18" charset="0"/>
                            <a:cs typeface="Times New Roman" panose="02020603050405020304" pitchFamily="18" charset="0"/>
                          </a:rPr>
                          <m:t>⊥</m:t>
                        </m:r>
                        <m:r>
                          <m:rPr>
                            <m:nor/>
                          </m:rPr>
                          <a:rPr lang="es-DO" sz="2000">
                            <a:solidFill>
                              <a:schemeClr val="tx1"/>
                            </a:solidFill>
                            <a:latin typeface="Times New Roman" panose="02020603050405020304" pitchFamily="18" charset="0"/>
                            <a:cs typeface="Times New Roman" panose="02020603050405020304" pitchFamily="18" charset="0"/>
                          </a:rPr>
                          <m:t> </m:t>
                        </m:r>
                      </m:num>
                      <m:den>
                        <m:r>
                          <a:rPr lang="es-DO" sz="2000" b="0" i="1" smtClean="0">
                            <a:solidFill>
                              <a:schemeClr val="tx1"/>
                            </a:solidFill>
                            <a:latin typeface="Cambria Math" panose="02040503050406030204" pitchFamily="18" charset="0"/>
                          </a:rPr>
                          <m:t>𝐴</m:t>
                        </m:r>
                      </m:den>
                    </m:f>
                  </m:oMath>
                </a14:m>
                <a:endParaRPr lang="es-DO" sz="2000" dirty="0">
                  <a:solidFill>
                    <a:schemeClr val="tx1"/>
                  </a:solidFill>
                  <a:latin typeface="Times New Roman" panose="02020603050405020304" pitchFamily="18" charset="0"/>
                  <a:cs typeface="Times New Roman" panose="02020603050405020304" pitchFamily="18" charset="0"/>
                </a:endParaRPr>
              </a:p>
              <a:p>
                <a:pPr marL="0" indent="0">
                  <a:buNone/>
                </a:pPr>
                <a:r>
                  <a:rPr lang="es-DO" sz="2000" dirty="0">
                    <a:solidFill>
                      <a:schemeClr val="tx1"/>
                    </a:solidFill>
                    <a:latin typeface="Times New Roman" panose="02020603050405020304" pitchFamily="18" charset="0"/>
                    <a:cs typeface="Times New Roman" panose="02020603050405020304" pitchFamily="18" charset="0"/>
                  </a:rPr>
                  <a:t>En el sistema SI, la presión tiene unidades de newtons por metro cuadrado, lo cual se define como pascal:</a:t>
                </a:r>
              </a:p>
              <a:p>
                <a:r>
                  <a:rPr lang="es-DO" sz="2000" dirty="0">
                    <a:solidFill>
                      <a:schemeClr val="tx1"/>
                    </a:solidFill>
                    <a:latin typeface="Times New Roman" panose="02020603050405020304" pitchFamily="18" charset="0"/>
                    <a:cs typeface="Times New Roman" panose="02020603050405020304" pitchFamily="18" charset="0"/>
                  </a:rPr>
                  <a:t>1N/m2 = 1pascal(Pa)</a:t>
                </a:r>
              </a:p>
            </p:txBody>
          </p:sp>
        </mc:Choice>
        <mc:Fallback>
          <p:sp>
            <p:nvSpPr>
              <p:cNvPr id="3" name="Marcador de contenido 2">
                <a:extLst>
                  <a:ext uri="{FF2B5EF4-FFF2-40B4-BE49-F238E27FC236}">
                    <a16:creationId xmlns:a16="http://schemas.microsoft.com/office/drawing/2014/main" id="{017867FD-6219-19E0-1175-916CE5B83C18}"/>
                  </a:ext>
                </a:extLst>
              </p:cNvPr>
              <p:cNvSpPr>
                <a:spLocks noGrp="1" noRot="1" noChangeAspect="1" noMove="1" noResize="1" noEditPoints="1" noAdjustHandles="1" noChangeArrowheads="1" noChangeShapeType="1" noTextEdit="1"/>
              </p:cNvSpPr>
              <p:nvPr>
                <p:ph idx="1"/>
              </p:nvPr>
            </p:nvSpPr>
            <p:spPr>
              <a:blipFill>
                <a:blip r:embed="rId2"/>
                <a:stretch>
                  <a:fillRect l="-789" t="-1179" r="-1420" b="-3143"/>
                </a:stretch>
              </a:blipFill>
            </p:spPr>
            <p:txBody>
              <a:bodyPr/>
              <a:lstStyle/>
              <a:p>
                <a:r>
                  <a:rPr lang="es-DO">
                    <a:noFill/>
                  </a:rPr>
                  <a:t> </a:t>
                </a:r>
              </a:p>
            </p:txBody>
          </p:sp>
        </mc:Fallback>
      </mc:AlternateContent>
    </p:spTree>
    <p:extLst>
      <p:ext uri="{BB962C8B-B14F-4D97-AF65-F5344CB8AC3E}">
        <p14:creationId xmlns:p14="http://schemas.microsoft.com/office/powerpoint/2010/main" val="6176749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754C8A9-31A5-89AF-548D-DBC102C3740E}"/>
              </a:ext>
            </a:extLst>
          </p:cNvPr>
          <p:cNvSpPr>
            <a:spLocks noGrp="1"/>
          </p:cNvSpPr>
          <p:nvPr>
            <p:ph type="title"/>
          </p:nvPr>
        </p:nvSpPr>
        <p:spPr>
          <a:xfrm>
            <a:off x="859321" y="707128"/>
            <a:ext cx="4494998" cy="1134640"/>
          </a:xfrm>
        </p:spPr>
        <p:txBody>
          <a:bodyPr/>
          <a:lstStyle/>
          <a:p>
            <a:r>
              <a:rPr lang="es-DO" dirty="0"/>
              <a:t>Presión ejercida por una columna de líquido.</a:t>
            </a:r>
            <a:endParaRPr lang="en-US" dirty="0"/>
          </a:p>
        </p:txBody>
      </p:sp>
      <mc:AlternateContent xmlns:mc="http://schemas.openxmlformats.org/markup-compatibility/2006">
        <mc:Choice xmlns:a14="http://schemas.microsoft.com/office/drawing/2010/main" Requires="a14">
          <p:sp>
            <p:nvSpPr>
              <p:cNvPr id="12" name="Text Placeholder 3">
                <a:extLst>
                  <a:ext uri="{FF2B5EF4-FFF2-40B4-BE49-F238E27FC236}">
                    <a16:creationId xmlns:a16="http://schemas.microsoft.com/office/drawing/2014/main" id="{EBE1DF7C-D6E1-7AF2-D5CA-A4574C0CB3B7}"/>
                  </a:ext>
                </a:extLst>
              </p:cNvPr>
              <p:cNvSpPr>
                <a:spLocks noGrp="1"/>
              </p:cNvSpPr>
              <p:nvPr>
                <p:ph type="body" sz="half" idx="2"/>
              </p:nvPr>
            </p:nvSpPr>
            <p:spPr>
              <a:xfrm>
                <a:off x="859322" y="2140218"/>
                <a:ext cx="4494997" cy="4438382"/>
              </a:xfrm>
            </p:spPr>
            <p:txBody>
              <a:bodyPr/>
              <a:lstStyle/>
              <a:p>
                <a:endParaRPr lang="en-US" dirty="0"/>
              </a:p>
              <a:p>
                <a:r>
                  <a:rPr lang="en-US" sz="1800" dirty="0">
                    <a:solidFill>
                      <a:schemeClr val="tx1"/>
                    </a:solidFill>
                    <a:latin typeface="Times New Roman" panose="02020603050405020304" pitchFamily="18" charset="0"/>
                    <a:cs typeface="Times New Roman" panose="02020603050405020304" pitchFamily="18" charset="0"/>
                  </a:rPr>
                  <a:t>Formula;</a:t>
                </a:r>
              </a:p>
              <a:p>
                <a:r>
                  <a:rPr lang="en-US" sz="1800" dirty="0">
                    <a:solidFill>
                      <a:schemeClr val="tx1"/>
                    </a:solidFill>
                    <a:latin typeface="Times New Roman" panose="02020603050405020304" pitchFamily="18" charset="0"/>
                    <a:cs typeface="Times New Roman" panose="02020603050405020304" pitchFamily="18" charset="0"/>
                  </a:rPr>
                  <a:t>P= </a:t>
                </a:r>
                <a14:m>
                  <m:oMath xmlns:m="http://schemas.openxmlformats.org/officeDocument/2006/math">
                    <m:f>
                      <m:fPr>
                        <m:ctrlPr>
                          <a:rPr lang="en-US" sz="1800" i="1" smtClean="0">
                            <a:solidFill>
                              <a:schemeClr val="tx1"/>
                            </a:solidFill>
                            <a:latin typeface="Cambria Math" panose="02040503050406030204" pitchFamily="18" charset="0"/>
                          </a:rPr>
                        </m:ctrlPr>
                      </m:fPr>
                      <m:num>
                        <m:r>
                          <m:rPr>
                            <m:nor/>
                          </m:rPr>
                          <a:rPr lang="es-DO" sz="1800">
                            <a:solidFill>
                              <a:schemeClr val="tx1"/>
                            </a:solidFill>
                            <a:latin typeface="Times New Roman" panose="02020603050405020304" pitchFamily="18" charset="0"/>
                            <a:cs typeface="Times New Roman" panose="02020603050405020304" pitchFamily="18" charset="0"/>
                          </a:rPr>
                          <m:t>F</m:t>
                        </m:r>
                        <m:r>
                          <m:rPr>
                            <m:nor/>
                          </m:rPr>
                          <a:rPr lang="es-DO" sz="1800" baseline="-25000">
                            <a:solidFill>
                              <a:schemeClr val="tx1"/>
                            </a:solidFill>
                            <a:latin typeface="Times New Roman" panose="02020603050405020304" pitchFamily="18" charset="0"/>
                            <a:cs typeface="Times New Roman" panose="02020603050405020304" pitchFamily="18" charset="0"/>
                          </a:rPr>
                          <m:t>⊥</m:t>
                        </m:r>
                        <m:r>
                          <m:rPr>
                            <m:nor/>
                          </m:rPr>
                          <a:rPr lang="es-DO" sz="1800">
                            <a:solidFill>
                              <a:schemeClr val="tx1"/>
                            </a:solidFill>
                            <a:latin typeface="Times New Roman" panose="02020603050405020304" pitchFamily="18" charset="0"/>
                            <a:cs typeface="Times New Roman" panose="02020603050405020304" pitchFamily="18" charset="0"/>
                          </a:rPr>
                          <m:t> </m:t>
                        </m:r>
                      </m:num>
                      <m:den>
                        <m:r>
                          <a:rPr lang="es-DO" sz="1800" b="0" i="1" smtClean="0">
                            <a:solidFill>
                              <a:schemeClr val="tx1"/>
                            </a:solidFill>
                            <a:latin typeface="Cambria Math" panose="02040503050406030204" pitchFamily="18" charset="0"/>
                          </a:rPr>
                          <m:t>𝐴</m:t>
                        </m:r>
                      </m:den>
                    </m:f>
                  </m:oMath>
                </a14:m>
                <a:r>
                  <a:rPr lang="en-US" sz="1800"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f>
                      <m:fPr>
                        <m:ctrlPr>
                          <a:rPr lang="en-US" sz="1800" i="1" dirty="0" smtClean="0">
                            <a:solidFill>
                              <a:schemeClr val="tx1"/>
                            </a:solidFill>
                            <a:latin typeface="Cambria Math" panose="02040503050406030204" pitchFamily="18" charset="0"/>
                          </a:rPr>
                        </m:ctrlPr>
                      </m:fPr>
                      <m:num>
                        <m:r>
                          <a:rPr lang="es-DO" sz="1800" b="0" i="1" dirty="0" smtClean="0">
                            <a:solidFill>
                              <a:schemeClr val="tx1"/>
                            </a:solidFill>
                            <a:latin typeface="Cambria Math" panose="02040503050406030204" pitchFamily="18" charset="0"/>
                          </a:rPr>
                          <m:t>𝑚𝑔</m:t>
                        </m:r>
                      </m:num>
                      <m:den>
                        <m:r>
                          <a:rPr lang="es-DO" sz="1800" b="0" i="1" dirty="0" smtClean="0">
                            <a:solidFill>
                              <a:schemeClr val="tx1"/>
                            </a:solidFill>
                            <a:latin typeface="Cambria Math" panose="02040503050406030204" pitchFamily="18" charset="0"/>
                          </a:rPr>
                          <m:t>𝐴</m:t>
                        </m:r>
                      </m:den>
                    </m:f>
                  </m:oMath>
                </a14:m>
                <a:endParaRPr lang="en-US" sz="1800" dirty="0">
                  <a:solidFill>
                    <a:schemeClr val="tx1"/>
                  </a:solidFill>
                  <a:latin typeface="Times New Roman" panose="02020603050405020304" pitchFamily="18" charset="0"/>
                  <a:cs typeface="Times New Roman" panose="02020603050405020304" pitchFamily="18" charset="0"/>
                </a:endParaRPr>
              </a:p>
              <a:p>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P= </a:t>
                </a:r>
                <a14:m>
                  <m:oMath xmlns:m="http://schemas.openxmlformats.org/officeDocument/2006/math">
                    <m:f>
                      <m:fPr>
                        <m:ctrlPr>
                          <a:rPr lang="en-US" sz="1800" i="1" smtClean="0">
                            <a:solidFill>
                              <a:schemeClr val="tx1"/>
                            </a:solidFill>
                            <a:latin typeface="Cambria Math" panose="02040503050406030204" pitchFamily="18" charset="0"/>
                          </a:rPr>
                        </m:ctrlPr>
                      </m:fPr>
                      <m:num>
                        <m:r>
                          <a:rPr lang="es-DO" sz="1800" b="0" i="1" smtClean="0">
                            <a:solidFill>
                              <a:schemeClr val="tx1"/>
                            </a:solidFill>
                            <a:latin typeface="Cambria Math" panose="02040503050406030204" pitchFamily="18" charset="0"/>
                          </a:rPr>
                          <m:t>𝑚𝑔</m:t>
                        </m:r>
                      </m:num>
                      <m:den>
                        <m:r>
                          <a:rPr lang="es-DO" sz="1800" b="0" i="1" smtClean="0">
                            <a:solidFill>
                              <a:schemeClr val="tx1"/>
                            </a:solidFill>
                            <a:latin typeface="Cambria Math" panose="02040503050406030204" pitchFamily="18" charset="0"/>
                          </a:rPr>
                          <m:t>𝐴</m:t>
                        </m:r>
                      </m:den>
                    </m:f>
                  </m:oMath>
                </a14:m>
                <a:r>
                  <a:rPr lang="en-US" sz="1800"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n-US" sz="1800" i="1" smtClean="0">
                            <a:solidFill>
                              <a:schemeClr val="tx1"/>
                            </a:solidFill>
                            <a:latin typeface="Cambria Math" panose="02040503050406030204" pitchFamily="18" charset="0"/>
                          </a:rPr>
                        </m:ctrlPr>
                      </m:fPr>
                      <m:num>
                        <m:r>
                          <a:rPr lang="es-DO" sz="1800" b="0" i="1" smtClean="0">
                            <a:solidFill>
                              <a:schemeClr val="tx1"/>
                            </a:solidFill>
                            <a:latin typeface="Cambria Math" panose="02040503050406030204" pitchFamily="18" charset="0"/>
                          </a:rPr>
                          <m:t>𝑃𝐴𝑔h</m:t>
                        </m:r>
                      </m:num>
                      <m:den>
                        <m:r>
                          <a:rPr lang="es-DO" sz="1800" b="0" i="1" smtClean="0">
                            <a:solidFill>
                              <a:schemeClr val="tx1"/>
                            </a:solidFill>
                            <a:latin typeface="Cambria Math" panose="02040503050406030204" pitchFamily="18" charset="0"/>
                          </a:rPr>
                          <m:t>𝐴</m:t>
                        </m:r>
                      </m:den>
                    </m:f>
                  </m:oMath>
                </a14:m>
                <a:r>
                  <a:rPr lang="en-US" sz="1800" dirty="0">
                    <a:solidFill>
                      <a:schemeClr val="tx1"/>
                    </a:solidFill>
                    <a:latin typeface="Times New Roman" panose="02020603050405020304" pitchFamily="18" charset="0"/>
                    <a:cs typeface="Times New Roman" panose="02020603050405020304" pitchFamily="18" charset="0"/>
                  </a:rPr>
                  <a:t> = pgh</a:t>
                </a:r>
              </a:p>
            </p:txBody>
          </p:sp>
        </mc:Choice>
        <mc:Fallback>
          <p:sp>
            <p:nvSpPr>
              <p:cNvPr id="12" name="Text Placeholder 3">
                <a:extLst>
                  <a:ext uri="{FF2B5EF4-FFF2-40B4-BE49-F238E27FC236}">
                    <a16:creationId xmlns:a16="http://schemas.microsoft.com/office/drawing/2014/main" id="{EBE1DF7C-D6E1-7AF2-D5CA-A4574C0CB3B7}"/>
                  </a:ext>
                </a:extLst>
              </p:cNvPr>
              <p:cNvSpPr>
                <a:spLocks noGrp="1" noRot="1" noChangeAspect="1" noMove="1" noResize="1" noEditPoints="1" noAdjustHandles="1" noChangeArrowheads="1" noChangeShapeType="1" noTextEdit="1"/>
              </p:cNvSpPr>
              <p:nvPr>
                <p:ph type="body" sz="half" idx="2"/>
              </p:nvPr>
            </p:nvSpPr>
            <p:spPr>
              <a:xfrm>
                <a:off x="859322" y="2140218"/>
                <a:ext cx="4494997" cy="4438382"/>
              </a:xfrm>
              <a:blipFill>
                <a:blip r:embed="rId2"/>
                <a:stretch>
                  <a:fillRect/>
                </a:stretch>
              </a:blipFill>
            </p:spPr>
            <p:txBody>
              <a:bodyPr/>
              <a:lstStyle/>
              <a:p>
                <a:r>
                  <a:rPr lang="es-DO">
                    <a:noFill/>
                  </a:rPr>
                  <a:t> </a:t>
                </a:r>
              </a:p>
            </p:txBody>
          </p:sp>
        </mc:Fallback>
      </mc:AlternateContent>
      <p:sp>
        <p:nvSpPr>
          <p:cNvPr id="4" name="Title 1">
            <a:extLst>
              <a:ext uri="{FF2B5EF4-FFF2-40B4-BE49-F238E27FC236}">
                <a16:creationId xmlns:a16="http://schemas.microsoft.com/office/drawing/2014/main" id="{3D0F4D6E-FC5C-79E2-2255-3382181DF794}"/>
              </a:ext>
            </a:extLst>
          </p:cNvPr>
          <p:cNvSpPr txBox="1">
            <a:spLocks/>
          </p:cNvSpPr>
          <p:nvPr/>
        </p:nvSpPr>
        <p:spPr bwMode="blackWhite">
          <a:xfrm>
            <a:off x="6837681" y="707128"/>
            <a:ext cx="4494998" cy="1134640"/>
          </a:xfrm>
          <a:prstGeom prst="rect">
            <a:avLst/>
          </a:prstGeom>
          <a:solidFill>
            <a:srgbClr val="FFFFFF"/>
          </a:solidFill>
          <a:ln w="31750" cap="sq">
            <a:solidFill>
              <a:srgbClr val="404040"/>
            </a:solidFill>
            <a:miter lim="800000"/>
          </a:ln>
        </p:spPr>
        <p:txBody>
          <a:bodyPr vert="horz"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s-DO" dirty="0"/>
              <a:t>Presión Atmosférica (La Experiencia de Torricelli)</a:t>
            </a:r>
            <a:endParaRPr lang="en-US" dirty="0"/>
          </a:p>
        </p:txBody>
      </p:sp>
      <p:sp>
        <p:nvSpPr>
          <p:cNvPr id="5" name="Text Placeholder 3">
            <a:extLst>
              <a:ext uri="{FF2B5EF4-FFF2-40B4-BE49-F238E27FC236}">
                <a16:creationId xmlns:a16="http://schemas.microsoft.com/office/drawing/2014/main" id="{1E007F60-9D75-E8FE-8CE4-77D755F44EA7}"/>
              </a:ext>
            </a:extLst>
          </p:cNvPr>
          <p:cNvSpPr txBox="1">
            <a:spLocks/>
          </p:cNvSpPr>
          <p:nvPr/>
        </p:nvSpPr>
        <p:spPr>
          <a:xfrm>
            <a:off x="6837681" y="2140218"/>
            <a:ext cx="4494997" cy="4438382"/>
          </a:xfrm>
          <a:prstGeom prst="rect">
            <a:avLst/>
          </a:prstGeom>
        </p:spPr>
        <p:txBody>
          <a:bodyPr vert="horz" lIns="91440" tIns="45720" rIns="91440" bIns="45720" rtlCol="0" anchor="t" anchorCtr="1">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500" kern="1200">
                <a:solidFill>
                  <a:srgbClr val="FFFFFF"/>
                </a:solidFill>
                <a:latin typeface="+mn-lt"/>
                <a:ea typeface="+mn-ea"/>
                <a:cs typeface="+mn-cs"/>
              </a:defRPr>
            </a:lvl1pPr>
            <a:lvl2pPr marL="457200" indent="0" algn="l" defTabSz="914400" rtl="0" eaLnBrk="1" latinLnBrk="0" hangingPunct="1">
              <a:lnSpc>
                <a:spcPct val="100000"/>
              </a:lnSpc>
              <a:spcBef>
                <a:spcPts val="1000"/>
              </a:spcBef>
              <a:buClr>
                <a:schemeClr val="accent2"/>
              </a:buClr>
              <a:buFont typeface="Arial" panose="020B0604020202020204" pitchFamily="34" charset="0"/>
              <a:buNone/>
              <a:defRPr sz="1400" kern="1200">
                <a:solidFill>
                  <a:schemeClr val="tx1">
                    <a:lumMod val="85000"/>
                    <a:lumOff val="15000"/>
                  </a:schemeClr>
                </a:solidFill>
                <a:latin typeface="+mn-lt"/>
                <a:ea typeface="+mn-ea"/>
                <a:cs typeface="+mn-cs"/>
              </a:defRPr>
            </a:lvl2pPr>
            <a:lvl3pPr marL="914400" indent="0" algn="l" defTabSz="914400" rtl="0" eaLnBrk="1" latinLnBrk="0" hangingPunct="1">
              <a:lnSpc>
                <a:spcPct val="100000"/>
              </a:lnSpc>
              <a:spcBef>
                <a:spcPts val="1000"/>
              </a:spcBef>
              <a:buClr>
                <a:schemeClr val="accent2"/>
              </a:buClr>
              <a:buFont typeface="Arial" panose="020B0604020202020204" pitchFamily="34" charset="0"/>
              <a:buNone/>
              <a:defRPr sz="1200" kern="1200">
                <a:solidFill>
                  <a:schemeClr val="tx1">
                    <a:lumMod val="85000"/>
                    <a:lumOff val="15000"/>
                  </a:schemeClr>
                </a:solidFill>
                <a:latin typeface="+mn-lt"/>
                <a:ea typeface="+mn-ea"/>
                <a:cs typeface="+mn-cs"/>
              </a:defRPr>
            </a:lvl3pPr>
            <a:lvl4pPr marL="13716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4pPr>
            <a:lvl5pPr marL="18288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lumMod val="85000"/>
                    <a:lumOff val="15000"/>
                  </a:schemeClr>
                </a:solidFill>
                <a:latin typeface="+mn-lt"/>
                <a:ea typeface="+mn-ea"/>
                <a:cs typeface="+mn-cs"/>
              </a:defRPr>
            </a:lvl5pPr>
            <a:lvl6pPr marL="22860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100000"/>
              </a:lnSpc>
              <a:spcBef>
                <a:spcPts val="1000"/>
              </a:spcBef>
              <a:buClr>
                <a:schemeClr val="accent2"/>
              </a:buClr>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8pPr>
            <a:lvl9pPr marL="3657600" indent="0" algn="l" defTabSz="914400" rtl="0" eaLnBrk="1" latinLnBrk="0" hangingPunct="1">
              <a:lnSpc>
                <a:spcPct val="100000"/>
              </a:lnSpc>
              <a:spcBef>
                <a:spcPts val="1000"/>
              </a:spcBef>
              <a:buClr>
                <a:schemeClr val="accent2"/>
              </a:buClr>
              <a:buFont typeface="Arial" panose="020B0604020202020204" pitchFamily="34" charset="0"/>
              <a:buNone/>
              <a:defRPr sz="1000" kern="1200" baseline="0">
                <a:solidFill>
                  <a:schemeClr val="tx1"/>
                </a:solidFill>
                <a:latin typeface="+mn-lt"/>
                <a:ea typeface="+mn-ea"/>
                <a:cs typeface="+mn-cs"/>
              </a:defRPr>
            </a:lvl9pPr>
          </a:lstStyle>
          <a:p>
            <a:endParaRPr lang="en-US" dirty="0"/>
          </a:p>
        </p:txBody>
      </p:sp>
      <p:sp>
        <p:nvSpPr>
          <p:cNvPr id="11" name="CuadroTexto 10">
            <a:extLst>
              <a:ext uri="{FF2B5EF4-FFF2-40B4-BE49-F238E27FC236}">
                <a16:creationId xmlns:a16="http://schemas.microsoft.com/office/drawing/2014/main" id="{EEB05A37-6A5E-B301-B4DC-A30A82480DCD}"/>
              </a:ext>
            </a:extLst>
          </p:cNvPr>
          <p:cNvSpPr txBox="1"/>
          <p:nvPr/>
        </p:nvSpPr>
        <p:spPr>
          <a:xfrm>
            <a:off x="6837681" y="2197636"/>
            <a:ext cx="4494998" cy="4801314"/>
          </a:xfrm>
          <a:prstGeom prst="rect">
            <a:avLst/>
          </a:prstGeom>
          <a:noFill/>
        </p:spPr>
        <p:txBody>
          <a:bodyPr wrap="square">
            <a:spAutoFit/>
          </a:bodyPr>
          <a:lstStyle/>
          <a:p>
            <a:r>
              <a:rPr lang="es-DO" i="0" dirty="0">
                <a:effectLst/>
                <a:latin typeface="Times New Roman" panose="02020603050405020304" pitchFamily="18" charset="0"/>
                <a:cs typeface="Times New Roman" panose="02020603050405020304" pitchFamily="18" charset="0"/>
              </a:rPr>
              <a:t>La presión atmosférica o presión barométrica es la fuerz</a:t>
            </a:r>
            <a:r>
              <a:rPr lang="es-DO" dirty="0">
                <a:latin typeface="Times New Roman" panose="02020603050405020304" pitchFamily="18" charset="0"/>
                <a:cs typeface="Times New Roman" panose="02020603050405020304" pitchFamily="18" charset="0"/>
              </a:rPr>
              <a:t>a</a:t>
            </a:r>
            <a:r>
              <a:rPr lang="es-DO" i="0" dirty="0">
                <a:effectLst/>
                <a:latin typeface="Times New Roman" panose="02020603050405020304" pitchFamily="18" charset="0"/>
                <a:cs typeface="Times New Roman" panose="02020603050405020304" pitchFamily="18" charset="0"/>
              </a:rPr>
              <a:t> que ejerce el conjunto de gases mezclados que constituyen la  atmosfera, sobre la superficie terrestre y los elementos que se encuentren sobre ella.</a:t>
            </a:r>
          </a:p>
          <a:p>
            <a:endParaRPr lang="es-DO" b="0" dirty="0">
              <a:solidFill>
                <a:srgbClr val="000000"/>
              </a:solidFill>
              <a:latin typeface="Times New Roman" panose="02020603050405020304" pitchFamily="18" charset="0"/>
              <a:cs typeface="Times New Roman" panose="02020603050405020304" pitchFamily="18" charset="0"/>
            </a:endParaRPr>
          </a:p>
          <a:p>
            <a:r>
              <a:rPr lang="es-DO" i="0" dirty="0">
                <a:solidFill>
                  <a:srgbClr val="000000"/>
                </a:solidFill>
                <a:effectLst/>
                <a:latin typeface="Times New Roman" panose="02020603050405020304" pitchFamily="18" charset="0"/>
                <a:cs typeface="Times New Roman" panose="02020603050405020304" pitchFamily="18" charset="0"/>
              </a:rPr>
              <a:t>Por lo que, en </a:t>
            </a:r>
            <a:r>
              <a:rPr lang="es-DO" b="0" i="0" dirty="0">
                <a:solidFill>
                  <a:srgbClr val="202124"/>
                </a:solidFill>
                <a:effectLst/>
                <a:latin typeface="Google Sans"/>
              </a:rPr>
              <a:t>1644, </a:t>
            </a:r>
            <a:r>
              <a:rPr lang="es-DO" b="0" i="0" dirty="0">
                <a:solidFill>
                  <a:srgbClr val="040C28"/>
                </a:solidFill>
                <a:effectLst/>
                <a:latin typeface="Google Sans"/>
              </a:rPr>
              <a:t>Evangelista Torricelli</a:t>
            </a:r>
            <a:r>
              <a:rPr lang="es-DO" b="0" i="0" dirty="0">
                <a:solidFill>
                  <a:srgbClr val="202124"/>
                </a:solidFill>
                <a:effectLst/>
                <a:latin typeface="Google Sans"/>
              </a:rPr>
              <a:t> inventó el barómetro de mercurio, instrumento que permitió medir los cambios de presión atmosférica, que cosiste </a:t>
            </a:r>
            <a:r>
              <a:rPr lang="es-DO" dirty="0">
                <a:solidFill>
                  <a:srgbClr val="202124"/>
                </a:solidFill>
                <a:latin typeface="Google Sans"/>
              </a:rPr>
              <a:t> en que la presión </a:t>
            </a:r>
            <a:r>
              <a:rPr lang="es-DO" dirty="0">
                <a:latin typeface="Times New Roman" panose="02020603050405020304" pitchFamily="18" charset="0"/>
                <a:cs typeface="Times New Roman" panose="02020603050405020304" pitchFamily="18" charset="0"/>
              </a:rPr>
              <a:t>atmosférica empuja hacia arriba(en el interior del tubo inicialmente vacío) al mercurio, hasta que la presión que produce la columna en la base se equipara a la presión atmosférica.</a:t>
            </a:r>
            <a:br>
              <a:rPr lang="es-DO" i="0" dirty="0">
                <a:solidFill>
                  <a:srgbClr val="000000"/>
                </a:solidFill>
                <a:effectLst/>
                <a:latin typeface="Times New Roman" panose="02020603050405020304" pitchFamily="18" charset="0"/>
                <a:cs typeface="Times New Roman" panose="02020603050405020304" pitchFamily="18" charset="0"/>
              </a:rPr>
            </a:br>
            <a:br>
              <a:rPr lang="es-DO" b="0" i="0" dirty="0">
                <a:solidFill>
                  <a:srgbClr val="000000"/>
                </a:solidFill>
                <a:effectLst/>
                <a:latin typeface="Montserrat" panose="00000500000000000000" pitchFamily="2" charset="0"/>
              </a:rPr>
            </a:br>
            <a:endParaRPr lang="es-DO" dirty="0"/>
          </a:p>
        </p:txBody>
      </p:sp>
    </p:spTree>
    <p:extLst>
      <p:ext uri="{BB962C8B-B14F-4D97-AF65-F5344CB8AC3E}">
        <p14:creationId xmlns:p14="http://schemas.microsoft.com/office/powerpoint/2010/main" val="3253722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661A9F-DFC5-5D2B-3D71-5A77D07EA961}"/>
              </a:ext>
            </a:extLst>
          </p:cNvPr>
          <p:cNvSpPr>
            <a:spLocks noGrp="1"/>
          </p:cNvSpPr>
          <p:nvPr>
            <p:ph type="title"/>
          </p:nvPr>
        </p:nvSpPr>
        <p:spPr/>
        <p:txBody>
          <a:bodyPr/>
          <a:lstStyle/>
          <a:p>
            <a:r>
              <a:rPr lang="es-DO" dirty="0"/>
              <a:t>Variación de la presión con la profundidad</a:t>
            </a:r>
          </a:p>
        </p:txBody>
      </p:sp>
      <p:sp>
        <p:nvSpPr>
          <p:cNvPr id="4" name="Marcador de texto 3">
            <a:extLst>
              <a:ext uri="{FF2B5EF4-FFF2-40B4-BE49-F238E27FC236}">
                <a16:creationId xmlns:a16="http://schemas.microsoft.com/office/drawing/2014/main" id="{C64375CD-0CA2-6B24-0375-F769F25318CB}"/>
              </a:ext>
            </a:extLst>
          </p:cNvPr>
          <p:cNvSpPr>
            <a:spLocks noGrp="1"/>
          </p:cNvSpPr>
          <p:nvPr>
            <p:ph type="body" sz="half" idx="2"/>
          </p:nvPr>
        </p:nvSpPr>
        <p:spPr/>
        <p:txBody>
          <a:bodyPr>
            <a:normAutofit/>
          </a:bodyPr>
          <a:lstStyle/>
          <a:p>
            <a:r>
              <a:rPr lang="es-DO" sz="1800" b="0" i="0" dirty="0">
                <a:solidFill>
                  <a:schemeClr val="tx1"/>
                </a:solidFill>
                <a:effectLst/>
                <a:latin typeface="Times New Roman" panose="02020603050405020304" pitchFamily="18" charset="0"/>
                <a:cs typeface="Times New Roman" panose="02020603050405020304" pitchFamily="18" charset="0"/>
              </a:rPr>
              <a:t>Mientras que la presión atmosférica decrece con el incremento de la altitud, la presión de un líquido crece con la profundidad.</a:t>
            </a:r>
            <a:endParaRPr lang="es-DO" sz="1800" dirty="0">
              <a:solidFill>
                <a:schemeClr val="tx1"/>
              </a:solidFill>
              <a:latin typeface="Times New Roman" panose="02020603050405020304" pitchFamily="18" charset="0"/>
              <a:cs typeface="Times New Roman" panose="02020603050405020304" pitchFamily="18" charset="0"/>
            </a:endParaRPr>
          </a:p>
        </p:txBody>
      </p:sp>
      <p:sp>
        <p:nvSpPr>
          <p:cNvPr id="5" name="Título 1">
            <a:extLst>
              <a:ext uri="{FF2B5EF4-FFF2-40B4-BE49-F238E27FC236}">
                <a16:creationId xmlns:a16="http://schemas.microsoft.com/office/drawing/2014/main" id="{5D44DBB6-D656-3D0A-8B2E-B791D9C1329D}"/>
              </a:ext>
            </a:extLst>
          </p:cNvPr>
          <p:cNvSpPr txBox="1">
            <a:spLocks/>
          </p:cNvSpPr>
          <p:nvPr/>
        </p:nvSpPr>
        <p:spPr bwMode="blackWhite">
          <a:xfrm>
            <a:off x="6968023" y="313428"/>
            <a:ext cx="4494998" cy="1134640"/>
          </a:xfrm>
          <a:prstGeom prst="rect">
            <a:avLst/>
          </a:prstGeom>
          <a:solidFill>
            <a:srgbClr val="FFFFFF"/>
          </a:solidFill>
          <a:ln w="31750" cap="sq">
            <a:solidFill>
              <a:srgbClr val="404040"/>
            </a:solidFill>
            <a:miter lim="800000"/>
          </a:ln>
        </p:spPr>
        <p:txBody>
          <a:bodyPr vert="horz"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s-DO" dirty="0"/>
              <a:t>Presión manométrica y presión absoluta. </a:t>
            </a:r>
          </a:p>
        </p:txBody>
      </p:sp>
      <p:sp>
        <p:nvSpPr>
          <p:cNvPr id="6" name="CuadroTexto 5">
            <a:extLst>
              <a:ext uri="{FF2B5EF4-FFF2-40B4-BE49-F238E27FC236}">
                <a16:creationId xmlns:a16="http://schemas.microsoft.com/office/drawing/2014/main" id="{B1068801-147A-D16D-9E21-C01FB83DDCB2}"/>
              </a:ext>
            </a:extLst>
          </p:cNvPr>
          <p:cNvSpPr txBox="1"/>
          <p:nvPr/>
        </p:nvSpPr>
        <p:spPr>
          <a:xfrm>
            <a:off x="6968023" y="1892300"/>
            <a:ext cx="4494998" cy="3970318"/>
          </a:xfrm>
          <a:prstGeom prst="rect">
            <a:avLst/>
          </a:prstGeom>
          <a:noFill/>
        </p:spPr>
        <p:txBody>
          <a:bodyPr wrap="square" rtlCol="0">
            <a:spAutoFit/>
          </a:bodyPr>
          <a:lstStyle/>
          <a:p>
            <a:r>
              <a:rPr lang="es-DO" b="0" i="0" dirty="0">
                <a:effectLst/>
                <a:latin typeface="Times New Roman" panose="02020603050405020304" pitchFamily="18" charset="0"/>
                <a:cs typeface="Times New Roman" panose="02020603050405020304" pitchFamily="18" charset="0"/>
              </a:rPr>
              <a:t>La presión manométrica,  es la presión medida con respecto a la presión atmosférica</a:t>
            </a:r>
            <a:r>
              <a:rPr lang="es-DO" dirty="0">
                <a:latin typeface="Times New Roman" panose="02020603050405020304" pitchFamily="18" charset="0"/>
                <a:cs typeface="Times New Roman" panose="02020603050405020304" pitchFamily="18" charset="0"/>
              </a:rPr>
              <a:t>, l</a:t>
            </a:r>
            <a:r>
              <a:rPr lang="es-DO" b="0" i="0" dirty="0">
                <a:effectLst/>
                <a:latin typeface="Times New Roman" panose="02020603050405020304" pitchFamily="18" charset="0"/>
                <a:cs typeface="Times New Roman" panose="02020603050405020304" pitchFamily="18" charset="0"/>
              </a:rPr>
              <a:t>a presión manométrica está referenciada a cero con respecto a la presión del aire ambiente o atmosférico. </a:t>
            </a:r>
            <a:r>
              <a:rPr lang="es-DO" dirty="0">
                <a:latin typeface="Times New Roman" panose="02020603050405020304" pitchFamily="18" charset="0"/>
                <a:cs typeface="Times New Roman" panose="02020603050405020304" pitchFamily="18" charset="0"/>
              </a:rPr>
              <a:t>Cuya ecuación es:</a:t>
            </a:r>
          </a:p>
          <a:p>
            <a:endParaRPr lang="es-DO" dirty="0">
              <a:latin typeface="Times New Roman" panose="02020603050405020304" pitchFamily="18" charset="0"/>
              <a:cs typeface="Times New Roman" panose="02020603050405020304" pitchFamily="18" charset="0"/>
            </a:endParaRPr>
          </a:p>
          <a:p>
            <a:r>
              <a:rPr lang="es-DO" sz="1800" b="1" dirty="0">
                <a:effectLst/>
                <a:latin typeface="Times New Roman" panose="02020603050405020304" pitchFamily="18" charset="0"/>
                <a:ea typeface="Calibri" panose="020F0502020204030204" pitchFamily="34" charset="0"/>
                <a:cs typeface="Times New Roman" panose="02020603050405020304" pitchFamily="18" charset="0"/>
              </a:rPr>
              <a:t>P</a:t>
            </a:r>
            <a:r>
              <a:rPr lang="es-DO" b="1" baseline="-25000" dirty="0">
                <a:latin typeface="Times New Roman" panose="02020603050405020304" pitchFamily="18" charset="0"/>
                <a:ea typeface="Calibri" panose="020F0502020204030204" pitchFamily="34" charset="0"/>
                <a:cs typeface="Times New Roman" panose="02020603050405020304" pitchFamily="18" charset="0"/>
              </a:rPr>
              <a:t>man</a:t>
            </a:r>
            <a:r>
              <a:rPr lang="es-DO" sz="1800" b="1" baseline="-25000" dirty="0">
                <a:effectLst/>
                <a:latin typeface="Times New Roman" panose="02020603050405020304" pitchFamily="18" charset="0"/>
                <a:ea typeface="Calibri" panose="020F0502020204030204" pitchFamily="34" charset="0"/>
                <a:cs typeface="Times New Roman" panose="02020603050405020304" pitchFamily="18" charset="0"/>
              </a:rPr>
              <a:t> </a:t>
            </a:r>
            <a:r>
              <a:rPr lang="es-DO" sz="1800" b="1" dirty="0">
                <a:effectLst/>
                <a:latin typeface="Times New Roman" panose="02020603050405020304" pitchFamily="18" charset="0"/>
                <a:ea typeface="Calibri" panose="020F0502020204030204" pitchFamily="34" charset="0"/>
                <a:cs typeface="Times New Roman" panose="02020603050405020304" pitchFamily="18" charset="0"/>
              </a:rPr>
              <a:t>= P</a:t>
            </a:r>
            <a:r>
              <a:rPr lang="es-DO" sz="1800" b="1" baseline="-25000" dirty="0">
                <a:effectLst/>
                <a:latin typeface="Times New Roman" panose="02020603050405020304" pitchFamily="18" charset="0"/>
                <a:ea typeface="Calibri" panose="020F0502020204030204" pitchFamily="34" charset="0"/>
                <a:cs typeface="Times New Roman" panose="02020603050405020304" pitchFamily="18" charset="0"/>
              </a:rPr>
              <a:t>abs</a:t>
            </a:r>
            <a:r>
              <a:rPr lang="es-DO" sz="1800" b="1" dirty="0">
                <a:effectLst/>
                <a:latin typeface="Times New Roman" panose="02020603050405020304" pitchFamily="18" charset="0"/>
                <a:ea typeface="Calibri" panose="020F0502020204030204" pitchFamily="34" charset="0"/>
                <a:cs typeface="Times New Roman" panose="02020603050405020304" pitchFamily="18" charset="0"/>
              </a:rPr>
              <a:t> + P</a:t>
            </a:r>
            <a:r>
              <a:rPr lang="es-DO" sz="1800" b="1" baseline="-25000" dirty="0">
                <a:effectLst/>
                <a:latin typeface="Times New Roman" panose="02020603050405020304" pitchFamily="18" charset="0"/>
                <a:ea typeface="Calibri" panose="020F0502020204030204" pitchFamily="34" charset="0"/>
                <a:cs typeface="Times New Roman" panose="02020603050405020304" pitchFamily="18" charset="0"/>
              </a:rPr>
              <a:t>atm</a:t>
            </a:r>
            <a:r>
              <a:rPr lang="es-DO" sz="1800" b="1"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s-DO" dirty="0">
              <a:latin typeface="Times New Roman" panose="02020603050405020304" pitchFamily="18" charset="0"/>
              <a:cs typeface="Times New Roman" panose="02020603050405020304" pitchFamily="18" charset="0"/>
            </a:endParaRPr>
          </a:p>
          <a:p>
            <a:r>
              <a:rPr lang="es-DO" dirty="0">
                <a:latin typeface="Times New Roman" panose="02020603050405020304" pitchFamily="18" charset="0"/>
                <a:cs typeface="Times New Roman" panose="02020603050405020304" pitchFamily="18" charset="0"/>
              </a:rPr>
              <a:t>La presión absoluta es aquella que se mide en relación con una presión igual a cero, lo cual se logra en el vacío.</a:t>
            </a:r>
          </a:p>
          <a:p>
            <a:endParaRPr lang="es-DO" dirty="0">
              <a:latin typeface="Times New Roman" panose="02020603050405020304" pitchFamily="18" charset="0"/>
              <a:cs typeface="Times New Roman" panose="02020603050405020304" pitchFamily="18" charset="0"/>
            </a:endParaRPr>
          </a:p>
          <a:p>
            <a:r>
              <a:rPr lang="es-DO" sz="1800" b="1" dirty="0">
                <a:effectLst/>
                <a:latin typeface="Times New Roman" panose="02020603050405020304" pitchFamily="18" charset="0"/>
                <a:ea typeface="Calibri" panose="020F0502020204030204" pitchFamily="34" charset="0"/>
                <a:cs typeface="Times New Roman" panose="02020603050405020304" pitchFamily="18" charset="0"/>
              </a:rPr>
              <a:t>P</a:t>
            </a:r>
            <a:r>
              <a:rPr lang="es-DO" sz="1800" b="1" baseline="-25000" dirty="0">
                <a:effectLst/>
                <a:latin typeface="Times New Roman" panose="02020603050405020304" pitchFamily="18" charset="0"/>
                <a:ea typeface="Calibri" panose="020F0502020204030204" pitchFamily="34" charset="0"/>
                <a:cs typeface="Times New Roman" panose="02020603050405020304" pitchFamily="18" charset="0"/>
              </a:rPr>
              <a:t>abs </a:t>
            </a:r>
            <a:r>
              <a:rPr lang="es-DO" sz="1800" b="1" dirty="0">
                <a:effectLst/>
                <a:latin typeface="Times New Roman" panose="02020603050405020304" pitchFamily="18" charset="0"/>
                <a:ea typeface="Calibri" panose="020F0502020204030204" pitchFamily="34" charset="0"/>
                <a:cs typeface="Times New Roman" panose="02020603050405020304" pitchFamily="18" charset="0"/>
              </a:rPr>
              <a:t>= P</a:t>
            </a:r>
            <a:r>
              <a:rPr lang="es-DO" sz="1800" b="1" baseline="-25000" dirty="0">
                <a:effectLst/>
                <a:latin typeface="Times New Roman" panose="02020603050405020304" pitchFamily="18" charset="0"/>
                <a:ea typeface="Calibri" panose="020F0502020204030204" pitchFamily="34" charset="0"/>
                <a:cs typeface="Times New Roman" panose="02020603050405020304" pitchFamily="18" charset="0"/>
              </a:rPr>
              <a:t>atm</a:t>
            </a:r>
            <a:r>
              <a:rPr lang="es-DO" sz="1800" b="1" dirty="0">
                <a:effectLst/>
                <a:latin typeface="Times New Roman" panose="02020603050405020304" pitchFamily="18" charset="0"/>
                <a:ea typeface="Calibri" panose="020F0502020204030204" pitchFamily="34" charset="0"/>
                <a:cs typeface="Times New Roman" panose="02020603050405020304" pitchFamily="18" charset="0"/>
              </a:rPr>
              <a:t> + Pgh</a:t>
            </a:r>
          </a:p>
          <a:p>
            <a:endParaRPr lang="es-DO" dirty="0">
              <a:solidFill>
                <a:srgbClr val="4D5156"/>
              </a:solidFill>
              <a:latin typeface="Google Sans"/>
            </a:endParaRPr>
          </a:p>
        </p:txBody>
      </p:sp>
    </p:spTree>
    <p:extLst>
      <p:ext uri="{BB962C8B-B14F-4D97-AF65-F5344CB8AC3E}">
        <p14:creationId xmlns:p14="http://schemas.microsoft.com/office/powerpoint/2010/main" val="17334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A4760D-4CCF-D546-536A-4E197731E2C5}"/>
              </a:ext>
            </a:extLst>
          </p:cNvPr>
          <p:cNvSpPr>
            <a:spLocks noGrp="1"/>
          </p:cNvSpPr>
          <p:nvPr>
            <p:ph type="title"/>
          </p:nvPr>
        </p:nvSpPr>
        <p:spPr>
          <a:xfrm>
            <a:off x="765449" y="288028"/>
            <a:ext cx="4494998" cy="1134640"/>
          </a:xfrm>
        </p:spPr>
        <p:txBody>
          <a:bodyPr/>
          <a:lstStyle/>
          <a:p>
            <a:r>
              <a:rPr lang="es-DO" dirty="0"/>
              <a:t>PRINCIPIO DE PASCAL.</a:t>
            </a:r>
          </a:p>
        </p:txBody>
      </p:sp>
      <mc:AlternateContent xmlns:mc="http://schemas.openxmlformats.org/markup-compatibility/2006">
        <mc:Choice xmlns:a14="http://schemas.microsoft.com/office/drawing/2010/main" Requires="a14">
          <p:sp>
            <p:nvSpPr>
              <p:cNvPr id="4" name="Marcador de texto 3">
                <a:extLst>
                  <a:ext uri="{FF2B5EF4-FFF2-40B4-BE49-F238E27FC236}">
                    <a16:creationId xmlns:a16="http://schemas.microsoft.com/office/drawing/2014/main" id="{C80C0038-2FC9-2899-FB94-CDE93559DC0E}"/>
                  </a:ext>
                </a:extLst>
              </p:cNvPr>
              <p:cNvSpPr>
                <a:spLocks noGrp="1"/>
              </p:cNvSpPr>
              <p:nvPr>
                <p:ph type="body" sz="half" idx="2"/>
              </p:nvPr>
            </p:nvSpPr>
            <p:spPr>
              <a:xfrm>
                <a:off x="765449" y="1663700"/>
                <a:ext cx="4494998" cy="4080255"/>
              </a:xfrm>
            </p:spPr>
            <p:txBody>
              <a:bodyPr>
                <a:normAutofit/>
              </a:bodyPr>
              <a:lstStyle/>
              <a:p>
                <a:pPr algn="just"/>
                <a:r>
                  <a:rPr lang="es-DO" sz="1800" dirty="0">
                    <a:solidFill>
                      <a:schemeClr val="tx1"/>
                    </a:solidFill>
                    <a:latin typeface="Times New Roman" panose="02020603050405020304" pitchFamily="18" charset="0"/>
                    <a:cs typeface="Times New Roman" panose="02020603050405020304" pitchFamily="18" charset="0"/>
                  </a:rPr>
                  <a:t> El principio de Pascal describe cómo la presión aplicada a un fluido se transmite de manera uniforme en todas las direcciones dentro del fluido, lo que tiene importantes aplicaciones en diversos campos,  como la hidráulica mediante una prensa, entre otros.</a:t>
                </a:r>
              </a:p>
              <a:p>
                <a:pPr algn="just"/>
                <a:r>
                  <a:rPr lang="es-DO" sz="1800" dirty="0">
                    <a:solidFill>
                      <a:schemeClr val="tx1"/>
                    </a:solidFill>
                    <a:latin typeface="Times New Roman" panose="02020603050405020304" pitchFamily="18" charset="0"/>
                    <a:cs typeface="Times New Roman" panose="02020603050405020304" pitchFamily="18" charset="0"/>
                  </a:rPr>
                  <a:t>La fórmula del principio de pascal es:</a:t>
                </a:r>
              </a:p>
              <a:p>
                <a:pPr algn="just"/>
                <a:r>
                  <a:rPr lang="es-DO" sz="1800" b="1" dirty="0">
                    <a:solidFill>
                      <a:schemeClr val="tx1"/>
                    </a:solidFill>
                    <a:latin typeface="Times New Roman" panose="02020603050405020304" pitchFamily="18" charset="0"/>
                    <a:cs typeface="Times New Roman" panose="02020603050405020304" pitchFamily="18" charset="0"/>
                  </a:rPr>
                  <a:t>P= </a:t>
                </a:r>
                <a14:m>
                  <m:oMath xmlns:m="http://schemas.openxmlformats.org/officeDocument/2006/math">
                    <m:f>
                      <m:fPr>
                        <m:ctrlPr>
                          <a:rPr lang="es-DO" sz="1800" b="1" i="1" smtClean="0">
                            <a:solidFill>
                              <a:schemeClr val="tx1"/>
                            </a:solidFill>
                            <a:latin typeface="Cambria Math" panose="02040503050406030204" pitchFamily="18" charset="0"/>
                          </a:rPr>
                        </m:ctrlPr>
                      </m:fPr>
                      <m:num>
                        <m:r>
                          <m:rPr>
                            <m:nor/>
                          </m:rPr>
                          <a:rPr lang="es-DO" b="1">
                            <a:solidFill>
                              <a:schemeClr val="tx1"/>
                            </a:solidFill>
                            <a:latin typeface="Times New Roman" panose="02020603050405020304" pitchFamily="18" charset="0"/>
                            <a:cs typeface="Times New Roman" panose="02020603050405020304" pitchFamily="18" charset="0"/>
                          </a:rPr>
                          <m:t>F</m:t>
                        </m:r>
                        <m:r>
                          <m:rPr>
                            <m:nor/>
                          </m:rPr>
                          <a:rPr lang="es-DO" b="1" baseline="-25000">
                            <a:solidFill>
                              <a:schemeClr val="tx1"/>
                            </a:solidFill>
                            <a:latin typeface="Times New Roman" panose="02020603050405020304" pitchFamily="18" charset="0"/>
                            <a:cs typeface="Times New Roman" panose="02020603050405020304" pitchFamily="18" charset="0"/>
                          </a:rPr>
                          <m:t>1</m:t>
                        </m:r>
                        <m:r>
                          <m:rPr>
                            <m:nor/>
                          </m:rPr>
                          <a:rPr lang="es-DO" b="1">
                            <a:solidFill>
                              <a:schemeClr val="tx1"/>
                            </a:solidFill>
                            <a:latin typeface="Times New Roman" panose="02020603050405020304" pitchFamily="18" charset="0"/>
                            <a:cs typeface="Times New Roman" panose="02020603050405020304" pitchFamily="18" charset="0"/>
                          </a:rPr>
                          <m:t> </m:t>
                        </m:r>
                      </m:num>
                      <m:den>
                        <m:r>
                          <m:rPr>
                            <m:nor/>
                          </m:rPr>
                          <a:rPr lang="es-DO" sz="1800" b="1" i="0" smtClean="0">
                            <a:solidFill>
                              <a:schemeClr val="tx1"/>
                            </a:solidFill>
                            <a:latin typeface="Times New Roman" panose="02020603050405020304" pitchFamily="18" charset="0"/>
                            <a:cs typeface="Times New Roman" panose="02020603050405020304" pitchFamily="18" charset="0"/>
                          </a:rPr>
                          <m:t>A</m:t>
                        </m:r>
                        <m:r>
                          <m:rPr>
                            <m:nor/>
                          </m:rPr>
                          <a:rPr lang="es-DO" b="1" baseline="-25000">
                            <a:solidFill>
                              <a:schemeClr val="tx1"/>
                            </a:solidFill>
                            <a:latin typeface="Times New Roman" panose="02020603050405020304" pitchFamily="18" charset="0"/>
                            <a:cs typeface="Times New Roman" panose="02020603050405020304" pitchFamily="18" charset="0"/>
                          </a:rPr>
                          <m:t>1</m:t>
                        </m:r>
                        <m:r>
                          <m:rPr>
                            <m:nor/>
                          </m:rPr>
                          <a:rPr lang="es-DO" b="1">
                            <a:solidFill>
                              <a:schemeClr val="tx1"/>
                            </a:solidFill>
                            <a:latin typeface="Times New Roman" panose="02020603050405020304" pitchFamily="18" charset="0"/>
                            <a:cs typeface="Times New Roman" panose="02020603050405020304" pitchFamily="18" charset="0"/>
                          </a:rPr>
                          <m:t> </m:t>
                        </m:r>
                      </m:den>
                    </m:f>
                  </m:oMath>
                </a14:m>
                <a:r>
                  <a:rPr lang="es-DO" b="1" dirty="0">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f>
                      <m:fPr>
                        <m:ctrlPr>
                          <a:rPr lang="es-DO" b="1" i="1" smtClean="0">
                            <a:solidFill>
                              <a:schemeClr val="tx1"/>
                            </a:solidFill>
                            <a:latin typeface="Cambria Math" panose="02040503050406030204" pitchFamily="18" charset="0"/>
                          </a:rPr>
                        </m:ctrlPr>
                      </m:fPr>
                      <m:num>
                        <m:r>
                          <m:rPr>
                            <m:nor/>
                          </m:rPr>
                          <a:rPr lang="es-DO" b="1">
                            <a:solidFill>
                              <a:schemeClr val="tx1"/>
                            </a:solidFill>
                            <a:latin typeface="Times New Roman" panose="02020603050405020304" pitchFamily="18" charset="0"/>
                            <a:cs typeface="Times New Roman" panose="02020603050405020304" pitchFamily="18" charset="0"/>
                          </a:rPr>
                          <m:t>F</m:t>
                        </m:r>
                        <m:r>
                          <m:rPr>
                            <m:nor/>
                          </m:rPr>
                          <a:rPr lang="es-DO" b="1" baseline="-25000">
                            <a:solidFill>
                              <a:schemeClr val="tx1"/>
                            </a:solidFill>
                            <a:latin typeface="Times New Roman" panose="02020603050405020304" pitchFamily="18" charset="0"/>
                            <a:cs typeface="Times New Roman" panose="02020603050405020304" pitchFamily="18" charset="0"/>
                          </a:rPr>
                          <m:t>2</m:t>
                        </m:r>
                        <m:r>
                          <m:rPr>
                            <m:nor/>
                          </m:rPr>
                          <a:rPr lang="es-DO" b="1">
                            <a:solidFill>
                              <a:schemeClr val="tx1"/>
                            </a:solidFill>
                            <a:latin typeface="Times New Roman" panose="02020603050405020304" pitchFamily="18" charset="0"/>
                            <a:cs typeface="Times New Roman" panose="02020603050405020304" pitchFamily="18" charset="0"/>
                          </a:rPr>
                          <m:t> </m:t>
                        </m:r>
                      </m:num>
                      <m:den>
                        <m:r>
                          <m:rPr>
                            <m:nor/>
                          </m:rPr>
                          <a:rPr lang="es-DO" b="1" i="0" smtClean="0">
                            <a:solidFill>
                              <a:schemeClr val="tx1"/>
                            </a:solidFill>
                            <a:latin typeface="Times New Roman" panose="02020603050405020304" pitchFamily="18" charset="0"/>
                            <a:cs typeface="Times New Roman" panose="02020603050405020304" pitchFamily="18" charset="0"/>
                          </a:rPr>
                          <m:t>A</m:t>
                        </m:r>
                        <m:r>
                          <m:rPr>
                            <m:nor/>
                          </m:rPr>
                          <a:rPr lang="es-DO" b="1" baseline="-25000">
                            <a:solidFill>
                              <a:schemeClr val="tx1"/>
                            </a:solidFill>
                            <a:latin typeface="Times New Roman" panose="02020603050405020304" pitchFamily="18" charset="0"/>
                            <a:cs typeface="Times New Roman" panose="02020603050405020304" pitchFamily="18" charset="0"/>
                          </a:rPr>
                          <m:t>2</m:t>
                        </m:r>
                        <m:r>
                          <m:rPr>
                            <m:nor/>
                          </m:rPr>
                          <a:rPr lang="es-DO" b="1">
                            <a:solidFill>
                              <a:schemeClr val="tx1"/>
                            </a:solidFill>
                            <a:latin typeface="Times New Roman" panose="02020603050405020304" pitchFamily="18" charset="0"/>
                            <a:cs typeface="Times New Roman" panose="02020603050405020304" pitchFamily="18" charset="0"/>
                          </a:rPr>
                          <m:t> </m:t>
                        </m:r>
                      </m:den>
                    </m:f>
                  </m:oMath>
                </a14:m>
                <a:endParaRPr lang="es-DO" b="1" dirty="0">
                  <a:solidFill>
                    <a:schemeClr val="tx1"/>
                  </a:solidFill>
                  <a:latin typeface="Times New Roman" panose="02020603050405020304" pitchFamily="18" charset="0"/>
                  <a:cs typeface="Times New Roman" panose="02020603050405020304" pitchFamily="18" charset="0"/>
                </a:endParaRPr>
              </a:p>
              <a:p>
                <a:endParaRPr lang="es-DO" dirty="0"/>
              </a:p>
              <a:p>
                <a:endParaRPr lang="es-DO" dirty="0"/>
              </a:p>
            </p:txBody>
          </p:sp>
        </mc:Choice>
        <mc:Fallback>
          <p:sp>
            <p:nvSpPr>
              <p:cNvPr id="4" name="Marcador de texto 3">
                <a:extLst>
                  <a:ext uri="{FF2B5EF4-FFF2-40B4-BE49-F238E27FC236}">
                    <a16:creationId xmlns:a16="http://schemas.microsoft.com/office/drawing/2014/main" id="{C80C0038-2FC9-2899-FB94-CDE93559DC0E}"/>
                  </a:ext>
                </a:extLst>
              </p:cNvPr>
              <p:cNvSpPr>
                <a:spLocks noGrp="1" noRot="1" noChangeAspect="1" noMove="1" noResize="1" noEditPoints="1" noAdjustHandles="1" noChangeArrowheads="1" noChangeShapeType="1" noTextEdit="1"/>
              </p:cNvSpPr>
              <p:nvPr>
                <p:ph type="body" sz="half" idx="2"/>
              </p:nvPr>
            </p:nvSpPr>
            <p:spPr>
              <a:xfrm>
                <a:off x="765449" y="1663700"/>
                <a:ext cx="4494998" cy="4080255"/>
              </a:xfrm>
              <a:blipFill>
                <a:blip r:embed="rId2"/>
                <a:stretch>
                  <a:fillRect l="-1221" t="-897" r="-1085"/>
                </a:stretch>
              </a:blipFill>
            </p:spPr>
            <p:txBody>
              <a:bodyPr/>
              <a:lstStyle/>
              <a:p>
                <a:r>
                  <a:rPr lang="es-DO">
                    <a:noFill/>
                  </a:rPr>
                  <a:t> </a:t>
                </a:r>
              </a:p>
            </p:txBody>
          </p:sp>
        </mc:Fallback>
      </mc:AlternateContent>
      <p:sp>
        <p:nvSpPr>
          <p:cNvPr id="5" name="Título 1">
            <a:extLst>
              <a:ext uri="{FF2B5EF4-FFF2-40B4-BE49-F238E27FC236}">
                <a16:creationId xmlns:a16="http://schemas.microsoft.com/office/drawing/2014/main" id="{A29F7F55-FBAF-BA1A-86FF-7A476B4A6A53}"/>
              </a:ext>
            </a:extLst>
          </p:cNvPr>
          <p:cNvSpPr txBox="1">
            <a:spLocks/>
          </p:cNvSpPr>
          <p:nvPr/>
        </p:nvSpPr>
        <p:spPr bwMode="blackWhite">
          <a:xfrm>
            <a:off x="6931555" y="288028"/>
            <a:ext cx="4494998" cy="1134640"/>
          </a:xfrm>
          <a:prstGeom prst="rect">
            <a:avLst/>
          </a:prstGeom>
          <a:solidFill>
            <a:srgbClr val="FFFFFF"/>
          </a:solidFill>
          <a:ln w="31750" cap="sq">
            <a:solidFill>
              <a:srgbClr val="404040"/>
            </a:solidFill>
            <a:miter lim="800000"/>
          </a:ln>
        </p:spPr>
        <p:txBody>
          <a:bodyPr vert="horz"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s-DO" dirty="0"/>
              <a:t>PRINCIPIO DE ARQUÍMEDES.</a:t>
            </a:r>
          </a:p>
        </p:txBody>
      </p:sp>
      <p:sp>
        <p:nvSpPr>
          <p:cNvPr id="7" name="CuadroTexto 6">
            <a:extLst>
              <a:ext uri="{FF2B5EF4-FFF2-40B4-BE49-F238E27FC236}">
                <a16:creationId xmlns:a16="http://schemas.microsoft.com/office/drawing/2014/main" id="{0E63BF76-8229-F96C-5BE3-ED05D47CA48A}"/>
              </a:ext>
            </a:extLst>
          </p:cNvPr>
          <p:cNvSpPr txBox="1"/>
          <p:nvPr/>
        </p:nvSpPr>
        <p:spPr>
          <a:xfrm>
            <a:off x="6931555" y="1879599"/>
            <a:ext cx="4307945" cy="4247317"/>
          </a:xfrm>
          <a:prstGeom prst="rect">
            <a:avLst/>
          </a:prstGeom>
          <a:noFill/>
        </p:spPr>
        <p:txBody>
          <a:bodyPr wrap="square" rtlCol="0">
            <a:spAutoFit/>
          </a:bodyPr>
          <a:lstStyle/>
          <a:p>
            <a:r>
              <a:rPr lang="es-DO" b="0" i="0" dirty="0">
                <a:effectLst/>
                <a:latin typeface="Times New Roman" panose="02020603050405020304" pitchFamily="18" charset="0"/>
                <a:cs typeface="Times New Roman" panose="02020603050405020304" pitchFamily="18" charset="0"/>
              </a:rPr>
              <a:t>El principio de Arquímedes establece que un cuerpo sumergido en un fluido experimenta una fuerza de flotación igual al peso del fluido desplazado. Esta fuerza actúa en dirección vertical hacia arriba y es conocida como empuje hidrostático. La magnitud de esta fuerza es igual al peso del volumen de fluido desplazado por el cuerpo, lo que explica por qué los objetos parecen pesar menos cuando están sumergidos en un líquido. </a:t>
            </a:r>
            <a:r>
              <a:rPr lang="es-DO" dirty="0">
                <a:latin typeface="Times New Roman" panose="02020603050405020304" pitchFamily="18" charset="0"/>
                <a:cs typeface="Times New Roman" panose="02020603050405020304" pitchFamily="18" charset="0"/>
              </a:rPr>
              <a:t>Formula:</a:t>
            </a:r>
          </a:p>
          <a:p>
            <a:endParaRPr lang="es-DO" dirty="0">
              <a:latin typeface="Times New Roman" panose="02020603050405020304" pitchFamily="18" charset="0"/>
              <a:cs typeface="Times New Roman" panose="02020603050405020304" pitchFamily="18" charset="0"/>
            </a:endParaRPr>
          </a:p>
          <a:p>
            <a:r>
              <a:rPr lang="es-DO" sz="1800" b="1" dirty="0">
                <a:effectLst/>
                <a:latin typeface="Times New Roman" panose="02020603050405020304" pitchFamily="18" charset="0"/>
                <a:ea typeface="Calibri" panose="020F0502020204030204" pitchFamily="34" charset="0"/>
                <a:cs typeface="Times New Roman" panose="02020603050405020304" pitchFamily="18" charset="0"/>
              </a:rPr>
              <a:t>F</a:t>
            </a:r>
            <a:r>
              <a:rPr lang="es-DO" sz="1800" b="1" baseline="-25000" dirty="0">
                <a:effectLst/>
                <a:latin typeface="Times New Roman" panose="02020603050405020304" pitchFamily="18" charset="0"/>
                <a:ea typeface="Calibri" panose="020F0502020204030204" pitchFamily="34" charset="0"/>
                <a:cs typeface="Times New Roman" panose="02020603050405020304" pitchFamily="18" charset="0"/>
              </a:rPr>
              <a:t>E</a:t>
            </a:r>
            <a:r>
              <a:rPr lang="es-DO" sz="1800" b="1" dirty="0">
                <a:effectLst/>
                <a:latin typeface="Times New Roman" panose="02020603050405020304" pitchFamily="18" charset="0"/>
                <a:ea typeface="Calibri" panose="020F0502020204030204" pitchFamily="34" charset="0"/>
                <a:cs typeface="Times New Roman" panose="02020603050405020304" pitchFamily="18" charset="0"/>
              </a:rPr>
              <a:t> =P</a:t>
            </a:r>
            <a:r>
              <a:rPr lang="es-DO" sz="1800" b="1" baseline="-25000" dirty="0">
                <a:effectLst/>
                <a:latin typeface="Times New Roman" panose="02020603050405020304" pitchFamily="18" charset="0"/>
                <a:ea typeface="Calibri" panose="020F0502020204030204" pitchFamily="34" charset="0"/>
                <a:cs typeface="Times New Roman" panose="02020603050405020304" pitchFamily="18" charset="0"/>
              </a:rPr>
              <a:t>f </a:t>
            </a:r>
            <a:r>
              <a:rPr lang="es-DO" sz="1800" b="1" dirty="0">
                <a:effectLst/>
                <a:latin typeface="Times New Roman" panose="02020603050405020304" pitchFamily="18" charset="0"/>
                <a:ea typeface="Calibri" panose="020F0502020204030204" pitchFamily="34" charset="0"/>
                <a:cs typeface="Times New Roman" panose="02020603050405020304" pitchFamily="18" charset="0"/>
              </a:rPr>
              <a:t>gV</a:t>
            </a:r>
            <a:r>
              <a:rPr lang="es-DO" sz="1800" b="1" baseline="-25000" dirty="0">
                <a:effectLst/>
                <a:latin typeface="Times New Roman" panose="02020603050405020304" pitchFamily="18" charset="0"/>
                <a:ea typeface="Calibri" panose="020F0502020204030204" pitchFamily="34" charset="0"/>
                <a:cs typeface="Times New Roman" panose="02020603050405020304" pitchFamily="18" charset="0"/>
              </a:rPr>
              <a:t>f</a:t>
            </a:r>
            <a:endParaRPr lang="es-DO"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DO"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DO" dirty="0"/>
          </a:p>
        </p:txBody>
      </p:sp>
    </p:spTree>
    <p:extLst>
      <p:ext uri="{BB962C8B-B14F-4D97-AF65-F5344CB8AC3E}">
        <p14:creationId xmlns:p14="http://schemas.microsoft.com/office/powerpoint/2010/main" val="2222468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4F7C32-3191-3F61-8C7E-1604F250194A}"/>
              </a:ext>
            </a:extLst>
          </p:cNvPr>
          <p:cNvSpPr>
            <a:spLocks noGrp="1"/>
          </p:cNvSpPr>
          <p:nvPr>
            <p:ph type="title"/>
          </p:nvPr>
        </p:nvSpPr>
        <p:spPr>
          <a:xfrm>
            <a:off x="765449" y="326128"/>
            <a:ext cx="4494998" cy="1134640"/>
          </a:xfrm>
        </p:spPr>
        <p:txBody>
          <a:bodyPr/>
          <a:lstStyle/>
          <a:p>
            <a:r>
              <a:rPr lang="es-DO" dirty="0"/>
              <a:t>Principio de Bernoulli.</a:t>
            </a:r>
          </a:p>
        </p:txBody>
      </p:sp>
      <p:sp>
        <p:nvSpPr>
          <p:cNvPr id="3" name="Marcador de posición de imagen 2">
            <a:extLst>
              <a:ext uri="{FF2B5EF4-FFF2-40B4-BE49-F238E27FC236}">
                <a16:creationId xmlns:a16="http://schemas.microsoft.com/office/drawing/2014/main" id="{645FBB51-F253-6358-3359-8A0CC874EE72}"/>
              </a:ext>
            </a:extLst>
          </p:cNvPr>
          <p:cNvSpPr>
            <a:spLocks noGrp="1"/>
          </p:cNvSpPr>
          <p:nvPr>
            <p:ph type="pic" idx="1"/>
          </p:nvPr>
        </p:nvSpPr>
        <p:spPr/>
        <p:txBody>
          <a:bodyPr/>
          <a:lstStyle/>
          <a:p>
            <a:r>
              <a:rPr lang="es-DO" dirty="0"/>
              <a:t> </a:t>
            </a:r>
          </a:p>
        </p:txBody>
      </p:sp>
      <mc:AlternateContent xmlns:mc="http://schemas.openxmlformats.org/markup-compatibility/2006">
        <mc:Choice xmlns:a14="http://schemas.microsoft.com/office/drawing/2010/main" Requires="a14">
          <p:sp>
            <p:nvSpPr>
              <p:cNvPr id="4" name="Marcador de texto 3">
                <a:extLst>
                  <a:ext uri="{FF2B5EF4-FFF2-40B4-BE49-F238E27FC236}">
                    <a16:creationId xmlns:a16="http://schemas.microsoft.com/office/drawing/2014/main" id="{D25E0DC6-77DB-0410-E732-B1DC3390ACC5}"/>
                  </a:ext>
                </a:extLst>
              </p:cNvPr>
              <p:cNvSpPr>
                <a:spLocks noGrp="1"/>
              </p:cNvSpPr>
              <p:nvPr>
                <p:ph type="body" sz="half" idx="2"/>
              </p:nvPr>
            </p:nvSpPr>
            <p:spPr>
              <a:xfrm>
                <a:off x="765448" y="1835418"/>
                <a:ext cx="4494997" cy="4696454"/>
              </a:xfrm>
            </p:spPr>
            <p:txBody>
              <a:bodyPr>
                <a:normAutofit/>
              </a:bodyPr>
              <a:lstStyle/>
              <a:p>
                <a:pPr algn="just"/>
                <a:r>
                  <a:rPr lang="es-DO" sz="1800" b="0" i="0" dirty="0">
                    <a:solidFill>
                      <a:schemeClr val="tx1"/>
                    </a:solidFill>
                    <a:effectLst/>
                    <a:latin typeface="Times New Roman" panose="02020603050405020304" pitchFamily="18" charset="0"/>
                    <a:cs typeface="Times New Roman" panose="02020603050405020304" pitchFamily="18" charset="0"/>
                  </a:rPr>
                  <a:t>El principio de Bernoulli, también conocido como ecuación de Bernoulli, describe el comportamiento de un fluido en movimiento a lo largo de una línea de corriente. Este principio establece que un aumento en la velocidad de un fluido ocurre simultáneamente con una disminución en la presión estática o una disminución en la energía potencial del fluido.</a:t>
                </a:r>
              </a:p>
              <a:p>
                <a:pPr algn="just"/>
                <a:r>
                  <a:rPr lang="es-DO" sz="1800" dirty="0">
                    <a:solidFill>
                      <a:schemeClr val="tx1"/>
                    </a:solidFill>
                    <a:latin typeface="Times New Roman" panose="02020603050405020304" pitchFamily="18" charset="0"/>
                    <a:cs typeface="Times New Roman" panose="02020603050405020304" pitchFamily="18" charset="0"/>
                  </a:rPr>
                  <a:t>Ecuación del principio de Bernoulli:</a:t>
                </a:r>
              </a:p>
              <a:p>
                <a:pPr algn="just"/>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a:t>
                </a:r>
                <a:r>
                  <a:rPr lang="en-US" sz="1800" b="1" baseline="-25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a:t>
                </a:r>
                <a14:m>
                  <m:oMath xmlns:m="http://schemas.openxmlformats.org/officeDocument/2006/math">
                    <m:f>
                      <m:fPr>
                        <m:ctrlPr>
                          <a:rPr lang="es-DO" sz="18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8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𝟏</m:t>
                        </m:r>
                      </m:num>
                      <m:den>
                        <m:r>
                          <a:rPr lang="en-US" sz="18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𝟐</m:t>
                        </m:r>
                      </m:den>
                    </m:f>
                  </m:oMath>
                </a14:m>
                <a:r>
                  <a:rPr lang="es-DO"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pv</a:t>
                </a:r>
                <a:r>
                  <a:rPr lang="en-US" sz="1800" b="1"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b="1"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Pgy</a:t>
                </a:r>
                <a:r>
                  <a:rPr lang="en-US" sz="1800" b="1"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P</a:t>
                </a:r>
                <a:r>
                  <a:rPr lang="en-US" sz="1800" b="1"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a:t>
                </a:r>
                <a14:m>
                  <m:oMath xmlns:m="http://schemas.openxmlformats.org/officeDocument/2006/math">
                    <m:f>
                      <m:fPr>
                        <m:ctrlPr>
                          <a:rPr lang="es-DO" sz="18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ctrlPr>
                      </m:fPr>
                      <m:num>
                        <m:r>
                          <a:rPr lang="en-US" sz="18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𝟏</m:t>
                        </m:r>
                      </m:num>
                      <m:den>
                        <m:r>
                          <a:rPr lang="en-US" sz="1800" b="1" i="1">
                            <a:solidFill>
                              <a:schemeClr val="tx1"/>
                            </a:solidFill>
                            <a:effectLst/>
                            <a:latin typeface="Cambria Math" panose="02040503050406030204" pitchFamily="18" charset="0"/>
                            <a:ea typeface="Calibri" panose="020F0502020204030204" pitchFamily="34" charset="0"/>
                            <a:cs typeface="Arial" panose="020B0604020202020204" pitchFamily="34" charset="0"/>
                          </a:rPr>
                          <m:t>𝟐</m:t>
                        </m:r>
                      </m:den>
                    </m:f>
                  </m:oMath>
                </a14:m>
                <a:r>
                  <a:rPr lang="es-DO"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pv</a:t>
                </a:r>
                <a:r>
                  <a:rPr lang="en-US" sz="1800" b="1" baseline="30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b="1"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 Pgy</a:t>
                </a:r>
                <a:r>
                  <a:rPr lang="en-US" sz="1800" b="1" baseline="-25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2</a:t>
                </a:r>
                <a:endParaRPr lang="es-DO" sz="1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s-DO" sz="1800" dirty="0">
                  <a:effectLst/>
                  <a:latin typeface="Calibri" panose="020F0502020204030204" pitchFamily="34" charset="0"/>
                  <a:ea typeface="Calibri" panose="020F0502020204030204" pitchFamily="34" charset="0"/>
                  <a:cs typeface="Arial" panose="020B0604020202020204" pitchFamily="34" charset="0"/>
                </a:endParaRPr>
              </a:p>
              <a:p>
                <a:endParaRPr lang="es-DO" sz="1800" dirty="0"/>
              </a:p>
            </p:txBody>
          </p:sp>
        </mc:Choice>
        <mc:Fallback>
          <p:sp>
            <p:nvSpPr>
              <p:cNvPr id="4" name="Marcador de texto 3">
                <a:extLst>
                  <a:ext uri="{FF2B5EF4-FFF2-40B4-BE49-F238E27FC236}">
                    <a16:creationId xmlns:a16="http://schemas.microsoft.com/office/drawing/2014/main" id="{D25E0DC6-77DB-0410-E732-B1DC3390ACC5}"/>
                  </a:ext>
                </a:extLst>
              </p:cNvPr>
              <p:cNvSpPr>
                <a:spLocks noGrp="1" noRot="1" noChangeAspect="1" noMove="1" noResize="1" noEditPoints="1" noAdjustHandles="1" noChangeArrowheads="1" noChangeShapeType="1" noTextEdit="1"/>
              </p:cNvSpPr>
              <p:nvPr>
                <p:ph type="body" sz="half" idx="2"/>
              </p:nvPr>
            </p:nvSpPr>
            <p:spPr>
              <a:xfrm>
                <a:off x="765448" y="1835418"/>
                <a:ext cx="4494997" cy="4696454"/>
              </a:xfrm>
              <a:blipFill>
                <a:blip r:embed="rId2"/>
                <a:stretch>
                  <a:fillRect l="-1221" t="-649" r="-1085"/>
                </a:stretch>
              </a:blipFill>
            </p:spPr>
            <p:txBody>
              <a:bodyPr/>
              <a:lstStyle/>
              <a:p>
                <a:r>
                  <a:rPr lang="es-DO">
                    <a:noFill/>
                  </a:rPr>
                  <a:t> </a:t>
                </a:r>
              </a:p>
            </p:txBody>
          </p:sp>
        </mc:Fallback>
      </mc:AlternateContent>
      <p:sp>
        <p:nvSpPr>
          <p:cNvPr id="5" name="Título 1">
            <a:extLst>
              <a:ext uri="{FF2B5EF4-FFF2-40B4-BE49-F238E27FC236}">
                <a16:creationId xmlns:a16="http://schemas.microsoft.com/office/drawing/2014/main" id="{23AE860F-2F40-E63A-616A-9B7EEF580C55}"/>
              </a:ext>
            </a:extLst>
          </p:cNvPr>
          <p:cNvSpPr txBox="1">
            <a:spLocks/>
          </p:cNvSpPr>
          <p:nvPr/>
        </p:nvSpPr>
        <p:spPr bwMode="blackWhite">
          <a:xfrm>
            <a:off x="6899548" y="326128"/>
            <a:ext cx="4494998" cy="1134640"/>
          </a:xfrm>
          <a:prstGeom prst="rect">
            <a:avLst/>
          </a:prstGeom>
          <a:solidFill>
            <a:srgbClr val="FFFFFF"/>
          </a:solidFill>
          <a:ln w="31750" cap="sq">
            <a:solidFill>
              <a:srgbClr val="404040"/>
            </a:solidFill>
            <a:miter lim="800000"/>
          </a:ln>
        </p:spPr>
        <p:txBody>
          <a:bodyPr vert="horz" lIns="182880" tIns="182880" rIns="182880" bIns="182880" rtlCol="0" anchor="ctr" anchorCtr="1">
            <a:noAutofit/>
          </a:bodyPr>
          <a:lstStyle>
            <a:lvl1pPr algn="ctr" defTabSz="914400" rtl="0" eaLnBrk="1" latinLnBrk="0" hangingPunct="1">
              <a:lnSpc>
                <a:spcPct val="90000"/>
              </a:lnSpc>
              <a:spcBef>
                <a:spcPct val="0"/>
              </a:spcBef>
              <a:buNone/>
              <a:defRPr sz="2200" kern="1200" cap="all" spc="200" baseline="0">
                <a:solidFill>
                  <a:srgbClr val="262626"/>
                </a:solidFill>
                <a:latin typeface="+mj-lt"/>
                <a:ea typeface="+mj-ea"/>
                <a:cs typeface="+mj-cs"/>
              </a:defRPr>
            </a:lvl1pPr>
          </a:lstStyle>
          <a:p>
            <a:r>
              <a:rPr lang="es-DO"/>
              <a:t>Principio de Bernoulli.</a:t>
            </a:r>
            <a:endParaRPr lang="es-DO" dirty="0"/>
          </a:p>
        </p:txBody>
      </p:sp>
      <p:sp>
        <p:nvSpPr>
          <p:cNvPr id="6" name="CuadroTexto 5">
            <a:extLst>
              <a:ext uri="{FF2B5EF4-FFF2-40B4-BE49-F238E27FC236}">
                <a16:creationId xmlns:a16="http://schemas.microsoft.com/office/drawing/2014/main" id="{16B5743A-0652-9327-DE67-38A8994C3860}"/>
              </a:ext>
            </a:extLst>
          </p:cNvPr>
          <p:cNvSpPr txBox="1"/>
          <p:nvPr/>
        </p:nvSpPr>
        <p:spPr>
          <a:xfrm>
            <a:off x="6899548" y="1835418"/>
            <a:ext cx="4505052" cy="4801314"/>
          </a:xfrm>
          <a:prstGeom prst="rect">
            <a:avLst/>
          </a:prstGeom>
          <a:noFill/>
        </p:spPr>
        <p:txBody>
          <a:bodyPr wrap="square" rtlCol="0">
            <a:spAutoFit/>
          </a:bodyPr>
          <a:lstStyle/>
          <a:p>
            <a:r>
              <a:rPr lang="es-DO" b="0" i="0" dirty="0">
                <a:effectLst/>
                <a:latin typeface="Times New Roman" panose="02020603050405020304" pitchFamily="18" charset="0"/>
                <a:cs typeface="Times New Roman" panose="02020603050405020304" pitchFamily="18" charset="0"/>
              </a:rPr>
              <a:t>La ecuación de continuidad es un principio fundamental en la mecánica de fluidos que expresa la conservación de la masa en un flujo de fluido. Esta ecuación se basa en que, en un conducto o tubería, la cantidad de fluido que entra por un extremo debe ser igual a la cantidad que sale por el otro extremo, siempre y cuando no existan derivaciones en el conducto.</a:t>
            </a:r>
          </a:p>
          <a:p>
            <a:endParaRPr lang="es-DO" dirty="0">
              <a:latin typeface="Times New Roman" panose="02020603050405020304" pitchFamily="18" charset="0"/>
              <a:cs typeface="Times New Roman" panose="02020603050405020304" pitchFamily="18" charset="0"/>
            </a:endParaRPr>
          </a:p>
          <a:p>
            <a:r>
              <a:rPr lang="es-DO" dirty="0">
                <a:latin typeface="Times New Roman" panose="02020603050405020304" pitchFamily="18" charset="0"/>
                <a:cs typeface="Times New Roman" panose="02020603050405020304" pitchFamily="18" charset="0"/>
              </a:rPr>
              <a:t>La ecuación de continuidad se expresa como:</a:t>
            </a:r>
          </a:p>
          <a:p>
            <a:endParaRPr lang="es-DO" dirty="0">
              <a:latin typeface="__fkGroteskNeue_532e43"/>
            </a:endParaRPr>
          </a:p>
          <a:p>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a:t>
            </a:r>
            <a:r>
              <a:rPr lang="en-US" sz="18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a:t>
            </a:r>
            <a:r>
              <a:rPr lang="en-US" sz="18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a:t>
            </a:r>
            <a:r>
              <a:rPr lang="en-US" sz="18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a:t>
            </a: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a:t>
            </a:r>
            <a:r>
              <a:rPr lang="en-US" sz="1800" b="1" baseline="-25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a:t>
            </a:r>
            <a:endParaRPr lang="es-DO" sz="18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s-DO" dirty="0">
              <a:latin typeface="__fkGroteskNeue_532e43"/>
            </a:endParaRPr>
          </a:p>
          <a:p>
            <a:endParaRPr lang="es-DO" dirty="0">
              <a:latin typeface="__fkGroteskNeue_532e43"/>
            </a:endParaRPr>
          </a:p>
          <a:p>
            <a:endParaRPr lang="es-DO" dirty="0">
              <a:latin typeface="__fkGroteskNeue_532e43"/>
            </a:endParaRPr>
          </a:p>
          <a:p>
            <a:endParaRPr lang="es-DO" dirty="0"/>
          </a:p>
        </p:txBody>
      </p:sp>
    </p:spTree>
    <p:extLst>
      <p:ext uri="{BB962C8B-B14F-4D97-AF65-F5344CB8AC3E}">
        <p14:creationId xmlns:p14="http://schemas.microsoft.com/office/powerpoint/2010/main" val="3531505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18FC114-6CAB-0C52-CF67-A03C1431C3AB}"/>
              </a:ext>
            </a:extLst>
          </p:cNvPr>
          <p:cNvSpPr>
            <a:spLocks noGrp="1"/>
          </p:cNvSpPr>
          <p:nvPr>
            <p:ph type="title"/>
          </p:nvPr>
        </p:nvSpPr>
        <p:spPr>
          <a:xfrm>
            <a:off x="2231136" y="964692"/>
            <a:ext cx="7729728" cy="1188720"/>
          </a:xfrm>
        </p:spPr>
        <p:txBody>
          <a:bodyPr>
            <a:noAutofit/>
          </a:bodyPr>
          <a:lstStyle/>
          <a:p>
            <a:pPr algn="just"/>
            <a:r>
              <a:rPr lang="es-DO" sz="2000" dirty="0">
                <a:latin typeface="Times New Roman" panose="02020603050405020304" pitchFamily="18" charset="0"/>
                <a:cs typeface="Times New Roman" panose="02020603050405020304" pitchFamily="18" charset="0"/>
              </a:rPr>
              <a:t>5.17)Un grifo descarga agua a una tasa de 0.800m³/s ¿Cuánto tiempo le toma llenar un tanque de 0.200 m³?</a:t>
            </a:r>
            <a:endParaRPr lang="en-US" sz="2000" dirty="0">
              <a:latin typeface="Times New Roman" panose="02020603050405020304" pitchFamily="18" charset="0"/>
              <a:cs typeface="Times New Roman" panose="02020603050405020304" pitchFamily="18" charset="0"/>
            </a:endParaRPr>
          </a:p>
        </p:txBody>
      </p:sp>
      <p:pic>
        <p:nvPicPr>
          <p:cNvPr id="6" name="Marcador de contenido 5" descr="Dibujo de un pizarrón blanco&#10;&#10;Descripción generada automáticamente con confianza baja">
            <a:extLst>
              <a:ext uri="{FF2B5EF4-FFF2-40B4-BE49-F238E27FC236}">
                <a16:creationId xmlns:a16="http://schemas.microsoft.com/office/drawing/2014/main" id="{B0B7091F-D8A6-91C7-C47F-4E779104CC1E}"/>
              </a:ext>
            </a:extLst>
          </p:cNvPr>
          <p:cNvPicPr>
            <a:picLocks noGrp="1" noChangeAspect="1"/>
          </p:cNvPicPr>
          <p:nvPr>
            <p:ph idx="1"/>
          </p:nvPr>
        </p:nvPicPr>
        <p:blipFill>
          <a:blip r:embed="rId2"/>
          <a:stretch>
            <a:fillRect/>
          </a:stretch>
        </p:blipFill>
        <p:spPr>
          <a:xfrm>
            <a:off x="2469445" y="2460625"/>
            <a:ext cx="7253111" cy="4079875"/>
          </a:xfrm>
        </p:spPr>
      </p:pic>
    </p:spTree>
    <p:extLst>
      <p:ext uri="{BB962C8B-B14F-4D97-AF65-F5344CB8AC3E}">
        <p14:creationId xmlns:p14="http://schemas.microsoft.com/office/powerpoint/2010/main" val="3301848512"/>
      </p:ext>
    </p:extLst>
  </p:cSld>
  <p:clrMapOvr>
    <a:masterClrMapping/>
  </p:clrMapOvr>
</p:sld>
</file>

<file path=ppt/theme/theme1.xml><?xml version="1.0" encoding="utf-8"?>
<a:theme xmlns:a="http://schemas.openxmlformats.org/drawingml/2006/main" name="Paquete">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Office_36807010_TF56596226.potx" id="{C21CEE82-1D40-4A79-B8DB-CE8507F05894}" vid="{85DD0E04-2494-487A-8919-A9ED057DAD1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8775A23-75CA-4614-9647-C9B2CE742CA2}">
  <ds:schemaRefs>
    <ds:schemaRef ds:uri="http://schemas.microsoft.com/office/2006/documentManagement/types"/>
    <ds:schemaRef ds:uri="http://schemas.microsoft.com/office/2006/metadata/properties"/>
    <ds:schemaRef ds:uri="http://purl.org/dc/elements/1.1/"/>
    <ds:schemaRef ds:uri="http://schemas.microsoft.com/office/infopath/2007/PartnerControls"/>
    <ds:schemaRef ds:uri="71af3243-3dd4-4a8d-8c0d-dd76da1f02a5"/>
    <ds:schemaRef ds:uri="http://purl.org/dc/dcmitype/"/>
    <ds:schemaRef ds:uri="http://schemas.openxmlformats.org/package/2006/metadata/core-properties"/>
    <ds:schemaRef ds:uri="16c05727-aa75-4e4a-9b5f-8a80a1165891"/>
    <ds:schemaRef ds:uri="http://www.w3.org/XML/1998/namespace"/>
    <ds:schemaRef ds:uri="http://purl.org/dc/terms/"/>
  </ds:schemaRefs>
</ds:datastoreItem>
</file>

<file path=customXml/itemProps2.xml><?xml version="1.0" encoding="utf-8"?>
<ds:datastoreItem xmlns:ds="http://schemas.openxmlformats.org/officeDocument/2006/customXml" ds:itemID="{F009F5EF-575C-40E7-A9C5-EC1F2A5548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A451F4C-A3A1-4FF3-AEA5-AE3EFF175B0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Diseño de paquete</Template>
  <TotalTime>165</TotalTime>
  <Words>828</Words>
  <Application>Microsoft Office PowerPoint</Application>
  <PresentationFormat>Panorámica</PresentationFormat>
  <Paragraphs>63</Paragraphs>
  <Slides>10</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10</vt:i4>
      </vt:variant>
    </vt:vector>
  </HeadingPairs>
  <TitlesOfParts>
    <vt:vector size="19" baseType="lpstr">
      <vt:lpstr>__fkGroteskNeue_532e43</vt:lpstr>
      <vt:lpstr>Arial</vt:lpstr>
      <vt:lpstr>Calibri</vt:lpstr>
      <vt:lpstr>Cambria Math</vt:lpstr>
      <vt:lpstr>Gill Sans MT</vt:lpstr>
      <vt:lpstr>Google Sans</vt:lpstr>
      <vt:lpstr>Montserrat</vt:lpstr>
      <vt:lpstr>Times New Roman</vt:lpstr>
      <vt:lpstr>Paquete</vt:lpstr>
      <vt:lpstr>Mecánica de fluidos.</vt:lpstr>
      <vt:lpstr>LA MATERIA.</vt:lpstr>
      <vt:lpstr>ESTÁTICA DE LOS FLUIDOS.</vt:lpstr>
      <vt:lpstr>Presión hidrostática</vt:lpstr>
      <vt:lpstr>Presión ejercida por una columna de líquido.</vt:lpstr>
      <vt:lpstr>Variación de la presión con la profundidad</vt:lpstr>
      <vt:lpstr>PRINCIPIO DE PASCAL.</vt:lpstr>
      <vt:lpstr>Principio de Bernoulli.</vt:lpstr>
      <vt:lpstr>5.17)Un grifo descarga agua a una tasa de 0.800m³/s ¿Cuánto tiempo le toma llenar un tanque de 0.200 m³?</vt:lpstr>
      <vt:lpstr>5.14)Determine la magnitud de la presión absoluta sobre el casco de un submarino que está a 100 m de profundidad en el mar.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Mecánica de fluidos.</dc:title>
  <dc:creator>Jesus Alberto Beato Pimentel</dc:creator>
  <cp:lastModifiedBy>Jesus Alberto Beato Pimentel</cp:lastModifiedBy>
  <cp:revision>1</cp:revision>
  <dcterms:created xsi:type="dcterms:W3CDTF">2023-11-21T23:40:13Z</dcterms:created>
  <dcterms:modified xsi:type="dcterms:W3CDTF">2023-11-22T02:26:10Z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