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58" r:id="rId4"/>
    <p:sldId id="259" r:id="rId5"/>
    <p:sldId id="260" r:id="rId6"/>
    <p:sldId id="261" r:id="rId7"/>
    <p:sldId id="262" r:id="rId8"/>
    <p:sldId id="263" r:id="rId9"/>
    <p:sldId id="265" r:id="rId10"/>
    <p:sldId id="266" r:id="rId11"/>
    <p:sldId id="267" r:id="rId12"/>
    <p:sldId id="268" r:id="rId13"/>
    <p:sldId id="269" r:id="rId14"/>
    <p:sldId id="271" r:id="rId15"/>
    <p:sldId id="270" r:id="rId16"/>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E63AF6-7463-4E2C-9368-618CE23A223C}" v="4" dt="2023-11-29T22:07:24.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Alberto Beato Pimentel" userId="d25819ff7428f90b" providerId="LiveId" clId="{96E63AF6-7463-4E2C-9368-618CE23A223C}"/>
    <pc:docChg chg="custSel modSld sldOrd">
      <pc:chgData name="jesus Alberto Beato Pimentel" userId="d25819ff7428f90b" providerId="LiveId" clId="{96E63AF6-7463-4E2C-9368-618CE23A223C}" dt="2023-11-29T22:35:41.179" v="23"/>
      <pc:docMkLst>
        <pc:docMk/>
      </pc:docMkLst>
      <pc:sldChg chg="addSp delSp modSp mod">
        <pc:chgData name="jesus Alberto Beato Pimentel" userId="d25819ff7428f90b" providerId="LiveId" clId="{96E63AF6-7463-4E2C-9368-618CE23A223C}" dt="2023-11-29T19:19:02.379" v="11" actId="1076"/>
        <pc:sldMkLst>
          <pc:docMk/>
          <pc:sldMk cId="2651909677" sldId="257"/>
        </pc:sldMkLst>
        <pc:picChg chg="del mod">
          <ac:chgData name="jesus Alberto Beato Pimentel" userId="d25819ff7428f90b" providerId="LiveId" clId="{96E63AF6-7463-4E2C-9368-618CE23A223C}" dt="2023-11-29T19:18:44.423" v="3" actId="21"/>
          <ac:picMkLst>
            <pc:docMk/>
            <pc:sldMk cId="2651909677" sldId="257"/>
            <ac:picMk id="5" creationId="{F776550F-54CB-2B49-3C35-E76E117636BD}"/>
          </ac:picMkLst>
        </pc:picChg>
        <pc:picChg chg="add mod">
          <ac:chgData name="jesus Alberto Beato Pimentel" userId="d25819ff7428f90b" providerId="LiveId" clId="{96E63AF6-7463-4E2C-9368-618CE23A223C}" dt="2023-11-29T19:19:02.379" v="11" actId="1076"/>
          <ac:picMkLst>
            <pc:docMk/>
            <pc:sldMk cId="2651909677" sldId="257"/>
            <ac:picMk id="6" creationId="{5F3F46B1-6821-AB7E-E09E-07734C81F3A1}"/>
          </ac:picMkLst>
        </pc:picChg>
      </pc:sldChg>
      <pc:sldChg chg="modSp mod">
        <pc:chgData name="jesus Alberto Beato Pimentel" userId="d25819ff7428f90b" providerId="LiveId" clId="{96E63AF6-7463-4E2C-9368-618CE23A223C}" dt="2023-11-29T16:08:23.121" v="0" actId="20577"/>
        <pc:sldMkLst>
          <pc:docMk/>
          <pc:sldMk cId="3627068344" sldId="258"/>
        </pc:sldMkLst>
        <pc:spChg chg="mod">
          <ac:chgData name="jesus Alberto Beato Pimentel" userId="d25819ff7428f90b" providerId="LiveId" clId="{96E63AF6-7463-4E2C-9368-618CE23A223C}" dt="2023-11-29T16:08:23.121" v="0" actId="20577"/>
          <ac:spMkLst>
            <pc:docMk/>
            <pc:sldMk cId="3627068344" sldId="258"/>
            <ac:spMk id="3" creationId="{878D9936-42BA-83FC-E4D8-C8A09EF637F2}"/>
          </ac:spMkLst>
        </pc:spChg>
      </pc:sldChg>
      <pc:sldChg chg="modSp mod">
        <pc:chgData name="jesus Alberto Beato Pimentel" userId="d25819ff7428f90b" providerId="LiveId" clId="{96E63AF6-7463-4E2C-9368-618CE23A223C}" dt="2023-11-29T22:07:28.038" v="20" actId="20577"/>
        <pc:sldMkLst>
          <pc:docMk/>
          <pc:sldMk cId="931668151" sldId="259"/>
        </pc:sldMkLst>
        <pc:spChg chg="mod">
          <ac:chgData name="jesus Alberto Beato Pimentel" userId="d25819ff7428f90b" providerId="LiveId" clId="{96E63AF6-7463-4E2C-9368-618CE23A223C}" dt="2023-11-29T22:07:28.038" v="20" actId="20577"/>
          <ac:spMkLst>
            <pc:docMk/>
            <pc:sldMk cId="931668151" sldId="259"/>
            <ac:spMk id="3" creationId="{5A5A5F07-4BDC-7929-B47C-652389B63DF0}"/>
          </ac:spMkLst>
        </pc:spChg>
      </pc:sldChg>
      <pc:sldChg chg="modSp mod">
        <pc:chgData name="jesus Alberto Beato Pimentel" userId="d25819ff7428f90b" providerId="LiveId" clId="{96E63AF6-7463-4E2C-9368-618CE23A223C}" dt="2023-11-29T19:20:37.931" v="17" actId="1076"/>
        <pc:sldMkLst>
          <pc:docMk/>
          <pc:sldMk cId="3757171938" sldId="260"/>
        </pc:sldMkLst>
        <pc:spChg chg="mod">
          <ac:chgData name="jesus Alberto Beato Pimentel" userId="d25819ff7428f90b" providerId="LiveId" clId="{96E63AF6-7463-4E2C-9368-618CE23A223C}" dt="2023-11-29T19:20:29.549" v="15" actId="403"/>
          <ac:spMkLst>
            <pc:docMk/>
            <pc:sldMk cId="3757171938" sldId="260"/>
            <ac:spMk id="2" creationId="{EEBB5C3C-B275-40D7-11B0-E1690E121340}"/>
          </ac:spMkLst>
        </pc:spChg>
        <pc:spChg chg="mod">
          <ac:chgData name="jesus Alberto Beato Pimentel" userId="d25819ff7428f90b" providerId="LiveId" clId="{96E63AF6-7463-4E2C-9368-618CE23A223C}" dt="2023-11-29T19:20:37.931" v="17" actId="1076"/>
          <ac:spMkLst>
            <pc:docMk/>
            <pc:sldMk cId="3757171938" sldId="260"/>
            <ac:spMk id="3" creationId="{DBA14F76-1455-8763-1F72-F5FA14F48765}"/>
          </ac:spMkLst>
        </pc:spChg>
      </pc:sldChg>
      <pc:sldChg chg="modSp mod">
        <pc:chgData name="jesus Alberto Beato Pimentel" userId="d25819ff7428f90b" providerId="LiveId" clId="{96E63AF6-7463-4E2C-9368-618CE23A223C}" dt="2023-11-29T21:59:58.749" v="19" actId="20577"/>
        <pc:sldMkLst>
          <pc:docMk/>
          <pc:sldMk cId="326112690" sldId="261"/>
        </pc:sldMkLst>
        <pc:spChg chg="mod">
          <ac:chgData name="jesus Alberto Beato Pimentel" userId="d25819ff7428f90b" providerId="LiveId" clId="{96E63AF6-7463-4E2C-9368-618CE23A223C}" dt="2023-11-29T21:59:58.749" v="19" actId="20577"/>
          <ac:spMkLst>
            <pc:docMk/>
            <pc:sldMk cId="326112690" sldId="261"/>
            <ac:spMk id="3" creationId="{F4FA3E83-71E5-E788-8947-12E7176369D7}"/>
          </ac:spMkLst>
        </pc:spChg>
      </pc:sldChg>
      <pc:sldChg chg="modSp mod">
        <pc:chgData name="jesus Alberto Beato Pimentel" userId="d25819ff7428f90b" providerId="LiveId" clId="{96E63AF6-7463-4E2C-9368-618CE23A223C}" dt="2023-11-29T22:15:53.562" v="21" actId="12"/>
        <pc:sldMkLst>
          <pc:docMk/>
          <pc:sldMk cId="2755101414" sldId="267"/>
        </pc:sldMkLst>
        <pc:spChg chg="mod">
          <ac:chgData name="jesus Alberto Beato Pimentel" userId="d25819ff7428f90b" providerId="LiveId" clId="{96E63AF6-7463-4E2C-9368-618CE23A223C}" dt="2023-11-29T22:15:53.562" v="21" actId="12"/>
          <ac:spMkLst>
            <pc:docMk/>
            <pc:sldMk cId="2755101414" sldId="267"/>
            <ac:spMk id="3" creationId="{AB8B769D-00A5-C387-83EC-51D7CB10A03E}"/>
          </ac:spMkLst>
        </pc:spChg>
      </pc:sldChg>
      <pc:sldChg chg="ord">
        <pc:chgData name="jesus Alberto Beato Pimentel" userId="d25819ff7428f90b" providerId="LiveId" clId="{96E63AF6-7463-4E2C-9368-618CE23A223C}" dt="2023-11-29T22:35:41.179" v="23"/>
        <pc:sldMkLst>
          <pc:docMk/>
          <pc:sldMk cId="3045814556"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3F652-72AA-C39B-75C6-A128109C1E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DO"/>
          </a:p>
        </p:txBody>
      </p:sp>
      <p:sp>
        <p:nvSpPr>
          <p:cNvPr id="3" name="Subtítulo 2">
            <a:extLst>
              <a:ext uri="{FF2B5EF4-FFF2-40B4-BE49-F238E27FC236}">
                <a16:creationId xmlns:a16="http://schemas.microsoft.com/office/drawing/2014/main" id="{F904C37A-F3FE-F9B7-E2E3-F549D8AC50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DO"/>
          </a:p>
        </p:txBody>
      </p:sp>
      <p:sp>
        <p:nvSpPr>
          <p:cNvPr id="4" name="Marcador de fecha 3">
            <a:extLst>
              <a:ext uri="{FF2B5EF4-FFF2-40B4-BE49-F238E27FC236}">
                <a16:creationId xmlns:a16="http://schemas.microsoft.com/office/drawing/2014/main" id="{05FFEEF3-7582-DAAD-2959-3A4F913C8AA8}"/>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5" name="Marcador de pie de página 4">
            <a:extLst>
              <a:ext uri="{FF2B5EF4-FFF2-40B4-BE49-F238E27FC236}">
                <a16:creationId xmlns:a16="http://schemas.microsoft.com/office/drawing/2014/main" id="{29F41DEE-A1B9-B469-FCC2-E82DC1429D08}"/>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670875B3-7444-7ECB-A4ED-E29D18C46B2C}"/>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154244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47496-0A0E-FDA6-699F-94FBADB71048}"/>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87674165-6721-9E09-D719-03A1D464D45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EC1E4327-03AD-A97E-1CCC-E66F9D822144}"/>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5" name="Marcador de pie de página 4">
            <a:extLst>
              <a:ext uri="{FF2B5EF4-FFF2-40B4-BE49-F238E27FC236}">
                <a16:creationId xmlns:a16="http://schemas.microsoft.com/office/drawing/2014/main" id="{9BF23108-E1E9-E940-151F-9E4A2DD22FD7}"/>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A9852423-B9C7-468A-0E18-B01FA3AD37C4}"/>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98414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F5778B-2E1A-38B4-E662-6AA8AE2447C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DO"/>
          </a:p>
        </p:txBody>
      </p:sp>
      <p:sp>
        <p:nvSpPr>
          <p:cNvPr id="3" name="Marcador de texto vertical 2">
            <a:extLst>
              <a:ext uri="{FF2B5EF4-FFF2-40B4-BE49-F238E27FC236}">
                <a16:creationId xmlns:a16="http://schemas.microsoft.com/office/drawing/2014/main" id="{036052C8-6E60-F5C4-745C-78BEEDDEC7B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0A631E06-149F-8928-9258-A95967BE92FC}"/>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5" name="Marcador de pie de página 4">
            <a:extLst>
              <a:ext uri="{FF2B5EF4-FFF2-40B4-BE49-F238E27FC236}">
                <a16:creationId xmlns:a16="http://schemas.microsoft.com/office/drawing/2014/main" id="{FE41C282-2DEE-7342-E86B-A1983A36A5F6}"/>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F03FB9DA-7CB4-3E66-38E1-FFD05A7A75C0}"/>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135983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F847A-F0CE-1D58-14F2-6ADB9B0096C5}"/>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BE71E54F-1B26-F9B6-CD65-3BBC25A94AD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6BB60CE8-8D8B-6670-F48B-C92A75E83281}"/>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5" name="Marcador de pie de página 4">
            <a:extLst>
              <a:ext uri="{FF2B5EF4-FFF2-40B4-BE49-F238E27FC236}">
                <a16:creationId xmlns:a16="http://schemas.microsoft.com/office/drawing/2014/main" id="{3E94593A-9568-9573-AC30-111B974430AA}"/>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D5FD0AA2-308D-530F-5FD9-C9342901E364}"/>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57170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39D028-BD43-EB82-FC77-A339EB51BDA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B04C4E65-B77E-0B8B-4D13-921F61FF3E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F7186FF-0523-1F14-E5BC-46B009C12397}"/>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5" name="Marcador de pie de página 4">
            <a:extLst>
              <a:ext uri="{FF2B5EF4-FFF2-40B4-BE49-F238E27FC236}">
                <a16:creationId xmlns:a16="http://schemas.microsoft.com/office/drawing/2014/main" id="{8B67B781-1872-CDA5-F74E-DBF5FD3FAB21}"/>
              </a:ext>
            </a:extLst>
          </p:cNvPr>
          <p:cNvSpPr>
            <a:spLocks noGrp="1"/>
          </p:cNvSpPr>
          <p:nvPr>
            <p:ph type="ftr" sz="quarter" idx="11"/>
          </p:nvPr>
        </p:nvSpPr>
        <p:spPr/>
        <p:txBody>
          <a:bodyPr/>
          <a:lstStyle/>
          <a:p>
            <a:endParaRPr lang="es-DO"/>
          </a:p>
        </p:txBody>
      </p:sp>
      <p:sp>
        <p:nvSpPr>
          <p:cNvPr id="6" name="Marcador de número de diapositiva 5">
            <a:extLst>
              <a:ext uri="{FF2B5EF4-FFF2-40B4-BE49-F238E27FC236}">
                <a16:creationId xmlns:a16="http://schemas.microsoft.com/office/drawing/2014/main" id="{73FBFA1F-41E1-3C60-27F3-07D4C4C81E6B}"/>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385301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5D4FA-12D8-D7C8-F1C3-5B9F8E7041E2}"/>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467E7B3B-866D-FF61-D96B-E3F23BCE7DA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contenido 3">
            <a:extLst>
              <a:ext uri="{FF2B5EF4-FFF2-40B4-BE49-F238E27FC236}">
                <a16:creationId xmlns:a16="http://schemas.microsoft.com/office/drawing/2014/main" id="{2F6CC365-8115-E245-99A7-0F00512188F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fecha 4">
            <a:extLst>
              <a:ext uri="{FF2B5EF4-FFF2-40B4-BE49-F238E27FC236}">
                <a16:creationId xmlns:a16="http://schemas.microsoft.com/office/drawing/2014/main" id="{F23EC763-820A-B089-2D9F-308B8CEE0B75}"/>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6" name="Marcador de pie de página 5">
            <a:extLst>
              <a:ext uri="{FF2B5EF4-FFF2-40B4-BE49-F238E27FC236}">
                <a16:creationId xmlns:a16="http://schemas.microsoft.com/office/drawing/2014/main" id="{64B7B166-09B9-E3CC-EC73-40598DC40B54}"/>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BE3639BD-AE40-BB4E-AB76-897E39B4DD0C}"/>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88424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AAB5F-E36D-3193-89E4-E69797F86CE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5B6E65EA-A453-7FB9-EDFC-9F924AA07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4A6DCCF-1FCB-FF61-D81E-D3A239F01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Marcador de texto 4">
            <a:extLst>
              <a:ext uri="{FF2B5EF4-FFF2-40B4-BE49-F238E27FC236}">
                <a16:creationId xmlns:a16="http://schemas.microsoft.com/office/drawing/2014/main" id="{D3C77CAA-0DE5-E9EB-D520-DC3F00B70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8E66807-852D-3C0F-A71F-8AAD2525030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Marcador de fecha 6">
            <a:extLst>
              <a:ext uri="{FF2B5EF4-FFF2-40B4-BE49-F238E27FC236}">
                <a16:creationId xmlns:a16="http://schemas.microsoft.com/office/drawing/2014/main" id="{4308D74C-543A-B078-FEC7-9FE356299877}"/>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8" name="Marcador de pie de página 7">
            <a:extLst>
              <a:ext uri="{FF2B5EF4-FFF2-40B4-BE49-F238E27FC236}">
                <a16:creationId xmlns:a16="http://schemas.microsoft.com/office/drawing/2014/main" id="{DF2F0B4A-FBF7-8C42-0DFC-28CD52090344}"/>
              </a:ext>
            </a:extLst>
          </p:cNvPr>
          <p:cNvSpPr>
            <a:spLocks noGrp="1"/>
          </p:cNvSpPr>
          <p:nvPr>
            <p:ph type="ftr" sz="quarter" idx="11"/>
          </p:nvPr>
        </p:nvSpPr>
        <p:spPr/>
        <p:txBody>
          <a:bodyPr/>
          <a:lstStyle/>
          <a:p>
            <a:endParaRPr lang="es-DO"/>
          </a:p>
        </p:txBody>
      </p:sp>
      <p:sp>
        <p:nvSpPr>
          <p:cNvPr id="9" name="Marcador de número de diapositiva 8">
            <a:extLst>
              <a:ext uri="{FF2B5EF4-FFF2-40B4-BE49-F238E27FC236}">
                <a16:creationId xmlns:a16="http://schemas.microsoft.com/office/drawing/2014/main" id="{C3FE1E01-3D36-7E78-0D89-92983F84C6F6}"/>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141221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FAE09-98E0-A6BE-9577-2FA2278A48E1}"/>
              </a:ext>
            </a:extLst>
          </p:cNvPr>
          <p:cNvSpPr>
            <a:spLocks noGrp="1"/>
          </p:cNvSpPr>
          <p:nvPr>
            <p:ph type="title"/>
          </p:nvPr>
        </p:nvSpPr>
        <p:spPr/>
        <p:txBody>
          <a:bodyPr/>
          <a:lstStyle/>
          <a:p>
            <a:r>
              <a:rPr lang="es-ES"/>
              <a:t>Haga clic para modificar el estilo de título del patrón</a:t>
            </a:r>
            <a:endParaRPr lang="es-DO"/>
          </a:p>
        </p:txBody>
      </p:sp>
      <p:sp>
        <p:nvSpPr>
          <p:cNvPr id="3" name="Marcador de fecha 2">
            <a:extLst>
              <a:ext uri="{FF2B5EF4-FFF2-40B4-BE49-F238E27FC236}">
                <a16:creationId xmlns:a16="http://schemas.microsoft.com/office/drawing/2014/main" id="{427CACC6-1DEC-9CA0-860F-B80C30B710A9}"/>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4" name="Marcador de pie de página 3">
            <a:extLst>
              <a:ext uri="{FF2B5EF4-FFF2-40B4-BE49-F238E27FC236}">
                <a16:creationId xmlns:a16="http://schemas.microsoft.com/office/drawing/2014/main" id="{E70DE9C2-F131-BB3B-C135-78598C7F4448}"/>
              </a:ext>
            </a:extLst>
          </p:cNvPr>
          <p:cNvSpPr>
            <a:spLocks noGrp="1"/>
          </p:cNvSpPr>
          <p:nvPr>
            <p:ph type="ftr" sz="quarter" idx="11"/>
          </p:nvPr>
        </p:nvSpPr>
        <p:spPr/>
        <p:txBody>
          <a:bodyPr/>
          <a:lstStyle/>
          <a:p>
            <a:endParaRPr lang="es-DO"/>
          </a:p>
        </p:txBody>
      </p:sp>
      <p:sp>
        <p:nvSpPr>
          <p:cNvPr id="5" name="Marcador de número de diapositiva 4">
            <a:extLst>
              <a:ext uri="{FF2B5EF4-FFF2-40B4-BE49-F238E27FC236}">
                <a16:creationId xmlns:a16="http://schemas.microsoft.com/office/drawing/2014/main" id="{4BFFC2D8-20B4-ECA1-2F33-CAECC00E95C8}"/>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79108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EB705C3-A2E0-DEF7-926F-C8E23A77956F}"/>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3" name="Marcador de pie de página 2">
            <a:extLst>
              <a:ext uri="{FF2B5EF4-FFF2-40B4-BE49-F238E27FC236}">
                <a16:creationId xmlns:a16="http://schemas.microsoft.com/office/drawing/2014/main" id="{89EDA4FF-26F1-5756-62C4-0D664ED96DBF}"/>
              </a:ext>
            </a:extLst>
          </p:cNvPr>
          <p:cNvSpPr>
            <a:spLocks noGrp="1"/>
          </p:cNvSpPr>
          <p:nvPr>
            <p:ph type="ftr" sz="quarter" idx="11"/>
          </p:nvPr>
        </p:nvSpPr>
        <p:spPr/>
        <p:txBody>
          <a:bodyPr/>
          <a:lstStyle/>
          <a:p>
            <a:endParaRPr lang="es-DO"/>
          </a:p>
        </p:txBody>
      </p:sp>
      <p:sp>
        <p:nvSpPr>
          <p:cNvPr id="4" name="Marcador de número de diapositiva 3">
            <a:extLst>
              <a:ext uri="{FF2B5EF4-FFF2-40B4-BE49-F238E27FC236}">
                <a16:creationId xmlns:a16="http://schemas.microsoft.com/office/drawing/2014/main" id="{62493EED-8BE2-B4A1-FD50-AF4B1393C7E8}"/>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4543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1D43C-C050-E5C9-1570-DB7FA4DA91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contenido 2">
            <a:extLst>
              <a:ext uri="{FF2B5EF4-FFF2-40B4-BE49-F238E27FC236}">
                <a16:creationId xmlns:a16="http://schemas.microsoft.com/office/drawing/2014/main" id="{B8BD7342-60A6-F476-5F2A-ABF85436D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texto 3">
            <a:extLst>
              <a:ext uri="{FF2B5EF4-FFF2-40B4-BE49-F238E27FC236}">
                <a16:creationId xmlns:a16="http://schemas.microsoft.com/office/drawing/2014/main" id="{D68C1966-EAAD-2FC4-6778-FEA830F29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BCA1D58-6480-3216-38C9-BFF79D8BBC12}"/>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6" name="Marcador de pie de página 5">
            <a:extLst>
              <a:ext uri="{FF2B5EF4-FFF2-40B4-BE49-F238E27FC236}">
                <a16:creationId xmlns:a16="http://schemas.microsoft.com/office/drawing/2014/main" id="{D792FD4B-D2A7-2163-291E-23E2E39DEFD1}"/>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068AA911-2A98-395A-145C-54A4D6A6CFFF}"/>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380779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6B119C-0AA5-C0A2-6CB7-1CCE7F5335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DO"/>
          </a:p>
        </p:txBody>
      </p:sp>
      <p:sp>
        <p:nvSpPr>
          <p:cNvPr id="3" name="Marcador de posición de imagen 2">
            <a:extLst>
              <a:ext uri="{FF2B5EF4-FFF2-40B4-BE49-F238E27FC236}">
                <a16:creationId xmlns:a16="http://schemas.microsoft.com/office/drawing/2014/main" id="{753CA447-30E3-F33B-7B0D-32901DF8CF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a:extLst>
              <a:ext uri="{FF2B5EF4-FFF2-40B4-BE49-F238E27FC236}">
                <a16:creationId xmlns:a16="http://schemas.microsoft.com/office/drawing/2014/main" id="{755EF666-C356-FFFA-7E25-41918F4AC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786583-1068-3349-75EF-90B947A2B297}"/>
              </a:ext>
            </a:extLst>
          </p:cNvPr>
          <p:cNvSpPr>
            <a:spLocks noGrp="1"/>
          </p:cNvSpPr>
          <p:nvPr>
            <p:ph type="dt" sz="half" idx="10"/>
          </p:nvPr>
        </p:nvSpPr>
        <p:spPr/>
        <p:txBody>
          <a:bodyPr/>
          <a:lstStyle/>
          <a:p>
            <a:fld id="{71BDFCF1-34A3-4EC5-B079-AFD3C1D8D84C}" type="datetimeFigureOut">
              <a:rPr lang="es-DO" smtClean="0"/>
              <a:t>29/11/2023</a:t>
            </a:fld>
            <a:endParaRPr lang="es-DO"/>
          </a:p>
        </p:txBody>
      </p:sp>
      <p:sp>
        <p:nvSpPr>
          <p:cNvPr id="6" name="Marcador de pie de página 5">
            <a:extLst>
              <a:ext uri="{FF2B5EF4-FFF2-40B4-BE49-F238E27FC236}">
                <a16:creationId xmlns:a16="http://schemas.microsoft.com/office/drawing/2014/main" id="{552E5D45-5230-1C49-D3A7-B19527031FFE}"/>
              </a:ext>
            </a:extLst>
          </p:cNvPr>
          <p:cNvSpPr>
            <a:spLocks noGrp="1"/>
          </p:cNvSpPr>
          <p:nvPr>
            <p:ph type="ftr" sz="quarter" idx="11"/>
          </p:nvPr>
        </p:nvSpPr>
        <p:spPr/>
        <p:txBody>
          <a:bodyPr/>
          <a:lstStyle/>
          <a:p>
            <a:endParaRPr lang="es-DO"/>
          </a:p>
        </p:txBody>
      </p:sp>
      <p:sp>
        <p:nvSpPr>
          <p:cNvPr id="7" name="Marcador de número de diapositiva 6">
            <a:extLst>
              <a:ext uri="{FF2B5EF4-FFF2-40B4-BE49-F238E27FC236}">
                <a16:creationId xmlns:a16="http://schemas.microsoft.com/office/drawing/2014/main" id="{63310350-1179-3098-B2E8-EF1A27C02C15}"/>
              </a:ext>
            </a:extLst>
          </p:cNvPr>
          <p:cNvSpPr>
            <a:spLocks noGrp="1"/>
          </p:cNvSpPr>
          <p:nvPr>
            <p:ph type="sldNum" sz="quarter" idx="12"/>
          </p:nvPr>
        </p:nvSpPr>
        <p:spPr/>
        <p:txBody>
          <a:bodyPr/>
          <a:lstStyle/>
          <a:p>
            <a:fld id="{BFAA1CE6-A6D0-40A8-B270-E810EDCE2656}" type="slidenum">
              <a:rPr lang="es-DO" smtClean="0"/>
              <a:t>‹Nº›</a:t>
            </a:fld>
            <a:endParaRPr lang="es-DO"/>
          </a:p>
        </p:txBody>
      </p:sp>
    </p:spTree>
    <p:extLst>
      <p:ext uri="{BB962C8B-B14F-4D97-AF65-F5344CB8AC3E}">
        <p14:creationId xmlns:p14="http://schemas.microsoft.com/office/powerpoint/2010/main" val="157655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86297D7-A387-159A-D1ED-40975FFB2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Marcador de texto 2">
            <a:extLst>
              <a:ext uri="{FF2B5EF4-FFF2-40B4-BE49-F238E27FC236}">
                <a16:creationId xmlns:a16="http://schemas.microsoft.com/office/drawing/2014/main" id="{CAE93106-44F7-C808-27D0-F5AAC65A7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Marcador de fecha 3">
            <a:extLst>
              <a:ext uri="{FF2B5EF4-FFF2-40B4-BE49-F238E27FC236}">
                <a16:creationId xmlns:a16="http://schemas.microsoft.com/office/drawing/2014/main" id="{DB38F0DA-E794-9228-E8D5-3A3CC24CA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DFCF1-34A3-4EC5-B079-AFD3C1D8D84C}" type="datetimeFigureOut">
              <a:rPr lang="es-DO" smtClean="0"/>
              <a:t>29/11/2023</a:t>
            </a:fld>
            <a:endParaRPr lang="es-DO"/>
          </a:p>
        </p:txBody>
      </p:sp>
      <p:sp>
        <p:nvSpPr>
          <p:cNvPr id="5" name="Marcador de pie de página 4">
            <a:extLst>
              <a:ext uri="{FF2B5EF4-FFF2-40B4-BE49-F238E27FC236}">
                <a16:creationId xmlns:a16="http://schemas.microsoft.com/office/drawing/2014/main" id="{5F489BEB-1293-5981-15FD-185226275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a:extLst>
              <a:ext uri="{FF2B5EF4-FFF2-40B4-BE49-F238E27FC236}">
                <a16:creationId xmlns:a16="http://schemas.microsoft.com/office/drawing/2014/main" id="{A6A8BED0-A1E7-6341-8FC0-243ABC16D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A1CE6-A6D0-40A8-B270-E810EDCE2656}" type="slidenum">
              <a:rPr lang="es-DO" smtClean="0"/>
              <a:t>‹Nº›</a:t>
            </a:fld>
            <a:endParaRPr lang="es-DO"/>
          </a:p>
        </p:txBody>
      </p:sp>
    </p:spTree>
    <p:extLst>
      <p:ext uri="{BB962C8B-B14F-4D97-AF65-F5344CB8AC3E}">
        <p14:creationId xmlns:p14="http://schemas.microsoft.com/office/powerpoint/2010/main" val="2724499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58AED-6D34-8CDA-85E0-E001FE10C072}"/>
              </a:ext>
            </a:extLst>
          </p:cNvPr>
          <p:cNvSpPr>
            <a:spLocks noGrp="1"/>
          </p:cNvSpPr>
          <p:nvPr>
            <p:ph type="ctrTitle"/>
          </p:nvPr>
        </p:nvSpPr>
        <p:spPr>
          <a:xfrm>
            <a:off x="0" y="0"/>
            <a:ext cx="12192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es-DO" dirty="0"/>
          </a:p>
        </p:txBody>
      </p:sp>
      <p:sp>
        <p:nvSpPr>
          <p:cNvPr id="5" name="Título 1">
            <a:extLst>
              <a:ext uri="{FF2B5EF4-FFF2-40B4-BE49-F238E27FC236}">
                <a16:creationId xmlns:a16="http://schemas.microsoft.com/office/drawing/2014/main" id="{42AF71FA-BC0B-581C-5C05-E03F0708F172}"/>
              </a:ext>
            </a:extLst>
          </p:cNvPr>
          <p:cNvSpPr txBox="1">
            <a:spLocks/>
          </p:cNvSpPr>
          <p:nvPr/>
        </p:nvSpPr>
        <p:spPr>
          <a:xfrm>
            <a:off x="1745673" y="263250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DO" b="1" dirty="0">
                <a:solidFill>
                  <a:schemeClr val="bg1"/>
                </a:solidFill>
                <a:latin typeface="Times New Roman" panose="02020603050405020304" pitchFamily="18" charset="0"/>
                <a:cs typeface="Times New Roman" panose="02020603050405020304" pitchFamily="18" charset="0"/>
              </a:rPr>
              <a:t>Oscilaciones y Ondas</a:t>
            </a:r>
          </a:p>
        </p:txBody>
      </p:sp>
      <p:sp>
        <p:nvSpPr>
          <p:cNvPr id="7" name="Subtítulo 2">
            <a:extLst>
              <a:ext uri="{FF2B5EF4-FFF2-40B4-BE49-F238E27FC236}">
                <a16:creationId xmlns:a16="http://schemas.microsoft.com/office/drawing/2014/main" id="{D514EBC2-6FD2-9BDB-663F-EA3CF649F2D2}"/>
              </a:ext>
            </a:extLst>
          </p:cNvPr>
          <p:cNvSpPr>
            <a:spLocks noGrp="1"/>
          </p:cNvSpPr>
          <p:nvPr>
            <p:ph type="subTitle" idx="1"/>
          </p:nvPr>
        </p:nvSpPr>
        <p:spPr>
          <a:xfrm>
            <a:off x="4336473" y="5020108"/>
            <a:ext cx="3962400" cy="886835"/>
          </a:xfrm>
        </p:spPr>
        <p:txBody>
          <a:bodyPr>
            <a:normAutofit fontScale="92500"/>
          </a:bodyPr>
          <a:lstStyle/>
          <a:p>
            <a:r>
              <a:rPr lang="es-DO" b="1" dirty="0">
                <a:solidFill>
                  <a:schemeClr val="bg1"/>
                </a:solidFill>
                <a:latin typeface="Times New Roman" panose="02020603050405020304" pitchFamily="18" charset="0"/>
                <a:cs typeface="Times New Roman" panose="02020603050405020304" pitchFamily="18" charset="0"/>
              </a:rPr>
              <a:t>Jesus Alberto Beato Pimentel </a:t>
            </a:r>
          </a:p>
          <a:p>
            <a:r>
              <a:rPr lang="es-DO" b="1" dirty="0">
                <a:solidFill>
                  <a:schemeClr val="bg1"/>
                </a:solidFill>
                <a:latin typeface="Times New Roman" panose="02020603050405020304" pitchFamily="18" charset="0"/>
                <a:cs typeface="Times New Roman" panose="02020603050405020304" pitchFamily="18" charset="0"/>
              </a:rPr>
              <a:t>2023-1283</a:t>
            </a:r>
            <a:r>
              <a:rPr lang="es-DO"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346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8D3F65A-7801-84B2-F8B7-5DC865872378}"/>
              </a:ext>
            </a:extLst>
          </p:cNvPr>
          <p:cNvSpPr>
            <a:spLocks noGrp="1"/>
          </p:cNvSpPr>
          <p:nvPr>
            <p:ph type="title"/>
          </p:nvPr>
        </p:nvSpPr>
        <p:spPr>
          <a:xfrm>
            <a:off x="6115317" y="405685"/>
            <a:ext cx="5464968" cy="1559301"/>
          </a:xfrm>
        </p:spPr>
        <p:txBody>
          <a:bodyPr>
            <a:normAutofit fontScale="90000"/>
          </a:bodyPr>
          <a:lstStyle/>
          <a:p>
            <a:r>
              <a:rPr lang="es-DO" sz="4000" b="1" dirty="0">
                <a:latin typeface="Times New Roman" panose="02020603050405020304" pitchFamily="18" charset="0"/>
                <a:cs typeface="Times New Roman" panose="02020603050405020304" pitchFamily="18" charset="0"/>
              </a:rPr>
              <a:t>COMPORTAMIENTO GENERAL DE LAS ONDAS</a:t>
            </a:r>
          </a:p>
        </p:txBody>
      </p:sp>
      <p:sp>
        <p:nvSpPr>
          <p:cNvPr id="3" name="Marcador de contenido 2">
            <a:extLst>
              <a:ext uri="{FF2B5EF4-FFF2-40B4-BE49-F238E27FC236}">
                <a16:creationId xmlns:a16="http://schemas.microsoft.com/office/drawing/2014/main" id="{FBB1097B-4F03-1F19-3F18-1D6ABDF6E712}"/>
              </a:ext>
            </a:extLst>
          </p:cNvPr>
          <p:cNvSpPr>
            <a:spLocks noGrp="1"/>
          </p:cNvSpPr>
          <p:nvPr>
            <p:ph idx="1"/>
          </p:nvPr>
        </p:nvSpPr>
        <p:spPr>
          <a:xfrm>
            <a:off x="6115317" y="2370671"/>
            <a:ext cx="5247340" cy="3869407"/>
          </a:xfrm>
        </p:spPr>
        <p:txBody>
          <a:bodyPr anchor="ctr">
            <a:normAutofit fontScale="92500" lnSpcReduction="10000"/>
          </a:bodyPr>
          <a:lstStyle/>
          <a:p>
            <a:pPr marL="0" indent="0">
              <a:buNone/>
            </a:pPr>
            <a:r>
              <a:rPr lang="es-DO" sz="2000" dirty="0">
                <a:latin typeface="Times New Roman" panose="02020603050405020304" pitchFamily="18" charset="0"/>
                <a:cs typeface="Times New Roman" panose="02020603050405020304" pitchFamily="18" charset="0"/>
              </a:rPr>
              <a:t>Un concepto útil al momento de describir algunos de los aspectos del comportamiento de las ondas es el rayo. Atendiendo a las direcciones que pueden tener los rayos asociados a una onda, estas se clasifican en: </a:t>
            </a:r>
          </a:p>
          <a:p>
            <a:r>
              <a:rPr lang="es-DO" sz="2000" b="1" dirty="0">
                <a:latin typeface="Times New Roman" panose="02020603050405020304" pitchFamily="18" charset="0"/>
                <a:cs typeface="Times New Roman" panose="02020603050405020304" pitchFamily="18" charset="0"/>
              </a:rPr>
              <a:t>Unidimensionales</a:t>
            </a:r>
            <a:r>
              <a:rPr lang="es-DO" sz="2000" dirty="0">
                <a:latin typeface="Times New Roman" panose="02020603050405020304" pitchFamily="18" charset="0"/>
                <a:cs typeface="Times New Roman" panose="02020603050405020304" pitchFamily="18" charset="0"/>
              </a:rPr>
              <a:t>. Toman esta clasificación, si todos los rayos correspondientes a la onda tienen la misma dirección.</a:t>
            </a:r>
          </a:p>
          <a:p>
            <a:r>
              <a:rPr lang="es-DO" sz="2000" dirty="0">
                <a:latin typeface="Times New Roman" panose="02020603050405020304" pitchFamily="18" charset="0"/>
                <a:cs typeface="Times New Roman" panose="02020603050405020304" pitchFamily="18" charset="0"/>
              </a:rPr>
              <a:t> </a:t>
            </a:r>
            <a:r>
              <a:rPr lang="es-DO" sz="2000" b="1" dirty="0">
                <a:latin typeface="Times New Roman" panose="02020603050405020304" pitchFamily="18" charset="0"/>
                <a:cs typeface="Times New Roman" panose="02020603050405020304" pitchFamily="18" charset="0"/>
              </a:rPr>
              <a:t>Bidimensionales. </a:t>
            </a:r>
            <a:r>
              <a:rPr lang="es-DO" sz="2000" dirty="0">
                <a:latin typeface="Times New Roman" panose="02020603050405020304" pitchFamily="18" charset="0"/>
                <a:cs typeface="Times New Roman" panose="02020603050405020304" pitchFamily="18" charset="0"/>
              </a:rPr>
              <a:t>Se clasifican así si todos los rayos vinculados a la onda tienen diferentes direcciones y están contenidos en un mismo plano.</a:t>
            </a:r>
          </a:p>
          <a:p>
            <a:r>
              <a:rPr lang="es-DO" sz="2000" dirty="0">
                <a:latin typeface="Times New Roman" panose="02020603050405020304" pitchFamily="18" charset="0"/>
                <a:cs typeface="Times New Roman" panose="02020603050405020304" pitchFamily="18" charset="0"/>
              </a:rPr>
              <a:t> </a:t>
            </a:r>
            <a:r>
              <a:rPr lang="es-DO" sz="2000" b="1" dirty="0">
                <a:latin typeface="Times New Roman" panose="02020603050405020304" pitchFamily="18" charset="0"/>
                <a:cs typeface="Times New Roman" panose="02020603050405020304" pitchFamily="18" charset="0"/>
              </a:rPr>
              <a:t>Tridimensionales</a:t>
            </a:r>
            <a:r>
              <a:rPr lang="es-DO" sz="2000" dirty="0">
                <a:latin typeface="Times New Roman" panose="02020603050405020304" pitchFamily="18" charset="0"/>
                <a:cs typeface="Times New Roman" panose="02020603050405020304" pitchFamily="18" charset="0"/>
              </a:rPr>
              <a:t>. Tienen está clasificación las ondas que se propagan en todas las direcciones. </a:t>
            </a:r>
          </a:p>
        </p:txBody>
      </p:sp>
      <p:pic>
        <p:nvPicPr>
          <p:cNvPr id="6" name="Imagen 5" descr="Diagrama&#10;&#10;Descripción generada automáticamente">
            <a:extLst>
              <a:ext uri="{FF2B5EF4-FFF2-40B4-BE49-F238E27FC236}">
                <a16:creationId xmlns:a16="http://schemas.microsoft.com/office/drawing/2014/main" id="{9D0415C0-968D-0331-9E8B-33D45EC3F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46618" cy="6857999"/>
          </a:xfrm>
          <a:prstGeom prst="rect">
            <a:avLst/>
          </a:prstGeom>
        </p:spPr>
      </p:pic>
    </p:spTree>
    <p:extLst>
      <p:ext uri="{BB962C8B-B14F-4D97-AF65-F5344CB8AC3E}">
        <p14:creationId xmlns:p14="http://schemas.microsoft.com/office/powerpoint/2010/main" val="72117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5EADCB9-8994-B5AC-F053-7BD19A73EF65}"/>
              </a:ext>
            </a:extLst>
          </p:cNvPr>
          <p:cNvSpPr>
            <a:spLocks noGrp="1"/>
          </p:cNvSpPr>
          <p:nvPr>
            <p:ph type="title"/>
          </p:nvPr>
        </p:nvSpPr>
        <p:spPr>
          <a:xfrm>
            <a:off x="5297762" y="329184"/>
            <a:ext cx="6251110" cy="1783080"/>
          </a:xfrm>
        </p:spPr>
        <p:txBody>
          <a:bodyPr anchor="b">
            <a:normAutofit/>
          </a:bodyPr>
          <a:lstStyle/>
          <a:p>
            <a:r>
              <a:rPr lang="es-DO" sz="5400" dirty="0">
                <a:latin typeface="Times New Roman" panose="02020603050405020304" pitchFamily="18" charset="0"/>
                <a:cs typeface="Times New Roman" panose="02020603050405020304" pitchFamily="18" charset="0"/>
              </a:rPr>
              <a:t>Efecto Doppler</a:t>
            </a:r>
          </a:p>
        </p:txBody>
      </p:sp>
      <p:pic>
        <p:nvPicPr>
          <p:cNvPr id="5" name="Picture 4" descr="Remolino de luces de neón coloridas">
            <a:extLst>
              <a:ext uri="{FF2B5EF4-FFF2-40B4-BE49-F238E27FC236}">
                <a16:creationId xmlns:a16="http://schemas.microsoft.com/office/drawing/2014/main" id="{3AE32C6A-8564-6F22-57C7-A9E489229F5D}"/>
              </a:ext>
            </a:extLst>
          </p:cNvPr>
          <p:cNvPicPr>
            <a:picLocks noChangeAspect="1"/>
          </p:cNvPicPr>
          <p:nvPr/>
        </p:nvPicPr>
        <p:blipFill rotWithShape="1">
          <a:blip r:embed="rId2"/>
          <a:srcRect l="26320" r="28349" b="-1"/>
          <a:stretch/>
        </p:blipFill>
        <p:spPr>
          <a:xfrm>
            <a:off x="338"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B8B769D-00A5-C387-83EC-51D7CB10A03E}"/>
                  </a:ext>
                </a:extLst>
              </p:cNvPr>
              <p:cNvSpPr>
                <a:spLocks noGrp="1"/>
              </p:cNvSpPr>
              <p:nvPr>
                <p:ph idx="1"/>
              </p:nvPr>
            </p:nvSpPr>
            <p:spPr>
              <a:xfrm>
                <a:off x="5297762" y="2706624"/>
                <a:ext cx="6251110" cy="3483864"/>
              </a:xfrm>
            </p:spPr>
            <p:txBody>
              <a:bodyPr>
                <a:normAutofit/>
              </a:bodyPr>
              <a:lstStyle/>
              <a:p>
                <a:pPr marL="0" indent="0">
                  <a:buNone/>
                </a:pPr>
                <a:r>
                  <a:rPr lang="es-DO" sz="2200" dirty="0">
                    <a:latin typeface="Times New Roman" panose="02020603050405020304" pitchFamily="18" charset="0"/>
                    <a:cs typeface="Times New Roman" panose="02020603050405020304" pitchFamily="18" charset="0"/>
                  </a:rPr>
                  <a:t>Si el emisor de una onda y el observador tienen un movimiento relativo (uno con respecto al otro) de alejamiento o acercamiento, entonces la frecuencia que el observador percibe es diferente a la frecuencia emitida.</a:t>
                </a:r>
              </a:p>
              <a:p>
                <a:pPr marL="0" indent="0">
                  <a:buNone/>
                </a:pPr>
                <a:r>
                  <a:rPr lang="es-DO" sz="2200" dirty="0">
                    <a:latin typeface="Times New Roman" panose="02020603050405020304" pitchFamily="18" charset="0"/>
                    <a:cs typeface="Times New Roman" panose="02020603050405020304" pitchFamily="18" charset="0"/>
                  </a:rPr>
                  <a:t>La expresión que permite determinar la frecuencia observada como consecuencia de dicho efecto es: </a:t>
                </a:r>
              </a:p>
              <a:p>
                <a:pPr>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a:t>
                </a:r>
                <a:r>
                  <a:rPr lang="en-US" sz="2200"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en-US" sz="2200" i="1">
                        <a:effectLst/>
                        <a:latin typeface="Cambria Math" panose="02040503050406030204" pitchFamily="18" charset="0"/>
                        <a:ea typeface="Calibri" panose="020F0502020204030204" pitchFamily="34" charset="0"/>
                        <a:cs typeface="Arial" panose="020B0604020202020204" pitchFamily="34" charset="0"/>
                      </a:rPr>
                      <m:t>(</m:t>
                    </m:r>
                    <m:f>
                      <m:fPr>
                        <m:ctrlPr>
                          <a:rPr lang="es-DO" sz="2200" i="1">
                            <a:effectLst/>
                            <a:latin typeface="Cambria Math" panose="02040503050406030204" pitchFamily="18" charset="0"/>
                            <a:ea typeface="Calibri" panose="020F0502020204030204" pitchFamily="34" charset="0"/>
                            <a:cs typeface="Arial" panose="020B0604020202020204" pitchFamily="34" charset="0"/>
                          </a:rPr>
                        </m:ctrlPr>
                      </m:fPr>
                      <m:num>
                        <m:r>
                          <a:rPr lang="en-US" sz="2200" i="1">
                            <a:effectLst/>
                            <a:latin typeface="Cambria Math" panose="02040503050406030204" pitchFamily="18" charset="0"/>
                            <a:ea typeface="Calibri" panose="020F0502020204030204" pitchFamily="34" charset="0"/>
                            <a:cs typeface="Arial" panose="020B0604020202020204" pitchFamily="34" charset="0"/>
                          </a:rPr>
                          <m:t>𝑉</m:t>
                        </m:r>
                        <m:r>
                          <a:rPr lang="en-US" sz="2200" i="1">
                            <a:effectLst/>
                            <a:latin typeface="Cambria Math" panose="02040503050406030204" pitchFamily="18" charset="0"/>
                            <a:ea typeface="Calibri" panose="020F0502020204030204" pitchFamily="34" charset="0"/>
                            <a:cs typeface="Arial" panose="020B0604020202020204" pitchFamily="34" charset="0"/>
                          </a:rPr>
                          <m:t> ± </m:t>
                        </m:r>
                        <m:r>
                          <a:rPr lang="en-US" sz="2200" i="1">
                            <a:effectLst/>
                            <a:latin typeface="Cambria Math" panose="02040503050406030204" pitchFamily="18" charset="0"/>
                            <a:ea typeface="Calibri" panose="020F0502020204030204" pitchFamily="34" charset="0"/>
                            <a:cs typeface="Arial" panose="020B0604020202020204" pitchFamily="34" charset="0"/>
                          </a:rPr>
                          <m:t>𝑉</m:t>
                        </m:r>
                        <m:r>
                          <a:rPr lang="en-US" sz="2200" i="1">
                            <a:effectLst/>
                            <a:latin typeface="Cambria Math" panose="02040503050406030204" pitchFamily="18" charset="0"/>
                            <a:ea typeface="Calibri" panose="020F0502020204030204" pitchFamily="34" charset="0"/>
                            <a:cs typeface="Arial" panose="020B0604020202020204" pitchFamily="34" charset="0"/>
                          </a:rPr>
                          <m:t>0</m:t>
                        </m:r>
                        <m:r>
                          <a:rPr lang="en-US" sz="2200">
                            <a:effectLst/>
                            <a:latin typeface="Cambria Math" panose="02040503050406030204" pitchFamily="18" charset="0"/>
                            <a:ea typeface="Times New Roman" panose="02020603050405020304" pitchFamily="18" charset="0"/>
                            <a:cs typeface="Cambria Math" panose="02040503050406030204" pitchFamily="18" charset="0"/>
                          </a:rPr>
                          <m:t> </m:t>
                        </m:r>
                      </m:num>
                      <m:den>
                        <m:r>
                          <a:rPr lang="en-US" sz="2200" i="1">
                            <a:effectLst/>
                            <a:latin typeface="Cambria Math" panose="02040503050406030204" pitchFamily="18" charset="0"/>
                            <a:ea typeface="Calibri" panose="020F0502020204030204" pitchFamily="34" charset="0"/>
                            <a:cs typeface="Arial" panose="020B0604020202020204" pitchFamily="34" charset="0"/>
                          </a:rPr>
                          <m:t>𝑣</m:t>
                        </m:r>
                        <m:r>
                          <a:rPr lang="en-US" sz="2200" i="1">
                            <a:effectLst/>
                            <a:latin typeface="Cambria Math" panose="02040503050406030204" pitchFamily="18" charset="0"/>
                            <a:ea typeface="Calibri" panose="020F0502020204030204" pitchFamily="34" charset="0"/>
                            <a:cs typeface="Arial" panose="020B0604020202020204" pitchFamily="34" charset="0"/>
                          </a:rPr>
                          <m:t> ± </m:t>
                        </m:r>
                        <m:r>
                          <a:rPr lang="en-US" sz="2200" i="1">
                            <a:effectLst/>
                            <a:latin typeface="Cambria Math" panose="02040503050406030204" pitchFamily="18" charset="0"/>
                            <a:ea typeface="Calibri" panose="020F0502020204030204" pitchFamily="34" charset="0"/>
                            <a:cs typeface="Arial" panose="020B0604020202020204" pitchFamily="34" charset="0"/>
                          </a:rPr>
                          <m:t>𝑣𝑒</m:t>
                        </m:r>
                      </m:den>
                    </m:f>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F</a:t>
                </a:r>
                <a:r>
                  <a:rPr lang="en-US" sz="2200" baseline="-25000" dirty="0">
                    <a:effectLst/>
                    <a:latin typeface="Times New Roman" panose="02020603050405020304" pitchFamily="18" charset="0"/>
                    <a:ea typeface="Times New Roman" panose="02020603050405020304" pitchFamily="18" charset="0"/>
                    <a:cs typeface="Times New Roman" panose="02020603050405020304" pitchFamily="18" charset="0"/>
                  </a:rPr>
                  <a:t>e</a:t>
                </a:r>
                <a:endParaRPr lang="es-DO"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s-DO" sz="2200" dirty="0"/>
              </a:p>
            </p:txBody>
          </p:sp>
        </mc:Choice>
        <mc:Fallback>
          <p:sp>
            <p:nvSpPr>
              <p:cNvPr id="3" name="Marcador de contenido 2">
                <a:extLst>
                  <a:ext uri="{FF2B5EF4-FFF2-40B4-BE49-F238E27FC236}">
                    <a16:creationId xmlns:a16="http://schemas.microsoft.com/office/drawing/2014/main" id="{AB8B769D-00A5-C387-83EC-51D7CB10A03E}"/>
                  </a:ext>
                </a:extLst>
              </p:cNvPr>
              <p:cNvSpPr>
                <a:spLocks noGrp="1" noRot="1" noChangeAspect="1" noMove="1" noResize="1" noEditPoints="1" noAdjustHandles="1" noChangeArrowheads="1" noChangeShapeType="1" noTextEdit="1"/>
              </p:cNvSpPr>
              <p:nvPr>
                <p:ph idx="1"/>
              </p:nvPr>
            </p:nvSpPr>
            <p:spPr>
              <a:xfrm>
                <a:off x="5297762" y="2706624"/>
                <a:ext cx="6251110" cy="3483864"/>
              </a:xfrm>
              <a:blipFill>
                <a:blip r:embed="rId3"/>
                <a:stretch>
                  <a:fillRect l="-1267" t="-2098" r="-292"/>
                </a:stretch>
              </a:blipFill>
            </p:spPr>
            <p:txBody>
              <a:bodyPr/>
              <a:lstStyle/>
              <a:p>
                <a:r>
                  <a:rPr lang="es-DO">
                    <a:noFill/>
                  </a:rPr>
                  <a:t> </a:t>
                </a:r>
              </a:p>
            </p:txBody>
          </p:sp>
        </mc:Fallback>
      </mc:AlternateContent>
    </p:spTree>
    <p:extLst>
      <p:ext uri="{BB962C8B-B14F-4D97-AF65-F5344CB8AC3E}">
        <p14:creationId xmlns:p14="http://schemas.microsoft.com/office/powerpoint/2010/main" val="275510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2FD6AA-1E34-DB25-82D3-A9CC1FF35A6E}"/>
              </a:ext>
            </a:extLst>
          </p:cNvPr>
          <p:cNvSpPr>
            <a:spLocks noGrp="1"/>
          </p:cNvSpPr>
          <p:nvPr>
            <p:ph type="title"/>
          </p:nvPr>
        </p:nvSpPr>
        <p:spPr>
          <a:xfrm>
            <a:off x="640080" y="325369"/>
            <a:ext cx="4368602" cy="1956841"/>
          </a:xfrm>
        </p:spPr>
        <p:txBody>
          <a:bodyPr anchor="b">
            <a:normAutofit/>
          </a:bodyPr>
          <a:lstStyle/>
          <a:p>
            <a:r>
              <a:rPr lang="es-DO" sz="5400" dirty="0">
                <a:latin typeface="Times New Roman" panose="02020603050405020304" pitchFamily="18" charset="0"/>
                <a:cs typeface="Times New Roman" panose="02020603050405020304" pitchFamily="18" charset="0"/>
              </a:rPr>
              <a:t>Superposición de Ondas </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AD05A1E-C0B1-75BB-7DC4-364A938D3C1A}"/>
              </a:ext>
            </a:extLst>
          </p:cNvPr>
          <p:cNvSpPr>
            <a:spLocks noGrp="1"/>
          </p:cNvSpPr>
          <p:nvPr>
            <p:ph idx="1"/>
          </p:nvPr>
        </p:nvSpPr>
        <p:spPr>
          <a:xfrm>
            <a:off x="640080" y="2872899"/>
            <a:ext cx="4243589" cy="3320668"/>
          </a:xfrm>
        </p:spPr>
        <p:txBody>
          <a:bodyPr>
            <a:normAutofit/>
          </a:bodyPr>
          <a:lstStyle/>
          <a:p>
            <a:r>
              <a:rPr lang="es-DO" sz="2000" dirty="0"/>
              <a:t>Si dos ondas tienen lugar en el mismo medio en una misma región del espacio y simultáneamente, entonces estás se combinan dando lugar a una onda resultante (“suma”). A tal fenómeno se le denomina interferencia. A la validez del resultado de la suma de las funciones de dos ondas que se combinan, se le denomina principio de superposición. </a:t>
            </a:r>
          </a:p>
        </p:txBody>
      </p:sp>
      <p:pic>
        <p:nvPicPr>
          <p:cNvPr id="6" name="Imagen 5" descr="Diagrama&#10;&#10;Descripción generada automáticamente">
            <a:extLst>
              <a:ext uri="{FF2B5EF4-FFF2-40B4-BE49-F238E27FC236}">
                <a16:creationId xmlns:a16="http://schemas.microsoft.com/office/drawing/2014/main" id="{787A90BD-6EC7-903B-3659-EF959669D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762" y="528636"/>
            <a:ext cx="5924550" cy="6079982"/>
          </a:xfrm>
          <a:prstGeom prst="rect">
            <a:avLst/>
          </a:prstGeom>
        </p:spPr>
      </p:pic>
    </p:spTree>
    <p:extLst>
      <p:ext uri="{BB962C8B-B14F-4D97-AF65-F5344CB8AC3E}">
        <p14:creationId xmlns:p14="http://schemas.microsoft.com/office/powerpoint/2010/main" val="360045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0CB2712-9E46-A94F-EE7A-92F55E6DE100}"/>
              </a:ext>
            </a:extLst>
          </p:cNvPr>
          <p:cNvSpPr txBox="1"/>
          <p:nvPr/>
        </p:nvSpPr>
        <p:spPr>
          <a:xfrm>
            <a:off x="5971697" y="875360"/>
            <a:ext cx="5444382" cy="99500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latin typeface="Times New Roman" panose="02020603050405020304" pitchFamily="18" charset="0"/>
                <a:ea typeface="+mj-ea"/>
                <a:cs typeface="Times New Roman" panose="02020603050405020304" pitchFamily="18" charset="0"/>
              </a:rPr>
              <a:t>Difracción y resonancia</a:t>
            </a:r>
          </a:p>
          <a:p>
            <a:pPr>
              <a:lnSpc>
                <a:spcPct val="90000"/>
              </a:lnSpc>
              <a:spcBef>
                <a:spcPct val="0"/>
              </a:spcBef>
              <a:spcAft>
                <a:spcPts val="600"/>
              </a:spcAft>
            </a:pPr>
            <a:endParaRPr lang="en-US" sz="3200" dirty="0">
              <a:latin typeface="+mj-lt"/>
              <a:ea typeface="+mj-ea"/>
              <a:cs typeface="+mj-cs"/>
            </a:endParaRPr>
          </a:p>
        </p:txBody>
      </p:sp>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F10F202-F6D9-217E-8A6F-477490DC95F7}"/>
              </a:ext>
            </a:extLst>
          </p:cNvPr>
          <p:cNvSpPr>
            <a:spLocks noGrp="1"/>
          </p:cNvSpPr>
          <p:nvPr>
            <p:ph sz="half" idx="1"/>
          </p:nvPr>
        </p:nvSpPr>
        <p:spPr>
          <a:xfrm>
            <a:off x="5868557" y="2222696"/>
            <a:ext cx="5444382" cy="3919688"/>
          </a:xfrm>
        </p:spPr>
        <p:txBody>
          <a:bodyPr vert="horz" lIns="91440" tIns="45720" rIns="91440" bIns="45720" rtlCol="0">
            <a:normAutofit/>
          </a:bodyPr>
          <a:lstStyle/>
          <a:p>
            <a:pPr marL="0"/>
            <a:r>
              <a:rPr lang="en-US" sz="1700" dirty="0"/>
              <a:t>Es el fenómeno por el cual una onda que atraviesa un obstáculo por un orificio pequeño se distorsiona y se propaga en todas direcciones detrás de dicho orificio. En este apartado vamos estudiaremos las características de dicho fenómeno y las condiciones que lo hacen posible.</a:t>
            </a:r>
          </a:p>
          <a:p>
            <a:pPr marL="0"/>
            <a:r>
              <a:rPr lang="en-US" sz="1700" dirty="0"/>
              <a:t>La resonancia es un fenómeno que se produce cuando un cuerpo capaz de vibrar es sometido a la acción de una fuerza periódica externa, cuyo periodo de vibración coincide con el periodo de vibración característico de dicho cuerpo. En el cual una fuerza relativamente pequeña y constante, hace que una amplitud de un sistema oscilante se haga muy grande. En estas circunstancias el cuerpo vibra, aumentando de forma progresiva la amplitud del movimiento</a:t>
            </a:r>
          </a:p>
        </p:txBody>
      </p:sp>
      <p:pic>
        <p:nvPicPr>
          <p:cNvPr id="10" name="Imagen 9" descr="Un dibujo de una persona&#10;&#10;Descripción generada automáticamente con confianza baja">
            <a:extLst>
              <a:ext uri="{FF2B5EF4-FFF2-40B4-BE49-F238E27FC236}">
                <a16:creationId xmlns:a16="http://schemas.microsoft.com/office/drawing/2014/main" id="{67C16A90-6751-C488-C08D-D2F047C8C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78582" cy="4100945"/>
          </a:xfrm>
          <a:prstGeom prst="rect">
            <a:avLst/>
          </a:prstGeom>
        </p:spPr>
      </p:pic>
      <p:pic>
        <p:nvPicPr>
          <p:cNvPr id="13" name="Imagen 12" descr="Una rueda de auto&#10;&#10;Descripción generada automáticamente con confianza baja">
            <a:extLst>
              <a:ext uri="{FF2B5EF4-FFF2-40B4-BE49-F238E27FC236}">
                <a16:creationId xmlns:a16="http://schemas.microsoft.com/office/drawing/2014/main" id="{98272B78-B02F-2040-D9BD-AA547145E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5278581" cy="3429000"/>
          </a:xfrm>
          <a:prstGeom prst="rect">
            <a:avLst/>
          </a:prstGeom>
        </p:spPr>
      </p:pic>
    </p:spTree>
    <p:extLst>
      <p:ext uri="{BB962C8B-B14F-4D97-AF65-F5344CB8AC3E}">
        <p14:creationId xmlns:p14="http://schemas.microsoft.com/office/powerpoint/2010/main" val="54234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3A24D-B0E6-8112-AD70-8FFCFB4D40AD}"/>
              </a:ext>
            </a:extLst>
          </p:cNvPr>
          <p:cNvSpPr>
            <a:spLocks noGrp="1"/>
          </p:cNvSpPr>
          <p:nvPr>
            <p:ph type="title"/>
          </p:nvPr>
        </p:nvSpPr>
        <p:spPr/>
        <p:txBody>
          <a:bodyPr>
            <a:normAutofit fontScale="90000"/>
          </a:bodyPr>
          <a:lstStyle/>
          <a:p>
            <a:r>
              <a:rPr lang="es-DO" b="1" dirty="0">
                <a:latin typeface="Times New Roman" panose="02020603050405020304" pitchFamily="18" charset="0"/>
                <a:cs typeface="Times New Roman" panose="02020603050405020304" pitchFamily="18" charset="0"/>
              </a:rPr>
              <a:t>6.18 Una microonda tiene una longitud de 3.0 cm y viaja a 3 x 108 m/s. Calcule su frecuencia.</a:t>
            </a:r>
          </a:p>
        </p:txBody>
      </p:sp>
      <p:pic>
        <p:nvPicPr>
          <p:cNvPr id="5" name="Imagen 4" descr="Texto, Carta&#10;&#10;Descripción generada automáticamente">
            <a:extLst>
              <a:ext uri="{FF2B5EF4-FFF2-40B4-BE49-F238E27FC236}">
                <a16:creationId xmlns:a16="http://schemas.microsoft.com/office/drawing/2014/main" id="{FA4E74F7-2A6F-724D-2AA1-98BE000B9A48}"/>
              </a:ext>
            </a:extLst>
          </p:cNvPr>
          <p:cNvPicPr>
            <a:picLocks noChangeAspect="1"/>
          </p:cNvPicPr>
          <p:nvPr/>
        </p:nvPicPr>
        <p:blipFill rotWithShape="1">
          <a:blip r:embed="rId2">
            <a:extLst>
              <a:ext uri="{28A0092B-C50C-407E-A947-70E740481C1C}">
                <a14:useLocalDpi xmlns:a14="http://schemas.microsoft.com/office/drawing/2010/main" val="0"/>
              </a:ext>
            </a:extLst>
          </a:blip>
          <a:srcRect t="53333"/>
          <a:stretch/>
        </p:blipFill>
        <p:spPr>
          <a:xfrm>
            <a:off x="1384405" y="2175164"/>
            <a:ext cx="9423190" cy="3726872"/>
          </a:xfrm>
          <a:prstGeom prst="rect">
            <a:avLst/>
          </a:prstGeom>
        </p:spPr>
      </p:pic>
    </p:spTree>
    <p:extLst>
      <p:ext uri="{BB962C8B-B14F-4D97-AF65-F5344CB8AC3E}">
        <p14:creationId xmlns:p14="http://schemas.microsoft.com/office/powerpoint/2010/main" val="3045814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AAE307-0C5F-D1EE-F8C2-CE0603BD6598}"/>
              </a:ext>
            </a:extLst>
          </p:cNvPr>
          <p:cNvSpPr>
            <a:spLocks noGrp="1"/>
          </p:cNvSpPr>
          <p:nvPr>
            <p:ph type="title"/>
          </p:nvPr>
        </p:nvSpPr>
        <p:spPr/>
        <p:txBody>
          <a:bodyPr>
            <a:noAutofit/>
          </a:bodyPr>
          <a:lstStyle/>
          <a:p>
            <a:r>
              <a:rPr lang="es-DO" sz="3200" b="1" dirty="0">
                <a:latin typeface="Times New Roman" panose="02020603050405020304" pitchFamily="18" charset="0"/>
                <a:cs typeface="Times New Roman" panose="02020603050405020304" pitchFamily="18" charset="0"/>
              </a:rPr>
              <a:t>6.11 Un cuerpo con movimiento armónico simple completa 20 oscilaciones en 5.0 segundos. ¿Cuál es la frecuencia con que oscila? </a:t>
            </a:r>
          </a:p>
        </p:txBody>
      </p:sp>
      <p:pic>
        <p:nvPicPr>
          <p:cNvPr id="5" name="Imagen 4" descr="Texto, Carta&#10;&#10;Descripción generada automáticamente">
            <a:extLst>
              <a:ext uri="{FF2B5EF4-FFF2-40B4-BE49-F238E27FC236}">
                <a16:creationId xmlns:a16="http://schemas.microsoft.com/office/drawing/2014/main" id="{9F46428F-440C-9D6D-E4D1-1C753034E406}"/>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1703863" y="2272146"/>
            <a:ext cx="8784273" cy="3722336"/>
          </a:xfrm>
          <a:prstGeom prst="rect">
            <a:avLst/>
          </a:prstGeom>
        </p:spPr>
      </p:pic>
    </p:spTree>
    <p:extLst>
      <p:ext uri="{BB962C8B-B14F-4D97-AF65-F5344CB8AC3E}">
        <p14:creationId xmlns:p14="http://schemas.microsoft.com/office/powerpoint/2010/main" val="388861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D5FDF4-A49B-B752-0EFD-D4A6F403F553}"/>
              </a:ext>
            </a:extLst>
          </p:cNvPr>
          <p:cNvSpPr>
            <a:spLocks noGrp="1"/>
          </p:cNvSpPr>
          <p:nvPr>
            <p:ph type="title"/>
          </p:nvPr>
        </p:nvSpPr>
        <p:spPr>
          <a:xfrm>
            <a:off x="640080" y="325369"/>
            <a:ext cx="4368602" cy="1956841"/>
          </a:xfrm>
        </p:spPr>
        <p:txBody>
          <a:bodyPr anchor="b">
            <a:normAutofit/>
          </a:bodyPr>
          <a:lstStyle/>
          <a:p>
            <a:r>
              <a:rPr lang="es-DO" sz="5000" dirty="0">
                <a:latin typeface="Times New Roman" panose="02020603050405020304" pitchFamily="18" charset="0"/>
                <a:cs typeface="Times New Roman" panose="02020603050405020304" pitchFamily="18" charset="0"/>
              </a:rPr>
              <a:t>FENÓMENOS PERIÓDICOS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D58A291-012F-EA75-5163-C5C45BD8201F}"/>
              </a:ext>
            </a:extLst>
          </p:cNvPr>
          <p:cNvSpPr>
            <a:spLocks noGrp="1"/>
          </p:cNvSpPr>
          <p:nvPr>
            <p:ph idx="1"/>
          </p:nvPr>
        </p:nvSpPr>
        <p:spPr>
          <a:xfrm>
            <a:off x="640080" y="2817759"/>
            <a:ext cx="4243589" cy="3375808"/>
          </a:xfrm>
        </p:spPr>
        <p:txBody>
          <a:bodyPr>
            <a:normAutofit fontScale="92500" lnSpcReduction="10000"/>
          </a:bodyPr>
          <a:lstStyle/>
          <a:p>
            <a:pPr marL="0" indent="0">
              <a:buNone/>
            </a:pPr>
            <a:r>
              <a:rPr lang="es-DO" sz="2400" dirty="0">
                <a:latin typeface="Times New Roman" panose="02020603050405020304" pitchFamily="18" charset="0"/>
                <a:cs typeface="Times New Roman" panose="02020603050405020304" pitchFamily="18" charset="0"/>
              </a:rPr>
              <a:t>los fenómenos que se repiten en intervalos de tiempos iguales, se les denomina periódicos. Al tiempo t que le toma cada repetición se le denomina periodo y al número de repeticiones n en la unidad de tiempo se le denomina frecuencia.</a:t>
            </a:r>
          </a:p>
          <a:p>
            <a:pPr marL="0" indent="0">
              <a:buNone/>
            </a:pPr>
            <a:r>
              <a:rPr lang="es-DO" sz="2400" dirty="0">
                <a:latin typeface="Times New Roman" panose="02020603050405020304" pitchFamily="18" charset="0"/>
                <a:cs typeface="Times New Roman" panose="02020603050405020304" pitchFamily="18" charset="0"/>
              </a:rPr>
              <a:t>Fórmulas para obtener el periodo:</a:t>
            </a:r>
          </a:p>
          <a:p>
            <a:pPr marL="0" indent="0">
              <a:buNone/>
            </a:pPr>
            <a:r>
              <a:rPr lang="el-GR" sz="2400" dirty="0">
                <a:latin typeface="Times New Roman" panose="02020603050405020304" pitchFamily="18" charset="0"/>
                <a:cs typeface="Times New Roman" panose="02020603050405020304" pitchFamily="18" charset="0"/>
              </a:rPr>
              <a:t>𝑇 = 𝑡</a:t>
            </a:r>
            <a:r>
              <a:rPr lang="es-DO" sz="2400" dirty="0">
                <a:latin typeface="Times New Roman" panose="02020603050405020304" pitchFamily="18" charset="0"/>
                <a:cs typeface="Times New Roman" panose="02020603050405020304" pitchFamily="18" charset="0"/>
              </a:rPr>
              <a:t>/n  </a:t>
            </a:r>
          </a:p>
          <a:p>
            <a:pPr marL="0" indent="0">
              <a:buNone/>
            </a:pPr>
            <a:r>
              <a:rPr lang="el-GR" sz="2400" dirty="0">
                <a:latin typeface="Times New Roman" panose="02020603050405020304" pitchFamily="18" charset="0"/>
                <a:cs typeface="Times New Roman" panose="02020603050405020304" pitchFamily="18" charset="0"/>
              </a:rPr>
              <a:t>= 1</a:t>
            </a:r>
            <a:r>
              <a:rPr lang="es-DO" sz="2400" dirty="0">
                <a:latin typeface="Times New Roman" panose="02020603050405020304" pitchFamily="18" charset="0"/>
                <a:cs typeface="Times New Roman" panose="02020603050405020304" pitchFamily="18" charset="0"/>
              </a:rPr>
              <a:t>/</a:t>
            </a:r>
            <a:r>
              <a:rPr lang="el-GR" sz="2400" dirty="0">
                <a:latin typeface="Times New Roman" panose="02020603050405020304" pitchFamily="18" charset="0"/>
                <a:cs typeface="Times New Roman" panose="02020603050405020304" pitchFamily="18" charset="0"/>
              </a:rPr>
              <a:t>𝑇 = 𝑛</a:t>
            </a:r>
            <a:r>
              <a:rPr lang="es-DO" sz="2400" dirty="0">
                <a:latin typeface="Times New Roman" panose="02020603050405020304" pitchFamily="18" charset="0"/>
                <a:cs typeface="Times New Roman" panose="02020603050405020304" pitchFamily="18" charset="0"/>
              </a:rPr>
              <a:t>/t</a:t>
            </a:r>
          </a:p>
        </p:txBody>
      </p:sp>
      <p:pic>
        <p:nvPicPr>
          <p:cNvPr id="6" name="Imagen 5" descr="Una captura de pantalla de un celular&#10;&#10;Descripción generada automáticamente con confianza media">
            <a:extLst>
              <a:ext uri="{FF2B5EF4-FFF2-40B4-BE49-F238E27FC236}">
                <a16:creationId xmlns:a16="http://schemas.microsoft.com/office/drawing/2014/main" id="{5F3F46B1-6821-AB7E-E09E-07734C81F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161" y="845452"/>
            <a:ext cx="6922943" cy="5167096"/>
          </a:xfrm>
          <a:prstGeom prst="rect">
            <a:avLst/>
          </a:prstGeom>
        </p:spPr>
      </p:pic>
    </p:spTree>
    <p:extLst>
      <p:ext uri="{BB962C8B-B14F-4D97-AF65-F5344CB8AC3E}">
        <p14:creationId xmlns:p14="http://schemas.microsoft.com/office/powerpoint/2010/main" val="265190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C1CAEE-D21B-063B-0E9A-FCB9B1555A6D}"/>
              </a:ext>
            </a:extLst>
          </p:cNvPr>
          <p:cNvSpPr>
            <a:spLocks noGrp="1"/>
          </p:cNvSpPr>
          <p:nvPr>
            <p:ph type="title"/>
          </p:nvPr>
        </p:nvSpPr>
        <p:spPr>
          <a:xfrm>
            <a:off x="1123356" y="1188637"/>
            <a:ext cx="9984615" cy="1597228"/>
          </a:xfrm>
        </p:spPr>
        <p:txBody>
          <a:bodyPr>
            <a:normAutofit/>
          </a:bodyPr>
          <a:lstStyle/>
          <a:p>
            <a:r>
              <a:rPr lang="es-DO" sz="5100">
                <a:latin typeface="Times New Roman" panose="02020603050405020304" pitchFamily="18" charset="0"/>
                <a:cs typeface="Times New Roman" panose="02020603050405020304" pitchFamily="18" charset="0"/>
              </a:rPr>
              <a:t>MOVIMIENTO ARMÓNICO SIMPLE (M.A.S)</a:t>
            </a:r>
          </a:p>
        </p:txBody>
      </p:sp>
      <p:sp>
        <p:nvSpPr>
          <p:cNvPr id="3" name="Marcador de contenido 2">
            <a:extLst>
              <a:ext uri="{FF2B5EF4-FFF2-40B4-BE49-F238E27FC236}">
                <a16:creationId xmlns:a16="http://schemas.microsoft.com/office/drawing/2014/main" id="{878D9936-42BA-83FC-E4D8-C8A09EF637F2}"/>
              </a:ext>
            </a:extLst>
          </p:cNvPr>
          <p:cNvSpPr>
            <a:spLocks noGrp="1"/>
          </p:cNvSpPr>
          <p:nvPr>
            <p:ph idx="1"/>
          </p:nvPr>
        </p:nvSpPr>
        <p:spPr>
          <a:xfrm>
            <a:off x="5255260" y="2998278"/>
            <a:ext cx="4428236" cy="2728198"/>
          </a:xfrm>
        </p:spPr>
        <p:txBody>
          <a:bodyPr anchor="t">
            <a:normAutofit/>
          </a:bodyPr>
          <a:lstStyle/>
          <a:p>
            <a:pPr marL="0" indent="0">
              <a:buNone/>
            </a:pPr>
            <a:r>
              <a:rPr lang="es-DO" sz="2000" dirty="0">
                <a:latin typeface="Times New Roman" panose="02020603050405020304" pitchFamily="18" charset="0"/>
                <a:cs typeface="Times New Roman" panose="02020603050405020304" pitchFamily="18" charset="0"/>
              </a:rPr>
              <a:t>El M.A.S un movimiento periódico en el que el objeto en movimiento es impulsado por una fuerza que apunta hacia la posición de equilibrio (donde la fuerza neta es cero) y la posición del objeto cambia sinusoidalmente en el tiempo.</a:t>
            </a:r>
          </a:p>
          <a:p>
            <a:endParaRPr lang="es-DO" sz="2000" dirty="0"/>
          </a:p>
        </p:txBody>
      </p:sp>
      <p:pic>
        <p:nvPicPr>
          <p:cNvPr id="6" name="Imagen 5" descr="Un conjunto de letras negras en un fondo negro&#10;&#10;Descripción generada automáticamente con confianza media">
            <a:extLst>
              <a:ext uri="{FF2B5EF4-FFF2-40B4-BE49-F238E27FC236}">
                <a16:creationId xmlns:a16="http://schemas.microsoft.com/office/drawing/2014/main" id="{05523C0C-9EA6-8CF2-A6E1-FC8C1AF1D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502" y="2655173"/>
            <a:ext cx="3653758" cy="2521905"/>
          </a:xfrm>
          <a:prstGeom prst="rect">
            <a:avLst/>
          </a:prstGeom>
        </p:spPr>
      </p:pic>
    </p:spTree>
    <p:extLst>
      <p:ext uri="{BB962C8B-B14F-4D97-AF65-F5344CB8AC3E}">
        <p14:creationId xmlns:p14="http://schemas.microsoft.com/office/powerpoint/2010/main" val="362706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2A844C-CB4E-81CD-E586-B964D11F484F}"/>
              </a:ext>
            </a:extLst>
          </p:cNvPr>
          <p:cNvSpPr>
            <a:spLocks noGrp="1"/>
          </p:cNvSpPr>
          <p:nvPr>
            <p:ph type="title"/>
          </p:nvPr>
        </p:nvSpPr>
        <p:spPr>
          <a:xfrm>
            <a:off x="686834" y="1153572"/>
            <a:ext cx="3200400" cy="4461163"/>
          </a:xfrm>
        </p:spPr>
        <p:txBody>
          <a:bodyPr>
            <a:normAutofit/>
          </a:bodyPr>
          <a:lstStyle/>
          <a:p>
            <a:r>
              <a:rPr lang="es-DO" dirty="0">
                <a:solidFill>
                  <a:srgbClr val="FFFFFF"/>
                </a:solidFill>
              </a:rPr>
              <a:t>SISTEMAS CON M.A.S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5A5A5F07-4BDC-7929-B47C-652389B63DF0}"/>
                  </a:ext>
                </a:extLst>
              </p:cNvPr>
              <p:cNvSpPr>
                <a:spLocks noGrp="1"/>
              </p:cNvSpPr>
              <p:nvPr>
                <p:ph idx="1"/>
              </p:nvPr>
            </p:nvSpPr>
            <p:spPr>
              <a:xfrm>
                <a:off x="4213344" y="636190"/>
                <a:ext cx="7622772" cy="6097119"/>
              </a:xfrm>
            </p:spPr>
            <p:txBody>
              <a:bodyPr anchor="ctr">
                <a:normAutofit/>
              </a:bodyPr>
              <a:lstStyle/>
              <a:p>
                <a:pPr marL="0" indent="0">
                  <a:buNone/>
                </a:pPr>
                <a:r>
                  <a:rPr lang="es-DO" sz="2000" dirty="0">
                    <a:latin typeface="Times New Roman" panose="02020603050405020304" pitchFamily="18" charset="0"/>
                    <a:cs typeface="Times New Roman" panose="02020603050405020304" pitchFamily="18" charset="0"/>
                  </a:rPr>
                  <a:t>En física existen diversos modelos que presentan M.A.S. En cada uno de ellos la frecuencia angular depende de algunos parámetros del sistema, una vez obtenida la frecuencia angular se pueden obtener el periodo y la frecuencia del movimiento</a:t>
                </a:r>
              </a:p>
              <a:p>
                <a:pPr marL="0" indent="0">
                  <a:buNone/>
                </a:pPr>
                <a:r>
                  <a:rPr lang="es-DO" sz="2000" dirty="0">
                    <a:latin typeface="Times New Roman" panose="02020603050405020304" pitchFamily="18" charset="0"/>
                    <a:cs typeface="Times New Roman" panose="02020603050405020304" pitchFamily="18" charset="0"/>
                  </a:rPr>
                  <a:t> </a:t>
                </a:r>
                <a:r>
                  <a:rPr lang="es-DO" sz="2000" b="1" dirty="0">
                    <a:latin typeface="Times New Roman" panose="02020603050405020304" pitchFamily="18" charset="0"/>
                    <a:cs typeface="Times New Roman" panose="02020603050405020304" pitchFamily="18" charset="0"/>
                  </a:rPr>
                  <a:t>El sistema Bloque-Resorte.</a:t>
                </a:r>
              </a:p>
              <a:p>
                <a:pPr marL="0" indent="0">
                  <a:buNone/>
                </a:pPr>
                <a:r>
                  <a:rPr lang="es-DO" sz="2000" dirty="0">
                    <a:latin typeface="Times New Roman" panose="02020603050405020304" pitchFamily="18" charset="0"/>
                    <a:cs typeface="Times New Roman" panose="02020603050405020304" pitchFamily="18" charset="0"/>
                  </a:rPr>
                  <a:t>Este sistema consiste de un bloque atado a un resorte, el cual vibra periódicamente bajo una fuerza restauradora (ley de Hooke) que le ejerce el resorte. Formula:</a:t>
                </a:r>
              </a:p>
              <a:p>
                <a:pPr marL="0" indent="0">
                  <a:buNone/>
                </a:pPr>
                <a:r>
                  <a:rPr lang="es-DO" sz="2000" dirty="0">
                    <a:latin typeface="Times New Roman" panose="02020603050405020304" pitchFamily="18" charset="0"/>
                    <a:cs typeface="Times New Roman" panose="02020603050405020304" pitchFamily="18" charset="0"/>
                  </a:rPr>
                  <a:t>𝐹𝑥 = −𝑘m</a:t>
                </a:r>
              </a:p>
              <a:p>
                <a:pPr marL="0" indent="0">
                  <a:buNone/>
                </a:pPr>
                <a:r>
                  <a:rPr lang="es-DO" sz="2000" b="1" dirty="0">
                    <a:latin typeface="Times New Roman" panose="02020603050405020304" pitchFamily="18" charset="0"/>
                    <a:cs typeface="Times New Roman" panose="02020603050405020304" pitchFamily="18" charset="0"/>
                  </a:rPr>
                  <a:t>Energía Mecánica del sistema Bloque-Resorte. </a:t>
                </a:r>
              </a:p>
              <a:p>
                <a:pPr marL="0" indent="0">
                  <a:buNone/>
                </a:pPr>
                <a:r>
                  <a:rPr lang="es-DO" sz="2000" dirty="0">
                    <a:latin typeface="Times New Roman" panose="02020603050405020304" pitchFamily="18" charset="0"/>
                    <a:cs typeface="Times New Roman" panose="02020603050405020304" pitchFamily="18" charset="0"/>
                  </a:rPr>
                  <a:t>La energía mecánica o total del sistema es la suma de la energía potencial elástica más la energía cinética. Además, en este sistema la energía mecánica es proporcional al cuadrado de la amplitud. Formula:</a:t>
                </a:r>
              </a:p>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s-DO" sz="2000" i="1">
                            <a:effectLst/>
                            <a:latin typeface="Cambria Math" panose="02040503050406030204" pitchFamily="18" charset="0"/>
                            <a:ea typeface="Calibri" panose="020F0502020204030204" pitchFamily="34" charset="0"/>
                            <a:cs typeface="Arial" panose="020B0604020202020204" pitchFamily="34" charset="0"/>
                          </a:rPr>
                        </m:ctrlPr>
                      </m:fPr>
                      <m:num>
                        <m:r>
                          <a:rPr lang="en-US" sz="2000" i="1">
                            <a:effectLst/>
                            <a:latin typeface="Cambria Math" panose="02040503050406030204" pitchFamily="18" charset="0"/>
                            <a:ea typeface="Calibri" panose="020F0502020204030204" pitchFamily="34" charset="0"/>
                            <a:cs typeface="Arial" panose="020B0604020202020204" pitchFamily="34" charset="0"/>
                          </a:rPr>
                          <m:t>1</m:t>
                        </m:r>
                      </m:num>
                      <m:den>
                        <m:r>
                          <a:rPr lang="en-US" sz="2000" i="1">
                            <a:effectLst/>
                            <a:latin typeface="Cambria Math" panose="02040503050406030204" pitchFamily="18" charset="0"/>
                            <a:ea typeface="Calibri" panose="020F0502020204030204" pitchFamily="34" charset="0"/>
                            <a:cs typeface="Arial" panose="020B0604020202020204" pitchFamily="34" charset="0"/>
                          </a:rPr>
                          <m:t>2</m:t>
                        </m:r>
                      </m:den>
                    </m:f>
                  </m:oMath>
                </a14:m>
                <a:r>
                  <a:rPr lang="es-DO"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-KX</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s-DO" sz="20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1</m:t>
                        </m:r>
                      </m:num>
                      <m:den>
                        <m:r>
                          <a:rPr lang="en-US" sz="2000" i="1">
                            <a:effectLst/>
                            <a:latin typeface="Cambria Math" panose="02040503050406030204" pitchFamily="18" charset="0"/>
                            <a:ea typeface="Times New Roman" panose="02020603050405020304" pitchFamily="18" charset="0"/>
                            <a:cs typeface="Arial" panose="020B0604020202020204" pitchFamily="34" charset="0"/>
                          </a:rPr>
                          <m:t>2</m:t>
                        </m:r>
                      </m:den>
                    </m:f>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mv</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 = </a:t>
                </a:r>
                <a14:m>
                  <m:oMath xmlns:m="http://schemas.openxmlformats.org/officeDocument/2006/math">
                    <m:f>
                      <m:fPr>
                        <m:ctrlPr>
                          <a:rPr lang="es-DO" sz="2000" i="1" baseline="30000">
                            <a:effectLst/>
                            <a:latin typeface="Cambria Math" panose="02040503050406030204" pitchFamily="18" charset="0"/>
                            <a:ea typeface="Times New Roman" panose="02020603050405020304" pitchFamily="18" charset="0"/>
                            <a:cs typeface="Arial" panose="020B0604020202020204" pitchFamily="34" charset="0"/>
                          </a:rPr>
                        </m:ctrlPr>
                      </m:fPr>
                      <m:num>
                        <m:r>
                          <a:rPr lang="es-DO" sz="2000" i="1" baseline="30000">
                            <a:effectLst/>
                            <a:latin typeface="Cambria Math" panose="02040503050406030204" pitchFamily="18" charset="0"/>
                            <a:ea typeface="Times New Roman" panose="02020603050405020304" pitchFamily="18" charset="0"/>
                            <a:cs typeface="Arial" panose="020B0604020202020204" pitchFamily="34" charset="0"/>
                          </a:rPr>
                          <m:t>1</m:t>
                        </m:r>
                      </m:num>
                      <m:den>
                        <m:r>
                          <a:rPr lang="es-DO" sz="2000" i="1" baseline="30000">
                            <a:effectLst/>
                            <a:latin typeface="Cambria Math" panose="02040503050406030204" pitchFamily="18" charset="0"/>
                            <a:ea typeface="Times New Roman" panose="02020603050405020304" pitchFamily="18" charset="0"/>
                            <a:cs typeface="Arial" panose="020B0604020202020204" pitchFamily="34" charset="0"/>
                          </a:rPr>
                          <m:t>2</m:t>
                        </m:r>
                      </m:den>
                    </m:f>
                  </m:oMath>
                </a14:m>
                <a:r>
                  <a:rPr lang="es-DO"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DO" sz="2000" dirty="0">
                    <a:effectLst/>
                    <a:latin typeface="Times New Roman" panose="02020603050405020304" pitchFamily="18" charset="0"/>
                    <a:ea typeface="Times New Roman" panose="02020603050405020304" pitchFamily="18" charset="0"/>
                    <a:cs typeface="Times New Roman" panose="02020603050405020304" pitchFamily="18" charset="0"/>
                  </a:rPr>
                  <a:t> KA</a:t>
                </a:r>
                <a:r>
                  <a:rPr lang="es-DO"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DO"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s-DO" sz="1100" dirty="0"/>
              </a:p>
            </p:txBody>
          </p:sp>
        </mc:Choice>
        <mc:Fallback>
          <p:sp>
            <p:nvSpPr>
              <p:cNvPr id="3" name="Marcador de contenido 2">
                <a:extLst>
                  <a:ext uri="{FF2B5EF4-FFF2-40B4-BE49-F238E27FC236}">
                    <a16:creationId xmlns:a16="http://schemas.microsoft.com/office/drawing/2014/main" id="{5A5A5F07-4BDC-7929-B47C-652389B63DF0}"/>
                  </a:ext>
                </a:extLst>
              </p:cNvPr>
              <p:cNvSpPr>
                <a:spLocks noGrp="1" noRot="1" noChangeAspect="1" noMove="1" noResize="1" noEditPoints="1" noAdjustHandles="1" noChangeArrowheads="1" noChangeShapeType="1" noTextEdit="1"/>
              </p:cNvSpPr>
              <p:nvPr>
                <p:ph idx="1"/>
              </p:nvPr>
            </p:nvSpPr>
            <p:spPr>
              <a:xfrm>
                <a:off x="4213344" y="636190"/>
                <a:ext cx="7622772" cy="6097119"/>
              </a:xfrm>
              <a:blipFill>
                <a:blip r:embed="rId2"/>
                <a:stretch>
                  <a:fillRect l="-799" r="-1599"/>
                </a:stretch>
              </a:blipFill>
            </p:spPr>
            <p:txBody>
              <a:bodyPr/>
              <a:lstStyle/>
              <a:p>
                <a:r>
                  <a:rPr lang="es-DO">
                    <a:noFill/>
                  </a:rPr>
                  <a:t> </a:t>
                </a:r>
              </a:p>
            </p:txBody>
          </p:sp>
        </mc:Fallback>
      </mc:AlternateContent>
    </p:spTree>
    <p:extLst>
      <p:ext uri="{BB962C8B-B14F-4D97-AF65-F5344CB8AC3E}">
        <p14:creationId xmlns:p14="http://schemas.microsoft.com/office/powerpoint/2010/main" val="93166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BB5C3C-B275-40D7-11B0-E1690E121340}"/>
              </a:ext>
            </a:extLst>
          </p:cNvPr>
          <p:cNvSpPr>
            <a:spLocks noGrp="1"/>
          </p:cNvSpPr>
          <p:nvPr>
            <p:ph type="title"/>
          </p:nvPr>
        </p:nvSpPr>
        <p:spPr>
          <a:xfrm>
            <a:off x="761800" y="762001"/>
            <a:ext cx="5334197" cy="1708242"/>
          </a:xfrm>
        </p:spPr>
        <p:txBody>
          <a:bodyPr anchor="ctr">
            <a:normAutofit/>
          </a:bodyPr>
          <a:lstStyle/>
          <a:p>
            <a:r>
              <a:rPr lang="es-DO" dirty="0">
                <a:latin typeface="Times New Roman" panose="02020603050405020304" pitchFamily="18" charset="0"/>
                <a:cs typeface="Times New Roman" panose="02020603050405020304" pitchFamily="18" charset="0"/>
              </a:rPr>
              <a:t>El Péndulo Simple </a:t>
            </a:r>
          </a:p>
        </p:txBody>
      </p:sp>
      <p:sp>
        <p:nvSpPr>
          <p:cNvPr id="3" name="Marcador de contenido 2">
            <a:extLst>
              <a:ext uri="{FF2B5EF4-FFF2-40B4-BE49-F238E27FC236}">
                <a16:creationId xmlns:a16="http://schemas.microsoft.com/office/drawing/2014/main" id="{DBA14F76-1455-8763-1F72-F5FA14F48765}"/>
              </a:ext>
            </a:extLst>
          </p:cNvPr>
          <p:cNvSpPr>
            <a:spLocks noGrp="1"/>
          </p:cNvSpPr>
          <p:nvPr>
            <p:ph idx="1"/>
          </p:nvPr>
        </p:nvSpPr>
        <p:spPr>
          <a:xfrm>
            <a:off x="761799" y="2408624"/>
            <a:ext cx="5334197" cy="2255497"/>
          </a:xfrm>
        </p:spPr>
        <p:txBody>
          <a:bodyPr anchor="ctr">
            <a:normAutofit/>
          </a:bodyPr>
          <a:lstStyle/>
          <a:p>
            <a:pPr marL="0" indent="0">
              <a:buNone/>
            </a:pPr>
            <a:r>
              <a:rPr lang="es-DO" sz="2000" dirty="0">
                <a:latin typeface="Times New Roman" panose="02020603050405020304" pitchFamily="18" charset="0"/>
                <a:cs typeface="Times New Roman" panose="02020603050405020304" pitchFamily="18" charset="0"/>
              </a:rPr>
              <a:t>El péndulo simple es un sistema constituido por un hilo inextensible de masa despreciable y longitud 𝑙, con un extremo unido a un cuerpo de masa 𝑚, el cual se suspende de un punto fijo, unido al otro extremo.</a:t>
            </a:r>
          </a:p>
        </p:txBody>
      </p:sp>
      <p:pic>
        <p:nvPicPr>
          <p:cNvPr id="14" name="Picture 4" descr="Juego de péndulo de bolas magnéticas">
            <a:extLst>
              <a:ext uri="{FF2B5EF4-FFF2-40B4-BE49-F238E27FC236}">
                <a16:creationId xmlns:a16="http://schemas.microsoft.com/office/drawing/2014/main" id="{5597880E-52AC-0C6A-A39F-0E2F955B2955}"/>
              </a:ext>
            </a:extLst>
          </p:cNvPr>
          <p:cNvPicPr>
            <a:picLocks noChangeAspect="1"/>
          </p:cNvPicPr>
          <p:nvPr/>
        </p:nvPicPr>
        <p:blipFill rotWithShape="1">
          <a:blip r:embed="rId2"/>
          <a:srcRect l="23547" r="2151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5717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AC1096-575D-BF5A-B7C0-7395DD96A647}"/>
              </a:ext>
            </a:extLst>
          </p:cNvPr>
          <p:cNvSpPr>
            <a:spLocks noGrp="1"/>
          </p:cNvSpPr>
          <p:nvPr>
            <p:ph type="title"/>
          </p:nvPr>
        </p:nvSpPr>
        <p:spPr>
          <a:xfrm>
            <a:off x="1075766" y="1188637"/>
            <a:ext cx="3578529" cy="4480726"/>
          </a:xfrm>
        </p:spPr>
        <p:txBody>
          <a:bodyPr>
            <a:normAutofit/>
          </a:bodyPr>
          <a:lstStyle/>
          <a:p>
            <a:r>
              <a:rPr lang="es-DO" sz="3600" dirty="0">
                <a:latin typeface="Times New Roman" panose="02020603050405020304" pitchFamily="18" charset="0"/>
                <a:cs typeface="Times New Roman" panose="02020603050405020304" pitchFamily="18" charset="0"/>
              </a:rPr>
              <a:t>MOVIMIENTO ONDULATORIO </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4FA3E83-71E5-E788-8947-12E7176369D7}"/>
              </a:ext>
            </a:extLst>
          </p:cNvPr>
          <p:cNvSpPr>
            <a:spLocks noGrp="1"/>
          </p:cNvSpPr>
          <p:nvPr>
            <p:ph idx="1"/>
          </p:nvPr>
        </p:nvSpPr>
        <p:spPr>
          <a:xfrm>
            <a:off x="4995020" y="742246"/>
            <a:ext cx="6105461" cy="5369939"/>
          </a:xfrm>
        </p:spPr>
        <p:txBody>
          <a:bodyPr anchor="ctr">
            <a:normAutofit/>
          </a:bodyPr>
          <a:lstStyle/>
          <a:p>
            <a:pPr marL="0" indent="0">
              <a:buNone/>
            </a:pPr>
            <a:r>
              <a:rPr lang="es-DO" sz="1800" dirty="0">
                <a:latin typeface="Times New Roman" panose="02020603050405020304" pitchFamily="18" charset="0"/>
                <a:cs typeface="Times New Roman" panose="02020603050405020304" pitchFamily="18" charset="0"/>
              </a:rPr>
              <a:t>Un movimiento ondulatorio o una onda es una perturbación que se mueve de un lugar a otro dentro de algún medio. </a:t>
            </a:r>
          </a:p>
          <a:p>
            <a:pPr marL="0" indent="0">
              <a:buNone/>
            </a:pPr>
            <a:r>
              <a:rPr lang="es-DO" sz="1800" b="1" dirty="0">
                <a:latin typeface="Times New Roman" panose="02020603050405020304" pitchFamily="18" charset="0"/>
                <a:cs typeface="Times New Roman" panose="02020603050405020304" pitchFamily="18" charset="0"/>
              </a:rPr>
              <a:t>Clasificación de las ondas según el movimiento de los elementos del medio: </a:t>
            </a:r>
          </a:p>
          <a:p>
            <a:r>
              <a:rPr lang="es-DO" sz="1800" b="1" dirty="0">
                <a:latin typeface="Times New Roman" panose="02020603050405020304" pitchFamily="18" charset="0"/>
                <a:cs typeface="Times New Roman" panose="02020603050405020304" pitchFamily="18" charset="0"/>
              </a:rPr>
              <a:t>Ondas Longitudinales</a:t>
            </a:r>
            <a:r>
              <a:rPr lang="es-DO" sz="1800" dirty="0">
                <a:latin typeface="Times New Roman" panose="02020603050405020304" pitchFamily="18" charset="0"/>
                <a:cs typeface="Times New Roman" panose="02020603050405020304" pitchFamily="18" charset="0"/>
              </a:rPr>
              <a:t>: los elementos del medio se mueven en la misma dirección de la propagación de la onda. </a:t>
            </a:r>
          </a:p>
          <a:p>
            <a:r>
              <a:rPr lang="es-DO" sz="1800" b="1" dirty="0">
                <a:latin typeface="Times New Roman" panose="02020603050405020304" pitchFamily="18" charset="0"/>
                <a:cs typeface="Times New Roman" panose="02020603050405020304" pitchFamily="18" charset="0"/>
              </a:rPr>
              <a:t>Ondas Transversales: </a:t>
            </a:r>
            <a:r>
              <a:rPr lang="es-DO" sz="1800" dirty="0">
                <a:latin typeface="Times New Roman" panose="02020603050405020304" pitchFamily="18" charset="0"/>
                <a:cs typeface="Times New Roman" panose="02020603050405020304" pitchFamily="18" charset="0"/>
              </a:rPr>
              <a:t>los elementos del medio de mueven de forma perpendicular a dirección de propagación de la onda</a:t>
            </a:r>
          </a:p>
          <a:p>
            <a:pPr marL="0" indent="0">
              <a:buNone/>
            </a:pPr>
            <a:r>
              <a:rPr lang="es-DO" sz="1800" b="1" dirty="0">
                <a:latin typeface="Times New Roman" panose="02020603050405020304" pitchFamily="18" charset="0"/>
                <a:cs typeface="Times New Roman" panose="02020603050405020304" pitchFamily="18" charset="0"/>
              </a:rPr>
              <a:t>Clasificación de las ondas según el tipo de energía que se propaga:</a:t>
            </a:r>
          </a:p>
          <a:p>
            <a:r>
              <a:rPr lang="es-DO" sz="1800" b="1" dirty="0">
                <a:latin typeface="Times New Roman" panose="02020603050405020304" pitchFamily="18" charset="0"/>
                <a:cs typeface="Times New Roman" panose="02020603050405020304" pitchFamily="18" charset="0"/>
              </a:rPr>
              <a:t>Ondas Mecánicas:</a:t>
            </a:r>
            <a:r>
              <a:rPr lang="es-DO" sz="1800" dirty="0">
                <a:latin typeface="Times New Roman" panose="02020603050405020304" pitchFamily="18" charset="0"/>
                <a:cs typeface="Times New Roman" panose="02020603050405020304" pitchFamily="18" charset="0"/>
              </a:rPr>
              <a:t> requieren de un medio material para poder propagarse.</a:t>
            </a:r>
          </a:p>
          <a:p>
            <a:r>
              <a:rPr lang="es-DO" sz="1800" b="1" dirty="0">
                <a:latin typeface="Times New Roman" panose="02020603050405020304" pitchFamily="18" charset="0"/>
                <a:cs typeface="Times New Roman" panose="02020603050405020304" pitchFamily="18" charset="0"/>
              </a:rPr>
              <a:t>Ondas Electromagnéticas: </a:t>
            </a:r>
            <a:r>
              <a:rPr lang="es-DO" sz="1800" dirty="0">
                <a:latin typeface="Times New Roman" panose="02020603050405020304" pitchFamily="18" charset="0"/>
                <a:cs typeface="Times New Roman" panose="02020603050405020304" pitchFamily="18" charset="0"/>
              </a:rPr>
              <a:t>No requieren de un medio material para propagarse.</a:t>
            </a:r>
          </a:p>
          <a:p>
            <a:pPr marL="0" indent="0">
              <a:buNone/>
            </a:pPr>
            <a:endParaRPr lang="es-DO" sz="1600" dirty="0"/>
          </a:p>
        </p:txBody>
      </p:sp>
    </p:spTree>
    <p:extLst>
      <p:ext uri="{BB962C8B-B14F-4D97-AF65-F5344CB8AC3E}">
        <p14:creationId xmlns:p14="http://schemas.microsoft.com/office/powerpoint/2010/main" val="32611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77CB3-82BC-6E73-9F05-9F13C3465D19}"/>
              </a:ext>
            </a:extLst>
          </p:cNvPr>
          <p:cNvSpPr>
            <a:spLocks noGrp="1"/>
          </p:cNvSpPr>
          <p:nvPr>
            <p:ph type="title"/>
          </p:nvPr>
        </p:nvSpPr>
        <p:spPr>
          <a:xfrm>
            <a:off x="210913" y="68590"/>
            <a:ext cx="6206836" cy="1616203"/>
          </a:xfrm>
        </p:spPr>
        <p:txBody>
          <a:bodyPr anchor="b">
            <a:normAutofit fontScale="90000"/>
          </a:bodyPr>
          <a:lstStyle/>
          <a:p>
            <a:r>
              <a:rPr lang="es-DO" sz="4000" dirty="0">
                <a:latin typeface="Times New Roman" panose="02020603050405020304" pitchFamily="18" charset="0"/>
                <a:cs typeface="Times New Roman" panose="02020603050405020304" pitchFamily="18" charset="0"/>
              </a:rPr>
              <a:t>ONDAS TRANSVERSALES EN CUERDAS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D6E56BC-C76C-7F27-027F-0C61DE857434}"/>
                  </a:ext>
                </a:extLst>
              </p:cNvPr>
              <p:cNvSpPr>
                <a:spLocks noGrp="1"/>
              </p:cNvSpPr>
              <p:nvPr>
                <p:ph idx="1"/>
              </p:nvPr>
            </p:nvSpPr>
            <p:spPr>
              <a:xfrm>
                <a:off x="876692" y="1842868"/>
                <a:ext cx="4355265" cy="4138440"/>
              </a:xfrm>
            </p:spPr>
            <p:txBody>
              <a:bodyPr anchor="t">
                <a:normAutofit/>
              </a:bodyPr>
              <a:lstStyle/>
              <a:p>
                <a:pPr marL="0" indent="0">
                  <a:buNone/>
                </a:pPr>
                <a:r>
                  <a:rPr lang="es-DO" sz="1700" dirty="0">
                    <a:latin typeface="Times New Roman" panose="02020603050405020304" pitchFamily="18" charset="0"/>
                    <a:cs typeface="Times New Roman" panose="02020603050405020304" pitchFamily="18" charset="0"/>
                  </a:rPr>
                  <a:t>Al mover rápidamente el extremo de una cuerda se pueden generar ondas. La rapidez con la que se propagan las ondas en una cuerda depende de dos cantidades: a) la densidad de masa lineal 𝝁(kgΤm) y b) la tensión en la cuerda 𝑭(N).</a:t>
                </a:r>
              </a:p>
              <a:p>
                <a:pPr marL="0" indent="0">
                  <a:spcAft>
                    <a:spcPts val="800"/>
                  </a:spcAft>
                  <a:buNone/>
                </a:pPr>
                <a:r>
                  <a:rPr lang="es-DO" sz="1700" dirty="0">
                    <a:effectLst/>
                    <a:latin typeface="Times New Roman" panose="02020603050405020304" pitchFamily="18" charset="0"/>
                    <a:ea typeface="Calibri" panose="020F0502020204030204" pitchFamily="34" charset="0"/>
                    <a:cs typeface="Times New Roman" panose="02020603050405020304" pitchFamily="18" charset="0"/>
                  </a:rPr>
                  <a:t>Expresión para la rapidez de las ondas en una cuerda:</a:t>
                </a:r>
              </a:p>
              <a:p>
                <a:pPr marL="0" indent="0">
                  <a:spcAft>
                    <a:spcPts val="800"/>
                  </a:spcAft>
                  <a:buNone/>
                </a:pPr>
                <a:r>
                  <a:rPr lang="es-DO" sz="1700" dirty="0">
                    <a:effectLst/>
                    <a:latin typeface="Times New Roman" panose="02020603050405020304" pitchFamily="18" charset="0"/>
                    <a:ea typeface="Times New Roman" panose="02020603050405020304" pitchFamily="18" charset="0"/>
                    <a:cs typeface="Times New Roman" panose="02020603050405020304" pitchFamily="18" charset="0"/>
                  </a:rPr>
                  <a:t>V=</a:t>
                </a:r>
                <a14:m>
                  <m:oMath xmlns:m="http://schemas.openxmlformats.org/officeDocument/2006/math">
                    <m:rad>
                      <m:radPr>
                        <m:degHide m:val="on"/>
                        <m:ctrlPr>
                          <a:rPr lang="es-DO" sz="1700" i="1">
                            <a:effectLst/>
                            <a:latin typeface="Cambria Math" panose="02040503050406030204" pitchFamily="18" charset="0"/>
                            <a:ea typeface="Calibri" panose="020F0502020204030204" pitchFamily="34" charset="0"/>
                            <a:cs typeface="Arial" panose="020B0604020202020204" pitchFamily="34" charset="0"/>
                          </a:rPr>
                        </m:ctrlPr>
                      </m:radPr>
                      <m:deg/>
                      <m:e>
                        <m:f>
                          <m:fPr>
                            <m:ctrlPr>
                              <a:rPr lang="es-DO" sz="1700" i="1">
                                <a:effectLst/>
                                <a:latin typeface="Cambria Math" panose="02040503050406030204" pitchFamily="18" charset="0"/>
                                <a:ea typeface="Calibri" panose="020F0502020204030204" pitchFamily="34" charset="0"/>
                                <a:cs typeface="Arial" panose="020B0604020202020204" pitchFamily="34" charset="0"/>
                              </a:rPr>
                            </m:ctrlPr>
                          </m:fPr>
                          <m:num>
                            <m:r>
                              <a:rPr lang="es-DO" sz="1700" i="1">
                                <a:effectLst/>
                                <a:latin typeface="Cambria Math" panose="02040503050406030204" pitchFamily="18" charset="0"/>
                                <a:ea typeface="Calibri" panose="020F0502020204030204" pitchFamily="34" charset="0"/>
                                <a:cs typeface="Arial" panose="020B0604020202020204" pitchFamily="34" charset="0"/>
                              </a:rPr>
                              <m:t>𝐹</m:t>
                            </m:r>
                          </m:num>
                          <m:den>
                            <m:r>
                              <m:rPr>
                                <m:sty m:val="p"/>
                              </m:rPr>
                              <a:rPr lang="es-DO" sz="1700">
                                <a:effectLst/>
                                <a:latin typeface="Cambria Math" panose="02040503050406030204" pitchFamily="18" charset="0"/>
                                <a:ea typeface="Calibri" panose="020F0502020204030204" pitchFamily="34" charset="0"/>
                                <a:cs typeface="Cambria Math" panose="02040503050406030204" pitchFamily="18" charset="0"/>
                              </a:rPr>
                              <m:t>μ</m:t>
                            </m:r>
                          </m:den>
                        </m:f>
                      </m:e>
                    </m:rad>
                  </m:oMath>
                </a14:m>
                <a:endParaRPr lang="es-DO" sz="1700" dirty="0">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s-DO" sz="1700" dirty="0">
                    <a:effectLst/>
                    <a:latin typeface="Times New Roman" panose="02020603050405020304" pitchFamily="18" charset="0"/>
                    <a:ea typeface="Calibri" panose="020F0502020204030204" pitchFamily="34" charset="0"/>
                    <a:cs typeface="Times New Roman" panose="02020603050405020304" pitchFamily="18" charset="0"/>
                  </a:rPr>
                  <a:t>Par una cuerda con distribución uniforme de masa, 𝜇 se puede determinar dividiendo la masa 𝑚 de la cuerda entre su longitud 𝑙:</a:t>
                </a:r>
              </a:p>
              <a:p>
                <a:pPr marL="0" indent="0">
                  <a:spcAft>
                    <a:spcPts val="800"/>
                  </a:spcAft>
                  <a:buNone/>
                </a:pPr>
                <a14:m>
                  <m:oMath xmlns:m="http://schemas.openxmlformats.org/officeDocument/2006/math">
                    <m:r>
                      <m:rPr>
                        <m:sty m:val="p"/>
                      </m:rPr>
                      <a:rPr lang="es-DO" sz="1700">
                        <a:effectLst/>
                        <a:latin typeface="Cambria Math" panose="02040503050406030204" pitchFamily="18" charset="0"/>
                        <a:ea typeface="Calibri" panose="020F0502020204030204" pitchFamily="34" charset="0"/>
                        <a:cs typeface="Cambria Math" panose="02040503050406030204" pitchFamily="18" charset="0"/>
                      </a:rPr>
                      <m:t>μ</m:t>
                    </m:r>
                  </m:oMath>
                </a14:m>
                <a:r>
                  <a:rPr lang="es-DO" sz="17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s-DO" sz="1700" i="1">
                            <a:effectLst/>
                            <a:latin typeface="Cambria Math" panose="02040503050406030204" pitchFamily="18" charset="0"/>
                            <a:ea typeface="Times New Roman" panose="02020603050405020304" pitchFamily="18" charset="0"/>
                            <a:cs typeface="Arial" panose="020B0604020202020204" pitchFamily="34" charset="0"/>
                          </a:rPr>
                        </m:ctrlPr>
                      </m:fPr>
                      <m:num>
                        <m:r>
                          <a:rPr lang="es-DO" sz="1700" i="1">
                            <a:effectLst/>
                            <a:latin typeface="Cambria Math" panose="02040503050406030204" pitchFamily="18" charset="0"/>
                            <a:ea typeface="Times New Roman" panose="02020603050405020304" pitchFamily="18" charset="0"/>
                            <a:cs typeface="Arial" panose="020B0604020202020204" pitchFamily="34" charset="0"/>
                          </a:rPr>
                          <m:t>𝑚</m:t>
                        </m:r>
                      </m:num>
                      <m:den>
                        <m:r>
                          <a:rPr lang="es-DO" sz="1700" i="1">
                            <a:effectLst/>
                            <a:latin typeface="Cambria Math" panose="02040503050406030204" pitchFamily="18" charset="0"/>
                            <a:ea typeface="Times New Roman" panose="02020603050405020304" pitchFamily="18" charset="0"/>
                            <a:cs typeface="Arial" panose="020B0604020202020204" pitchFamily="34" charset="0"/>
                          </a:rPr>
                          <m:t>𝑙</m:t>
                        </m:r>
                      </m:den>
                    </m:f>
                  </m:oMath>
                </a14:m>
                <a:endParaRPr lang="es-DO" sz="17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endParaRPr lang="es-DO"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DD6E56BC-C76C-7F27-027F-0C61DE857434}"/>
                  </a:ext>
                </a:extLst>
              </p:cNvPr>
              <p:cNvSpPr>
                <a:spLocks noGrp="1" noRot="1" noChangeAspect="1" noMove="1" noResize="1" noEditPoints="1" noAdjustHandles="1" noChangeArrowheads="1" noChangeShapeType="1" noTextEdit="1"/>
              </p:cNvSpPr>
              <p:nvPr>
                <p:ph idx="1"/>
              </p:nvPr>
            </p:nvSpPr>
            <p:spPr>
              <a:xfrm>
                <a:off x="876692" y="1842868"/>
                <a:ext cx="4355265" cy="4138440"/>
              </a:xfrm>
              <a:blipFill>
                <a:blip r:embed="rId2"/>
                <a:stretch>
                  <a:fillRect l="-980" t="-884" r="-1961"/>
                </a:stretch>
              </a:blipFill>
            </p:spPr>
            <p:txBody>
              <a:bodyPr/>
              <a:lstStyle/>
              <a:p>
                <a:r>
                  <a:rPr lang="es-DO">
                    <a:noFill/>
                  </a:rPr>
                  <a:t> </a:t>
                </a:r>
              </a:p>
            </p:txBody>
          </p:sp>
        </mc:Fallback>
      </mc:AlternateContent>
      <p:sp>
        <p:nvSpPr>
          <p:cNvPr id="16"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6" name="Imagen 5" descr="Gráfico de líneas&#10;&#10;Descripción generada automáticamente">
            <a:extLst>
              <a:ext uri="{FF2B5EF4-FFF2-40B4-BE49-F238E27FC236}">
                <a16:creationId xmlns:a16="http://schemas.microsoft.com/office/drawing/2014/main" id="{94BFA23A-17F9-DC80-0B2A-F2353830C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475" y="-11279"/>
            <a:ext cx="6346996" cy="6858000"/>
          </a:xfrm>
          <a:prstGeom prst="rect">
            <a:avLst/>
          </a:prstGeom>
        </p:spPr>
      </p:pic>
    </p:spTree>
    <p:extLst>
      <p:ext uri="{BB962C8B-B14F-4D97-AF65-F5344CB8AC3E}">
        <p14:creationId xmlns:p14="http://schemas.microsoft.com/office/powerpoint/2010/main" val="102009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CA2740-5046-A573-3BA7-04FF1C22F829}"/>
              </a:ext>
            </a:extLst>
          </p:cNvPr>
          <p:cNvSpPr>
            <a:spLocks noGrp="1"/>
          </p:cNvSpPr>
          <p:nvPr>
            <p:ph type="title"/>
          </p:nvPr>
        </p:nvSpPr>
        <p:spPr>
          <a:xfrm>
            <a:off x="640079" y="165701"/>
            <a:ext cx="4670097" cy="2116509"/>
          </a:xfrm>
        </p:spPr>
        <p:txBody>
          <a:bodyPr anchor="b">
            <a:normAutofit fontScale="90000"/>
          </a:bodyPr>
          <a:lstStyle/>
          <a:p>
            <a:r>
              <a:rPr lang="es-DO" sz="4200" b="1" dirty="0">
                <a:latin typeface="Times New Roman" panose="02020603050405020304" pitchFamily="18" charset="0"/>
                <a:cs typeface="Times New Roman" panose="02020603050405020304" pitchFamily="18" charset="0"/>
              </a:rPr>
              <a:t>ONDAS MECÁNICAS LONGITUDINALES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88F8C5F-AA4C-2F13-61C9-69FBF5AA5DAF}"/>
                  </a:ext>
                </a:extLst>
              </p:cNvPr>
              <p:cNvSpPr>
                <a:spLocks noGrp="1"/>
              </p:cNvSpPr>
              <p:nvPr>
                <p:ph idx="1"/>
              </p:nvPr>
            </p:nvSpPr>
            <p:spPr>
              <a:xfrm>
                <a:off x="640080" y="2872899"/>
                <a:ext cx="4243589" cy="3320668"/>
              </a:xfrm>
            </p:spPr>
            <p:txBody>
              <a:bodyPr>
                <a:normAutofit/>
              </a:bodyPr>
              <a:lstStyle/>
              <a:p>
                <a:pPr marL="0" indent="0">
                  <a:buNone/>
                </a:pPr>
                <a:r>
                  <a:rPr lang="es-DO" sz="2000" dirty="0">
                    <a:latin typeface="Times New Roman" panose="02020603050405020304" pitchFamily="18" charset="0"/>
                    <a:cs typeface="Times New Roman" panose="02020603050405020304" pitchFamily="18" charset="0"/>
                  </a:rPr>
                  <a:t>Una onda longitudinal es una onda en la que el movimiento de oscilación de las partículas del medio se produce en la misma dirección de propagación de la onda.</a:t>
                </a:r>
              </a:p>
              <a:p>
                <a:pPr marL="0" indent="0">
                  <a:buNone/>
                </a:pPr>
                <a:r>
                  <a:rPr lang="es-DO" sz="2000" dirty="0">
                    <a:latin typeface="Times New Roman" panose="02020603050405020304" pitchFamily="18" charset="0"/>
                    <a:cs typeface="Times New Roman" panose="02020603050405020304" pitchFamily="18" charset="0"/>
                  </a:rPr>
                  <a:t>El desplazamiento en los elementos del medio se representa por 𝑆 y 𝑆𝑚á𝑥 para representar la amplitud, así que la ecuación es análoga a la ecuación es:</a:t>
                </a:r>
              </a:p>
              <a:p>
                <a:pPr>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 </a:t>
                </a:r>
                <a:r>
                  <a:rPr lang="en-US" sz="2000" baseline="-25000" dirty="0">
                    <a:effectLst/>
                    <a:latin typeface="Times New Roman" panose="02020603050405020304" pitchFamily="18" charset="0"/>
                    <a:ea typeface="Times New Roman" panose="02020603050405020304" pitchFamily="18" charset="0"/>
                    <a:cs typeface="Times New Roman" panose="02020603050405020304" pitchFamily="18" charset="0"/>
                  </a:rPr>
                  <a:t>máx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cos( kx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wt + </a:t>
                </a:r>
                <a:r>
                  <a:rPr lang="es-DO" sz="2000" dirty="0">
                    <a:effectLst/>
                    <a:latin typeface="Times New Roman" panose="02020603050405020304" pitchFamily="18" charset="0"/>
                    <a:ea typeface="Calibri" panose="020F0502020204030204" pitchFamily="34" charset="0"/>
                    <a:cs typeface="Times New Roman" panose="02020603050405020304" pitchFamily="18" charset="0"/>
                  </a:rPr>
                  <a:t>𝜑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pPr>
                <a:endParaRPr lang="en-US" sz="1900" dirty="0">
                  <a:latin typeface="Cambria Math" panose="02040503050406030204" pitchFamily="18" charset="0"/>
                  <a:ea typeface="Calibri" panose="020F0502020204030204" pitchFamily="34" charset="0"/>
                  <a:cs typeface="Arial" panose="020B0604020202020204" pitchFamily="34" charset="0"/>
                </a:endParaRPr>
              </a:p>
              <a:p>
                <a:pPr marL="0" indent="0">
                  <a:spcAft>
                    <a:spcPts val="800"/>
                  </a:spcAft>
                  <a:buNone/>
                </a:pPr>
                <a:endParaRPr lang="es-DO" sz="1900" dirty="0">
                  <a:effectLst/>
                  <a:latin typeface="Calibri" panose="020F0502020204030204" pitchFamily="34" charset="0"/>
                  <a:ea typeface="Calibri" panose="020F0502020204030204" pitchFamily="34" charset="0"/>
                  <a:cs typeface="Arial" panose="020B0604020202020204" pitchFamily="34" charset="0"/>
                </a:endParaRPr>
              </a:p>
              <a:p>
                <a:endParaRPr lang="es-DO" sz="1900" dirty="0"/>
              </a:p>
            </p:txBody>
          </p:sp>
        </mc:Choice>
        <mc:Fallback xmlns="">
          <p:sp>
            <p:nvSpPr>
              <p:cNvPr id="3" name="Marcador de contenido 2">
                <a:extLst>
                  <a:ext uri="{FF2B5EF4-FFF2-40B4-BE49-F238E27FC236}">
                    <a16:creationId xmlns:a16="http://schemas.microsoft.com/office/drawing/2014/main" id="{288F8C5F-AA4C-2F13-61C9-69FBF5AA5DAF}"/>
                  </a:ext>
                </a:extLst>
              </p:cNvPr>
              <p:cNvSpPr>
                <a:spLocks noGrp="1" noRot="1" noChangeAspect="1" noMove="1" noResize="1" noEditPoints="1" noAdjustHandles="1" noChangeArrowheads="1" noChangeShapeType="1" noTextEdit="1"/>
              </p:cNvSpPr>
              <p:nvPr>
                <p:ph idx="1"/>
              </p:nvPr>
            </p:nvSpPr>
            <p:spPr>
              <a:xfrm>
                <a:off x="640080" y="2872899"/>
                <a:ext cx="4243589" cy="3320668"/>
              </a:xfrm>
              <a:blipFill>
                <a:blip r:embed="rId2"/>
                <a:stretch>
                  <a:fillRect l="-1437" t="-1835" r="-1293"/>
                </a:stretch>
              </a:blipFill>
            </p:spPr>
            <p:txBody>
              <a:bodyPr/>
              <a:lstStyle/>
              <a:p>
                <a:r>
                  <a:rPr lang="es-DO">
                    <a:noFill/>
                  </a:rPr>
                  <a:t> </a:t>
                </a:r>
              </a:p>
            </p:txBody>
          </p:sp>
        </mc:Fallback>
      </mc:AlternateContent>
      <p:pic>
        <p:nvPicPr>
          <p:cNvPr id="5" name="Picture 4">
            <a:extLst>
              <a:ext uri="{FF2B5EF4-FFF2-40B4-BE49-F238E27FC236}">
                <a16:creationId xmlns:a16="http://schemas.microsoft.com/office/drawing/2014/main" id="{9419ADEF-36AE-7D8C-98A8-3F29C648EE0B}"/>
              </a:ext>
            </a:extLst>
          </p:cNvPr>
          <p:cNvPicPr>
            <a:picLocks noChangeAspect="1"/>
          </p:cNvPicPr>
          <p:nvPr/>
        </p:nvPicPr>
        <p:blipFill>
          <a:blip r:embed="rId3">
            <a:extLst>
              <a:ext uri="{28A0092B-C50C-407E-A947-70E740481C1C}">
                <a14:useLocalDpi xmlns:a14="http://schemas.microsoft.com/office/drawing/2010/main" val="0"/>
              </a:ext>
            </a:extLst>
          </a:blip>
          <a:srcRect t="2084" b="208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1856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4C28396-BF7B-EC7C-AD39-4745DEC399BE}"/>
              </a:ext>
            </a:extLst>
          </p:cNvPr>
          <p:cNvSpPr>
            <a:spLocks noGrp="1"/>
          </p:cNvSpPr>
          <p:nvPr>
            <p:ph type="body" idx="1"/>
          </p:nvPr>
        </p:nvSpPr>
        <p:spPr>
          <a:xfrm>
            <a:off x="521133" y="896650"/>
            <a:ext cx="5157787" cy="823912"/>
          </a:xfrm>
        </p:spPr>
        <p:txBody>
          <a:bodyPr>
            <a:normAutofit/>
          </a:bodyPr>
          <a:lstStyle/>
          <a:p>
            <a:pPr algn="ctr"/>
            <a:r>
              <a:rPr lang="es-DO" sz="4400" dirty="0">
                <a:latin typeface="Times New Roman" panose="02020603050405020304" pitchFamily="18" charset="0"/>
                <a:cs typeface="Times New Roman" panose="02020603050405020304" pitchFamily="18" charset="0"/>
              </a:rPr>
              <a:t>Ondas sonoras </a:t>
            </a:r>
          </a:p>
        </p:txBody>
      </p:sp>
      <p:sp>
        <p:nvSpPr>
          <p:cNvPr id="4" name="Marcador de contenido 3">
            <a:extLst>
              <a:ext uri="{FF2B5EF4-FFF2-40B4-BE49-F238E27FC236}">
                <a16:creationId xmlns:a16="http://schemas.microsoft.com/office/drawing/2014/main" id="{C265B6CC-1D46-F5AD-8731-6D570D4FDDFA}"/>
              </a:ext>
            </a:extLst>
          </p:cNvPr>
          <p:cNvSpPr>
            <a:spLocks noGrp="1"/>
          </p:cNvSpPr>
          <p:nvPr>
            <p:ph sz="half" idx="2"/>
          </p:nvPr>
        </p:nvSpPr>
        <p:spPr>
          <a:xfrm>
            <a:off x="839787" y="2325325"/>
            <a:ext cx="5157787" cy="3684588"/>
          </a:xfrm>
        </p:spPr>
        <p:txBody>
          <a:bodyPr>
            <a:normAutofit fontScale="70000" lnSpcReduction="20000"/>
          </a:bodyPr>
          <a:lstStyle/>
          <a:p>
            <a:pPr marL="0" indent="0">
              <a:buNone/>
            </a:pPr>
            <a:r>
              <a:rPr lang="es-DO" sz="2800" dirty="0">
                <a:latin typeface="Times New Roman" panose="02020603050405020304" pitchFamily="18" charset="0"/>
                <a:cs typeface="Times New Roman" panose="02020603050405020304" pitchFamily="18" charset="0"/>
              </a:rPr>
              <a:t>Las ondas sonoras son ondas mecánicas longitudinales, y se clasifican mediante la recepción del oído humano: </a:t>
            </a:r>
          </a:p>
          <a:p>
            <a:r>
              <a:rPr lang="es-DO" sz="2800" dirty="0">
                <a:latin typeface="Times New Roman" panose="02020603050405020304" pitchFamily="18" charset="0"/>
                <a:cs typeface="Times New Roman" panose="02020603050405020304" pitchFamily="18" charset="0"/>
              </a:rPr>
              <a:t>Infrasonido. Recibe este nombre si su frecuencia es menor que la frecuencia perceptible al oído humano (f &lt; 20 Hz). </a:t>
            </a:r>
          </a:p>
          <a:p>
            <a:r>
              <a:rPr lang="es-DO" sz="2800" dirty="0">
                <a:latin typeface="Times New Roman" panose="02020603050405020304" pitchFamily="18" charset="0"/>
                <a:cs typeface="Times New Roman" panose="02020603050405020304" pitchFamily="18" charset="0"/>
              </a:rPr>
              <a:t>Sonido. Reciben este nombre si su frecuencia está dentro del intervalo de frecuencias perceptibles al oído humano (entre 20 Hz y 20,000 Hz). </a:t>
            </a:r>
          </a:p>
          <a:p>
            <a:r>
              <a:rPr lang="es-DO" sz="2800" dirty="0">
                <a:latin typeface="Times New Roman" panose="02020603050405020304" pitchFamily="18" charset="0"/>
                <a:cs typeface="Times New Roman" panose="02020603050405020304" pitchFamily="18" charset="0"/>
              </a:rPr>
              <a:t>Ultrasonido. Reciben este nombre si su frecuencia es mayor que las frecuencias perceptibles al oído humano (f &gt; 20,000 Hz). </a:t>
            </a:r>
          </a:p>
          <a:p>
            <a:endParaRPr lang="es-DO" dirty="0"/>
          </a:p>
        </p:txBody>
      </p:sp>
      <p:sp>
        <p:nvSpPr>
          <p:cNvPr id="5" name="Marcador de texto 4">
            <a:extLst>
              <a:ext uri="{FF2B5EF4-FFF2-40B4-BE49-F238E27FC236}">
                <a16:creationId xmlns:a16="http://schemas.microsoft.com/office/drawing/2014/main" id="{01ACD719-2DFD-6FA3-9AE1-EDA65A0937CA}"/>
              </a:ext>
            </a:extLst>
          </p:cNvPr>
          <p:cNvSpPr>
            <a:spLocks noGrp="1"/>
          </p:cNvSpPr>
          <p:nvPr>
            <p:ph type="body" sz="quarter" idx="3"/>
          </p:nvPr>
        </p:nvSpPr>
        <p:spPr>
          <a:xfrm>
            <a:off x="6194427" y="256381"/>
            <a:ext cx="5183188" cy="823912"/>
          </a:xfrm>
        </p:spPr>
        <p:txBody>
          <a:bodyPr>
            <a:normAutofit/>
          </a:bodyPr>
          <a:lstStyle/>
          <a:p>
            <a:pPr algn="ctr"/>
            <a:r>
              <a:rPr lang="es-DO" sz="4400" dirty="0">
                <a:latin typeface="Times New Roman" panose="02020603050405020304" pitchFamily="18" charset="0"/>
                <a:cs typeface="Times New Roman" panose="02020603050405020304" pitchFamily="18" charset="0"/>
              </a:rPr>
              <a:t>Intensidad 𝑰</a:t>
            </a:r>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4D5C8098-E0FE-19F3-C06B-C5AC10B72390}"/>
                  </a:ext>
                </a:extLst>
              </p:cNvPr>
              <p:cNvSpPr>
                <a:spLocks noGrp="1"/>
              </p:cNvSpPr>
              <p:nvPr>
                <p:ph sz="quarter" idx="4"/>
              </p:nvPr>
            </p:nvSpPr>
            <p:spPr>
              <a:xfrm>
                <a:off x="6146798" y="1338695"/>
                <a:ext cx="5183188" cy="5657849"/>
              </a:xfrm>
            </p:spPr>
            <p:txBody>
              <a:bodyPr>
                <a:normAutofit fontScale="70000" lnSpcReduction="20000"/>
              </a:bodyPr>
              <a:lstStyle/>
              <a:p>
                <a:pPr marL="0" indent="0">
                  <a:buNone/>
                </a:pPr>
                <a:r>
                  <a:rPr lang="es-DO" dirty="0"/>
                  <a:t>La intensidad se define como la rapidez por unidad de tiempo con que se transmite energía (potencia) en cada unidad de área de un frente de onda. </a:t>
                </a:r>
              </a:p>
              <a:p>
                <a:pPr marL="0" indent="0">
                  <a:buNone/>
                </a:pPr>
                <a:endParaRPr lang="es-DO" dirty="0"/>
              </a:p>
              <a:p>
                <a:r>
                  <a:rPr lang="es-DO" b="1" dirty="0"/>
                  <a:t>𝑰=</a:t>
                </a:r>
                <a:r>
                  <a:rPr lang="en-US" sz="1800" b="1" dirty="0">
                    <a:effectLst/>
                    <a:latin typeface="Cambria Math" panose="02040503050406030204" pitchFamily="18" charset="0"/>
                    <a:ea typeface="Calibri" panose="020F0502020204030204" pitchFamily="34" charset="0"/>
                    <a:cs typeface="Cambria Math" panose="02040503050406030204" pitchFamily="18" charset="0"/>
                  </a:rPr>
                  <a:t> </a:t>
                </a:r>
                <a:r>
                  <a:rPr lang="en-US" sz="3400" b="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s-DO" sz="3400" b="1" i="1">
                            <a:effectLst/>
                            <a:latin typeface="Cambria Math" panose="02040503050406030204" pitchFamily="18" charset="0"/>
                            <a:ea typeface="Calibri" panose="020F0502020204030204" pitchFamily="34" charset="0"/>
                            <a:cs typeface="Cambria Math" panose="02040503050406030204" pitchFamily="18" charset="0"/>
                          </a:rPr>
                        </m:ctrlPr>
                      </m:fPr>
                      <m:num>
                        <m:r>
                          <a:rPr lang="en-US" sz="3400" b="1" i="1">
                            <a:effectLst/>
                            <a:latin typeface="Cambria Math" panose="02040503050406030204" pitchFamily="18" charset="0"/>
                            <a:ea typeface="Calibri" panose="020F0502020204030204" pitchFamily="34" charset="0"/>
                            <a:cs typeface="Cambria Math" panose="02040503050406030204" pitchFamily="18" charset="0"/>
                          </a:rPr>
                          <m:t>𝑷</m:t>
                        </m:r>
                      </m:num>
                      <m:den>
                        <m:r>
                          <a:rPr lang="en-US" sz="3400" b="1" i="1">
                            <a:effectLst/>
                            <a:latin typeface="Cambria Math" panose="02040503050406030204" pitchFamily="18" charset="0"/>
                            <a:ea typeface="Calibri" panose="020F0502020204030204" pitchFamily="34" charset="0"/>
                            <a:cs typeface="Cambria Math" panose="02040503050406030204" pitchFamily="18" charset="0"/>
                          </a:rPr>
                          <m:t>𝑨</m:t>
                        </m:r>
                      </m:den>
                    </m:f>
                  </m:oMath>
                </a14:m>
                <a:endParaRPr lang="es-D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s-DO" dirty="0"/>
                  <a:t>Ondas esféricas .Considere una fuente puntual que propaga ondas en todas direcciones, la intensidad en cada punto a la misma distancia de la fuente tendrá la misma intensidad y las ondas atraviesan superficies esféricas.</a:t>
                </a:r>
              </a:p>
              <a:p>
                <a:pPr marL="0" indent="0">
                  <a:buNone/>
                </a:pPr>
                <a:r>
                  <a:rPr lang="es-DO" dirty="0"/>
                  <a:t>Ondas esféricas .Considere una fuente puntual que propaga ondas en todas direcciones, la intensidad en cada punto a la  misma distancia de la fuente tendrá la misma intensidad y las ondas atraviesan superficies esféricas. </a:t>
                </a:r>
              </a:p>
              <a:p>
                <a:pPr>
                  <a:lnSpc>
                    <a:spcPct val="107000"/>
                  </a:lnSpc>
                  <a:spcAft>
                    <a:spcPts val="800"/>
                  </a:spcAft>
                </a:pPr>
                <a:r>
                  <a:rPr lang="en-US" sz="2800" dirty="0">
                    <a:effectLst/>
                    <a:latin typeface="Cambria Math" panose="02040503050406030204" pitchFamily="18" charset="0"/>
                    <a:ea typeface="Calibri" panose="020F0502020204030204" pitchFamily="34" charset="0"/>
                    <a:cs typeface="Cambria Math" panose="02040503050406030204" pitchFamily="18" charset="0"/>
                  </a:rPr>
                  <a:t>𝐼</a:t>
                </a:r>
                <a:r>
                  <a:rPr lang="en-US" sz="28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s-DO" sz="2800" i="1">
                            <a:effectLst/>
                            <a:latin typeface="Cambria Math" panose="02040503050406030204" pitchFamily="18" charset="0"/>
                            <a:ea typeface="Calibri" panose="020F0502020204030204" pitchFamily="34" charset="0"/>
                            <a:cs typeface="Arial" panose="020B0604020202020204" pitchFamily="34" charset="0"/>
                          </a:rPr>
                        </m:ctrlPr>
                      </m:fPr>
                      <m:num>
                        <m:r>
                          <a:rPr lang="en-US" sz="2800" i="1">
                            <a:effectLst/>
                            <a:latin typeface="Cambria Math" panose="02040503050406030204" pitchFamily="18" charset="0"/>
                            <a:ea typeface="Calibri" panose="020F0502020204030204" pitchFamily="34" charset="0"/>
                            <a:cs typeface="Arial" panose="020B0604020202020204" pitchFamily="34" charset="0"/>
                          </a:rPr>
                          <m:t>𝒫</m:t>
                        </m:r>
                      </m:num>
                      <m:den>
                        <m:r>
                          <a:rPr lang="en-US" sz="2800" i="1">
                            <a:effectLst/>
                            <a:latin typeface="Cambria Math" panose="02040503050406030204" pitchFamily="18" charset="0"/>
                            <a:ea typeface="Calibri" panose="020F0502020204030204" pitchFamily="34" charset="0"/>
                            <a:cs typeface="Arial" panose="020B0604020202020204" pitchFamily="34" charset="0"/>
                          </a:rPr>
                          <m:t>4</m:t>
                        </m:r>
                        <m:r>
                          <a:rPr lang="en-US" sz="2800" i="1">
                            <a:effectLst/>
                            <a:latin typeface="Cambria Math" panose="02040503050406030204" pitchFamily="18" charset="0"/>
                            <a:ea typeface="Calibri" panose="020F0502020204030204" pitchFamily="34" charset="0"/>
                            <a:cs typeface="Arial" panose="020B0604020202020204" pitchFamily="34" charset="0"/>
                          </a:rPr>
                          <m:t>𝜋</m:t>
                        </m:r>
                        <m:r>
                          <a:rPr lang="en-US" sz="2800" i="1">
                            <a:effectLst/>
                            <a:latin typeface="Cambria Math" panose="02040503050406030204" pitchFamily="18" charset="0"/>
                            <a:ea typeface="Calibri" panose="020F0502020204030204" pitchFamily="34" charset="0"/>
                            <a:cs typeface="Arial" panose="020B0604020202020204" pitchFamily="34" charset="0"/>
                          </a:rPr>
                          <m:t>𝑟</m:t>
                        </m:r>
                        <m:r>
                          <a:rPr lang="en-US" sz="2800" i="1">
                            <a:effectLst/>
                            <a:latin typeface="Cambria Math" panose="02040503050406030204" pitchFamily="18" charset="0"/>
                            <a:ea typeface="Calibri" panose="020F0502020204030204" pitchFamily="34" charset="0"/>
                            <a:cs typeface="Arial" panose="020B0604020202020204" pitchFamily="34" charset="0"/>
                          </a:rPr>
                          <m:t>2</m:t>
                        </m:r>
                      </m:den>
                    </m:f>
                  </m:oMath>
                </a14:m>
                <a:endParaRPr lang="es-DO" sz="2800" dirty="0">
                  <a:effectLst/>
                  <a:latin typeface="Calibri" panose="020F0502020204030204" pitchFamily="34" charset="0"/>
                  <a:ea typeface="Calibri" panose="020F0502020204030204" pitchFamily="34" charset="0"/>
                  <a:cs typeface="Arial" panose="020B0604020202020204" pitchFamily="34" charset="0"/>
                </a:endParaRPr>
              </a:p>
              <a:p>
                <a:endParaRPr lang="es-DO" dirty="0"/>
              </a:p>
            </p:txBody>
          </p:sp>
        </mc:Choice>
        <mc:Fallback xmlns="">
          <p:sp>
            <p:nvSpPr>
              <p:cNvPr id="6" name="Marcador de contenido 5">
                <a:extLst>
                  <a:ext uri="{FF2B5EF4-FFF2-40B4-BE49-F238E27FC236}">
                    <a16:creationId xmlns:a16="http://schemas.microsoft.com/office/drawing/2014/main" id="{4D5C8098-E0FE-19F3-C06B-C5AC10B72390}"/>
                  </a:ext>
                </a:extLst>
              </p:cNvPr>
              <p:cNvSpPr>
                <a:spLocks noGrp="1" noRot="1" noChangeAspect="1" noMove="1" noResize="1" noEditPoints="1" noAdjustHandles="1" noChangeArrowheads="1" noChangeShapeType="1" noTextEdit="1"/>
              </p:cNvSpPr>
              <p:nvPr>
                <p:ph sz="quarter" idx="4"/>
              </p:nvPr>
            </p:nvSpPr>
            <p:spPr>
              <a:xfrm>
                <a:off x="6146798" y="1338695"/>
                <a:ext cx="5183188" cy="5657849"/>
              </a:xfrm>
              <a:blipFill>
                <a:blip r:embed="rId2"/>
                <a:stretch>
                  <a:fillRect l="-1175" t="-2047"/>
                </a:stretch>
              </a:blipFill>
            </p:spPr>
            <p:txBody>
              <a:bodyPr/>
              <a:lstStyle/>
              <a:p>
                <a:r>
                  <a:rPr lang="es-DO">
                    <a:noFill/>
                  </a:rPr>
                  <a:t> </a:t>
                </a:r>
              </a:p>
            </p:txBody>
          </p:sp>
        </mc:Fallback>
      </mc:AlternateContent>
    </p:spTree>
    <p:extLst>
      <p:ext uri="{BB962C8B-B14F-4D97-AF65-F5344CB8AC3E}">
        <p14:creationId xmlns:p14="http://schemas.microsoft.com/office/powerpoint/2010/main" val="27589106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1223</Words>
  <Application>Microsoft Office PowerPoint</Application>
  <PresentationFormat>Panorámica</PresentationFormat>
  <Paragraphs>67</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Cambria Math</vt:lpstr>
      <vt:lpstr>Times New Roman</vt:lpstr>
      <vt:lpstr>Tema de Office</vt:lpstr>
      <vt:lpstr>Presentación de PowerPoint</vt:lpstr>
      <vt:lpstr>FENÓMENOS PERIÓDICOS</vt:lpstr>
      <vt:lpstr>MOVIMIENTO ARMÓNICO SIMPLE (M.A.S)</vt:lpstr>
      <vt:lpstr>SISTEMAS CON M.A.S</vt:lpstr>
      <vt:lpstr>El Péndulo Simple </vt:lpstr>
      <vt:lpstr>MOVIMIENTO ONDULATORIO </vt:lpstr>
      <vt:lpstr>ONDAS TRANSVERSALES EN CUERDAS</vt:lpstr>
      <vt:lpstr>ONDAS MECÁNICAS LONGITUDINALES</vt:lpstr>
      <vt:lpstr>Presentación de PowerPoint</vt:lpstr>
      <vt:lpstr>COMPORTAMIENTO GENERAL DE LAS ONDAS</vt:lpstr>
      <vt:lpstr>Efecto Doppler</vt:lpstr>
      <vt:lpstr>Superposición de Ondas </vt:lpstr>
      <vt:lpstr>Presentación de PowerPoint</vt:lpstr>
      <vt:lpstr>6.18 Una microonda tiene una longitud de 3.0 cm y viaja a 3 x 108 m/s. Calcule su frecuencia.</vt:lpstr>
      <vt:lpstr>6.11 Un cuerpo con movimiento armónico simple completa 20 oscilaciones en 5.0 segundos. ¿Cuál es la frecuencia con que oscila?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Jesus Alberto Beato Pimentel</dc:creator>
  <cp:lastModifiedBy>Jesus Alberto Beato Pimentel</cp:lastModifiedBy>
  <cp:revision>1</cp:revision>
  <dcterms:created xsi:type="dcterms:W3CDTF">2023-11-29T11:58:21Z</dcterms:created>
  <dcterms:modified xsi:type="dcterms:W3CDTF">2023-11-29T22:35:50Z</dcterms:modified>
</cp:coreProperties>
</file>