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64" r:id="rId6"/>
    <p:sldId id="265" r:id="rId7"/>
    <p:sldId id="266" r:id="rId8"/>
    <p:sldId id="267" r:id="rId9"/>
    <p:sldId id="268"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94B9FA32-3DA6-4A56-9C0B-C4059574AC5F}"/>
    <pc:docChg chg="modSld">
      <pc:chgData name="jesus Alberto Beato Pimentel" userId="d25819ff7428f90b" providerId="LiveId" clId="{94B9FA32-3DA6-4A56-9C0B-C4059574AC5F}" dt="2024-05-31T19:52:37.472" v="15" actId="20577"/>
      <pc:docMkLst>
        <pc:docMk/>
      </pc:docMkLst>
      <pc:sldChg chg="modSp mod">
        <pc:chgData name="jesus Alberto Beato Pimentel" userId="d25819ff7428f90b" providerId="LiveId" clId="{94B9FA32-3DA6-4A56-9C0B-C4059574AC5F}" dt="2024-05-31T19:52:37.472" v="15" actId="20577"/>
        <pc:sldMkLst>
          <pc:docMk/>
          <pc:sldMk cId="1703832284" sldId="264"/>
        </pc:sldMkLst>
        <pc:spChg chg="mod">
          <ac:chgData name="jesus Alberto Beato Pimentel" userId="d25819ff7428f90b" providerId="LiveId" clId="{94B9FA32-3DA6-4A56-9C0B-C4059574AC5F}" dt="2024-05-31T19:52:37.472" v="15" actId="20577"/>
          <ac:spMkLst>
            <pc:docMk/>
            <pc:sldMk cId="1703832284" sldId="264"/>
            <ac:spMk id="11" creationId="{17A52BE2-AEDA-EA94-03A7-62745AF17DB1}"/>
          </ac:spMkLst>
        </pc:spChg>
      </pc:sldChg>
      <pc:sldChg chg="modSp mod">
        <pc:chgData name="jesus Alberto Beato Pimentel" userId="d25819ff7428f90b" providerId="LiveId" clId="{94B9FA32-3DA6-4A56-9C0B-C4059574AC5F}" dt="2024-05-31T19:15:55.073" v="12" actId="1076"/>
        <pc:sldMkLst>
          <pc:docMk/>
          <pc:sldMk cId="1342658620" sldId="265"/>
        </pc:sldMkLst>
        <pc:spChg chg="mod">
          <ac:chgData name="jesus Alberto Beato Pimentel" userId="d25819ff7428f90b" providerId="LiveId" clId="{94B9FA32-3DA6-4A56-9C0B-C4059574AC5F}" dt="2024-05-31T19:15:49.356" v="11" actId="14100"/>
          <ac:spMkLst>
            <pc:docMk/>
            <pc:sldMk cId="1342658620" sldId="265"/>
            <ac:spMk id="4" creationId="{62C54146-4383-34F7-17CD-A475B7B8EA1B}"/>
          </ac:spMkLst>
        </pc:spChg>
        <pc:spChg chg="mod">
          <ac:chgData name="jesus Alberto Beato Pimentel" userId="d25819ff7428f90b" providerId="LiveId" clId="{94B9FA32-3DA6-4A56-9C0B-C4059574AC5F}" dt="2024-05-31T19:15:55.073" v="12" actId="1076"/>
          <ac:spMkLst>
            <pc:docMk/>
            <pc:sldMk cId="1342658620" sldId="265"/>
            <ac:spMk id="11" creationId="{17A52BE2-AEDA-EA94-03A7-62745AF17DB1}"/>
          </ac:spMkLst>
        </pc:spChg>
      </pc:sldChg>
      <pc:sldChg chg="modSp mod">
        <pc:chgData name="jesus Alberto Beato Pimentel" userId="d25819ff7428f90b" providerId="LiveId" clId="{94B9FA32-3DA6-4A56-9C0B-C4059574AC5F}" dt="2024-05-31T19:16:06.619" v="13" actId="2711"/>
        <pc:sldMkLst>
          <pc:docMk/>
          <pc:sldMk cId="2265148139" sldId="266"/>
        </pc:sldMkLst>
        <pc:spChg chg="mod">
          <ac:chgData name="jesus Alberto Beato Pimentel" userId="d25819ff7428f90b" providerId="LiveId" clId="{94B9FA32-3DA6-4A56-9C0B-C4059574AC5F}" dt="2024-05-31T19:16:06.619" v="13" actId="2711"/>
          <ac:spMkLst>
            <pc:docMk/>
            <pc:sldMk cId="2265148139" sldId="266"/>
            <ac:spMk id="4" creationId="{23E06FAA-6444-E260-F871-DCE4B69750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95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53100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25683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534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052854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54776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900225" y="2431758"/>
            <a:ext cx="7477601" cy="1742123"/>
          </a:xfrm>
          <a:prstGeom prst="rect">
            <a:avLst/>
          </a:prstGeom>
          <a:noFill/>
          <a:ln/>
        </p:spPr>
        <p:txBody>
          <a:bodyPr wrap="square" rtlCol="0" anchor="t"/>
          <a:lstStyle/>
          <a:p>
            <a:pPr marL="0" indent="0">
              <a:lnSpc>
                <a:spcPts val="6859"/>
              </a:lnSpc>
              <a:buNone/>
            </a:pPr>
            <a:r>
              <a:rPr lang="en-US" sz="5487" dirty="0">
                <a:solidFill>
                  <a:srgbClr val="F5F0F0"/>
                </a:solidFill>
                <a:latin typeface="Times New Roman" panose="02020603050405020304" pitchFamily="18" charset="0"/>
                <a:ea typeface="adonis-web" pitchFamily="34" charset="-122"/>
                <a:cs typeface="Times New Roman" panose="02020603050405020304" pitchFamily="18" charset="0"/>
              </a:rPr>
              <a:t>Unidad 3. El potencial eléctrico</a:t>
            </a:r>
            <a:endParaRPr lang="en-US" sz="5487" dirty="0">
              <a:latin typeface="Times New Roman" panose="02020603050405020304" pitchFamily="18" charset="0"/>
              <a:cs typeface="Times New Roman" panose="02020603050405020304" pitchFamily="18" charset="0"/>
            </a:endParaRPr>
          </a:p>
        </p:txBody>
      </p:sp>
      <p:sp>
        <p:nvSpPr>
          <p:cNvPr id="9" name="Text 4"/>
          <p:cNvSpPr/>
          <p:nvPr/>
        </p:nvSpPr>
        <p:spPr>
          <a:xfrm>
            <a:off x="1010900" y="4427881"/>
            <a:ext cx="4729500" cy="836480"/>
          </a:xfrm>
          <a:prstGeom prst="rect">
            <a:avLst/>
          </a:prstGeom>
          <a:noFill/>
          <a:ln/>
        </p:spPr>
        <p:txBody>
          <a:bodyPr wrap="none" rtlCol="0" anchor="t"/>
          <a:lstStyle/>
          <a:p>
            <a:pPr marL="0" indent="0" algn="l">
              <a:lnSpc>
                <a:spcPts val="3062"/>
              </a:lnSpc>
              <a:buNone/>
            </a:pPr>
            <a:r>
              <a:rPr lang="en-US" sz="2187" b="1" dirty="0">
                <a:solidFill>
                  <a:srgbClr val="E2E6E9"/>
                </a:solidFill>
                <a:latin typeface="Times New Roman" panose="02020603050405020304" pitchFamily="18" charset="0"/>
                <a:ea typeface="adonis-web" pitchFamily="34" charset="-122"/>
                <a:cs typeface="Times New Roman" panose="02020603050405020304" pitchFamily="18" charset="0"/>
              </a:rPr>
              <a:t>Jesus Alberto Beato Pimentel</a:t>
            </a:r>
          </a:p>
          <a:p>
            <a:pPr marL="0" indent="0" algn="l">
              <a:lnSpc>
                <a:spcPts val="3062"/>
              </a:lnSpc>
              <a:buNone/>
            </a:pPr>
            <a:r>
              <a:rPr lang="en-US" sz="2187" b="1" dirty="0">
                <a:solidFill>
                  <a:srgbClr val="E2E6E9"/>
                </a:solidFill>
                <a:latin typeface="Times New Roman" panose="02020603050405020304" pitchFamily="18" charset="0"/>
                <a:ea typeface="adonis-web" pitchFamily="34" charset="-122"/>
                <a:cs typeface="Times New Roman" panose="02020603050405020304" pitchFamily="18" charset="0"/>
              </a:rPr>
              <a:t>2023-1283</a:t>
            </a:r>
            <a:endParaRPr lang="en-US" sz="2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a:p>
        </p:txBody>
      </p:sp>
      <p:sp>
        <p:nvSpPr>
          <p:cNvPr id="6" name="Text 1">
            <a:extLst>
              <a:ext uri="{FF2B5EF4-FFF2-40B4-BE49-F238E27FC236}">
                <a16:creationId xmlns:a16="http://schemas.microsoft.com/office/drawing/2014/main" id="{68216CC5-6FD8-654F-C766-BD55986F581A}"/>
              </a:ext>
            </a:extLst>
          </p:cNvPr>
          <p:cNvSpPr/>
          <p:nvPr/>
        </p:nvSpPr>
        <p:spPr>
          <a:xfrm>
            <a:off x="285512" y="509707"/>
            <a:ext cx="8454866"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Potencial Eléctrico de una carga puntual</a:t>
            </a:r>
            <a:endParaRPr lang="en-US" sz="3976" dirty="0"/>
          </a:p>
        </p:txBody>
      </p:sp>
      <p:sp>
        <p:nvSpPr>
          <p:cNvPr id="11" name="CuadroTexto 10">
            <a:extLst>
              <a:ext uri="{FF2B5EF4-FFF2-40B4-BE49-F238E27FC236}">
                <a16:creationId xmlns:a16="http://schemas.microsoft.com/office/drawing/2014/main" id="{17A52BE2-AEDA-EA94-03A7-62745AF17DB1}"/>
              </a:ext>
            </a:extLst>
          </p:cNvPr>
          <p:cNvSpPr txBox="1"/>
          <p:nvPr/>
        </p:nvSpPr>
        <p:spPr>
          <a:xfrm>
            <a:off x="332661" y="1439333"/>
            <a:ext cx="7473605" cy="6494085"/>
          </a:xfrm>
          <a:prstGeom prst="rect">
            <a:avLst/>
          </a:prstGeom>
          <a:noFill/>
        </p:spPr>
        <p:txBody>
          <a:bodyPr wrap="square" rtlCol="0">
            <a:spAutoFit/>
          </a:bodyPr>
          <a:lstStyle/>
          <a:p>
            <a:endParaRPr lang="es-DO" sz="2000" dirty="0">
              <a:solidFill>
                <a:schemeClr val="bg1"/>
              </a:solidFill>
              <a:latin typeface="Times New Roman" panose="02020603050405020304" pitchFamily="18" charset="0"/>
              <a:cs typeface="Times New Roman" panose="02020603050405020304" pitchFamily="18" charset="0"/>
            </a:endParaRPr>
          </a:p>
          <a:p>
            <a:r>
              <a:rPr lang="es-DO" sz="2000" dirty="0">
                <a:solidFill>
                  <a:schemeClr val="bg1"/>
                </a:solidFill>
                <a:latin typeface="Times New Roman" panose="02020603050405020304" pitchFamily="18" charset="0"/>
                <a:cs typeface="Times New Roman" panose="02020603050405020304" pitchFamily="18" charset="0"/>
              </a:rPr>
              <a:t>El potencial eléctrico 𝑉 de una carga puntual q en un punto ubicado a una </a:t>
            </a:r>
            <a:r>
              <a:rPr lang="es-DO" sz="2000">
                <a:solidFill>
                  <a:schemeClr val="bg1"/>
                </a:solidFill>
                <a:latin typeface="Times New Roman" panose="02020603050405020304" pitchFamily="18" charset="0"/>
                <a:cs typeface="Times New Roman" panose="02020603050405020304" pitchFamily="18" charset="0"/>
              </a:rPr>
              <a:t>distancia r </a:t>
            </a:r>
            <a:r>
              <a:rPr lang="es-DO" sz="2000" dirty="0">
                <a:solidFill>
                  <a:schemeClr val="bg1"/>
                </a:solidFill>
                <a:latin typeface="Times New Roman" panose="02020603050405020304" pitchFamily="18" charset="0"/>
                <a:cs typeface="Times New Roman" panose="02020603050405020304" pitchFamily="18" charset="0"/>
              </a:rPr>
              <a:t>de la carga se define como la energía potencial eléctrica por unidad de carga en ese punto del espacio. Matemáticamente, se expresa con la siguiente fórmula::</a:t>
            </a:r>
          </a:p>
          <a:p>
            <a:endParaRPr lang="es-DO" sz="2000" dirty="0">
              <a:solidFill>
                <a:schemeClr val="bg1"/>
              </a:solidFill>
              <a:latin typeface="Times New Roman" panose="02020603050405020304" pitchFamily="18" charset="0"/>
              <a:cs typeface="Times New Roman" panose="02020603050405020304" pitchFamily="18" charset="0"/>
            </a:endParaRPr>
          </a:p>
          <a:p>
            <a:r>
              <a:rPr lang="es-DO" sz="2000" dirty="0">
                <a:solidFill>
                  <a:schemeClr val="bg1"/>
                </a:solidFill>
                <a:latin typeface="Times New Roman" panose="02020603050405020304" pitchFamily="18" charset="0"/>
                <a:cs typeface="Times New Roman" panose="02020603050405020304" pitchFamily="18" charset="0"/>
              </a:rPr>
              <a:t>V=  k⋅q ​/ </a:t>
            </a:r>
            <a:r>
              <a:rPr lang="es-DO" dirty="0">
                <a:solidFill>
                  <a:schemeClr val="bg1"/>
                </a:solidFill>
                <a:latin typeface="Calibri" panose="020F0502020204030204" pitchFamily="34" charset="0"/>
                <a:ea typeface="Calibri" panose="020F0502020204030204" pitchFamily="34" charset="0"/>
                <a:cs typeface="Arial" panose="020B0604020202020204" pitchFamily="34" charset="0"/>
              </a:rPr>
              <a:t>r</a:t>
            </a:r>
            <a:r>
              <a:rPr lang="es-DO" sz="1800" baseline="30000" dirty="0">
                <a:solidFill>
                  <a:schemeClr val="bg1"/>
                </a:solidFill>
                <a:effectLst/>
                <a:latin typeface="Calibri" panose="020F0502020204030204" pitchFamily="34" charset="0"/>
                <a:ea typeface="Calibri" panose="020F0502020204030204" pitchFamily="34" charset="0"/>
                <a:cs typeface="Arial" panose="020B0604020202020204" pitchFamily="34" charset="0"/>
              </a:rPr>
              <a:t>2</a:t>
            </a:r>
            <a:endParaRPr lang="es-DO" sz="18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s-DO" sz="2000" dirty="0">
              <a:solidFill>
                <a:schemeClr val="bg1"/>
              </a:solidFill>
              <a:latin typeface="Times New Roman" panose="02020603050405020304" pitchFamily="18" charset="0"/>
              <a:cs typeface="Times New Roman" panose="02020603050405020304" pitchFamily="18" charset="0"/>
            </a:endParaRPr>
          </a:p>
          <a:p>
            <a:endParaRPr lang="es-DO" sz="2000" dirty="0">
              <a:solidFill>
                <a:schemeClr val="bg1"/>
              </a:solidFill>
              <a:latin typeface="Times New Roman" panose="02020603050405020304" pitchFamily="18" charset="0"/>
              <a:cs typeface="Times New Roman" panose="02020603050405020304" pitchFamily="18" charset="0"/>
            </a:endParaRPr>
          </a:p>
          <a:p>
            <a:r>
              <a:rPr lang="es-DO" sz="2000" dirty="0">
                <a:solidFill>
                  <a:schemeClr val="bg1"/>
                </a:solidFill>
                <a:latin typeface="Times New Roman" panose="02020603050405020304" pitchFamily="18" charset="0"/>
                <a:cs typeface="Times New Roman" panose="02020603050405020304" pitchFamily="18" charset="0"/>
              </a:rPr>
              <a:t>donde:</a:t>
            </a:r>
          </a:p>
          <a:p>
            <a:endParaRPr lang="es-DO"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DO" sz="2000" dirty="0">
                <a:solidFill>
                  <a:schemeClr val="bg1"/>
                </a:solidFill>
                <a:latin typeface="Times New Roman" panose="02020603050405020304" pitchFamily="18" charset="0"/>
                <a:cs typeface="Times New Roman" panose="02020603050405020304" pitchFamily="18" charset="0"/>
              </a:rPr>
              <a:t>V es el potencial eléctrico.</a:t>
            </a:r>
          </a:p>
          <a:p>
            <a:pPr>
              <a:buFont typeface="Arial" panose="020B0604020202020204" pitchFamily="34" charset="0"/>
              <a:buChar char="•"/>
            </a:pPr>
            <a:endParaRPr lang="es-DO"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DO" sz="2000" dirty="0">
                <a:solidFill>
                  <a:schemeClr val="bg1"/>
                </a:solidFill>
                <a:latin typeface="Times New Roman" panose="02020603050405020304" pitchFamily="18" charset="0"/>
                <a:cs typeface="Times New Roman" panose="02020603050405020304" pitchFamily="18" charset="0"/>
              </a:rPr>
              <a:t>k es la constante de Coulomb</a:t>
            </a:r>
          </a:p>
          <a:p>
            <a:pPr>
              <a:buFont typeface="Arial" panose="020B0604020202020204" pitchFamily="34" charset="0"/>
              <a:buChar char="•"/>
            </a:pPr>
            <a:endParaRPr lang="es-DO"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DO" sz="2000" dirty="0">
                <a:solidFill>
                  <a:schemeClr val="bg1"/>
                </a:solidFill>
                <a:latin typeface="Times New Roman" panose="02020603050405020304" pitchFamily="18" charset="0"/>
                <a:cs typeface="Times New Roman" panose="02020603050405020304" pitchFamily="18" charset="0"/>
              </a:rPr>
              <a:t>q es la carga puntual.</a:t>
            </a:r>
          </a:p>
          <a:p>
            <a:pPr>
              <a:buFont typeface="Arial" panose="020B0604020202020204" pitchFamily="34" charset="0"/>
              <a:buChar char="•"/>
            </a:pPr>
            <a:endParaRPr lang="es-DO"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s-DO" sz="2000" dirty="0">
                <a:solidFill>
                  <a:schemeClr val="bg1"/>
                </a:solidFill>
                <a:latin typeface="Times New Roman" panose="02020603050405020304" pitchFamily="18" charset="0"/>
                <a:cs typeface="Times New Roman" panose="02020603050405020304" pitchFamily="18" charset="0"/>
              </a:rPr>
              <a:t>r es la distancia desde la carga puntual hasta el punto donde se mide el potencial.</a:t>
            </a:r>
          </a:p>
          <a:p>
            <a:endParaRPr lang="es-DO" dirty="0"/>
          </a:p>
          <a:p>
            <a:endParaRPr lang="es-DO" dirty="0"/>
          </a:p>
        </p:txBody>
      </p:sp>
      <p:pic>
        <p:nvPicPr>
          <p:cNvPr id="1026" name="Picture 2" descr="Potencial electrico en un punto">
            <a:extLst>
              <a:ext uri="{FF2B5EF4-FFF2-40B4-BE49-F238E27FC236}">
                <a16:creationId xmlns:a16="http://schemas.microsoft.com/office/drawing/2014/main" id="{EB9A817E-C29A-3BBF-DF2F-1C6E1B6EE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9184" y="1650564"/>
            <a:ext cx="6096000" cy="508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3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a:p>
        </p:txBody>
      </p:sp>
      <p:sp>
        <p:nvSpPr>
          <p:cNvPr id="11" name="CuadroTexto 10">
            <a:extLst>
              <a:ext uri="{FF2B5EF4-FFF2-40B4-BE49-F238E27FC236}">
                <a16:creationId xmlns:a16="http://schemas.microsoft.com/office/drawing/2014/main" id="{17A52BE2-AEDA-EA94-03A7-62745AF17DB1}"/>
              </a:ext>
            </a:extLst>
          </p:cNvPr>
          <p:cNvSpPr txBox="1"/>
          <p:nvPr/>
        </p:nvSpPr>
        <p:spPr>
          <a:xfrm>
            <a:off x="461206" y="2913593"/>
            <a:ext cx="7473605" cy="3447098"/>
          </a:xfrm>
          <a:prstGeom prst="rect">
            <a:avLst/>
          </a:prstGeom>
          <a:noFill/>
        </p:spPr>
        <p:txBody>
          <a:bodyPr wrap="square" rtlCol="0">
            <a:spAutoFit/>
          </a:bodyPr>
          <a:lstStyle/>
          <a:p>
            <a:r>
              <a:rPr lang="es-DO" sz="2000" dirty="0">
                <a:solidFill>
                  <a:schemeClr val="bg1"/>
                </a:solidFill>
                <a:latin typeface="Times New Roman" panose="02020603050405020304" pitchFamily="18" charset="0"/>
                <a:cs typeface="Times New Roman" panose="02020603050405020304" pitchFamily="18" charset="0"/>
              </a:rPr>
              <a:t>El potencial eléctrico de una distribución discreta de cargas eléctricas es una medida de la energía potencial eléctrica por unidad de carga en un punto específico del espacio debido a un conjunto de cargas puntuales. Esta distribución consiste en varias cargas individuales ubicadas en posiciones específicas, y el potencial eléctrico en un punto debido a esta distribución se obtiene sumando los potenciales eléctricos de todas las cargas individuales en esa posición.</a:t>
            </a:r>
          </a:p>
          <a:p>
            <a:endParaRPr lang="es-DO" sz="2000" dirty="0">
              <a:solidFill>
                <a:schemeClr val="bg1"/>
              </a:solidFill>
              <a:latin typeface="Times New Roman" panose="02020603050405020304" pitchFamily="18" charset="0"/>
              <a:cs typeface="Times New Roman" panose="02020603050405020304" pitchFamily="18" charset="0"/>
            </a:endParaRPr>
          </a:p>
          <a:p>
            <a:endParaRPr lang="es-DO" sz="2000" dirty="0">
              <a:solidFill>
                <a:schemeClr val="bg1"/>
              </a:solidFill>
              <a:latin typeface="Times New Roman" panose="02020603050405020304" pitchFamily="18" charset="0"/>
              <a:cs typeface="Times New Roman" panose="02020603050405020304" pitchFamily="18" charset="0"/>
            </a:endParaRPr>
          </a:p>
          <a:p>
            <a:endParaRPr lang="es-DO" sz="2000" dirty="0">
              <a:solidFill>
                <a:schemeClr val="bg1"/>
              </a:solidFill>
              <a:latin typeface="Times New Roman" panose="02020603050405020304" pitchFamily="18" charset="0"/>
              <a:cs typeface="Times New Roman" panose="02020603050405020304" pitchFamily="18" charset="0"/>
            </a:endParaRPr>
          </a:p>
          <a:p>
            <a:endParaRPr lang="es-DO" dirty="0"/>
          </a:p>
        </p:txBody>
      </p:sp>
      <p:sp>
        <p:nvSpPr>
          <p:cNvPr id="4" name="Text 1">
            <a:extLst>
              <a:ext uri="{FF2B5EF4-FFF2-40B4-BE49-F238E27FC236}">
                <a16:creationId xmlns:a16="http://schemas.microsoft.com/office/drawing/2014/main" id="{62C54146-4383-34F7-17CD-A475B7B8EA1B}"/>
              </a:ext>
            </a:extLst>
          </p:cNvPr>
          <p:cNvSpPr/>
          <p:nvPr/>
        </p:nvSpPr>
        <p:spPr>
          <a:xfrm>
            <a:off x="407790" y="1102499"/>
            <a:ext cx="9176477" cy="1708433"/>
          </a:xfrm>
          <a:prstGeom prst="rect">
            <a:avLst/>
          </a:prstGeom>
          <a:noFill/>
          <a:ln/>
        </p:spPr>
        <p:txBody>
          <a:bodyPr wrap="square" rtlCol="0" anchor="t"/>
          <a:lstStyle/>
          <a:p>
            <a:pPr marL="0" indent="0">
              <a:lnSpc>
                <a:spcPts val="3982"/>
              </a:lnSpc>
              <a:buNone/>
            </a:pPr>
            <a:r>
              <a:rPr lang="en-US" sz="4000" dirty="0">
                <a:solidFill>
                  <a:srgbClr val="F5F0F0"/>
                </a:solidFill>
                <a:latin typeface="Times New Roman" panose="02020603050405020304" pitchFamily="18" charset="0"/>
                <a:ea typeface="adonis-web" pitchFamily="34" charset="-122"/>
                <a:cs typeface="Times New Roman" panose="02020603050405020304" pitchFamily="18" charset="0"/>
              </a:rPr>
              <a:t>Potencial Eléctrico de una distribución discreta de cargas eléctricas</a:t>
            </a:r>
            <a:endParaRPr lang="en-US" sz="4000" dirty="0">
              <a:latin typeface="Times New Roman" panose="02020603050405020304" pitchFamily="18" charset="0"/>
              <a:cs typeface="Times New Roman" panose="02020603050405020304" pitchFamily="18" charset="0"/>
            </a:endParaRPr>
          </a:p>
        </p:txBody>
      </p:sp>
      <p:pic>
        <p:nvPicPr>
          <p:cNvPr id="3074" name="Picture 2" descr="PROFESOR JAIME VILLALOBOS V. ELIANA MONTERO MENDOZA – ppt descargar">
            <a:extLst>
              <a:ext uri="{FF2B5EF4-FFF2-40B4-BE49-F238E27FC236}">
                <a16:creationId xmlns:a16="http://schemas.microsoft.com/office/drawing/2014/main" id="{3C7AB60E-21A1-3E4B-0BD7-8A0326D0E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227" y="1773170"/>
            <a:ext cx="6145152" cy="460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65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a:p>
        </p:txBody>
      </p:sp>
      <p:sp>
        <p:nvSpPr>
          <p:cNvPr id="11" name="CuadroTexto 10">
            <a:extLst>
              <a:ext uri="{FF2B5EF4-FFF2-40B4-BE49-F238E27FC236}">
                <a16:creationId xmlns:a16="http://schemas.microsoft.com/office/drawing/2014/main" id="{17A52BE2-AEDA-EA94-03A7-62745AF17DB1}"/>
              </a:ext>
            </a:extLst>
          </p:cNvPr>
          <p:cNvSpPr txBox="1"/>
          <p:nvPr/>
        </p:nvSpPr>
        <p:spPr>
          <a:xfrm>
            <a:off x="538405" y="2357283"/>
            <a:ext cx="7473605" cy="3631763"/>
          </a:xfrm>
          <a:prstGeom prst="rect">
            <a:avLst/>
          </a:prstGeom>
          <a:noFill/>
        </p:spPr>
        <p:txBody>
          <a:bodyPr wrap="square" rtlCol="0">
            <a:spAutoFit/>
          </a:bodyPr>
          <a:lstStyle/>
          <a:p>
            <a:endParaRPr lang="es-DO" sz="2000" dirty="0">
              <a:solidFill>
                <a:schemeClr val="bg1"/>
              </a:solidFill>
              <a:latin typeface="Times New Roman" panose="02020603050405020304" pitchFamily="18" charset="0"/>
              <a:cs typeface="Times New Roman" panose="02020603050405020304" pitchFamily="18" charset="0"/>
            </a:endParaRPr>
          </a:p>
          <a:p>
            <a:r>
              <a:rPr lang="es-DO" sz="2000" dirty="0">
                <a:solidFill>
                  <a:schemeClr val="bg1"/>
                </a:solidFill>
                <a:latin typeface="Times New Roman" panose="02020603050405020304" pitchFamily="18" charset="0"/>
                <a:cs typeface="Times New Roman" panose="02020603050405020304" pitchFamily="18" charset="0"/>
              </a:rPr>
              <a:t>El potencial eléctrico de una distribución continua de cargas eléctricas se refiere al potencial generado en un punto específico del espacio debido a una carga distribuida de manera continua a lo largo de una línea, una superficie o un volumen. A diferencia de una distribución discreta de cargas, aquí se considera una distribución de carga que varía de manera continua en el espacio.</a:t>
            </a:r>
          </a:p>
          <a:p>
            <a:endParaRPr lang="es-DO" dirty="0">
              <a:solidFill>
                <a:schemeClr val="bg1"/>
              </a:solidFill>
            </a:endParaRPr>
          </a:p>
          <a:p>
            <a:r>
              <a:rPr lang="es-DO" dirty="0">
                <a:solidFill>
                  <a:schemeClr val="bg1"/>
                </a:solidFill>
              </a:rPr>
              <a:t>Una aplicación importante del potencial eléctrico debido a una distribución continua de cargas es en el diseño de capacitores, que son componentes esenciales en muchos dispositivos electrónicos. Los capacitores almacenan energía en el campo eléctrico entre dos superficies conductoras. </a:t>
            </a:r>
          </a:p>
        </p:txBody>
      </p:sp>
      <p:sp>
        <p:nvSpPr>
          <p:cNvPr id="4" name="Text 1">
            <a:extLst>
              <a:ext uri="{FF2B5EF4-FFF2-40B4-BE49-F238E27FC236}">
                <a16:creationId xmlns:a16="http://schemas.microsoft.com/office/drawing/2014/main" id="{23E06FAA-6444-E260-F871-DCE4B697501D}"/>
              </a:ext>
            </a:extLst>
          </p:cNvPr>
          <p:cNvSpPr/>
          <p:nvPr/>
        </p:nvSpPr>
        <p:spPr>
          <a:xfrm>
            <a:off x="479524" y="547491"/>
            <a:ext cx="9594890" cy="1262301"/>
          </a:xfrm>
          <a:prstGeom prst="rect">
            <a:avLst/>
          </a:prstGeom>
          <a:noFill/>
          <a:ln/>
        </p:spPr>
        <p:txBody>
          <a:bodyPr wrap="square" rtlCol="0" anchor="t"/>
          <a:lstStyle/>
          <a:p>
            <a:pPr marL="0" indent="0">
              <a:lnSpc>
                <a:spcPts val="4970"/>
              </a:lnSpc>
              <a:buNone/>
            </a:pPr>
            <a:r>
              <a:rPr lang="en-US" sz="3976" dirty="0">
                <a:solidFill>
                  <a:srgbClr val="F5F0F0"/>
                </a:solidFill>
                <a:latin typeface="Times New Roman" panose="02020603050405020304" pitchFamily="18" charset="0"/>
                <a:ea typeface="adonis-web" pitchFamily="34" charset="-122"/>
                <a:cs typeface="Times New Roman" panose="02020603050405020304" pitchFamily="18" charset="0"/>
              </a:rPr>
              <a:t>Potencial Eléctrico de una distribución continua de cargas eléctricas</a:t>
            </a:r>
            <a:endParaRPr lang="en-US" sz="3976" dirty="0">
              <a:latin typeface="Times New Roman" panose="02020603050405020304" pitchFamily="18" charset="0"/>
              <a:cs typeface="Times New Roman" panose="02020603050405020304" pitchFamily="18" charset="0"/>
            </a:endParaRPr>
          </a:p>
        </p:txBody>
      </p:sp>
      <p:pic>
        <p:nvPicPr>
          <p:cNvPr id="2050" name="Picture 2" descr="25. Distribución de carga continua-Explicación">
            <a:extLst>
              <a:ext uri="{FF2B5EF4-FFF2-40B4-BE49-F238E27FC236}">
                <a16:creationId xmlns:a16="http://schemas.microsoft.com/office/drawing/2014/main" id="{0146491D-2377-76AE-78EF-9EB67EEED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0414" y="2038827"/>
            <a:ext cx="5073250" cy="469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14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dirty="0"/>
          </a:p>
        </p:txBody>
      </p:sp>
      <p:sp>
        <p:nvSpPr>
          <p:cNvPr id="5" name="Text 2">
            <a:extLst>
              <a:ext uri="{FF2B5EF4-FFF2-40B4-BE49-F238E27FC236}">
                <a16:creationId xmlns:a16="http://schemas.microsoft.com/office/drawing/2014/main" id="{B1C1B70B-11E9-A60A-4ADC-512786C1A66B}"/>
              </a:ext>
            </a:extLst>
          </p:cNvPr>
          <p:cNvSpPr/>
          <p:nvPr/>
        </p:nvSpPr>
        <p:spPr>
          <a:xfrm>
            <a:off x="424756" y="453300"/>
            <a:ext cx="8125658" cy="631150"/>
          </a:xfrm>
          <a:prstGeom prst="rect">
            <a:avLst/>
          </a:prstGeom>
          <a:noFill/>
          <a:ln/>
        </p:spPr>
        <p:txBody>
          <a:bodyPr wrap="none" rtlCol="0" anchor="t"/>
          <a:lstStyle/>
          <a:p>
            <a:pPr marL="0" indent="0">
              <a:lnSpc>
                <a:spcPts val="4970"/>
              </a:lnSpc>
              <a:buNone/>
            </a:pPr>
            <a:r>
              <a:rPr lang="en-US" sz="3976" dirty="0">
                <a:solidFill>
                  <a:srgbClr val="F5F0F0"/>
                </a:solidFill>
                <a:latin typeface="adonis-web" pitchFamily="34" charset="0"/>
                <a:ea typeface="adonis-web" pitchFamily="34" charset="-122"/>
                <a:cs typeface="adonis-web" pitchFamily="34" charset="-120"/>
              </a:rPr>
              <a:t>Movimiento en dos o tres dimensiones</a:t>
            </a:r>
            <a:endParaRPr lang="en-US" sz="3976" dirty="0"/>
          </a:p>
        </p:txBody>
      </p:sp>
      <p:sp>
        <p:nvSpPr>
          <p:cNvPr id="6" name="Text 6">
            <a:extLst>
              <a:ext uri="{FF2B5EF4-FFF2-40B4-BE49-F238E27FC236}">
                <a16:creationId xmlns:a16="http://schemas.microsoft.com/office/drawing/2014/main" id="{B1E9C6F7-DF5A-73B0-D2F4-CEEF38404303}"/>
              </a:ext>
            </a:extLst>
          </p:cNvPr>
          <p:cNvSpPr/>
          <p:nvPr/>
        </p:nvSpPr>
        <p:spPr>
          <a:xfrm>
            <a:off x="424756" y="1698677"/>
            <a:ext cx="7398444" cy="6141455"/>
          </a:xfrm>
          <a:prstGeom prst="rect">
            <a:avLst/>
          </a:prstGeom>
          <a:noFill/>
          <a:ln/>
        </p:spPr>
        <p:txBody>
          <a:bodyPr wrap="square" rtlCol="0" anchor="t"/>
          <a:lstStyle/>
          <a:p>
            <a:pPr>
              <a:lnSpc>
                <a:spcPts val="2799"/>
              </a:lnSpc>
            </a:pPr>
            <a:endParaRPr lang="en-US" sz="1750" dirty="0">
              <a:solidFill>
                <a:srgbClr val="E2E6E9"/>
              </a:solidFill>
              <a:latin typeface="adonis-web" pitchFamily="34" charset="0"/>
              <a:ea typeface="adonis-web" pitchFamily="34" charset="-122"/>
            </a:endParaRPr>
          </a:p>
          <a:p>
            <a:pPr>
              <a:lnSpc>
                <a:spcPts val="2799"/>
              </a:lnSpc>
            </a:pPr>
            <a:endParaRPr lang="en-US" sz="1750" dirty="0"/>
          </a:p>
          <a:p>
            <a:pPr marL="0" indent="0">
              <a:lnSpc>
                <a:spcPts val="2799"/>
              </a:lnSpc>
              <a:buNone/>
            </a:pPr>
            <a:endParaRPr lang="en-US" sz="1750" dirty="0">
              <a:solidFill>
                <a:srgbClr val="E2E6E9"/>
              </a:solidFill>
              <a:latin typeface="adonis-web" pitchFamily="34" charset="0"/>
              <a:ea typeface="adonis-web" pitchFamily="34" charset="-122"/>
              <a:cs typeface="adonis-web" pitchFamily="34" charset="-120"/>
            </a:endParaRPr>
          </a:p>
          <a:p>
            <a:pPr marL="0" indent="0">
              <a:lnSpc>
                <a:spcPts val="2799"/>
              </a:lnSpc>
              <a:buNone/>
            </a:pPr>
            <a:endParaRPr lang="en-US" sz="1750" dirty="0">
              <a:solidFill>
                <a:srgbClr val="E2E6E9"/>
              </a:solidFill>
              <a:latin typeface="adonis-web" pitchFamily="34" charset="0"/>
              <a:ea typeface="adonis-web" pitchFamily="34" charset="-122"/>
            </a:endParaRPr>
          </a:p>
          <a:p>
            <a:pPr marL="0" indent="0">
              <a:lnSpc>
                <a:spcPts val="2799"/>
              </a:lnSpc>
              <a:buNone/>
            </a:pPr>
            <a:endParaRPr lang="en-US" sz="1750" dirty="0"/>
          </a:p>
        </p:txBody>
      </p:sp>
      <p:sp>
        <p:nvSpPr>
          <p:cNvPr id="7" name="CuadroTexto 6">
            <a:extLst>
              <a:ext uri="{FF2B5EF4-FFF2-40B4-BE49-F238E27FC236}">
                <a16:creationId xmlns:a16="http://schemas.microsoft.com/office/drawing/2014/main" id="{50ADAAB1-F2F9-9FF8-03A4-661A86A32F69}"/>
              </a:ext>
            </a:extLst>
          </p:cNvPr>
          <p:cNvSpPr txBox="1"/>
          <p:nvPr/>
        </p:nvSpPr>
        <p:spPr>
          <a:xfrm>
            <a:off x="424756" y="1537750"/>
            <a:ext cx="7584711" cy="6463308"/>
          </a:xfrm>
          <a:prstGeom prst="rect">
            <a:avLst/>
          </a:prstGeom>
          <a:noFill/>
        </p:spPr>
        <p:txBody>
          <a:bodyPr wrap="square" rtlCol="0">
            <a:spAutoFit/>
          </a:bodyPr>
          <a:lstStyle/>
          <a:p>
            <a:r>
              <a:rPr lang="es-DO" dirty="0">
                <a:solidFill>
                  <a:schemeClr val="bg1"/>
                </a:solidFill>
                <a:latin typeface="Times New Roman" panose="02020603050405020304" pitchFamily="18" charset="0"/>
                <a:cs typeface="Times New Roman" panose="02020603050405020304" pitchFamily="18" charset="0"/>
              </a:rPr>
              <a:t>El movimiento de una carga eléctrica puede ocurrir en dos o tres dimensiones, lo que significa que puede desplazarse en un plano (x, y) o en el espacio tridimensional (x, y, z). En este tipo de movimiento, la trayectoria de la carga no está limitada a una sola dirección, lo que requiere una descripción más compleja utilizando coordenadas vectoriales.</a:t>
            </a:r>
          </a:p>
          <a:p>
            <a:endParaRPr lang="es-DO" dirty="0">
              <a:solidFill>
                <a:schemeClr val="bg1"/>
              </a:solidFill>
              <a:latin typeface="Times New Roman" panose="02020603050405020304" pitchFamily="18" charset="0"/>
              <a:cs typeface="Times New Roman" panose="02020603050405020304" pitchFamily="18" charset="0"/>
            </a:endParaRPr>
          </a:p>
          <a:p>
            <a:r>
              <a:rPr lang="es-DO" dirty="0">
                <a:solidFill>
                  <a:schemeClr val="bg1"/>
                </a:solidFill>
                <a:latin typeface="Times New Roman" panose="02020603050405020304" pitchFamily="18" charset="0"/>
                <a:cs typeface="Times New Roman" panose="02020603050405020304" pitchFamily="18" charset="0"/>
              </a:rPr>
              <a:t>Trayectoria: La trayectoria de una carga eléctrica en movimiento se define como la curva o camino que sigue en el espacio bajo la influencia de un campo eléctrico. Esta trayectoria puede ser rectilínea o curvilínea, dependiendo de la configuración del campo eléctrico y las fuerzas presentes.</a:t>
            </a:r>
          </a:p>
          <a:p>
            <a:endParaRPr lang="es-DO" dirty="0">
              <a:solidFill>
                <a:schemeClr val="bg1"/>
              </a:solidFill>
              <a:latin typeface="Times New Roman" panose="02020603050405020304" pitchFamily="18" charset="0"/>
              <a:cs typeface="Times New Roman" panose="02020603050405020304" pitchFamily="18" charset="0"/>
            </a:endParaRPr>
          </a:p>
          <a:p>
            <a:r>
              <a:rPr lang="es-DO" dirty="0">
                <a:solidFill>
                  <a:schemeClr val="bg1"/>
                </a:solidFill>
                <a:latin typeface="Times New Roman" panose="02020603050405020304" pitchFamily="18" charset="0"/>
                <a:cs typeface="Times New Roman" panose="02020603050405020304" pitchFamily="18" charset="0"/>
              </a:rPr>
              <a:t>Fuerza y aceleración: La fuerza eléctrica experimentada por una carga eléctrica en un campo eléctrico está determinada por la interacción entre la carga y el campo. Esta fuerza puede causar una aceleración en la carga, modificando su velocidad en dirección y magnitud. La aceleración de la carga eléctrica es proporcional a la fuerza neta actuando sobre ella, de acuerdo con la segunda ley de Newton.</a:t>
            </a:r>
          </a:p>
          <a:p>
            <a:endParaRPr lang="es-DO" dirty="0">
              <a:solidFill>
                <a:schemeClr val="bg1"/>
              </a:solidFill>
              <a:latin typeface="Times New Roman" panose="02020603050405020304" pitchFamily="18" charset="0"/>
              <a:cs typeface="Times New Roman" panose="02020603050405020304" pitchFamily="18" charset="0"/>
            </a:endParaRPr>
          </a:p>
          <a:p>
            <a:r>
              <a:rPr lang="es-DO" dirty="0">
                <a:solidFill>
                  <a:schemeClr val="bg1"/>
                </a:solidFill>
                <a:latin typeface="Times New Roman" panose="02020603050405020304" pitchFamily="18" charset="0"/>
                <a:cs typeface="Times New Roman" panose="02020603050405020304" pitchFamily="18" charset="0"/>
              </a:rPr>
              <a:t>Energía Cinética y Potencial: La energía cinética de una carga eléctrica en movimiento está relacionada con su velocidad, siendo la energía que posee debido a su movimiento. La energía potencial eléctrica, por otro lado, está asociada con la posición de la carga en relación con otros objetos cargados eléctricamente y el campo eléctrico que los rodea.</a:t>
            </a:r>
          </a:p>
        </p:txBody>
      </p:sp>
      <p:pic>
        <p:nvPicPr>
          <p:cNvPr id="4098" name="Picture 2">
            <a:extLst>
              <a:ext uri="{FF2B5EF4-FFF2-40B4-BE49-F238E27FC236}">
                <a16:creationId xmlns:a16="http://schemas.microsoft.com/office/drawing/2014/main" id="{F8B81175-1F06-1139-7B2D-F8052F2F1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891" y="1698677"/>
            <a:ext cx="5382899" cy="512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265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tx1"/>
          </a:solidFill>
          <a:ln/>
        </p:spPr>
        <p:txBody>
          <a:bodyPr/>
          <a:lstStyle/>
          <a:p>
            <a:endParaRPr lang="es-DO" dirty="0"/>
          </a:p>
        </p:txBody>
      </p:sp>
      <p:sp>
        <p:nvSpPr>
          <p:cNvPr id="6" name="Text 6">
            <a:extLst>
              <a:ext uri="{FF2B5EF4-FFF2-40B4-BE49-F238E27FC236}">
                <a16:creationId xmlns:a16="http://schemas.microsoft.com/office/drawing/2014/main" id="{B1E9C6F7-DF5A-73B0-D2F4-CEEF38404303}"/>
              </a:ext>
            </a:extLst>
          </p:cNvPr>
          <p:cNvSpPr/>
          <p:nvPr/>
        </p:nvSpPr>
        <p:spPr>
          <a:xfrm>
            <a:off x="424756" y="1698677"/>
            <a:ext cx="7398444" cy="6141455"/>
          </a:xfrm>
          <a:prstGeom prst="rect">
            <a:avLst/>
          </a:prstGeom>
          <a:noFill/>
          <a:ln/>
        </p:spPr>
        <p:txBody>
          <a:bodyPr wrap="square" rtlCol="0" anchor="t"/>
          <a:lstStyle/>
          <a:p>
            <a:pPr>
              <a:lnSpc>
                <a:spcPts val="2799"/>
              </a:lnSpc>
            </a:pPr>
            <a:endParaRPr lang="en-US" sz="1750" dirty="0">
              <a:solidFill>
                <a:srgbClr val="E2E6E9"/>
              </a:solidFill>
              <a:latin typeface="adonis-web" pitchFamily="34" charset="0"/>
              <a:ea typeface="adonis-web" pitchFamily="34" charset="-122"/>
            </a:endParaRPr>
          </a:p>
          <a:p>
            <a:pPr>
              <a:lnSpc>
                <a:spcPts val="2799"/>
              </a:lnSpc>
            </a:pPr>
            <a:endParaRPr lang="en-US" sz="1750" dirty="0"/>
          </a:p>
          <a:p>
            <a:pPr marL="0" indent="0">
              <a:lnSpc>
                <a:spcPts val="2799"/>
              </a:lnSpc>
              <a:buNone/>
            </a:pPr>
            <a:endParaRPr lang="en-US" sz="1750" dirty="0">
              <a:solidFill>
                <a:srgbClr val="E2E6E9"/>
              </a:solidFill>
              <a:latin typeface="adonis-web" pitchFamily="34" charset="0"/>
              <a:ea typeface="adonis-web" pitchFamily="34" charset="-122"/>
              <a:cs typeface="adonis-web" pitchFamily="34" charset="-120"/>
            </a:endParaRPr>
          </a:p>
          <a:p>
            <a:pPr marL="0" indent="0">
              <a:lnSpc>
                <a:spcPts val="2799"/>
              </a:lnSpc>
              <a:buNone/>
            </a:pPr>
            <a:endParaRPr lang="en-US" sz="1750" dirty="0">
              <a:solidFill>
                <a:srgbClr val="E2E6E9"/>
              </a:solidFill>
              <a:latin typeface="adonis-web" pitchFamily="34" charset="0"/>
              <a:ea typeface="adonis-web" pitchFamily="34" charset="-122"/>
            </a:endParaRPr>
          </a:p>
          <a:p>
            <a:pPr marL="0" indent="0">
              <a:lnSpc>
                <a:spcPts val="2799"/>
              </a:lnSpc>
              <a:buNone/>
            </a:pPr>
            <a:endParaRPr lang="en-US" sz="1750" dirty="0"/>
          </a:p>
        </p:txBody>
      </p:sp>
      <p:sp>
        <p:nvSpPr>
          <p:cNvPr id="4" name="CuadroTexto 3">
            <a:extLst>
              <a:ext uri="{FF2B5EF4-FFF2-40B4-BE49-F238E27FC236}">
                <a16:creationId xmlns:a16="http://schemas.microsoft.com/office/drawing/2014/main" id="{C4D2D911-EDCC-4229-3EE5-7466C8D868B1}"/>
              </a:ext>
            </a:extLst>
          </p:cNvPr>
          <p:cNvSpPr txBox="1"/>
          <p:nvPr/>
        </p:nvSpPr>
        <p:spPr>
          <a:xfrm>
            <a:off x="1176867" y="3224830"/>
            <a:ext cx="12276665" cy="1200329"/>
          </a:xfrm>
          <a:prstGeom prst="rect">
            <a:avLst/>
          </a:prstGeom>
          <a:noFill/>
        </p:spPr>
        <p:txBody>
          <a:bodyPr wrap="square" rtlCol="0">
            <a:spAutoFit/>
          </a:bodyPr>
          <a:lstStyle/>
          <a:p>
            <a:r>
              <a:rPr lang="es-DO" sz="7200" dirty="0">
                <a:solidFill>
                  <a:schemeClr val="bg1"/>
                </a:solidFill>
              </a:rPr>
              <a:t>Muchas Gracias por su Atención</a:t>
            </a:r>
          </a:p>
        </p:txBody>
      </p:sp>
    </p:spTree>
    <p:extLst>
      <p:ext uri="{BB962C8B-B14F-4D97-AF65-F5344CB8AC3E}">
        <p14:creationId xmlns:p14="http://schemas.microsoft.com/office/powerpoint/2010/main" val="2137568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E3D1206C48D47893B9997181D1090" ma:contentTypeVersion="13" ma:contentTypeDescription="Crear nuevo documento." ma:contentTypeScope="" ma:versionID="5eebc3135e2dbd53afeaf8c54ad78278">
  <xsd:schema xmlns:xsd="http://www.w3.org/2001/XMLSchema" xmlns:xs="http://www.w3.org/2001/XMLSchema" xmlns:p="http://schemas.microsoft.com/office/2006/metadata/properties" xmlns:ns3="2be2d11a-9220-4bd5-a3e4-533ebf24d14a" xmlns:ns4="5f18a26d-1f8a-49ee-b90e-5841c8c8b13d" targetNamespace="http://schemas.microsoft.com/office/2006/metadata/properties" ma:root="true" ma:fieldsID="d3a807e6fd954c58088714d3f7281454" ns3:_="" ns4:_="">
    <xsd:import namespace="2be2d11a-9220-4bd5-a3e4-533ebf24d14a"/>
    <xsd:import namespace="5f18a26d-1f8a-49ee-b90e-5841c8c8b13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_activity"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e2d11a-9220-4bd5-a3e4-533ebf24d1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18a26d-1f8a-49ee-b90e-5841c8c8b13d"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be2d11a-9220-4bd5-a3e4-533ebf24d14a" xsi:nil="true"/>
  </documentManagement>
</p:properties>
</file>

<file path=customXml/itemProps1.xml><?xml version="1.0" encoding="utf-8"?>
<ds:datastoreItem xmlns:ds="http://schemas.openxmlformats.org/officeDocument/2006/customXml" ds:itemID="{7D637839-B782-4171-B1E1-D7CD6C495B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e2d11a-9220-4bd5-a3e4-533ebf24d14a"/>
    <ds:schemaRef ds:uri="5f18a26d-1f8a-49ee-b90e-5841c8c8b1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AD951F-EBDF-46A0-801E-7F53EADCCC08}">
  <ds:schemaRefs>
    <ds:schemaRef ds:uri="http://schemas.microsoft.com/sharepoint/v3/contenttype/forms"/>
  </ds:schemaRefs>
</ds:datastoreItem>
</file>

<file path=customXml/itemProps3.xml><?xml version="1.0" encoding="utf-8"?>
<ds:datastoreItem xmlns:ds="http://schemas.openxmlformats.org/officeDocument/2006/customXml" ds:itemID="{AC1D3752-7C75-45B5-9C2C-A3E9C083E7C7}">
  <ds:schemaRefs>
    <ds:schemaRef ds:uri="http://schemas.microsoft.com/office/2006/metadata/properties"/>
    <ds:schemaRef ds:uri="http://purl.org/dc/elements/1.1/"/>
    <ds:schemaRef ds:uri="2be2d11a-9220-4bd5-a3e4-533ebf24d14a"/>
    <ds:schemaRef ds:uri="5f18a26d-1f8a-49ee-b90e-5841c8c8b13d"/>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92</TotalTime>
  <Words>579</Words>
  <Application>Microsoft Office PowerPoint</Application>
  <PresentationFormat>Personalizado</PresentationFormat>
  <Paragraphs>49</Paragraphs>
  <Slides>6</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adonis-web</vt:lpstr>
      <vt:lpstr>Arial</vt:lpstr>
      <vt:lpstr>Calibri</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jesus Alberto Beato Pimentel</cp:lastModifiedBy>
  <cp:revision>3</cp:revision>
  <dcterms:created xsi:type="dcterms:W3CDTF">2024-05-31T18:19:31Z</dcterms:created>
  <dcterms:modified xsi:type="dcterms:W3CDTF">2024-05-31T19:52:46Z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0x010100839E3D1206C48D47893B9997181D1090</vt:lpwstr>
  </property>
</Properties>
</file>