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8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01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  <p:txBody>
          <a:bodyPr/>
          <a:lstStyle/>
          <a:p>
            <a:endParaRPr lang="es-DO" dirty="0"/>
          </a:p>
        </p:txBody>
      </p:sp>
      <p:sp>
        <p:nvSpPr>
          <p:cNvPr id="5" name="Text 1"/>
          <p:cNvSpPr/>
          <p:nvPr/>
        </p:nvSpPr>
        <p:spPr>
          <a:xfrm>
            <a:off x="6319599" y="2570798"/>
            <a:ext cx="666130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Unidad 2. La Ley de Gauss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6319599" y="3598425"/>
            <a:ext cx="7477601" cy="28720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Esta unidad ,</a:t>
            </a:r>
            <a:r>
              <a:rPr lang="es-DO" sz="200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La ley de Gauss es una herramienta útil para calcular campos eléctricos en casos de gran simetría. La ley establece que el flujo neto del campo eléctrico estático a través de cualquier superficie cerrada es igual a 4π∙k veces el valor de la carga neta encerrada por dicha superficie. Por lo tanto, el flujo es independiente de la forma de la superficie. </a:t>
            </a:r>
            <a:r>
              <a:rPr lang="en-US" sz="200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Analizaremos conceptos clave como la densidad del campo eléctrico y la intensidad del campo eléctrico en diferentes configuraciones de cargas eléctricas.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6319599" y="6826944"/>
            <a:ext cx="3864981" cy="10461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Jesus Alberto Beato Pimentel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</a:rPr>
              <a:t>2023-1283</a:t>
            </a:r>
            <a:endParaRPr lang="en-US" sz="2187" dirty="0"/>
          </a:p>
        </p:txBody>
      </p:sp>
      <p:pic>
        <p:nvPicPr>
          <p:cNvPr id="12" name="Imagen 11" descr="Aplicación&#10;&#10;Descripción generada automáticamente con confianza baja">
            <a:extLst>
              <a:ext uri="{FF2B5EF4-FFF2-40B4-BE49-F238E27FC236}">
                <a16:creationId xmlns:a16="http://schemas.microsoft.com/office/drawing/2014/main" id="{6E7B25E8-E7B4-7FFF-12F2-96C23FF6C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50" y="1303020"/>
            <a:ext cx="5753100" cy="64693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  <p:txBody>
          <a:bodyPr/>
          <a:lstStyle/>
          <a:p>
            <a:endParaRPr lang="es-DO"/>
          </a:p>
        </p:txBody>
      </p:sp>
      <p:sp>
        <p:nvSpPr>
          <p:cNvPr id="4" name="Text 1"/>
          <p:cNvSpPr/>
          <p:nvPr/>
        </p:nvSpPr>
        <p:spPr>
          <a:xfrm>
            <a:off x="767993" y="534114"/>
            <a:ext cx="786991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Densidad del Campo Eléctrico</a:t>
            </a:r>
            <a:endParaRPr lang="en-US" sz="4374" dirty="0"/>
          </a:p>
        </p:txBody>
      </p:sp>
      <p:sp>
        <p:nvSpPr>
          <p:cNvPr id="8" name="Text 5"/>
          <p:cNvSpPr/>
          <p:nvPr/>
        </p:nvSpPr>
        <p:spPr>
          <a:xfrm>
            <a:off x="695742" y="1630305"/>
            <a:ext cx="6565365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s-DO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 la densidad de flujo eléctrico D, medida en coulombs por metro cuadrado, es un campo vectorial que pertenece a la clase de campos vectoriales de “densidades de flujo” y distinta de la clase “campos de fuerza”, en la que se incluye la intensidad de campo eléctrico E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695742" y="3738184"/>
            <a:ext cx="409516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Relación con el Campo Eléctrico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713899" y="4179027"/>
            <a:ext cx="6990768" cy="12945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La densidad del campo eléctrico está directamente relacionada con la intensidad del campo eléctrico, ya que a mayor densidad, mayor será la intensidad.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767993" y="5980469"/>
            <a:ext cx="558434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Representación Gráfica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13899" y="6382287"/>
            <a:ext cx="6547208" cy="13131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Las líneas de campo eléctrico son una representación visual de la densidad del campo, con las líneas más juntas indicando una mayor densidad.</a:t>
            </a:r>
            <a:endParaRPr lang="en-US" sz="1750" dirty="0"/>
          </a:p>
        </p:txBody>
      </p:sp>
      <p:pic>
        <p:nvPicPr>
          <p:cNvPr id="19" name="Imagen 18" descr="Un reloj con números romanos&#10;&#10;Descripción generada automáticamente con confianza baja">
            <a:extLst>
              <a:ext uri="{FF2B5EF4-FFF2-40B4-BE49-F238E27FC236}">
                <a16:creationId xmlns:a16="http://schemas.microsoft.com/office/drawing/2014/main" id="{B331FE75-BC48-36D3-8331-E2DDE52B6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65" y="1787564"/>
            <a:ext cx="6100225" cy="49578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1267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  <p:txBody>
          <a:bodyPr/>
          <a:lstStyle/>
          <a:p>
            <a:endParaRPr lang="es-DO"/>
          </a:p>
        </p:txBody>
      </p:sp>
      <p:sp>
        <p:nvSpPr>
          <p:cNvPr id="4" name="Text 1"/>
          <p:cNvSpPr/>
          <p:nvPr/>
        </p:nvSpPr>
        <p:spPr>
          <a:xfrm>
            <a:off x="343689" y="467537"/>
            <a:ext cx="10428923" cy="13720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02"/>
              </a:lnSpc>
              <a:buNone/>
            </a:pPr>
            <a:r>
              <a:rPr lang="en-US" sz="4322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Intensidad del Campo Eléctrico de una Carga Puntual</a:t>
            </a:r>
            <a:endParaRPr lang="en-US" sz="4322" dirty="0"/>
          </a:p>
        </p:txBody>
      </p:sp>
      <p:sp>
        <p:nvSpPr>
          <p:cNvPr id="10" name="Text 7"/>
          <p:cNvSpPr/>
          <p:nvPr/>
        </p:nvSpPr>
        <p:spPr>
          <a:xfrm>
            <a:off x="678338" y="2306471"/>
            <a:ext cx="6636862" cy="12996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66"/>
              </a:lnSpc>
              <a:buNone/>
            </a:pPr>
            <a:r>
              <a:rPr lang="en-US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La intensidad del campo eléctrico creado por una carga puntual disminuye con el cuadrado de la distancia desde la carga</a:t>
            </a:r>
            <a:r>
              <a:rPr lang="en-US" sz="1729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.</a:t>
            </a:r>
            <a:endParaRPr lang="en-US" sz="1729" dirty="0"/>
          </a:p>
        </p:txBody>
      </p:sp>
      <p:sp>
        <p:nvSpPr>
          <p:cNvPr id="14" name="Text 11"/>
          <p:cNvSpPr/>
          <p:nvPr/>
        </p:nvSpPr>
        <p:spPr>
          <a:xfrm>
            <a:off x="745235" y="5631300"/>
            <a:ext cx="2744391" cy="3430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1"/>
              </a:lnSpc>
              <a:buNone/>
            </a:pPr>
            <a:r>
              <a:rPr lang="en-US" sz="2161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Fórmula</a:t>
            </a:r>
            <a:endParaRPr lang="en-US" sz="2161" dirty="0"/>
          </a:p>
        </p:txBody>
      </p:sp>
      <p:sp>
        <p:nvSpPr>
          <p:cNvPr id="15" name="Text 12"/>
          <p:cNvSpPr/>
          <p:nvPr/>
        </p:nvSpPr>
        <p:spPr>
          <a:xfrm>
            <a:off x="745235" y="6103136"/>
            <a:ext cx="6363139" cy="17561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66"/>
              </a:lnSpc>
              <a:buNone/>
            </a:pPr>
            <a:r>
              <a:rPr lang="en-US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La intensidad del campo eléctrico de una carga puntual se calcula como E = k * Q / r^2, donde k es la constante de Coulomb, Q es la carga y r es la distancia.</a:t>
            </a:r>
            <a:endParaRPr lang="en-US" dirty="0"/>
          </a:p>
        </p:txBody>
      </p:sp>
      <p:sp>
        <p:nvSpPr>
          <p:cNvPr id="19" name="Text 16"/>
          <p:cNvSpPr/>
          <p:nvPr/>
        </p:nvSpPr>
        <p:spPr>
          <a:xfrm>
            <a:off x="471511" y="3405570"/>
            <a:ext cx="3018115" cy="3430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01"/>
              </a:lnSpc>
              <a:buNone/>
            </a:pPr>
            <a:r>
              <a:rPr lang="en-US" sz="2161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Representación Gráfica</a:t>
            </a:r>
            <a:endParaRPr lang="en-US" sz="2161" dirty="0"/>
          </a:p>
        </p:txBody>
      </p:sp>
      <p:sp>
        <p:nvSpPr>
          <p:cNvPr id="20" name="Text 17"/>
          <p:cNvSpPr/>
          <p:nvPr/>
        </p:nvSpPr>
        <p:spPr>
          <a:xfrm>
            <a:off x="678338" y="4025085"/>
            <a:ext cx="5976462" cy="17561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66"/>
              </a:lnSpc>
              <a:buNone/>
            </a:pPr>
            <a:r>
              <a:rPr lang="en-US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Las líneas de campo eléctrico de una carga puntual se distribuyen de manera radial, con una intensidad inversamente proporcional al cuadrado de la distancia.</a:t>
            </a:r>
            <a:endParaRPr lang="en-US" dirty="0"/>
          </a:p>
        </p:txBody>
      </p:sp>
      <p:pic>
        <p:nvPicPr>
          <p:cNvPr id="23" name="Imagen 22" descr="Texto, Carta&#10;&#10;Descripción generada automáticamente">
            <a:extLst>
              <a:ext uri="{FF2B5EF4-FFF2-40B4-BE49-F238E27FC236}">
                <a16:creationId xmlns:a16="http://schemas.microsoft.com/office/drawing/2014/main" id="{B3927468-38EF-6080-0850-6343D36E3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027" y="1710267"/>
            <a:ext cx="5144497" cy="62735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  <p:txBody>
          <a:bodyPr/>
          <a:lstStyle/>
          <a:p>
            <a:endParaRPr lang="es-DO"/>
          </a:p>
        </p:txBody>
      </p:sp>
      <p:sp>
        <p:nvSpPr>
          <p:cNvPr id="4" name="Text 1"/>
          <p:cNvSpPr/>
          <p:nvPr/>
        </p:nvSpPr>
        <p:spPr>
          <a:xfrm>
            <a:off x="615593" y="531945"/>
            <a:ext cx="10554414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Intensidad del Campo Eléctrico de una Distribución Discreta de Cargas Eléctricas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97423" y="2420185"/>
            <a:ext cx="6728268" cy="11358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Cuando tenemos una distribución discreta de cargas, la intensidad del campo eléctrico se calcula sumando las contribuciones de cada carga individual.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97423" y="39832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Método de Cálculo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697422" y="4466963"/>
            <a:ext cx="661777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Se aplica la fórmula de campo eléctrico de una carga puntual a cada carga y se suman los resultados.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697423" y="557915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Aplicaciones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697422" y="6015263"/>
            <a:ext cx="66996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Este concepto es útil para analizar el campo eléctrico en sistemas con múltiples cargas puntuales, como en circuitos o dispositivos electrónicos.</a:t>
            </a:r>
            <a:endParaRPr lang="en-US" sz="1750" dirty="0"/>
          </a:p>
        </p:txBody>
      </p:sp>
      <p:pic>
        <p:nvPicPr>
          <p:cNvPr id="13" name="Imagen 12" descr="Gráfico, Gráfico radial&#10;&#10;Descripción generada automáticamente">
            <a:extLst>
              <a:ext uri="{FF2B5EF4-FFF2-40B4-BE49-F238E27FC236}">
                <a16:creationId xmlns:a16="http://schemas.microsoft.com/office/drawing/2014/main" id="{303F1A5A-378E-4A56-F06B-E1DDFBFCD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8888" y="2615063"/>
            <a:ext cx="5775780" cy="44428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  <p:txBody>
          <a:bodyPr/>
          <a:lstStyle/>
          <a:p>
            <a:endParaRPr lang="es-DO"/>
          </a:p>
        </p:txBody>
      </p:sp>
      <p:sp>
        <p:nvSpPr>
          <p:cNvPr id="5" name="Text 1"/>
          <p:cNvSpPr/>
          <p:nvPr/>
        </p:nvSpPr>
        <p:spPr>
          <a:xfrm>
            <a:off x="5986343" y="1618475"/>
            <a:ext cx="8954214" cy="17670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639"/>
              </a:lnSpc>
              <a:buNone/>
            </a:pPr>
            <a:r>
              <a:rPr lang="en-US" sz="3711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Intensidad del Campo Eléctrico de una Distribución Continua de Cargas Eléctricas</a:t>
            </a:r>
            <a:endParaRPr lang="en-US" sz="3711" dirty="0"/>
          </a:p>
        </p:txBody>
      </p:sp>
      <p:sp>
        <p:nvSpPr>
          <p:cNvPr id="11" name="Text 7"/>
          <p:cNvSpPr/>
          <p:nvPr/>
        </p:nvSpPr>
        <p:spPr>
          <a:xfrm>
            <a:off x="5986343" y="3511033"/>
            <a:ext cx="7634764" cy="10103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75"/>
              </a:lnSpc>
              <a:buNone/>
            </a:pPr>
            <a:r>
              <a:rPr lang="en-US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Cuando la distribución de cargas es continua, como en un hilo o una superficie cargada, la intensidad del campo eléctrico se calcula mediante integración.</a:t>
            </a:r>
            <a:endParaRPr lang="en-US" dirty="0"/>
          </a:p>
        </p:txBody>
      </p:sp>
      <p:sp>
        <p:nvSpPr>
          <p:cNvPr id="15" name="Text 11"/>
          <p:cNvSpPr/>
          <p:nvPr/>
        </p:nvSpPr>
        <p:spPr>
          <a:xfrm>
            <a:off x="5986343" y="4634389"/>
            <a:ext cx="2356366" cy="2944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19"/>
              </a:lnSpc>
              <a:buNone/>
            </a:pPr>
            <a:r>
              <a:rPr lang="en-US" sz="1855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Fórmula</a:t>
            </a:r>
            <a:endParaRPr lang="en-US" sz="1855" dirty="0"/>
          </a:p>
        </p:txBody>
      </p:sp>
      <p:sp>
        <p:nvSpPr>
          <p:cNvPr id="16" name="Text 12"/>
          <p:cNvSpPr/>
          <p:nvPr/>
        </p:nvSpPr>
        <p:spPr>
          <a:xfrm>
            <a:off x="5986343" y="5041821"/>
            <a:ext cx="7634764" cy="6029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75"/>
              </a:lnSpc>
              <a:buNone/>
            </a:pPr>
            <a:r>
              <a:rPr lang="en-US" sz="1484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La fórmula para el campo eléctrico de una distribución continua es E = ∫ k * dQ / r^2, donde dQ es un elemento infinitesimal de carga.</a:t>
            </a:r>
            <a:endParaRPr lang="en-US" sz="1484" dirty="0"/>
          </a:p>
        </p:txBody>
      </p:sp>
      <p:sp>
        <p:nvSpPr>
          <p:cNvPr id="20" name="Text 16"/>
          <p:cNvSpPr/>
          <p:nvPr/>
        </p:nvSpPr>
        <p:spPr>
          <a:xfrm>
            <a:off x="5986343" y="6210181"/>
            <a:ext cx="2356366" cy="2944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19"/>
              </a:lnSpc>
              <a:buNone/>
            </a:pPr>
            <a:r>
              <a:rPr lang="en-US" sz="1855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Aplicaciones</a:t>
            </a:r>
            <a:endParaRPr lang="en-US" sz="1855" dirty="0"/>
          </a:p>
        </p:txBody>
      </p:sp>
      <p:sp>
        <p:nvSpPr>
          <p:cNvPr id="21" name="Text 17"/>
          <p:cNvSpPr/>
          <p:nvPr/>
        </p:nvSpPr>
        <p:spPr>
          <a:xfrm>
            <a:off x="5986343" y="6617613"/>
            <a:ext cx="7634764" cy="6029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75"/>
              </a:lnSpc>
              <a:buNone/>
            </a:pPr>
            <a:r>
              <a:rPr lang="en-US" sz="1484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Este concepto es útil para analizar el campo eléctrico en sistemas con distribuciones continuas de carga, como en líneas de transmisión o antenas.</a:t>
            </a:r>
            <a:endParaRPr lang="en-US" sz="1484" dirty="0"/>
          </a:p>
        </p:txBody>
      </p:sp>
      <p:pic>
        <p:nvPicPr>
          <p:cNvPr id="24" name="Imagen 23" descr="Diagrama, Esquemático&#10;&#10;Descripción generada automáticamente">
            <a:extLst>
              <a:ext uri="{FF2B5EF4-FFF2-40B4-BE49-F238E27FC236}">
                <a16:creationId xmlns:a16="http://schemas.microsoft.com/office/drawing/2014/main" id="{AA25444C-9BC1-8936-E99B-06918637F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824699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  <p:txBody>
          <a:bodyPr/>
          <a:lstStyle/>
          <a:p>
            <a:endParaRPr lang="es-DO" dirty="0"/>
          </a:p>
        </p:txBody>
      </p:sp>
      <p:sp>
        <p:nvSpPr>
          <p:cNvPr id="4" name="Text 1"/>
          <p:cNvSpPr/>
          <p:nvPr/>
        </p:nvSpPr>
        <p:spPr>
          <a:xfrm>
            <a:off x="2015184" y="118767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El Dipolo Eléctrico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037993" y="2067494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Un dipolo eléctrico consiste en dos cargas iguales y opuestas separadas por una distancia.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2037993" y="46923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Características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015184" y="5184617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El dipolo eléctrico genera un campo eléctrico con líneas de campo que salen del polo positivo y entran en el polo negativo.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2037993" y="302122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Aplicaciones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037992" y="3351721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Los dipolos eléctricos se encuentran en muchos sistemas, como moléculas polares, antenas y circuitos eléctricos.</a:t>
            </a:r>
            <a:endParaRPr lang="en-US" sz="1750" dirty="0"/>
          </a:p>
        </p:txBody>
      </p:sp>
      <p:pic>
        <p:nvPicPr>
          <p:cNvPr id="19" name="Imagen 18" descr="Gráfico de burbujas&#10;&#10;Descripción generada automáticamente">
            <a:extLst>
              <a:ext uri="{FF2B5EF4-FFF2-40B4-BE49-F238E27FC236}">
                <a16:creationId xmlns:a16="http://schemas.microsoft.com/office/drawing/2014/main" id="{4C6B924B-9F51-3FD8-EAE0-EA8EFAD48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215" y="2241089"/>
            <a:ext cx="4660971" cy="37474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39E3D1206C48D47893B9997181D1090" ma:contentTypeVersion="13" ma:contentTypeDescription="Crear nuevo documento." ma:contentTypeScope="" ma:versionID="5eebc3135e2dbd53afeaf8c54ad78278">
  <xsd:schema xmlns:xsd="http://www.w3.org/2001/XMLSchema" xmlns:xs="http://www.w3.org/2001/XMLSchema" xmlns:p="http://schemas.microsoft.com/office/2006/metadata/properties" xmlns:ns3="2be2d11a-9220-4bd5-a3e4-533ebf24d14a" xmlns:ns4="5f18a26d-1f8a-49ee-b90e-5841c8c8b13d" targetNamespace="http://schemas.microsoft.com/office/2006/metadata/properties" ma:root="true" ma:fieldsID="d3a807e6fd954c58088714d3f7281454" ns3:_="" ns4:_="">
    <xsd:import namespace="2be2d11a-9220-4bd5-a3e4-533ebf24d14a"/>
    <xsd:import namespace="5f18a26d-1f8a-49ee-b90e-5841c8c8b13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e2d11a-9220-4bd5-a3e4-533ebf24d1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18a26d-1f8a-49ee-b90e-5841c8c8b13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be2d11a-9220-4bd5-a3e4-533ebf24d14a" xsi:nil="true"/>
  </documentManagement>
</p:properties>
</file>

<file path=customXml/itemProps1.xml><?xml version="1.0" encoding="utf-8"?>
<ds:datastoreItem xmlns:ds="http://schemas.openxmlformats.org/officeDocument/2006/customXml" ds:itemID="{FFE34324-7C52-47FE-9559-2EF2EF5F48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e2d11a-9220-4bd5-a3e4-533ebf24d14a"/>
    <ds:schemaRef ds:uri="5f18a26d-1f8a-49ee-b90e-5841c8c8b1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0D2F5F-8309-41AF-B646-7977C636AF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26663E-505D-43AC-98DB-55BC7DBCA970}">
  <ds:schemaRefs>
    <ds:schemaRef ds:uri="http://purl.org/dc/dcmitype/"/>
    <ds:schemaRef ds:uri="5f18a26d-1f8a-49ee-b90e-5841c8c8b13d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2be2d11a-9220-4bd5-a3e4-533ebf24d14a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563</Words>
  <Application>Microsoft Office PowerPoint</Application>
  <PresentationFormat>Personalizado</PresentationFormat>
  <Paragraphs>40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Instrument Sans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Jesus Alberto Beato Pimentel</cp:lastModifiedBy>
  <cp:revision>2</cp:revision>
  <dcterms:created xsi:type="dcterms:W3CDTF">2024-05-24T19:52:06Z</dcterms:created>
  <dcterms:modified xsi:type="dcterms:W3CDTF">2024-05-24T20:47:44Z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0x010100839E3D1206C48D47893B9997181D1090</vt:lpwstr>
  </property>
</Properties>
</file>