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026e8273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026e8273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026e8273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026e8273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026e8273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026e8273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026e8273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026e8273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26e8273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26e8273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026e8273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026e8273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026e827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026e827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026e827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026e827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026e8273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026e8273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26e827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26e827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0b5946ec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0b5946ec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026e827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026e8273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0b5946ec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0b5946ec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026e8273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026e8273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4">
            <a:alphaModFix/>
          </a:blip>
          <a:stretch>
            <a:fillRect/>
          </a:stretch>
        </p:blipFill>
        <p:spPr>
          <a:xfrm>
            <a:off x="0" y="0"/>
            <a:ext cx="9144000" cy="5219700"/>
          </a:xfrm>
          <a:prstGeom prst="rect">
            <a:avLst/>
          </a:prstGeom>
          <a:noFill/>
          <a:ln>
            <a:noFill/>
          </a:ln>
        </p:spPr>
      </p:pic>
      <p:sp>
        <p:nvSpPr>
          <p:cNvPr id="129" name="Google Shape;129;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highlight>
                  <a:srgbClr val="000000"/>
                </a:highlight>
              </a:rPr>
              <a:t>StatsWrap </a:t>
            </a:r>
            <a:endParaRPr>
              <a:solidFill>
                <a:srgbClr val="FFFFFF"/>
              </a:solidFill>
              <a:highlight>
                <a:srgbClr val="000000"/>
              </a:highlight>
            </a:endParaRPr>
          </a:p>
          <a:p>
            <a:pPr indent="0" lvl="0" marL="0" rtl="0" algn="ctr">
              <a:spcBef>
                <a:spcPts val="0"/>
              </a:spcBef>
              <a:spcAft>
                <a:spcPts val="0"/>
              </a:spcAft>
              <a:buNone/>
            </a:pPr>
            <a:r>
              <a:rPr lang="en" sz="1400">
                <a:solidFill>
                  <a:srgbClr val="FFFFFF"/>
                </a:solidFill>
                <a:highlight>
                  <a:srgbClr val="000000"/>
                </a:highlight>
              </a:rPr>
              <a:t>Make your workout work for you</a:t>
            </a:r>
            <a:endParaRPr sz="1400">
              <a:solidFill>
                <a:srgbClr val="FFFFFF"/>
              </a:solidFill>
              <a:highlight>
                <a:srgbClr val="000000"/>
              </a:highlight>
            </a:endParaRPr>
          </a:p>
        </p:txBody>
      </p:sp>
      <p:sp>
        <p:nvSpPr>
          <p:cNvPr id="130" name="Google Shape;130;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highlight>
                  <a:srgbClr val="000000"/>
                </a:highlight>
              </a:rPr>
              <a:t>Alex Laughlin &amp; Tino Pimentel</a:t>
            </a:r>
            <a:endParaRPr>
              <a:solidFill>
                <a:srgbClr val="FFFFFF"/>
              </a:solidFill>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StatsWrap </a:t>
            </a:r>
            <a:r>
              <a:rPr lang="en">
                <a:solidFill>
                  <a:srgbClr val="FFFFFF"/>
                </a:solidFill>
                <a:highlight>
                  <a:srgbClr val="000000"/>
                </a:highlight>
              </a:rPr>
              <a:t>Hardware Requirements</a:t>
            </a:r>
            <a:endParaRPr>
              <a:solidFill>
                <a:srgbClr val="FFFFFF"/>
              </a:solidFill>
              <a:highlight>
                <a:srgbClr val="000000"/>
              </a:highlight>
            </a:endParaRPr>
          </a:p>
        </p:txBody>
      </p:sp>
      <p:sp>
        <p:nvSpPr>
          <p:cNvPr id="193" name="Google Shape;19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FFFFFF"/>
                </a:solidFill>
                <a:highlight>
                  <a:srgbClr val="000000"/>
                </a:highlight>
                <a:latin typeface="Nunito"/>
                <a:ea typeface="Nunito"/>
                <a:cs typeface="Nunito"/>
                <a:sym typeface="Nunito"/>
              </a:rPr>
              <a:t>Light sensor using LED technology</a:t>
            </a:r>
            <a:endParaRPr sz="14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lang="en" sz="1400">
                <a:solidFill>
                  <a:srgbClr val="FFFFFF"/>
                </a:solidFill>
                <a:highlight>
                  <a:srgbClr val="000000"/>
                </a:highlight>
                <a:latin typeface="Nunito"/>
                <a:ea typeface="Nunito"/>
                <a:cs typeface="Nunito"/>
                <a:sym typeface="Nunito"/>
              </a:rPr>
              <a:t>126 MB of Disk Space for JRE (Java Runtime Engine) </a:t>
            </a:r>
            <a:endParaRPr sz="14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lang="en" sz="1400">
                <a:solidFill>
                  <a:srgbClr val="FFFFFF"/>
                </a:solidFill>
                <a:highlight>
                  <a:srgbClr val="000000"/>
                </a:highlight>
                <a:latin typeface="Nunito"/>
                <a:ea typeface="Nunito"/>
                <a:cs typeface="Nunito"/>
                <a:sym typeface="Nunito"/>
              </a:rPr>
              <a:t>128MB of RAM</a:t>
            </a:r>
            <a:endParaRPr sz="14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lang="en" sz="1400">
                <a:solidFill>
                  <a:srgbClr val="FFFFFF"/>
                </a:solidFill>
                <a:highlight>
                  <a:srgbClr val="000000"/>
                </a:highlight>
                <a:latin typeface="Nunito"/>
                <a:ea typeface="Nunito"/>
                <a:cs typeface="Nunito"/>
                <a:sym typeface="Nunito"/>
              </a:rPr>
              <a:t>Intel Pentium 2 266 MHz processor </a:t>
            </a:r>
            <a:endParaRPr sz="1400">
              <a:solidFill>
                <a:srgbClr val="FFFFFF"/>
              </a:solidFill>
              <a:highlight>
                <a:srgbClr val="000000"/>
              </a:highlight>
              <a:latin typeface="Nunito"/>
              <a:ea typeface="Nunito"/>
              <a:cs typeface="Nunito"/>
              <a:sym typeface="Nunito"/>
            </a:endParaRPr>
          </a:p>
          <a:p>
            <a:pPr indent="0" lvl="0" marL="0" rtl="0" algn="l">
              <a:spcBef>
                <a:spcPts val="1200"/>
              </a:spcBef>
              <a:spcAft>
                <a:spcPts val="1200"/>
              </a:spcAft>
              <a:buNone/>
            </a:pPr>
            <a:r>
              <a:rPr lang="en" sz="1400">
                <a:solidFill>
                  <a:srgbClr val="FFFFFF"/>
                </a:solidFill>
                <a:highlight>
                  <a:srgbClr val="000000"/>
                </a:highlight>
                <a:latin typeface="Nunito"/>
                <a:ea typeface="Nunito"/>
                <a:cs typeface="Nunito"/>
                <a:sym typeface="Nunito"/>
              </a:rPr>
              <a:t>Micro-USB cable</a:t>
            </a:r>
            <a:endParaRPr sz="1400">
              <a:solidFill>
                <a:srgbClr val="FFFFFF"/>
              </a:solidFill>
              <a:highlight>
                <a:srgbClr val="000000"/>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23"/>
          <p:cNvPicPr preferRelativeResize="0"/>
          <p:nvPr/>
        </p:nvPicPr>
        <p:blipFill>
          <a:blip r:embed="rId3">
            <a:alphaModFix/>
          </a:blip>
          <a:stretch>
            <a:fillRect/>
          </a:stretch>
        </p:blipFill>
        <p:spPr>
          <a:xfrm>
            <a:off x="0" y="0"/>
            <a:ext cx="9143999" cy="5143500"/>
          </a:xfrm>
          <a:prstGeom prst="rect">
            <a:avLst/>
          </a:prstGeom>
          <a:noFill/>
          <a:ln>
            <a:noFill/>
          </a:ln>
        </p:spPr>
      </p:pic>
      <p:sp>
        <p:nvSpPr>
          <p:cNvPr id="199" name="Google Shape;199;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StatsWrap </a:t>
            </a:r>
            <a:r>
              <a:rPr lang="en">
                <a:solidFill>
                  <a:srgbClr val="FFFFFF"/>
                </a:solidFill>
                <a:highlight>
                  <a:srgbClr val="000000"/>
                </a:highlight>
              </a:rPr>
              <a:t>Software Requirements</a:t>
            </a:r>
            <a:endParaRPr>
              <a:solidFill>
                <a:srgbClr val="FFFFFF"/>
              </a:solidFill>
              <a:highlight>
                <a:srgbClr val="000000"/>
              </a:highlight>
            </a:endParaRPr>
          </a:p>
        </p:txBody>
      </p:sp>
      <p:sp>
        <p:nvSpPr>
          <p:cNvPr id="200" name="Google Shape;200;p2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800">
                <a:solidFill>
                  <a:srgbClr val="FFFFFF"/>
                </a:solidFill>
                <a:highlight>
                  <a:srgbClr val="000000"/>
                </a:highlight>
                <a:latin typeface="Nunito"/>
                <a:ea typeface="Nunito"/>
                <a:cs typeface="Nunito"/>
                <a:sym typeface="Nunito"/>
              </a:rPr>
              <a:t>Installation of Java 8</a:t>
            </a:r>
            <a:endParaRPr sz="18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lang="en" sz="1800">
                <a:solidFill>
                  <a:srgbClr val="FFFFFF"/>
                </a:solidFill>
                <a:highlight>
                  <a:srgbClr val="000000"/>
                </a:highlight>
                <a:latin typeface="Nunito"/>
                <a:ea typeface="Nunito"/>
                <a:cs typeface="Nunito"/>
                <a:sym typeface="Nunito"/>
              </a:rPr>
              <a:t>OS</a:t>
            </a:r>
            <a:r>
              <a:rPr lang="en" sz="1800">
                <a:solidFill>
                  <a:srgbClr val="FFFFFF"/>
                </a:solidFill>
                <a:highlight>
                  <a:srgbClr val="000000"/>
                </a:highlight>
                <a:latin typeface="Nunito"/>
                <a:ea typeface="Nunito"/>
                <a:cs typeface="Nunito"/>
                <a:sym typeface="Nunito"/>
              </a:rPr>
              <a:t> compatible with Java</a:t>
            </a:r>
            <a:endParaRPr sz="18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lang="en" sz="1800">
                <a:solidFill>
                  <a:srgbClr val="FFFFFF"/>
                </a:solidFill>
                <a:highlight>
                  <a:srgbClr val="000000"/>
                </a:highlight>
                <a:latin typeface="Nunito"/>
                <a:ea typeface="Nunito"/>
                <a:cs typeface="Nunito"/>
                <a:sym typeface="Nunito"/>
              </a:rPr>
              <a:t>Scenebuilder</a:t>
            </a:r>
            <a:endParaRPr sz="1800">
              <a:solidFill>
                <a:srgbClr val="FFFFFF"/>
              </a:solidFill>
              <a:highlight>
                <a:srgbClr val="000000"/>
              </a:highlight>
              <a:latin typeface="Nunito"/>
              <a:ea typeface="Nunito"/>
              <a:cs typeface="Nunito"/>
              <a:sym typeface="Nunito"/>
            </a:endParaRPr>
          </a:p>
          <a:p>
            <a:pPr indent="0" lvl="0" marL="0" rtl="0" algn="l">
              <a:spcBef>
                <a:spcPts val="1200"/>
              </a:spcBef>
              <a:spcAft>
                <a:spcPts val="1600"/>
              </a:spcAft>
              <a:buNone/>
            </a:pPr>
            <a:r>
              <a:rPr lang="en" sz="1800">
                <a:solidFill>
                  <a:srgbClr val="FFFFFF"/>
                </a:solidFill>
                <a:highlight>
                  <a:srgbClr val="000000"/>
                </a:highlight>
                <a:latin typeface="Nunito"/>
                <a:ea typeface="Nunito"/>
                <a:cs typeface="Nunito"/>
                <a:sym typeface="Nunito"/>
              </a:rPr>
              <a:t>JavaFX</a:t>
            </a:r>
            <a:endParaRPr sz="1800">
              <a:solidFill>
                <a:srgbClr val="FFFFFF"/>
              </a:solidFill>
              <a:highlight>
                <a:srgbClr val="000000"/>
              </a:highlight>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Google Shape;205;p24"/>
          <p:cNvPicPr preferRelativeResize="0"/>
          <p:nvPr/>
        </p:nvPicPr>
        <p:blipFill>
          <a:blip r:embed="rId3">
            <a:alphaModFix/>
          </a:blip>
          <a:stretch>
            <a:fillRect/>
          </a:stretch>
        </p:blipFill>
        <p:spPr>
          <a:xfrm>
            <a:off x="0" y="0"/>
            <a:ext cx="9144001" cy="5143500"/>
          </a:xfrm>
          <a:prstGeom prst="rect">
            <a:avLst/>
          </a:prstGeom>
          <a:noFill/>
          <a:ln>
            <a:noFill/>
          </a:ln>
        </p:spPr>
      </p:pic>
      <p:sp>
        <p:nvSpPr>
          <p:cNvPr id="206" name="Google Shape;206;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StatsWrap </a:t>
            </a:r>
            <a:r>
              <a:rPr lang="en">
                <a:solidFill>
                  <a:srgbClr val="FFFFFF"/>
                </a:solidFill>
                <a:highlight>
                  <a:srgbClr val="000000"/>
                </a:highlight>
              </a:rPr>
              <a:t>Legal Issues</a:t>
            </a:r>
            <a:endParaRPr>
              <a:solidFill>
                <a:srgbClr val="FFFFFF"/>
              </a:solidFill>
              <a:highlight>
                <a:srgbClr val="000000"/>
              </a:highlight>
            </a:endParaRPr>
          </a:p>
        </p:txBody>
      </p:sp>
      <p:sp>
        <p:nvSpPr>
          <p:cNvPr id="207" name="Google Shape;207;p24"/>
          <p:cNvSpPr txBox="1"/>
          <p:nvPr>
            <p:ph idx="1" type="body"/>
          </p:nvPr>
        </p:nvSpPr>
        <p:spPr>
          <a:xfrm>
            <a:off x="819150" y="1628100"/>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Activity Tracker Inaccuracies:</a:t>
            </a:r>
            <a:endParaRPr b="1" sz="1200">
              <a:solidFill>
                <a:srgbClr val="FFFFFF"/>
              </a:solidFill>
              <a:highlight>
                <a:srgbClr val="000000"/>
              </a:highlight>
              <a:latin typeface="Nunito"/>
              <a:ea typeface="Nunito"/>
              <a:cs typeface="Nunito"/>
              <a:sym typeface="Nunito"/>
            </a:endParaRPr>
          </a:p>
          <a:p>
            <a:pPr indent="457200" lvl="0" marL="0" rtl="0" algn="l">
              <a:spcBef>
                <a:spcPts val="1200"/>
              </a:spcBef>
              <a:spcAft>
                <a:spcPts val="0"/>
              </a:spcAft>
              <a:buNone/>
            </a:pPr>
            <a:r>
              <a:rPr lang="en" sz="1200">
                <a:solidFill>
                  <a:srgbClr val="FFFFFF"/>
                </a:solidFill>
                <a:highlight>
                  <a:srgbClr val="000000"/>
                </a:highlight>
                <a:latin typeface="Nunito"/>
                <a:ea typeface="Nunito"/>
                <a:cs typeface="Nunito"/>
                <a:sym typeface="Nunito"/>
              </a:rPr>
              <a:t>An error of the data being read improperly from the light emitting diodes (LEDs). The results presented on the activity tracker software is incorrect and may serve to be unreliable without the customer knowing. </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Dangers of Usage:</a:t>
            </a:r>
            <a:endParaRPr b="1" sz="1200">
              <a:solidFill>
                <a:srgbClr val="FFFFFF"/>
              </a:solidFill>
              <a:highlight>
                <a:srgbClr val="000000"/>
              </a:highlight>
              <a:latin typeface="Nunito"/>
              <a:ea typeface="Nunito"/>
              <a:cs typeface="Nunito"/>
              <a:sym typeface="Nunito"/>
            </a:endParaRPr>
          </a:p>
          <a:p>
            <a:pPr indent="457200" lvl="0" marL="0" rtl="0" algn="l">
              <a:spcBef>
                <a:spcPts val="1200"/>
              </a:spcBef>
              <a:spcAft>
                <a:spcPts val="0"/>
              </a:spcAft>
              <a:buNone/>
            </a:pPr>
            <a:r>
              <a:rPr lang="en" sz="1200">
                <a:solidFill>
                  <a:srgbClr val="FFFFFF"/>
                </a:solidFill>
                <a:highlight>
                  <a:srgbClr val="000000"/>
                </a:highlight>
                <a:latin typeface="Nunito"/>
                <a:ea typeface="Nunito"/>
                <a:cs typeface="Nunito"/>
                <a:sym typeface="Nunito"/>
              </a:rPr>
              <a:t>Users performing dangerous activities such as driving while using the activity tracker is highly not recommended. However, users may be receiving notifications during participation of dangerous activates and could hurt themselves or others. Software should be display information comprehensively and attempt to not be very invasive too frequently.</a:t>
            </a:r>
            <a:r>
              <a:rPr lang="en" sz="1200">
                <a:solidFill>
                  <a:srgbClr val="FFFFFF"/>
                </a:solidFill>
                <a:highlight>
                  <a:srgbClr val="000000"/>
                </a:highlight>
                <a:latin typeface="Times New Roman"/>
                <a:ea typeface="Times New Roman"/>
                <a:cs typeface="Times New Roman"/>
                <a:sym typeface="Times New Roman"/>
              </a:rPr>
              <a:t> </a:t>
            </a:r>
            <a:endParaRPr sz="1200">
              <a:solidFill>
                <a:srgbClr val="FFFFFF"/>
              </a:solidFill>
              <a:highlight>
                <a:srgbClr val="000000"/>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0" y="214625"/>
            <a:ext cx="9144000" cy="4729050"/>
          </a:xfrm>
          <a:prstGeom prst="rect">
            <a:avLst/>
          </a:prstGeom>
          <a:noFill/>
          <a:ln>
            <a:noFill/>
          </a:ln>
        </p:spPr>
      </p:pic>
      <p:sp>
        <p:nvSpPr>
          <p:cNvPr id="213" name="Google Shape;213;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StatsWrap Glossary</a:t>
            </a:r>
            <a:endParaRPr>
              <a:solidFill>
                <a:srgbClr val="FFFFFF"/>
              </a:solidFill>
              <a:highlight>
                <a:srgbClr val="000000"/>
              </a:highlight>
            </a:endParaRPr>
          </a:p>
        </p:txBody>
      </p:sp>
      <p:sp>
        <p:nvSpPr>
          <p:cNvPr id="214" name="Google Shape;214;p2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Account Information</a:t>
            </a:r>
            <a:r>
              <a:rPr lang="en" sz="1200">
                <a:solidFill>
                  <a:srgbClr val="FFFFFF"/>
                </a:solidFill>
                <a:highlight>
                  <a:srgbClr val="000000"/>
                </a:highlight>
                <a:latin typeface="Nunito"/>
                <a:ea typeface="Nunito"/>
                <a:cs typeface="Nunito"/>
                <a:sym typeface="Nunito"/>
              </a:rPr>
              <a:t> - The information stored within the activity tracker software which may include activity logs, alarms, and heartrate.</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Activity Log(s) - </a:t>
            </a:r>
            <a:r>
              <a:rPr lang="en" sz="1200">
                <a:solidFill>
                  <a:srgbClr val="FFFFFF"/>
                </a:solidFill>
                <a:highlight>
                  <a:srgbClr val="000000"/>
                </a:highlight>
                <a:latin typeface="Nunito"/>
                <a:ea typeface="Nunito"/>
                <a:cs typeface="Nunito"/>
                <a:sym typeface="Nunito"/>
              </a:rPr>
              <a:t>The logged data of all sensors within the Activity tracker</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Alarm(s) – </a:t>
            </a:r>
            <a:r>
              <a:rPr lang="en" sz="1200">
                <a:solidFill>
                  <a:srgbClr val="FFFFFF"/>
                </a:solidFill>
                <a:highlight>
                  <a:srgbClr val="000000"/>
                </a:highlight>
                <a:latin typeface="Nunito"/>
                <a:ea typeface="Nunito"/>
                <a:cs typeface="Nunito"/>
                <a:sym typeface="Nunito"/>
              </a:rPr>
              <a:t>time based notifications</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Application – </a:t>
            </a:r>
            <a:r>
              <a:rPr lang="en" sz="1200">
                <a:solidFill>
                  <a:srgbClr val="FFFFFF"/>
                </a:solidFill>
                <a:highlight>
                  <a:srgbClr val="000000"/>
                </a:highlight>
                <a:latin typeface="Nunito"/>
                <a:ea typeface="Nunito"/>
                <a:cs typeface="Nunito"/>
                <a:sym typeface="Nunito"/>
              </a:rPr>
              <a:t>a piece of software designed and written to fulfill a specific task</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Calorie – </a:t>
            </a:r>
            <a:r>
              <a:rPr lang="en" sz="1200">
                <a:solidFill>
                  <a:srgbClr val="FFFFFF"/>
                </a:solidFill>
                <a:highlight>
                  <a:srgbClr val="000000"/>
                </a:highlight>
                <a:latin typeface="Nunito"/>
                <a:ea typeface="Nunito"/>
                <a:cs typeface="Nunito"/>
                <a:sym typeface="Nunito"/>
              </a:rPr>
              <a:t>the amount of energy required to raise 1 gram of water 1 degree Celsius</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214625"/>
            <a:ext cx="9144000" cy="4729050"/>
          </a:xfrm>
          <a:prstGeom prst="rect">
            <a:avLst/>
          </a:prstGeom>
          <a:noFill/>
          <a:ln>
            <a:noFill/>
          </a:ln>
        </p:spPr>
      </p:pic>
      <p:sp>
        <p:nvSpPr>
          <p:cNvPr id="220" name="Google Shape;220;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More Glossary Terms...</a:t>
            </a:r>
            <a:endParaRPr>
              <a:solidFill>
                <a:srgbClr val="FFFFFF"/>
              </a:solidFill>
              <a:highlight>
                <a:srgbClr val="000000"/>
              </a:highlight>
            </a:endParaRPr>
          </a:p>
        </p:txBody>
      </p:sp>
      <p:sp>
        <p:nvSpPr>
          <p:cNvPr id="221" name="Google Shape;221;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Display - </a:t>
            </a:r>
            <a:r>
              <a:rPr lang="en" sz="1200">
                <a:solidFill>
                  <a:srgbClr val="FFFFFF"/>
                </a:solidFill>
                <a:highlight>
                  <a:srgbClr val="000000"/>
                </a:highlight>
                <a:latin typeface="Nunito"/>
                <a:ea typeface="Nunito"/>
                <a:cs typeface="Nunito"/>
                <a:sym typeface="Nunito"/>
              </a:rPr>
              <a:t>the area of the watch capable of displaying data</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Device API - </a:t>
            </a:r>
            <a:r>
              <a:rPr lang="en" sz="1200">
                <a:solidFill>
                  <a:srgbClr val="FFFFFF"/>
                </a:solidFill>
                <a:highlight>
                  <a:srgbClr val="000000"/>
                </a:highlight>
                <a:latin typeface="Nunito"/>
                <a:ea typeface="Nunito"/>
                <a:cs typeface="Nunito"/>
                <a:sym typeface="Nunito"/>
              </a:rPr>
              <a:t>a set of functions and procedures allowing the creation of applications that access the features or data of an operating system, application, or other service.</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Component – </a:t>
            </a:r>
            <a:r>
              <a:rPr lang="en" sz="1200">
                <a:solidFill>
                  <a:srgbClr val="FFFFFF"/>
                </a:solidFill>
                <a:highlight>
                  <a:srgbClr val="000000"/>
                </a:highlight>
                <a:latin typeface="Nunito"/>
                <a:ea typeface="Nunito"/>
                <a:cs typeface="Nunito"/>
                <a:sym typeface="Nunito"/>
              </a:rPr>
              <a:t>an aspect of a larger entity</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Database – </a:t>
            </a:r>
            <a:r>
              <a:rPr lang="en" sz="1200">
                <a:solidFill>
                  <a:srgbClr val="FFFFFF"/>
                </a:solidFill>
                <a:highlight>
                  <a:srgbClr val="000000"/>
                </a:highlight>
                <a:latin typeface="Nunito"/>
                <a:ea typeface="Nunito"/>
                <a:cs typeface="Nunito"/>
                <a:sym typeface="Nunito"/>
              </a:rPr>
              <a:t>a structured set of data held in a computer, especially one that is accessible in various ways</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Settings – </a:t>
            </a:r>
            <a:r>
              <a:rPr lang="en" sz="1200">
                <a:solidFill>
                  <a:srgbClr val="FFFFFF"/>
                </a:solidFill>
                <a:highlight>
                  <a:srgbClr val="000000"/>
                </a:highlight>
                <a:latin typeface="Nunito"/>
                <a:ea typeface="Nunito"/>
                <a:cs typeface="Nunito"/>
                <a:sym typeface="Nunito"/>
              </a:rPr>
              <a:t>options to change how the system looks, works, etc.</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id="226" name="Google Shape;226;p27"/>
          <p:cNvPicPr preferRelativeResize="0"/>
          <p:nvPr/>
        </p:nvPicPr>
        <p:blipFill>
          <a:blip r:embed="rId3">
            <a:alphaModFix/>
          </a:blip>
          <a:stretch>
            <a:fillRect/>
          </a:stretch>
        </p:blipFill>
        <p:spPr>
          <a:xfrm>
            <a:off x="0" y="214625"/>
            <a:ext cx="9144000" cy="4729050"/>
          </a:xfrm>
          <a:prstGeom prst="rect">
            <a:avLst/>
          </a:prstGeom>
          <a:noFill/>
          <a:ln>
            <a:noFill/>
          </a:ln>
        </p:spPr>
      </p:pic>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Last Set of Glossary Terms I Promise!</a:t>
            </a:r>
            <a:endParaRPr>
              <a:solidFill>
                <a:srgbClr val="FFFFFF"/>
              </a:solidFill>
              <a:highlight>
                <a:srgbClr val="000000"/>
              </a:highlight>
            </a:endParaRPr>
          </a:p>
        </p:txBody>
      </p:sp>
      <p:sp>
        <p:nvSpPr>
          <p:cNvPr id="228" name="Google Shape;228;p27"/>
          <p:cNvSpPr txBox="1"/>
          <p:nvPr>
            <p:ph idx="1" type="body"/>
          </p:nvPr>
        </p:nvSpPr>
        <p:spPr>
          <a:xfrm>
            <a:off x="819150" y="1576275"/>
            <a:ext cx="7505700" cy="244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Heartrate – </a:t>
            </a:r>
            <a:r>
              <a:rPr lang="en" sz="1200">
                <a:solidFill>
                  <a:srgbClr val="FFFFFF"/>
                </a:solidFill>
                <a:highlight>
                  <a:srgbClr val="000000"/>
                </a:highlight>
                <a:latin typeface="Nunito"/>
                <a:ea typeface="Nunito"/>
                <a:cs typeface="Nunito"/>
                <a:sym typeface="Nunito"/>
              </a:rPr>
              <a:t>number of heart beats per minute (bpm)</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LED – </a:t>
            </a:r>
            <a:r>
              <a:rPr lang="en" sz="1200">
                <a:solidFill>
                  <a:srgbClr val="FFFFFF"/>
                </a:solidFill>
                <a:highlight>
                  <a:srgbClr val="000000"/>
                </a:highlight>
                <a:latin typeface="Nunito"/>
                <a:ea typeface="Nunito"/>
                <a:cs typeface="Nunito"/>
                <a:sym typeface="Nunito"/>
              </a:rPr>
              <a:t>abbreviation for Light emitting diode.</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Gait – </a:t>
            </a:r>
            <a:r>
              <a:rPr lang="en" sz="1200">
                <a:solidFill>
                  <a:srgbClr val="FFFFFF"/>
                </a:solidFill>
                <a:highlight>
                  <a:srgbClr val="000000"/>
                </a:highlight>
                <a:latin typeface="Nunito"/>
                <a:ea typeface="Nunito"/>
                <a:cs typeface="Nunito"/>
                <a:sym typeface="Nunito"/>
              </a:rPr>
              <a:t>an individual’s manner of walking</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0"/>
              </a:spcAft>
              <a:buNone/>
            </a:pPr>
            <a:r>
              <a:rPr b="1" lang="en" sz="1200">
                <a:solidFill>
                  <a:srgbClr val="FFFFFF"/>
                </a:solidFill>
                <a:highlight>
                  <a:srgbClr val="000000"/>
                </a:highlight>
                <a:latin typeface="Nunito"/>
                <a:ea typeface="Nunito"/>
                <a:cs typeface="Nunito"/>
                <a:sym typeface="Nunito"/>
              </a:rPr>
              <a:t>Plateau – </a:t>
            </a:r>
            <a:r>
              <a:rPr lang="en" sz="1200">
                <a:solidFill>
                  <a:srgbClr val="FFFFFF"/>
                </a:solidFill>
                <a:highlight>
                  <a:srgbClr val="000000"/>
                </a:highlight>
                <a:latin typeface="Nunito"/>
                <a:ea typeface="Nunito"/>
                <a:cs typeface="Nunito"/>
                <a:sym typeface="Nunito"/>
              </a:rPr>
              <a:t>a period of stagnation in a workout regimen, diminished returns on workouts</a:t>
            </a:r>
            <a:endParaRPr sz="1200">
              <a:solidFill>
                <a:srgbClr val="FFFFFF"/>
              </a:solidFill>
              <a:highlight>
                <a:srgbClr val="000000"/>
              </a:highlight>
              <a:latin typeface="Nunito"/>
              <a:ea typeface="Nunito"/>
              <a:cs typeface="Nunito"/>
              <a:sym typeface="Nunito"/>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14"/>
          <p:cNvPicPr preferRelativeResize="0"/>
          <p:nvPr/>
        </p:nvPicPr>
        <p:blipFill>
          <a:blip r:embed="rId3">
            <a:alphaModFix/>
          </a:blip>
          <a:stretch>
            <a:fillRect/>
          </a:stretch>
        </p:blipFill>
        <p:spPr>
          <a:xfrm>
            <a:off x="0" y="0"/>
            <a:ext cx="9144000" cy="5143501"/>
          </a:xfrm>
          <a:prstGeom prst="rect">
            <a:avLst/>
          </a:prstGeom>
          <a:noFill/>
          <a:ln>
            <a:noFill/>
          </a:ln>
        </p:spPr>
      </p:pic>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highlight>
                  <a:srgbClr val="000000"/>
                </a:highlight>
              </a:rPr>
              <a:t>Our Vision</a:t>
            </a:r>
            <a:endParaRPr b="1" u="sng">
              <a:solidFill>
                <a:srgbClr val="FFFFFF"/>
              </a:solidFill>
              <a:highlight>
                <a:srgbClr val="000000"/>
              </a:highlight>
            </a:endParaRPr>
          </a:p>
        </p:txBody>
      </p:sp>
      <p:sp>
        <p:nvSpPr>
          <p:cNvPr id="137" name="Google Shape;137;p1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457200" lvl="0" marL="457200" rtl="0" algn="l">
              <a:spcBef>
                <a:spcPts val="1200"/>
              </a:spcBef>
              <a:spcAft>
                <a:spcPts val="0"/>
              </a:spcAft>
              <a:buNone/>
            </a:pPr>
            <a:r>
              <a:rPr b="1" lang="en" sz="2000">
                <a:solidFill>
                  <a:srgbClr val="FFFFFF"/>
                </a:solidFill>
                <a:highlight>
                  <a:srgbClr val="000000"/>
                </a:highlight>
                <a:latin typeface="Nunito"/>
                <a:ea typeface="Nunito"/>
                <a:cs typeface="Nunito"/>
                <a:sym typeface="Nunito"/>
              </a:rPr>
              <a:t>For a fitness enthusiast that likes to know every intimate detail of their workout, StatsWrap is an activity tracker that records and graphs all of one’s fitness data in real time. This allows athletes to customize their workouts with incredible accuracy. Unlike competitors, StatsWrap focuses on keeping your data secure and presenting high fidelity information in a concise live graph.</a:t>
            </a:r>
            <a:endParaRPr b="1" sz="2000">
              <a:solidFill>
                <a:srgbClr val="FFFFFF"/>
              </a:solidFill>
              <a:highlight>
                <a:srgbClr val="000000"/>
              </a:highlight>
              <a:latin typeface="Nunito"/>
              <a:ea typeface="Nunito"/>
              <a:cs typeface="Nunito"/>
              <a:sym typeface="Nunito"/>
            </a:endParaRPr>
          </a:p>
          <a:p>
            <a:pPr indent="0" lvl="0" marL="45720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UI Prototype</a:t>
            </a:r>
            <a:endParaRPr>
              <a:solidFill>
                <a:srgbClr val="FFFFFF"/>
              </a:solidFill>
              <a:highlight>
                <a:srgbClr val="000000"/>
              </a:highlight>
            </a:endParaRPr>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44" name="Google Shape;144;p15"/>
          <p:cNvPicPr preferRelativeResize="0"/>
          <p:nvPr/>
        </p:nvPicPr>
        <p:blipFill>
          <a:blip r:embed="rId3">
            <a:alphaModFix/>
          </a:blip>
          <a:stretch>
            <a:fillRect/>
          </a:stretch>
        </p:blipFill>
        <p:spPr>
          <a:xfrm>
            <a:off x="3707988" y="1056488"/>
            <a:ext cx="3533775" cy="35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UI Prototype</a:t>
            </a:r>
            <a:endParaRPr>
              <a:solidFill>
                <a:srgbClr val="FFFFFF"/>
              </a:solidFill>
              <a:highlight>
                <a:srgbClr val="000000"/>
              </a:highlight>
            </a:endParaRPr>
          </a:p>
          <a:p>
            <a:pPr indent="0" lvl="0" marL="0" rtl="0" algn="l">
              <a:spcBef>
                <a:spcPts val="0"/>
              </a:spcBef>
              <a:spcAft>
                <a:spcPts val="0"/>
              </a:spcAft>
              <a:buNone/>
            </a:pPr>
            <a:r>
              <a:t/>
            </a:r>
            <a:endParaRPr/>
          </a:p>
        </p:txBody>
      </p:sp>
      <p:pic>
        <p:nvPicPr>
          <p:cNvPr id="150" name="Google Shape;150;p16"/>
          <p:cNvPicPr preferRelativeResize="0"/>
          <p:nvPr/>
        </p:nvPicPr>
        <p:blipFill>
          <a:blip r:embed="rId3">
            <a:alphaModFix/>
          </a:blip>
          <a:stretch>
            <a:fillRect/>
          </a:stretch>
        </p:blipFill>
        <p:spPr>
          <a:xfrm>
            <a:off x="697488" y="1705813"/>
            <a:ext cx="3667125" cy="2124075"/>
          </a:xfrm>
          <a:prstGeom prst="rect">
            <a:avLst/>
          </a:prstGeom>
          <a:noFill/>
          <a:ln>
            <a:noFill/>
          </a:ln>
        </p:spPr>
      </p:pic>
      <p:pic>
        <p:nvPicPr>
          <p:cNvPr id="151" name="Google Shape;151;p16"/>
          <p:cNvPicPr preferRelativeResize="0"/>
          <p:nvPr/>
        </p:nvPicPr>
        <p:blipFill>
          <a:blip r:embed="rId4">
            <a:alphaModFix/>
          </a:blip>
          <a:stretch>
            <a:fillRect/>
          </a:stretch>
        </p:blipFill>
        <p:spPr>
          <a:xfrm>
            <a:off x="4833500" y="707088"/>
            <a:ext cx="2514600" cy="351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UI Prototype</a:t>
            </a:r>
            <a:endParaRPr>
              <a:solidFill>
                <a:srgbClr val="FFFFFF"/>
              </a:solidFill>
              <a:highlight>
                <a:srgbClr val="000000"/>
              </a:highlight>
            </a:endParaRPr>
          </a:p>
          <a:p>
            <a:pPr indent="0" lvl="0" marL="0" rtl="0" algn="l">
              <a:spcBef>
                <a:spcPts val="0"/>
              </a:spcBef>
              <a:spcAft>
                <a:spcPts val="0"/>
              </a:spcAft>
              <a:buNone/>
            </a:pPr>
            <a:r>
              <a:t/>
            </a:r>
            <a:endParaRPr/>
          </a:p>
        </p:txBody>
      </p:sp>
      <p:pic>
        <p:nvPicPr>
          <p:cNvPr id="157" name="Google Shape;157;p17"/>
          <p:cNvPicPr preferRelativeResize="0"/>
          <p:nvPr/>
        </p:nvPicPr>
        <p:blipFill>
          <a:blip r:embed="rId3">
            <a:alphaModFix/>
          </a:blip>
          <a:stretch>
            <a:fillRect/>
          </a:stretch>
        </p:blipFill>
        <p:spPr>
          <a:xfrm>
            <a:off x="2091400" y="1800200"/>
            <a:ext cx="2647950" cy="2400300"/>
          </a:xfrm>
          <a:prstGeom prst="rect">
            <a:avLst/>
          </a:prstGeom>
          <a:noFill/>
          <a:ln>
            <a:noFill/>
          </a:ln>
        </p:spPr>
      </p:pic>
      <p:pic>
        <p:nvPicPr>
          <p:cNvPr id="158" name="Google Shape;158;p17"/>
          <p:cNvPicPr preferRelativeResize="0"/>
          <p:nvPr/>
        </p:nvPicPr>
        <p:blipFill>
          <a:blip r:embed="rId4">
            <a:alphaModFix/>
          </a:blip>
          <a:stretch>
            <a:fillRect/>
          </a:stretch>
        </p:blipFill>
        <p:spPr>
          <a:xfrm>
            <a:off x="4891750" y="1800200"/>
            <a:ext cx="2486025" cy="2038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546" y="0"/>
            <a:ext cx="9142913" cy="5143503"/>
          </a:xfrm>
          <a:prstGeom prst="rect">
            <a:avLst/>
          </a:prstGeom>
          <a:noFill/>
          <a:ln>
            <a:noFill/>
          </a:ln>
          <a:effectLst>
            <a:outerShdw blurRad="57150" rotWithShape="0" algn="bl" dir="5400000" dist="19050">
              <a:srgbClr val="000000">
                <a:alpha val="56000"/>
              </a:srgbClr>
            </a:outerShdw>
          </a:effectLst>
        </p:spPr>
      </p:pic>
      <p:sp>
        <p:nvSpPr>
          <p:cNvPr id="164" name="Google Shape;164;p18"/>
          <p:cNvSpPr txBox="1"/>
          <p:nvPr>
            <p:ph type="title"/>
          </p:nvPr>
        </p:nvSpPr>
        <p:spPr>
          <a:xfrm>
            <a:off x="9072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000000"/>
                </a:highlight>
              </a:rPr>
              <a:t>StatsWrap Security</a:t>
            </a:r>
            <a:endParaRPr>
              <a:solidFill>
                <a:schemeClr val="dk1"/>
              </a:solidFill>
              <a:highlight>
                <a:srgbClr val="000000"/>
              </a:highlight>
            </a:endParaRPr>
          </a:p>
        </p:txBody>
      </p:sp>
      <p:sp>
        <p:nvSpPr>
          <p:cNvPr id="165" name="Google Shape;165;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Popular activity trackers on the market have experienced significant data leaks</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StatsWrap focuses on keeping YOUR data in YOUR hands</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Limited channels of communication allows for a much more secure system</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Data can only leave the device via a physical connection to your PC</a:t>
            </a:r>
            <a:endParaRPr sz="1800">
              <a:solidFill>
                <a:srgbClr val="FFFFFF"/>
              </a:solidFill>
              <a:highlight>
                <a:srgbClr val="000000"/>
              </a:highlight>
            </a:endParaRPr>
          </a:p>
          <a:p>
            <a:pPr indent="0" lvl="0" marL="457200" rtl="0" algn="l">
              <a:spcBef>
                <a:spcPts val="1600"/>
              </a:spcBef>
              <a:spcAft>
                <a:spcPts val="16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highlight>
                  <a:srgbClr val="000000"/>
                </a:highlight>
              </a:rPr>
              <a:t>View Live Graphs with StatsWrap!</a:t>
            </a:r>
            <a:endParaRPr>
              <a:solidFill>
                <a:srgbClr val="FFFFFF"/>
              </a:solidFill>
              <a:highlight>
                <a:srgbClr val="000000"/>
              </a:highlight>
            </a:endParaRPr>
          </a:p>
        </p:txBody>
      </p:sp>
      <p:sp>
        <p:nvSpPr>
          <p:cNvPr id="171" name="Google Shape;171;p19"/>
          <p:cNvSpPr txBox="1"/>
          <p:nvPr>
            <p:ph idx="1" type="body"/>
          </p:nvPr>
        </p:nvSpPr>
        <p:spPr>
          <a:xfrm>
            <a:off x="819150" y="1990725"/>
            <a:ext cx="35484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highlight>
                  <a:srgbClr val="000000"/>
                </a:highlight>
                <a:latin typeface="Nunito"/>
                <a:ea typeface="Nunito"/>
                <a:cs typeface="Nunito"/>
                <a:sym typeface="Nunito"/>
              </a:rPr>
              <a:t>Select View Live Graphs to see your progress update as you exercise</a:t>
            </a:r>
            <a:endParaRPr sz="1400">
              <a:solidFill>
                <a:srgbClr val="FFFFFF"/>
              </a:solidFill>
              <a:highlight>
                <a:srgbClr val="000000"/>
              </a:highlight>
              <a:latin typeface="Nunito"/>
              <a:ea typeface="Nunito"/>
              <a:cs typeface="Nunito"/>
              <a:sym typeface="Nunito"/>
            </a:endParaRPr>
          </a:p>
          <a:p>
            <a:pPr indent="0" lvl="0" marL="0" rtl="0" algn="l">
              <a:spcBef>
                <a:spcPts val="1600"/>
              </a:spcBef>
              <a:spcAft>
                <a:spcPts val="0"/>
              </a:spcAft>
              <a:buNone/>
            </a:pPr>
            <a:r>
              <a:rPr lang="en" sz="1400">
                <a:solidFill>
                  <a:srgbClr val="FFFFFF"/>
                </a:solidFill>
                <a:highlight>
                  <a:srgbClr val="000000"/>
                </a:highlight>
                <a:latin typeface="Nunito"/>
                <a:ea typeface="Nunito"/>
                <a:cs typeface="Nunito"/>
                <a:sym typeface="Nunito"/>
              </a:rPr>
              <a:t>Select View Historical data to see how far you have come</a:t>
            </a:r>
            <a:endParaRPr sz="1400">
              <a:solidFill>
                <a:srgbClr val="FFFFFF"/>
              </a:solidFill>
              <a:highlight>
                <a:srgbClr val="000000"/>
              </a:highlight>
              <a:latin typeface="Nunito"/>
              <a:ea typeface="Nunito"/>
              <a:cs typeface="Nunito"/>
              <a:sym typeface="Nunito"/>
            </a:endParaRPr>
          </a:p>
          <a:p>
            <a:pPr indent="0" lvl="0" marL="0" rtl="0" algn="l">
              <a:spcBef>
                <a:spcPts val="1600"/>
              </a:spcBef>
              <a:spcAft>
                <a:spcPts val="0"/>
              </a:spcAft>
              <a:buNone/>
            </a:pPr>
            <a:r>
              <a:rPr lang="en" sz="1400">
                <a:solidFill>
                  <a:srgbClr val="FFFFFF"/>
                </a:solidFill>
                <a:highlight>
                  <a:srgbClr val="000000"/>
                </a:highlight>
                <a:latin typeface="Nunito"/>
                <a:ea typeface="Nunito"/>
                <a:cs typeface="Nunito"/>
                <a:sym typeface="Nunito"/>
              </a:rPr>
              <a:t>Data displayed in a meaningful way</a:t>
            </a:r>
            <a:endParaRPr sz="1400">
              <a:solidFill>
                <a:srgbClr val="FFFFFF"/>
              </a:solidFill>
              <a:highlight>
                <a:srgbClr val="000000"/>
              </a:highlight>
              <a:latin typeface="Nunito"/>
              <a:ea typeface="Nunito"/>
              <a:cs typeface="Nunito"/>
              <a:sym typeface="Nunito"/>
            </a:endParaRPr>
          </a:p>
          <a:p>
            <a:pPr indent="0" lvl="0" marL="0" rtl="0" algn="l">
              <a:spcBef>
                <a:spcPts val="1600"/>
              </a:spcBef>
              <a:spcAft>
                <a:spcPts val="1600"/>
              </a:spcAft>
              <a:buNone/>
            </a:pPr>
            <a:r>
              <a:rPr lang="en" sz="1400">
                <a:solidFill>
                  <a:srgbClr val="FFFFFF"/>
                </a:solidFill>
                <a:highlight>
                  <a:srgbClr val="000000"/>
                </a:highlight>
                <a:latin typeface="Nunito"/>
                <a:ea typeface="Nunito"/>
                <a:cs typeface="Nunito"/>
                <a:sym typeface="Nunito"/>
              </a:rPr>
              <a:t>Check your progress at a glance</a:t>
            </a:r>
            <a:endParaRPr sz="1400">
              <a:solidFill>
                <a:srgbClr val="FFFFFF"/>
              </a:solidFill>
              <a:highlight>
                <a:srgbClr val="000000"/>
              </a:highlight>
              <a:latin typeface="Nunito"/>
              <a:ea typeface="Nunito"/>
              <a:cs typeface="Nunito"/>
              <a:sym typeface="Nunito"/>
            </a:endParaRPr>
          </a:p>
        </p:txBody>
      </p:sp>
      <p:pic>
        <p:nvPicPr>
          <p:cNvPr id="172" name="Google Shape;172;p19"/>
          <p:cNvPicPr preferRelativeResize="0"/>
          <p:nvPr/>
        </p:nvPicPr>
        <p:blipFill>
          <a:blip r:embed="rId3">
            <a:alphaModFix/>
          </a:blip>
          <a:stretch>
            <a:fillRect/>
          </a:stretch>
        </p:blipFill>
        <p:spPr>
          <a:xfrm>
            <a:off x="4367625" y="1906825"/>
            <a:ext cx="4572000" cy="30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highlight>
                  <a:srgbClr val="000000"/>
                </a:highlight>
              </a:rPr>
              <a:t>Use Case Diagram</a:t>
            </a:r>
            <a:endParaRPr b="1">
              <a:solidFill>
                <a:srgbClr val="FFFFFF"/>
              </a:solidFill>
              <a:highlight>
                <a:srgbClr val="000000"/>
              </a:highlight>
            </a:endParaRPr>
          </a:p>
        </p:txBody>
      </p:sp>
      <p:sp>
        <p:nvSpPr>
          <p:cNvPr id="178" name="Google Shape;178;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View live activity graphs shows daily progress</a:t>
            </a:r>
            <a:endParaRPr b="1">
              <a:solidFill>
                <a:srgbClr val="FFFFFF"/>
              </a:solidFill>
              <a:highlight>
                <a:srgbClr val="000000"/>
              </a:highlight>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Set a new goal allows a user to customize their goals</a:t>
            </a:r>
            <a:endParaRPr b="1">
              <a:solidFill>
                <a:srgbClr val="FFFFFF"/>
              </a:solidFill>
              <a:highlight>
                <a:srgbClr val="000000"/>
              </a:highlight>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Input data allows a user to manually insert data to track</a:t>
            </a:r>
            <a:endParaRPr b="1">
              <a:solidFill>
                <a:srgbClr val="FFFFFF"/>
              </a:solidFill>
              <a:highlight>
                <a:srgbClr val="000000"/>
              </a:highlight>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User can record a new workout session</a:t>
            </a:r>
            <a:endParaRPr b="1">
              <a:solidFill>
                <a:srgbClr val="FFFFFF"/>
              </a:solidFill>
              <a:highlight>
                <a:srgbClr val="000000"/>
              </a:highlight>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View data allows the user to see their statistics</a:t>
            </a:r>
            <a:endParaRPr b="1">
              <a:solidFill>
                <a:srgbClr val="FFFFFF"/>
              </a:solidFill>
              <a:highlight>
                <a:srgbClr val="000000"/>
              </a:highlight>
            </a:endParaRPr>
          </a:p>
          <a:p>
            <a:pPr indent="-311150" lvl="0" marL="457200" rtl="0" algn="l">
              <a:lnSpc>
                <a:spcPct val="150000"/>
              </a:lnSpc>
              <a:spcBef>
                <a:spcPts val="0"/>
              </a:spcBef>
              <a:spcAft>
                <a:spcPts val="0"/>
              </a:spcAft>
              <a:buClr>
                <a:srgbClr val="FFFFFF"/>
              </a:buClr>
              <a:buSzPts val="1300"/>
              <a:buChar char="●"/>
            </a:pPr>
            <a:r>
              <a:rPr b="1" lang="en">
                <a:solidFill>
                  <a:srgbClr val="FFFFFF"/>
                </a:solidFill>
                <a:highlight>
                  <a:srgbClr val="000000"/>
                </a:highlight>
              </a:rPr>
              <a:t>Modify/delete allows the user to change or delete data</a:t>
            </a:r>
            <a:endParaRPr b="1">
              <a:solidFill>
                <a:srgbClr val="FFFFFF"/>
              </a:solidFill>
              <a:highlight>
                <a:srgbClr val="000000"/>
              </a:highlight>
            </a:endParaRPr>
          </a:p>
        </p:txBody>
      </p:sp>
      <p:pic>
        <p:nvPicPr>
          <p:cNvPr id="179" name="Google Shape;179;p20"/>
          <p:cNvPicPr preferRelativeResize="0"/>
          <p:nvPr/>
        </p:nvPicPr>
        <p:blipFill>
          <a:blip r:embed="rId3">
            <a:alphaModFix/>
          </a:blip>
          <a:stretch>
            <a:fillRect/>
          </a:stretch>
        </p:blipFill>
        <p:spPr>
          <a:xfrm>
            <a:off x="5595775" y="220850"/>
            <a:ext cx="3327402" cy="4702828"/>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5" name="Google Shape;18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highlight>
                  <a:srgbClr val="000000"/>
                </a:highlight>
              </a:rPr>
              <a:t>Cool Features of StatsWrap</a:t>
            </a:r>
            <a:endParaRPr>
              <a:solidFill>
                <a:srgbClr val="FFFFFF"/>
              </a:solidFill>
              <a:highlight>
                <a:srgbClr val="000000"/>
              </a:highlight>
            </a:endParaRPr>
          </a:p>
        </p:txBody>
      </p:sp>
      <p:sp>
        <p:nvSpPr>
          <p:cNvPr id="186" name="Google Shape;186;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Add a new goal and view graph to see your updated goal line</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View your progress with a quick glance using our concise graphs</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Manually track other data such as weight, split times, or workout satisfaction</a:t>
            </a:r>
            <a:endParaRPr sz="1800">
              <a:solidFill>
                <a:srgbClr val="FFFFFF"/>
              </a:solidFill>
              <a:highlight>
                <a:srgbClr val="000000"/>
              </a:highlight>
            </a:endParaRPr>
          </a:p>
          <a:p>
            <a:pPr indent="-342900" lvl="0" marL="457200" rtl="0" algn="l">
              <a:lnSpc>
                <a:spcPct val="150000"/>
              </a:lnSpc>
              <a:spcBef>
                <a:spcPts val="0"/>
              </a:spcBef>
              <a:spcAft>
                <a:spcPts val="0"/>
              </a:spcAft>
              <a:buClr>
                <a:srgbClr val="FFFFFF"/>
              </a:buClr>
              <a:buSzPts val="1800"/>
              <a:buChar char="●"/>
            </a:pPr>
            <a:r>
              <a:rPr lang="en" sz="1800">
                <a:solidFill>
                  <a:srgbClr val="FFFFFF"/>
                </a:solidFill>
                <a:highlight>
                  <a:srgbClr val="000000"/>
                </a:highlight>
              </a:rPr>
              <a:t>View Historical data to know what workouts work for you</a:t>
            </a:r>
            <a:endParaRPr sz="1800">
              <a:solidFill>
                <a:srgbClr val="FFFFFF"/>
              </a:solidFill>
              <a:highlight>
                <a:srgbClr val="0000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