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3CD8-064B-49BB-A892-AEE7FFCC1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FA4B-2EDB-4CC3-9ACD-369799A3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AAF4-1BC2-4ECB-9621-BDB2F17C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9CA0-1D8E-44DE-999F-6F2D2FC5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4D15-4DAB-495E-8949-1C3F394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DA6A-0F5B-4A38-96A6-01D1A3C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FD53-992C-497B-BD34-41AA89AA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FE08-D488-4FDD-8703-EA051CF9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6B5D-B253-4642-A763-CEC7392B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8DE-F159-4D4C-9FCA-3BBD44C7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D0F84-1622-4B10-8E5C-E333381BE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9D79-2243-43B6-80A1-B09BB322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0673-C00A-475D-BC4A-13E853B9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6DED-4FBC-4786-95A7-A34FFE66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E943-FA1D-4810-BFF0-0EE6A91A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1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288D-0328-4E18-A7B3-F19C0543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7CB8-266B-4330-AC32-B1AB8667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07AB-12D7-4C8A-AB57-3A3D20D1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BE4C-CBA7-4A3C-AD9F-C6D207E1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63E-25E3-4D8A-AA93-6E34FAFA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AB31-A0F6-4C89-AF07-2C500359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A89F-F50C-4FC0-B0DB-8EDB8BF6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353C-3FAF-4E9B-9C7E-6A808E2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6926-9E5A-444E-A820-AE511CB2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F514-BE8B-4382-9EB7-25BBFC34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6191-06A3-4344-896A-633D568D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1196-1E80-4B1F-8453-B08C2BD68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9013-B52E-4DF9-81DB-2C3B0A20B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2646-6E41-47F6-9273-2FBD482F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C05A-FCFC-4388-BBB9-C1490AA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732F-5E33-4C62-9240-F23D4359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E9B-C8B4-43FB-B695-174B85BF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746C-DA55-4F3C-977F-E63C6194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18D7-61A3-45D2-BEB7-89D33328D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E351-F760-4D2E-B36A-A07D98E3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D27D-2B52-467A-9D24-AF51D57F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A4714-7626-4DCB-B082-345C8774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BBAC2-5BE4-4B99-A215-A19C734B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2C53-19D2-43AB-849E-2AB693D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698A-1E30-4296-9038-0D3CEAF4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24E80-386E-4004-8749-D335F90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0475-F39C-43AD-938C-5C9DE798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01231-35D1-4C07-A469-430B87F6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3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30486-5C8E-4FC3-9345-64B5E7A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35C4C-2445-4318-8942-4963AC7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6B221-C57D-456E-9A22-7B96997C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3106-545F-4251-B20D-5E18CDF4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A613-5181-4CC3-8825-508975A4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A185-82BF-4832-85B5-F399D2DF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D297-5382-42E3-95AB-1CDF3C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1249-C2D4-4423-958A-E74EE691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9DE6-8351-4585-A3AB-17DC1D72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7683-1605-43BA-99D6-3F291889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D5A82-D7AF-46B2-9A7C-7D284E1E4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348B6-FF3B-469B-86B3-FCFFF9A6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0CAA-68CB-42FC-93F1-38760279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1443B-4C10-4B65-B56D-92930E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C3DE-91D6-4A94-A35B-217AA449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4CDAB-0D73-446A-AFCB-DC9E45CF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5ECA-0DFA-4BA3-AAEB-0D0590FD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4117-25F9-497D-9B27-C836BB26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C6F9-FBDB-4A16-9108-91FB03D1D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CBD9-5458-4AD1-8FBA-58E8766AB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3C5984-CDCC-4FA9-B390-4770832D3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0"/>
          <a:stretch/>
        </p:blipFill>
        <p:spPr bwMode="auto">
          <a:xfrm>
            <a:off x="1" y="0"/>
            <a:ext cx="7471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605" y="4455621"/>
            <a:ext cx="5342568" cy="1238616"/>
          </a:xfrm>
        </p:spPr>
        <p:txBody>
          <a:bodyPr>
            <a:normAutofit/>
          </a:bodyPr>
          <a:lstStyle/>
          <a:p>
            <a:pPr algn="r"/>
            <a:r>
              <a:rPr lang="en-US" cap="none" spc="0">
                <a:latin typeface="Century" panose="02040604050505020304" pitchFamily="18" charset="0"/>
              </a:rPr>
              <a:t>Riccardo Merlo, 000000</a:t>
            </a:r>
            <a:br>
              <a:rPr lang="en-US" cap="none" spc="0">
                <a:latin typeface="Century" panose="02040604050505020304" pitchFamily="18" charset="0"/>
              </a:rPr>
            </a:br>
            <a:r>
              <a:rPr lang="en-US" cap="none" spc="0">
                <a:latin typeface="Century" panose="02040604050505020304" pitchFamily="18" charset="0"/>
              </a:rPr>
              <a:t>Tommaso Redaelli, 830442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605" y="596699"/>
            <a:ext cx="5342569" cy="3494791"/>
          </a:xfrm>
        </p:spPr>
        <p:txBody>
          <a:bodyPr>
            <a:noAutofit/>
          </a:bodyPr>
          <a:lstStyle/>
          <a:p>
            <a:pPr algn="r"/>
            <a:r>
              <a:rPr lang="en-US" sz="6000">
                <a:latin typeface="Century" panose="02040604050505020304" pitchFamily="18" charset="0"/>
              </a:rPr>
              <a:t>Exploration of drug reviews</a:t>
            </a:r>
            <a:endParaRPr lang="en-US" sz="6000" dirty="0">
              <a:latin typeface="Century" panose="020406040505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A745B-423A-487E-9D05-40F239C854A6}"/>
              </a:ext>
            </a:extLst>
          </p:cNvPr>
          <p:cNvCxnSpPr/>
          <p:nvPr/>
        </p:nvCxnSpPr>
        <p:spPr>
          <a:xfrm>
            <a:off x="6574973" y="4267198"/>
            <a:ext cx="4511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3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9DF9FB-45C5-4469-84CB-675BE001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201"/>
          </a:xfrm>
        </p:spPr>
        <p:txBody>
          <a:bodyPr/>
          <a:lstStyle/>
          <a:p>
            <a:r>
              <a:rPr lang="en-US" sz="4400">
                <a:latin typeface="Century" panose="02040604050505020304" pitchFamily="18" charset="0"/>
              </a:rPr>
              <a:t>1. Dataset and Workflow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15C86-340E-4C7C-9A5E-CAC7B24E1F23}"/>
              </a:ext>
            </a:extLst>
          </p:cNvPr>
          <p:cNvSpPr txBox="1"/>
          <p:nvPr/>
        </p:nvSpPr>
        <p:spPr>
          <a:xfrm>
            <a:off x="7446232" y="1614062"/>
            <a:ext cx="222503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Preprocessing</a:t>
            </a:r>
          </a:p>
          <a:p>
            <a:endParaRPr lang="en-US" sz="70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PoS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Text transformations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C2337-E7F9-4841-8E53-E3A7F98650B5}"/>
              </a:ext>
            </a:extLst>
          </p:cNvPr>
          <p:cNvSpPr txBox="1"/>
          <p:nvPr/>
        </p:nvSpPr>
        <p:spPr>
          <a:xfrm>
            <a:off x="5711695" y="3681657"/>
            <a:ext cx="237597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entury" panose="02040604050505020304" pitchFamily="18" charset="0"/>
              </a:rPr>
              <a:t>Classification</a:t>
            </a:r>
          </a:p>
          <a:p>
            <a:endParaRPr lang="en-US" sz="70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TF-IDF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NN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NN models comparison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9798-7B61-4A4D-AF99-5D8804ABE024}"/>
              </a:ext>
            </a:extLst>
          </p:cNvPr>
          <p:cNvSpPr txBox="1"/>
          <p:nvPr/>
        </p:nvSpPr>
        <p:spPr>
          <a:xfrm>
            <a:off x="9052316" y="3681657"/>
            <a:ext cx="265853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entury" panose="02040604050505020304" pitchFamily="18" charset="0"/>
              </a:rPr>
              <a:t>Clustering</a:t>
            </a:r>
            <a:endParaRPr lang="en-US" sz="2200">
              <a:latin typeface="Century" panose="02040604050505020304" pitchFamily="18" charset="0"/>
            </a:endParaRPr>
          </a:p>
          <a:p>
            <a:endParaRPr lang="en-US" sz="70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Word2Vec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Cluster method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Results interpretations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551CE-BA10-4323-9FEF-1102E3FBADE5}"/>
              </a:ext>
            </a:extLst>
          </p:cNvPr>
          <p:cNvSpPr txBox="1"/>
          <p:nvPr/>
        </p:nvSpPr>
        <p:spPr>
          <a:xfrm>
            <a:off x="7229482" y="5431046"/>
            <a:ext cx="2658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entury" panose="02040604050505020304" pitchFamily="18" charset="0"/>
              </a:rPr>
              <a:t>Conclusions</a:t>
            </a:r>
          </a:p>
          <a:p>
            <a:endParaRPr lang="en-US" sz="70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Limits and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entury" panose="02040604050505020304" pitchFamily="18" charset="0"/>
              </a:rPr>
              <a:t>Possible improvements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7E3A856-689D-48A7-88A3-C7BB823F900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7518721" y="2641628"/>
            <a:ext cx="420990" cy="1659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6A80D4E-397D-4F25-90EC-4BB09729641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16200000" flipH="1">
            <a:off x="9259672" y="2559744"/>
            <a:ext cx="420990" cy="18228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48889AE-0287-4821-B24B-AAAA1F792E58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rot="16200000" flipH="1">
            <a:off x="7462380" y="4334675"/>
            <a:ext cx="533672" cy="16590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BF75CD1-2362-4EE0-95F7-54C67402D594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9203332" y="4252793"/>
            <a:ext cx="533672" cy="18228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E738079C-362E-4701-B9CA-CFC582F5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889"/>
              </p:ext>
            </p:extLst>
          </p:nvPr>
        </p:nvGraphicFramePr>
        <p:xfrm>
          <a:off x="948133" y="2181930"/>
          <a:ext cx="4047309" cy="387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309">
                  <a:extLst>
                    <a:ext uri="{9D8B030D-6E8A-4147-A177-3AD203B41FA5}">
                      <a16:colId xmlns:a16="http://schemas.microsoft.com/office/drawing/2014/main" val="152872557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97221638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547135562"/>
                    </a:ext>
                  </a:extLst>
                </a:gridCol>
              </a:tblGrid>
              <a:tr h="50526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Attribute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Example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28174"/>
                  </a:ext>
                </a:extLst>
              </a:tr>
              <a:tr h="5052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Drug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Categorical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Lorazepam</a:t>
                      </a:r>
                      <a:endParaRPr lang="en-US" sz="900" i="1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256541"/>
                  </a:ext>
                </a:extLst>
              </a:tr>
              <a:tr h="5052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Condition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Catgeorical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latin typeface="Century" panose="02040604050505020304" pitchFamily="18" charset="0"/>
                        </a:rPr>
                        <a:t>Anxiety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450729"/>
                  </a:ext>
                </a:extLst>
              </a:tr>
              <a:tr h="8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Review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Text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kern="120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“ Whenever I have a panic attack I have taken the 5mg dose and it seems to relieve the overwhelming feeling and I can relax enough to re-group. ”</a:t>
                      </a:r>
                      <a:endParaRPr lang="en-US" sz="1200" i="1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03404"/>
                  </a:ext>
                </a:extLst>
              </a:tr>
              <a:tr h="5052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Rating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Numerical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latin typeface="Century" panose="02040604050505020304" pitchFamily="18" charset="0"/>
                        </a:rP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01433"/>
                  </a:ext>
                </a:extLst>
              </a:tr>
              <a:tr h="5052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Date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2008–02–26</a:t>
                      </a:r>
                      <a:endParaRPr lang="en-US" sz="1400" i="1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28255"/>
                  </a:ext>
                </a:extLst>
              </a:tr>
              <a:tr h="5052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entury" panose="02040604050505020304" pitchFamily="18" charset="0"/>
                        </a:rPr>
                        <a:t>Useful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Century" panose="02040604050505020304" pitchFamily="18" charset="0"/>
                        </a:rPr>
                        <a:t>Numerical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latin typeface="Century" panose="02040604050505020304" pitchFamily="18" charset="0"/>
                        </a:rPr>
                        <a:t>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86009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696F9C2-BE72-46D1-BDFC-EB92F759DF73}"/>
              </a:ext>
            </a:extLst>
          </p:cNvPr>
          <p:cNvSpPr txBox="1"/>
          <p:nvPr/>
        </p:nvSpPr>
        <p:spPr>
          <a:xfrm>
            <a:off x="838200" y="161406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Dataset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B859ED-9605-4A71-BA07-E37CCBB61F3A}"/>
              </a:ext>
            </a:extLst>
          </p:cNvPr>
          <p:cNvSpPr txBox="1"/>
          <p:nvPr/>
        </p:nvSpPr>
        <p:spPr>
          <a:xfrm>
            <a:off x="877511" y="6132869"/>
            <a:ext cx="252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" panose="02040604050505020304" pitchFamily="18" charset="0"/>
              </a:rPr>
              <a:t>Total observations: </a:t>
            </a:r>
            <a:r>
              <a:rPr lang="en-US" sz="1400" b="0">
                <a:effectLst/>
                <a:latin typeface="Century" panose="02040604050505020304" pitchFamily="18" charset="0"/>
              </a:rPr>
              <a:t>159498</a:t>
            </a:r>
            <a:r>
              <a:rPr lang="en-US" sz="1400">
                <a:latin typeface="Century" panose="02040604050505020304" pitchFamily="18" charset="0"/>
              </a:rPr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B40A8F-AA3B-4811-A8CE-0BB5CB25DF1B}"/>
              </a:ext>
            </a:extLst>
          </p:cNvPr>
          <p:cNvCxnSpPr>
            <a:cxnSpLocks/>
          </p:cNvCxnSpPr>
          <p:nvPr/>
        </p:nvCxnSpPr>
        <p:spPr>
          <a:xfrm>
            <a:off x="2290354" y="1862313"/>
            <a:ext cx="493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Exploration of drug reviews</vt:lpstr>
      <vt:lpstr>1. Dataset and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drug reviews</dc:title>
  <dc:creator>Tommaso</dc:creator>
  <cp:lastModifiedBy>Tommaso</cp:lastModifiedBy>
  <cp:revision>2</cp:revision>
  <dcterms:created xsi:type="dcterms:W3CDTF">2022-02-21T17:02:34Z</dcterms:created>
  <dcterms:modified xsi:type="dcterms:W3CDTF">2022-02-22T14:09:24Z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