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7"/>
  </p:notesMasterIdLst>
  <p:sldIdLst>
    <p:sldId id="256" r:id="rId5"/>
    <p:sldId id="257" r:id="rId6"/>
    <p:sldId id="271" r:id="rId7"/>
    <p:sldId id="258" r:id="rId8"/>
    <p:sldId id="290" r:id="rId9"/>
    <p:sldId id="269" r:id="rId10"/>
    <p:sldId id="272" r:id="rId11"/>
    <p:sldId id="265" r:id="rId12"/>
    <p:sldId id="277" r:id="rId13"/>
    <p:sldId id="278" r:id="rId14"/>
    <p:sldId id="268" r:id="rId15"/>
    <p:sldId id="286" r:id="rId16"/>
    <p:sldId id="287" r:id="rId17"/>
    <p:sldId id="274" r:id="rId18"/>
    <p:sldId id="288" r:id="rId19"/>
    <p:sldId id="260" r:id="rId20"/>
    <p:sldId id="273" r:id="rId21"/>
    <p:sldId id="261" r:id="rId22"/>
    <p:sldId id="266" r:id="rId23"/>
    <p:sldId id="289" r:id="rId24"/>
    <p:sldId id="275" r:id="rId25"/>
    <p:sldId id="281" r:id="rId26"/>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201B5B-AF80-4CE4-A16E-775D48F3A772}" v="11288" dt="2024-10-29T00:10:52.482"/>
    <p1510:client id="{41D9DC7F-FA75-4782-A2EA-F347FC720969}" v="4735" dt="2024-10-28T22:02:39.232"/>
    <p1510:client id="{A6432A17-1746-82CD-DCD1-A68CBA5310E2}" v="558" dt="2024-10-27T23:44:06.2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279" autoAdjust="0"/>
  </p:normalViewPr>
  <p:slideViewPr>
    <p:cSldViewPr snapToGrid="0">
      <p:cViewPr>
        <p:scale>
          <a:sx n="100" d="100"/>
          <a:sy n="100" d="100"/>
        </p:scale>
        <p:origin x="72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471D3A-3531-4E30-AD84-6FCD0D6AACD7}" type="datetimeFigureOut">
              <a:rPr lang="zh-TW" altLang="en-US" smtClean="0"/>
              <a:t>2024/10/28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6D5A72-303F-4B9F-925A-EA7C722D9C57}" type="slidenum">
              <a:rPr lang="zh-TW" altLang="en-US" smtClean="0"/>
              <a:t>‹#›</a:t>
            </a:fld>
            <a:endParaRPr lang="zh-TW" altLang="en-US"/>
          </a:p>
        </p:txBody>
      </p:sp>
    </p:spTree>
    <p:extLst>
      <p:ext uri="{BB962C8B-B14F-4D97-AF65-F5344CB8AC3E}">
        <p14:creationId xmlns:p14="http://schemas.microsoft.com/office/powerpoint/2010/main" val="370974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這顆</a:t>
            </a:r>
            <a:r>
              <a:rPr lang="en-US" altLang="zh-TW" dirty="0"/>
              <a:t>CPU</a:t>
            </a:r>
            <a:r>
              <a:rPr lang="zh-TW" altLang="en-US" dirty="0"/>
              <a:t>為</a:t>
            </a:r>
            <a:r>
              <a:rPr lang="en-US" altLang="zh-TW" dirty="0"/>
              <a:t>6</a:t>
            </a:r>
            <a:r>
              <a:rPr lang="zh-TW" altLang="en-US" dirty="0"/>
              <a:t>級</a:t>
            </a:r>
            <a:r>
              <a:rPr lang="en-US" altLang="zh-TW" dirty="0"/>
              <a:t>pipeline</a:t>
            </a:r>
            <a:r>
              <a:rPr lang="zh-TW" altLang="en-US" dirty="0"/>
              <a:t>架構，支援</a:t>
            </a:r>
            <a:r>
              <a:rPr lang="en-US" altLang="zh-TW" dirty="0"/>
              <a:t>RISC-V RV32I</a:t>
            </a:r>
            <a:r>
              <a:rPr lang="zh-TW" altLang="en-US" dirty="0"/>
              <a:t>指令級架構，並且有一個 </a:t>
            </a:r>
            <a:endParaRPr lang="en-US" altLang="zh-TW" dirty="0"/>
          </a:p>
        </p:txBody>
      </p:sp>
      <p:sp>
        <p:nvSpPr>
          <p:cNvPr id="4" name="投影片編號版面配置區 3"/>
          <p:cNvSpPr>
            <a:spLocks noGrp="1"/>
          </p:cNvSpPr>
          <p:nvPr>
            <p:ph type="sldNum" sz="quarter" idx="5"/>
          </p:nvPr>
        </p:nvSpPr>
        <p:spPr/>
        <p:txBody>
          <a:bodyPr/>
          <a:lstStyle/>
          <a:p>
            <a:fld id="{D56D5A72-303F-4B9F-925A-EA7C722D9C57}" type="slidenum">
              <a:rPr lang="zh-TW" altLang="en-US" smtClean="0"/>
              <a:t>4</a:t>
            </a:fld>
            <a:endParaRPr lang="zh-TW" altLang="en-US"/>
          </a:p>
        </p:txBody>
      </p:sp>
    </p:spTree>
    <p:extLst>
      <p:ext uri="{BB962C8B-B14F-4D97-AF65-F5344CB8AC3E}">
        <p14:creationId xmlns:p14="http://schemas.microsoft.com/office/powerpoint/2010/main" val="2658353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23450-9778-C773-7605-6E81816090A3}"/>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C2385C75-DC2D-6598-5F89-8969EED18DE2}"/>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2C399325-DA35-F52A-BD0E-9FEFCFD38A58}"/>
              </a:ext>
            </a:extLst>
          </p:cNvPr>
          <p:cNvSpPr>
            <a:spLocks noGrp="1"/>
          </p:cNvSpPr>
          <p:nvPr>
            <p:ph type="body" idx="1"/>
          </p:nvPr>
        </p:nvSpPr>
        <p:spPr/>
        <p:txBody>
          <a:bodyPr/>
          <a:lstStyle/>
          <a:p>
            <a:r>
              <a:rPr lang="zh-TW" altLang="en-US" dirty="0"/>
              <a:t>在</a:t>
            </a:r>
            <a:r>
              <a:rPr lang="en-US" altLang="zh-TW" dirty="0"/>
              <a:t>assertion</a:t>
            </a:r>
            <a:r>
              <a:rPr lang="zh-TW" altLang="en-US" dirty="0"/>
              <a:t>中先判斷何時要進行</a:t>
            </a:r>
            <a:r>
              <a:rPr lang="en-US" altLang="zh-TW" dirty="0"/>
              <a:t>BLTU</a:t>
            </a:r>
            <a:r>
              <a:rPr lang="zh-TW" altLang="en-US" dirty="0"/>
              <a:t>的驗證，透過不同的</a:t>
            </a:r>
            <a:r>
              <a:rPr lang="en-US" altLang="zh-TW" dirty="0" err="1"/>
              <a:t>BLTU_state</a:t>
            </a:r>
            <a:r>
              <a:rPr lang="zh-TW" altLang="en-US" dirty="0"/>
              <a:t>來觸發不同情況的</a:t>
            </a:r>
            <a:r>
              <a:rPr lang="en-US" altLang="zh-TW" dirty="0"/>
              <a:t>assertion</a:t>
            </a:r>
            <a:r>
              <a:rPr lang="zh-TW" altLang="en-US" dirty="0"/>
              <a:t>，以及在驗證時要確定該指令不是</a:t>
            </a:r>
            <a:r>
              <a:rPr lang="en-US" altLang="zh-TW" dirty="0"/>
              <a:t>bubble</a:t>
            </a:r>
            <a:r>
              <a:rPr lang="zh-TW" altLang="en-US" dirty="0"/>
              <a:t>狀態，以及要進行比對的下一個指令</a:t>
            </a:r>
            <a:r>
              <a:rPr lang="en-US" altLang="zh-TW" dirty="0"/>
              <a:t>(</a:t>
            </a:r>
            <a:r>
              <a:rPr lang="zh-TW" altLang="en-US" dirty="0"/>
              <a:t>在</a:t>
            </a:r>
            <a:r>
              <a:rPr lang="en-US" altLang="zh-TW" dirty="0"/>
              <a:t>mem stage)</a:t>
            </a:r>
            <a:r>
              <a:rPr lang="zh-TW" altLang="en-US" dirty="0"/>
              <a:t>也不是</a:t>
            </a:r>
            <a:r>
              <a:rPr lang="en-US" altLang="zh-TW" dirty="0"/>
              <a:t>bubble</a:t>
            </a:r>
            <a:r>
              <a:rPr lang="zh-TW" altLang="en-US" dirty="0"/>
              <a:t>狀態，因此在判斷的條件上要加上</a:t>
            </a:r>
            <a:r>
              <a:rPr lang="en-US" altLang="zh-TW" dirty="0" err="1"/>
              <a:t>wb_no_bubble</a:t>
            </a:r>
            <a:r>
              <a:rPr lang="zh-TW" altLang="en-US" dirty="0"/>
              <a:t>及</a:t>
            </a:r>
            <a:r>
              <a:rPr lang="en-US" altLang="zh-TW" dirty="0" err="1"/>
              <a:t>mem_no_bubble</a:t>
            </a:r>
            <a:r>
              <a:rPr lang="en-US" altLang="zh-TW" dirty="0"/>
              <a:t> </a:t>
            </a:r>
          </a:p>
          <a:p>
            <a:r>
              <a:rPr lang="zh-TW" altLang="en-US" dirty="0"/>
              <a:t>，在</a:t>
            </a:r>
            <a:r>
              <a:rPr lang="en-US" altLang="zh-TW" dirty="0"/>
              <a:t>case3 </a:t>
            </a:r>
            <a:r>
              <a:rPr lang="zh-TW" altLang="en-US" dirty="0"/>
              <a:t>時分別為有進行分支跳躍且預測失敗，在這個情況下，由於</a:t>
            </a:r>
            <a:r>
              <a:rPr lang="en-US" altLang="zh-TW" dirty="0" err="1"/>
              <a:t>bu_flush</a:t>
            </a:r>
            <a:r>
              <a:rPr lang="zh-TW" altLang="en-US" dirty="0"/>
              <a:t>會將錯誤的跳躍位置洗掉，因此我們取該指令的下一個指令也就是在</a:t>
            </a:r>
            <a:r>
              <a:rPr lang="en-US" altLang="zh-TW" dirty="0"/>
              <a:t>mem stage</a:t>
            </a:r>
            <a:r>
              <a:rPr lang="zh-TW" altLang="en-US" dirty="0"/>
              <a:t>的</a:t>
            </a:r>
            <a:r>
              <a:rPr lang="en-US" altLang="zh-TW" dirty="0"/>
              <a:t>PC</a:t>
            </a:r>
            <a:r>
              <a:rPr lang="zh-TW" altLang="en-US" dirty="0"/>
              <a:t>來進行比對。</a:t>
            </a:r>
          </a:p>
        </p:txBody>
      </p:sp>
      <p:sp>
        <p:nvSpPr>
          <p:cNvPr id="4" name="投影片編號版面配置區 3">
            <a:extLst>
              <a:ext uri="{FF2B5EF4-FFF2-40B4-BE49-F238E27FC236}">
                <a16:creationId xmlns:a16="http://schemas.microsoft.com/office/drawing/2014/main" id="{000FBB35-6E02-1093-4633-4244442D329B}"/>
              </a:ext>
            </a:extLst>
          </p:cNvPr>
          <p:cNvSpPr>
            <a:spLocks noGrp="1"/>
          </p:cNvSpPr>
          <p:nvPr>
            <p:ph type="sldNum" sz="quarter" idx="5"/>
          </p:nvPr>
        </p:nvSpPr>
        <p:spPr/>
        <p:txBody>
          <a:bodyPr/>
          <a:lstStyle/>
          <a:p>
            <a:fld id="{D56D5A72-303F-4B9F-925A-EA7C722D9C57}" type="slidenum">
              <a:rPr lang="zh-TW" altLang="en-US" smtClean="0"/>
              <a:t>15</a:t>
            </a:fld>
            <a:endParaRPr lang="zh-TW" altLang="en-US"/>
          </a:p>
        </p:txBody>
      </p:sp>
    </p:spTree>
    <p:extLst>
      <p:ext uri="{BB962C8B-B14F-4D97-AF65-F5344CB8AC3E}">
        <p14:creationId xmlns:p14="http://schemas.microsoft.com/office/powerpoint/2010/main" val="5779517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由於預測結果錯誤，需要在</a:t>
            </a:r>
            <a:r>
              <a:rPr lang="en-US" altLang="zh-TW"/>
              <a:t>ex stage</a:t>
            </a:r>
            <a:r>
              <a:rPr lang="zh-TW" altLang="en-US"/>
              <a:t>時將</a:t>
            </a:r>
            <a:r>
              <a:rPr lang="en-US" altLang="zh-TW" err="1"/>
              <a:t>bu_flush</a:t>
            </a:r>
            <a:r>
              <a:rPr lang="zh-TW" altLang="en-US"/>
              <a:t>設為</a:t>
            </a:r>
            <a:r>
              <a:rPr lang="en-US" altLang="zh-TW"/>
              <a:t>1</a:t>
            </a:r>
            <a:r>
              <a:rPr lang="zh-TW" altLang="en-US"/>
              <a:t> 此時會將</a:t>
            </a:r>
            <a:r>
              <a:rPr lang="en-US" altLang="zh-TW" err="1"/>
              <a:t>if_predict_pc_o</a:t>
            </a:r>
            <a:r>
              <a:rPr lang="zh-TW" altLang="en-US"/>
              <a:t>設為</a:t>
            </a:r>
            <a:r>
              <a:rPr lang="en-US" altLang="zh-TW" err="1"/>
              <a:t>bu_nxt_pc</a:t>
            </a:r>
            <a:r>
              <a:rPr lang="zh-TW" altLang="en-US"/>
              <a:t>也就是分支跳躍後的</a:t>
            </a:r>
            <a:r>
              <a:rPr lang="en-US" altLang="zh-TW"/>
              <a:t>PC</a:t>
            </a:r>
            <a:r>
              <a:rPr lang="zh-TW" altLang="en-US"/>
              <a:t>，給到三個地方，其中一個是現在的</a:t>
            </a:r>
            <a:r>
              <a:rPr lang="en-US" altLang="zh-TW" err="1"/>
              <a:t>if_predicted_pc_o</a:t>
            </a:r>
            <a:r>
              <a:rPr lang="zh-TW" altLang="en-US"/>
              <a:t>，我們只要在</a:t>
            </a:r>
            <a:r>
              <a:rPr lang="en-US" altLang="zh-TW" err="1"/>
              <a:t>wb</a:t>
            </a:r>
            <a:r>
              <a:rPr lang="zh-TW" altLang="en-US"/>
              <a:t>時找出當前</a:t>
            </a:r>
            <a:r>
              <a:rPr lang="en-US" altLang="zh-TW" err="1"/>
              <a:t>bu_nxt_pc_o</a:t>
            </a:r>
            <a:r>
              <a:rPr lang="zh-TW" altLang="en-US"/>
              <a:t>在哪找他來進行比較就能確認他預測失敗後的補救措施有沒有做到對，然後由於上面有說</a:t>
            </a:r>
            <a:r>
              <a:rPr lang="en-US" altLang="zh-TW" err="1"/>
              <a:t>bu_nxt_pc</a:t>
            </a:r>
            <a:r>
              <a:rPr lang="zh-TW" altLang="en-US"/>
              <a:t>在清洗當下會在</a:t>
            </a:r>
            <a:r>
              <a:rPr lang="en-US" altLang="zh-TW" err="1"/>
              <a:t>if_predicted_pc_o</a:t>
            </a:r>
            <a:r>
              <a:rPr lang="zh-TW" altLang="en-US"/>
              <a:t>，所以理論上來說只要在後面兩個</a:t>
            </a:r>
            <a:r>
              <a:rPr lang="en-US" altLang="zh-TW" err="1"/>
              <a:t>cyclec</a:t>
            </a:r>
            <a:r>
              <a:rPr lang="zh-TW" altLang="en-US"/>
              <a:t>時抓當前</a:t>
            </a:r>
            <a:r>
              <a:rPr lang="en-US" altLang="zh-TW" err="1"/>
              <a:t>bu_nxt_pc</a:t>
            </a:r>
            <a:r>
              <a:rPr lang="zh-TW" altLang="en-US"/>
              <a:t>所在位置即可確認，但因為中間</a:t>
            </a:r>
            <a:r>
              <a:rPr lang="en-US" altLang="zh-TW"/>
              <a:t>mem</a:t>
            </a:r>
            <a:r>
              <a:rPr lang="zh-TW" altLang="en-US"/>
              <a:t>跟</a:t>
            </a:r>
            <a:r>
              <a:rPr lang="en-US" altLang="zh-TW"/>
              <a:t>pd</a:t>
            </a:r>
            <a:r>
              <a:rPr lang="zh-TW" altLang="en-US"/>
              <a:t>的</a:t>
            </a:r>
            <a:r>
              <a:rPr lang="en-US" altLang="zh-TW"/>
              <a:t>stage</a:t>
            </a:r>
            <a:r>
              <a:rPr lang="zh-TW" altLang="en-US"/>
              <a:t>會差一個</a:t>
            </a:r>
            <a:r>
              <a:rPr lang="en-US" altLang="zh-TW"/>
              <a:t>stall</a:t>
            </a:r>
            <a:r>
              <a:rPr lang="zh-TW" altLang="en-US"/>
              <a:t>，所以實際上是要在三個</a:t>
            </a:r>
            <a:r>
              <a:rPr lang="en-US" altLang="zh-TW"/>
              <a:t>stage</a:t>
            </a:r>
            <a:r>
              <a:rPr lang="zh-TW" altLang="en-US"/>
              <a:t>後抓才會是當前</a:t>
            </a:r>
            <a:r>
              <a:rPr lang="en-US" altLang="zh-TW" err="1"/>
              <a:t>bu_nxt_pc</a:t>
            </a:r>
            <a:r>
              <a:rPr lang="zh-TW" altLang="en-US"/>
              <a:t>所在位置，也就是在指令在</a:t>
            </a:r>
            <a:r>
              <a:rPr lang="en-US" altLang="zh-TW"/>
              <a:t>WB</a:t>
            </a:r>
            <a:r>
              <a:rPr lang="zh-TW" altLang="en-US"/>
              <a:t>時要抓</a:t>
            </a:r>
            <a:r>
              <a:rPr lang="en-US" altLang="zh-TW"/>
              <a:t>pd</a:t>
            </a:r>
            <a:r>
              <a:rPr lang="zh-TW" altLang="en-US"/>
              <a:t>的</a:t>
            </a:r>
            <a:r>
              <a:rPr lang="en-US" altLang="zh-TW"/>
              <a:t>pc</a:t>
            </a:r>
            <a:r>
              <a:rPr lang="zh-TW" altLang="en-US"/>
              <a:t>來驗證</a:t>
            </a:r>
          </a:p>
        </p:txBody>
      </p:sp>
      <p:sp>
        <p:nvSpPr>
          <p:cNvPr id="4" name="投影片編號版面配置區 3"/>
          <p:cNvSpPr>
            <a:spLocks noGrp="1"/>
          </p:cNvSpPr>
          <p:nvPr>
            <p:ph type="sldNum" sz="quarter" idx="5"/>
          </p:nvPr>
        </p:nvSpPr>
        <p:spPr/>
        <p:txBody>
          <a:bodyPr/>
          <a:lstStyle/>
          <a:p>
            <a:fld id="{D56D5A72-303F-4B9F-925A-EA7C722D9C57}" type="slidenum">
              <a:rPr lang="zh-TW" altLang="en-US" smtClean="0"/>
              <a:t>16</a:t>
            </a:fld>
            <a:endParaRPr lang="zh-TW" altLang="en-US"/>
          </a:p>
        </p:txBody>
      </p:sp>
    </p:spTree>
    <p:extLst>
      <p:ext uri="{BB962C8B-B14F-4D97-AF65-F5344CB8AC3E}">
        <p14:creationId xmlns:p14="http://schemas.microsoft.com/office/powerpoint/2010/main" val="1969648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a:t>branch</a:t>
            </a:r>
            <a:r>
              <a:rPr lang="zh-TW" altLang="en-US"/>
              <a:t>指令在</a:t>
            </a:r>
            <a:r>
              <a:rPr lang="en-US" altLang="zh-TW"/>
              <a:t>if stage</a:t>
            </a:r>
            <a:r>
              <a:rPr lang="zh-TW" altLang="en-US"/>
              <a:t>時，若發生</a:t>
            </a:r>
            <a:r>
              <a:rPr lang="en-US" altLang="zh-TW" err="1"/>
              <a:t>pd_stall</a:t>
            </a:r>
            <a:r>
              <a:rPr lang="zh-TW" altLang="en-US"/>
              <a:t>，該</a:t>
            </a:r>
            <a:r>
              <a:rPr lang="en-US" altLang="zh-TW"/>
              <a:t>branch</a:t>
            </a:r>
            <a:r>
              <a:rPr lang="zh-TW" altLang="en-US"/>
              <a:t>指令停留在</a:t>
            </a:r>
            <a:r>
              <a:rPr lang="en-US" altLang="zh-TW"/>
              <a:t>if stage</a:t>
            </a:r>
            <a:r>
              <a:rPr lang="zh-TW" altLang="en-US"/>
              <a:t>多個週期，若在</a:t>
            </a:r>
            <a:r>
              <a:rPr lang="en-US" altLang="zh-TW" err="1"/>
              <a:t>pd_stall</a:t>
            </a:r>
            <a:r>
              <a:rPr lang="zh-TW" altLang="en-US"/>
              <a:t>期間</a:t>
            </a:r>
            <a:r>
              <a:rPr lang="en-US" altLang="zh-TW" err="1"/>
              <a:t>branch_predicted</a:t>
            </a:r>
            <a:r>
              <a:rPr lang="en-US" altLang="zh-TW"/>
              <a:t>[1]</a:t>
            </a:r>
            <a:r>
              <a:rPr lang="zh-TW" altLang="en-US"/>
              <a:t>為</a:t>
            </a:r>
            <a:r>
              <a:rPr lang="en-US" altLang="zh-TW"/>
              <a:t>1</a:t>
            </a:r>
            <a:r>
              <a:rPr lang="zh-TW" altLang="en-US"/>
              <a:t>，代表預測分支跳躍，會將</a:t>
            </a:r>
            <a:r>
              <a:rPr lang="en-US" altLang="zh-TW" err="1"/>
              <a:t>if_nxt_pc</a:t>
            </a:r>
            <a:r>
              <a:rPr lang="zh-TW" altLang="en-US"/>
              <a:t>更新為跳躍後指令，但在</a:t>
            </a:r>
            <a:r>
              <a:rPr lang="en-US" altLang="zh-TW" err="1"/>
              <a:t>pd_stall</a:t>
            </a:r>
            <a:r>
              <a:rPr lang="zh-TW" altLang="en-US"/>
              <a:t>結束後，此時</a:t>
            </a:r>
            <a:r>
              <a:rPr lang="en-US" altLang="zh-TW"/>
              <a:t>branch</a:t>
            </a:r>
            <a:r>
              <a:rPr lang="zh-TW" altLang="en-US"/>
              <a:t>指令仍在</a:t>
            </a:r>
            <a:r>
              <a:rPr lang="en-US" altLang="zh-TW"/>
              <a:t>if stage</a:t>
            </a:r>
            <a:r>
              <a:rPr lang="zh-TW" altLang="en-US"/>
              <a:t>中，但</a:t>
            </a:r>
            <a:r>
              <a:rPr lang="en-US" altLang="zh-TW" err="1"/>
              <a:t>branch_predicted</a:t>
            </a:r>
            <a:r>
              <a:rPr lang="en-US" altLang="zh-TW"/>
              <a:t>[1]</a:t>
            </a:r>
            <a:r>
              <a:rPr lang="zh-TW" altLang="en-US"/>
              <a:t>會被設為</a:t>
            </a:r>
            <a:r>
              <a:rPr lang="en-US" altLang="zh-TW"/>
              <a:t>0</a:t>
            </a:r>
            <a:r>
              <a:rPr lang="zh-TW" altLang="en-US"/>
              <a:t>。導致雖有發生跳躍行為，但</a:t>
            </a:r>
            <a:r>
              <a:rPr lang="en-US" altLang="zh-TW" err="1"/>
              <a:t>branch_predicted</a:t>
            </a:r>
            <a:r>
              <a:rPr lang="en-US" altLang="zh-TW"/>
              <a:t>[1]</a:t>
            </a:r>
            <a:r>
              <a:rPr lang="zh-TW" altLang="en-US"/>
              <a:t>被錯誤更新為</a:t>
            </a:r>
            <a:r>
              <a:rPr lang="en-US" altLang="zh-TW"/>
              <a:t>0</a:t>
            </a:r>
            <a:r>
              <a:rPr lang="zh-TW" altLang="en-US"/>
              <a:t>，最終導致在</a:t>
            </a:r>
            <a:r>
              <a:rPr lang="en-US" altLang="zh-TW"/>
              <a:t>ex stage</a:t>
            </a:r>
            <a:r>
              <a:rPr lang="zh-TW" altLang="en-US"/>
              <a:t>的</a:t>
            </a:r>
            <a:r>
              <a:rPr lang="en-US" altLang="zh-TW" err="1"/>
              <a:t>pipeflush</a:t>
            </a:r>
            <a:r>
              <a:rPr lang="zh-TW" altLang="en-US"/>
              <a:t>信號會錯誤判斷在</a:t>
            </a:r>
            <a:r>
              <a:rPr lang="en-US" altLang="zh-TW"/>
              <a:t>pd stage</a:t>
            </a:r>
            <a:r>
              <a:rPr lang="zh-TW" altLang="en-US"/>
              <a:t>的跳躍狀態，而無法正確進行</a:t>
            </a:r>
            <a:r>
              <a:rPr lang="en-US" altLang="zh-TW"/>
              <a:t>branch</a:t>
            </a:r>
            <a:r>
              <a:rPr lang="zh-TW" altLang="en-US"/>
              <a:t>預測失敗的修正，導致我們在</a:t>
            </a:r>
            <a:r>
              <a:rPr lang="en-US" altLang="zh-TW" err="1"/>
              <a:t>wb</a:t>
            </a:r>
            <a:r>
              <a:rPr lang="en-US" altLang="zh-TW"/>
              <a:t> stage</a:t>
            </a:r>
            <a:r>
              <a:rPr lang="zh-TW" altLang="en-US"/>
              <a:t>進行</a:t>
            </a:r>
            <a:r>
              <a:rPr lang="en-US" altLang="zh-TW"/>
              <a:t>branch</a:t>
            </a:r>
            <a:r>
              <a:rPr lang="zh-TW" altLang="en-US"/>
              <a:t>指令驗證時，</a:t>
            </a:r>
            <a:r>
              <a:rPr lang="en-US" altLang="zh-TW" err="1"/>
              <a:t>goldenPC</a:t>
            </a:r>
            <a:r>
              <a:rPr lang="zh-TW" altLang="en-US"/>
              <a:t>為</a:t>
            </a:r>
            <a:r>
              <a:rPr lang="en-US" altLang="zh-TW"/>
              <a:t>pc+4</a:t>
            </a:r>
            <a:r>
              <a:rPr lang="zh-TW" altLang="en-US"/>
              <a:t>，但</a:t>
            </a:r>
            <a:r>
              <a:rPr lang="en-US" altLang="zh-TW" err="1"/>
              <a:t>mem_pc</a:t>
            </a:r>
            <a:r>
              <a:rPr lang="zh-TW" altLang="en-US"/>
              <a:t>為跳躍後指令。因此導致</a:t>
            </a:r>
            <a:r>
              <a:rPr lang="en-US" altLang="zh-TW"/>
              <a:t>branch</a:t>
            </a:r>
            <a:r>
              <a:rPr lang="zh-TW" altLang="en-US"/>
              <a:t>指令的錯誤。</a:t>
            </a:r>
          </a:p>
        </p:txBody>
      </p:sp>
      <p:sp>
        <p:nvSpPr>
          <p:cNvPr id="4" name="投影片編號版面配置區 3"/>
          <p:cNvSpPr>
            <a:spLocks noGrp="1"/>
          </p:cNvSpPr>
          <p:nvPr>
            <p:ph type="sldNum" sz="quarter" idx="5"/>
          </p:nvPr>
        </p:nvSpPr>
        <p:spPr/>
        <p:txBody>
          <a:bodyPr/>
          <a:lstStyle/>
          <a:p>
            <a:fld id="{D56D5A72-303F-4B9F-925A-EA7C722D9C57}" type="slidenum">
              <a:rPr lang="zh-TW" altLang="en-US" smtClean="0"/>
              <a:t>18</a:t>
            </a:fld>
            <a:endParaRPr lang="zh-TW" altLang="en-US"/>
          </a:p>
        </p:txBody>
      </p:sp>
    </p:spTree>
    <p:extLst>
      <p:ext uri="{BB962C8B-B14F-4D97-AF65-F5344CB8AC3E}">
        <p14:creationId xmlns:p14="http://schemas.microsoft.com/office/powerpoint/2010/main" val="1742213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因為在</a:t>
            </a:r>
            <a:r>
              <a:rPr lang="en-US" altLang="zh-TW" err="1"/>
              <a:t>pd_stall</a:t>
            </a:r>
            <a:r>
              <a:rPr lang="zh-TW" altLang="en-US"/>
              <a:t>時跳躍會發生上述的錯誤，因此我們的解法是先在</a:t>
            </a:r>
            <a:r>
              <a:rPr lang="en-US" altLang="zh-TW" err="1"/>
              <a:t>pd_stall</a:t>
            </a:r>
            <a:r>
              <a:rPr lang="zh-TW" altLang="en-US"/>
              <a:t>期間禁止</a:t>
            </a:r>
            <a:r>
              <a:rPr lang="en-US" altLang="zh-TW"/>
              <a:t>branch</a:t>
            </a:r>
            <a:r>
              <a:rPr lang="zh-TW" altLang="en-US"/>
              <a:t>進行跳躍，透過在</a:t>
            </a:r>
            <a:r>
              <a:rPr lang="en-US" altLang="zh-TW" err="1"/>
              <a:t>if_pc_predict</a:t>
            </a:r>
            <a:r>
              <a:rPr lang="zh-TW" altLang="en-US"/>
              <a:t>更新跳躍下個</a:t>
            </a:r>
            <a:r>
              <a:rPr lang="en-US" altLang="zh-TW"/>
              <a:t>pc</a:t>
            </a:r>
            <a:r>
              <a:rPr lang="zh-TW" altLang="en-US"/>
              <a:t>地址的條件中加入不能再</a:t>
            </a:r>
            <a:r>
              <a:rPr lang="en-US" altLang="zh-TW" err="1"/>
              <a:t>pd_stall</a:t>
            </a:r>
            <a:r>
              <a:rPr lang="zh-TW" altLang="en-US"/>
              <a:t>發生時更新為</a:t>
            </a:r>
            <a:r>
              <a:rPr lang="en-US" altLang="zh-TW" err="1"/>
              <a:t>pd_nxt_pc</a:t>
            </a:r>
            <a:r>
              <a:rPr lang="zh-TW" altLang="en-US"/>
              <a:t>跳躍地址，限制</a:t>
            </a:r>
            <a:r>
              <a:rPr lang="en-US" altLang="zh-TW"/>
              <a:t>if stage</a:t>
            </a:r>
            <a:r>
              <a:rPr lang="zh-TW" altLang="en-US"/>
              <a:t>中的 </a:t>
            </a:r>
            <a:r>
              <a:rPr lang="en-US" altLang="zh-TW" err="1"/>
              <a:t>if_pc_predict</a:t>
            </a:r>
            <a:r>
              <a:rPr lang="zh-TW" altLang="en-US"/>
              <a:t>不能變為跳躍後的</a:t>
            </a:r>
            <a:r>
              <a:rPr lang="en-US" altLang="zh-TW"/>
              <a:t>PC</a:t>
            </a:r>
            <a:r>
              <a:rPr lang="zh-TW" altLang="en-US"/>
              <a:t>。</a:t>
            </a:r>
            <a:endParaRPr lang="en-US" altLang="zh-TW"/>
          </a:p>
          <a:p>
            <a:r>
              <a:rPr lang="zh-TW" altLang="en-US"/>
              <a:t>因為此時已限制不能進行跳躍，但是</a:t>
            </a:r>
            <a:r>
              <a:rPr lang="en-US" altLang="zh-TW" err="1"/>
              <a:t>branch_predict_i</a:t>
            </a:r>
            <a:r>
              <a:rPr lang="zh-TW" altLang="en-US"/>
              <a:t>，還是</a:t>
            </a:r>
          </a:p>
        </p:txBody>
      </p:sp>
      <p:sp>
        <p:nvSpPr>
          <p:cNvPr id="4" name="投影片編號版面配置區 3"/>
          <p:cNvSpPr>
            <a:spLocks noGrp="1"/>
          </p:cNvSpPr>
          <p:nvPr>
            <p:ph type="sldNum" sz="quarter" idx="5"/>
          </p:nvPr>
        </p:nvSpPr>
        <p:spPr/>
        <p:txBody>
          <a:bodyPr/>
          <a:lstStyle/>
          <a:p>
            <a:fld id="{D56D5A72-303F-4B9F-925A-EA7C722D9C57}" type="slidenum">
              <a:rPr lang="zh-TW" altLang="en-US" smtClean="0"/>
              <a:t>19</a:t>
            </a:fld>
            <a:endParaRPr lang="zh-TW" altLang="en-US"/>
          </a:p>
        </p:txBody>
      </p:sp>
    </p:spTree>
    <p:extLst>
      <p:ext uri="{BB962C8B-B14F-4D97-AF65-F5344CB8AC3E}">
        <p14:creationId xmlns:p14="http://schemas.microsoft.com/office/powerpoint/2010/main" val="2584335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99DCA-575B-602E-3AFF-DB0AEFE77C26}"/>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BDD04585-2A09-B2DA-C294-5BB9025D4881}"/>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FE062661-A2BF-2829-F939-0A3F88FECDC9}"/>
              </a:ext>
            </a:extLst>
          </p:cNvPr>
          <p:cNvSpPr>
            <a:spLocks noGrp="1"/>
          </p:cNvSpPr>
          <p:nvPr>
            <p:ph type="body" idx="1"/>
          </p:nvPr>
        </p:nvSpPr>
        <p:spPr/>
        <p:txBody>
          <a:bodyPr/>
          <a:lstStyle/>
          <a:p>
            <a:r>
              <a:rPr lang="zh-TW" altLang="en-US"/>
              <a:t>因為在</a:t>
            </a:r>
            <a:r>
              <a:rPr lang="en-US" altLang="zh-TW" err="1"/>
              <a:t>pd_stall</a:t>
            </a:r>
            <a:r>
              <a:rPr lang="zh-TW" altLang="en-US"/>
              <a:t>時跳躍會發生上述的錯誤，因此我們的解法是先在</a:t>
            </a:r>
            <a:r>
              <a:rPr lang="en-US" altLang="zh-TW" err="1"/>
              <a:t>pd_stall</a:t>
            </a:r>
            <a:r>
              <a:rPr lang="zh-TW" altLang="en-US"/>
              <a:t>期間將</a:t>
            </a:r>
            <a:r>
              <a:rPr lang="en-US" altLang="zh-TW"/>
              <a:t>branch</a:t>
            </a:r>
            <a:r>
              <a:rPr lang="zh-TW" altLang="en-US"/>
              <a:t>預測結果都改成預測分支不發生，但由於直接改</a:t>
            </a:r>
            <a:r>
              <a:rPr lang="en-US" altLang="zh-TW"/>
              <a:t>branch predicted</a:t>
            </a:r>
            <a:r>
              <a:rPr lang="zh-TW" altLang="en-US"/>
              <a:t>邏輯太複雜，不好修改，因此我們將分支預測器接出來的訊號都強制改為執行分支預測不發生的行為</a:t>
            </a:r>
          </a:p>
        </p:txBody>
      </p:sp>
      <p:sp>
        <p:nvSpPr>
          <p:cNvPr id="4" name="投影片編號版面配置區 3">
            <a:extLst>
              <a:ext uri="{FF2B5EF4-FFF2-40B4-BE49-F238E27FC236}">
                <a16:creationId xmlns:a16="http://schemas.microsoft.com/office/drawing/2014/main" id="{6706CAD7-6845-EAE5-D5AF-FA03E5BD6B9E}"/>
              </a:ext>
            </a:extLst>
          </p:cNvPr>
          <p:cNvSpPr>
            <a:spLocks noGrp="1"/>
          </p:cNvSpPr>
          <p:nvPr>
            <p:ph type="sldNum" sz="quarter" idx="5"/>
          </p:nvPr>
        </p:nvSpPr>
        <p:spPr/>
        <p:txBody>
          <a:bodyPr/>
          <a:lstStyle/>
          <a:p>
            <a:fld id="{D56D5A72-303F-4B9F-925A-EA7C722D9C57}" type="slidenum">
              <a:rPr lang="zh-TW" altLang="en-US" smtClean="0"/>
              <a:t>20</a:t>
            </a:fld>
            <a:endParaRPr lang="zh-TW" altLang="en-US"/>
          </a:p>
        </p:txBody>
      </p:sp>
    </p:spTree>
    <p:extLst>
      <p:ext uri="{BB962C8B-B14F-4D97-AF65-F5344CB8AC3E}">
        <p14:creationId xmlns:p14="http://schemas.microsoft.com/office/powerpoint/2010/main" val="16752216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23EDD-6184-2D4E-8751-0E0B2D9A6BC6}"/>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4BAA5C2F-5E38-E6FE-5718-FDD421A8578A}"/>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12D75FFA-4BC7-97F3-CF4C-6680600E6D6F}"/>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70946BAC-F29D-34D3-7A75-8E40E05338BF}"/>
              </a:ext>
            </a:extLst>
          </p:cNvPr>
          <p:cNvSpPr>
            <a:spLocks noGrp="1"/>
          </p:cNvSpPr>
          <p:nvPr>
            <p:ph type="sldNum" sz="quarter" idx="5"/>
          </p:nvPr>
        </p:nvSpPr>
        <p:spPr/>
        <p:txBody>
          <a:bodyPr/>
          <a:lstStyle/>
          <a:p>
            <a:fld id="{D56D5A72-303F-4B9F-925A-EA7C722D9C57}" type="slidenum">
              <a:rPr lang="zh-TW" altLang="en-US" smtClean="0"/>
              <a:t>22</a:t>
            </a:fld>
            <a:endParaRPr lang="zh-TW" altLang="en-US"/>
          </a:p>
        </p:txBody>
      </p:sp>
    </p:spTree>
    <p:extLst>
      <p:ext uri="{BB962C8B-B14F-4D97-AF65-F5344CB8AC3E}">
        <p14:creationId xmlns:p14="http://schemas.microsoft.com/office/powerpoint/2010/main" val="298051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solidFill>
                  <a:srgbClr val="FF0000"/>
                </a:solidFill>
              </a:rPr>
              <a:t>前面最一開始如果讀取指令為</a:t>
            </a:r>
            <a:r>
              <a:rPr lang="en-US" altLang="zh-TW" dirty="0">
                <a:solidFill>
                  <a:srgbClr val="FF0000"/>
                </a:solidFill>
              </a:rPr>
              <a:t>B-type</a:t>
            </a:r>
            <a:r>
              <a:rPr lang="zh-TW" altLang="en-US" dirty="0">
                <a:solidFill>
                  <a:srgbClr val="FF0000"/>
                </a:solidFill>
              </a:rPr>
              <a:t>是將</a:t>
            </a:r>
            <a:r>
              <a:rPr lang="en-US" altLang="zh-TW" dirty="0">
                <a:solidFill>
                  <a:srgbClr val="FF0000"/>
                </a:solidFill>
              </a:rPr>
              <a:t>(pc+4)</a:t>
            </a:r>
            <a:r>
              <a:rPr lang="zh-TW" altLang="en-US" dirty="0">
                <a:solidFill>
                  <a:srgbClr val="FF0000"/>
                </a:solidFill>
              </a:rPr>
              <a:t>以及分支跳躍結果，利用</a:t>
            </a:r>
            <a:r>
              <a:rPr lang="en-US" altLang="zh-TW" dirty="0">
                <a:solidFill>
                  <a:srgbClr val="FF0000"/>
                </a:solidFill>
              </a:rPr>
              <a:t>bp(</a:t>
            </a:r>
            <a:r>
              <a:rPr lang="zh-TW" altLang="en-US" dirty="0">
                <a:solidFill>
                  <a:srgbClr val="FF0000"/>
                </a:solidFill>
              </a:rPr>
              <a:t>分支預測</a:t>
            </a:r>
            <a:r>
              <a:rPr lang="en-US" altLang="zh-TW" dirty="0">
                <a:solidFill>
                  <a:srgbClr val="FF0000"/>
                </a:solidFill>
              </a:rPr>
              <a:t>)</a:t>
            </a:r>
            <a:r>
              <a:rPr lang="zh-TW" altLang="en-US" dirty="0">
                <a:solidFill>
                  <a:srgbClr val="FF0000"/>
                </a:solidFill>
              </a:rPr>
              <a:t>的結果選擇要傳遞</a:t>
            </a:r>
            <a:r>
              <a:rPr lang="en-US" altLang="zh-TW" dirty="0">
                <a:solidFill>
                  <a:srgbClr val="FF0000"/>
                </a:solidFill>
              </a:rPr>
              <a:t>(pc+4)</a:t>
            </a:r>
            <a:r>
              <a:rPr lang="zh-TW" altLang="en-US" dirty="0">
                <a:solidFill>
                  <a:srgbClr val="FF0000"/>
                </a:solidFill>
              </a:rPr>
              <a:t>還是分支跳躍結果</a:t>
            </a:r>
            <a:r>
              <a:rPr lang="en-US" altLang="zh-TW" dirty="0">
                <a:solidFill>
                  <a:srgbClr val="FF0000"/>
                </a:solidFill>
              </a:rPr>
              <a:t>(</a:t>
            </a:r>
            <a:r>
              <a:rPr lang="zh-TW" altLang="en-US" dirty="0">
                <a:solidFill>
                  <a:srgbClr val="FF0000"/>
                </a:solidFill>
              </a:rPr>
              <a:t>紅色</a:t>
            </a:r>
            <a:r>
              <a:rPr lang="en-US" altLang="zh-TW" dirty="0">
                <a:solidFill>
                  <a:srgbClr val="FF0000"/>
                </a:solidFill>
              </a:rPr>
              <a:t>)</a:t>
            </a:r>
          </a:p>
          <a:p>
            <a:endParaRPr lang="en-US" altLang="zh-TW" dirty="0">
              <a:solidFill>
                <a:srgbClr val="FF0000"/>
              </a:solidFill>
            </a:endParaRPr>
          </a:p>
          <a:p>
            <a:r>
              <a:rPr lang="zh-TW" altLang="en-US" dirty="0">
                <a:solidFill>
                  <a:srgbClr val="FF0000"/>
                </a:solidFill>
              </a:rPr>
              <a:t>底下橘色的部分是當分支預測錯誤時的修正地址的運算，然後他會有三個地方能洗掉指令，在一開始算出下 一個指令的地方，以及在</a:t>
            </a:r>
            <a:r>
              <a:rPr lang="en-US" altLang="zh-TW" dirty="0">
                <a:solidFill>
                  <a:srgbClr val="FF0000"/>
                </a:solidFill>
              </a:rPr>
              <a:t>pd stage</a:t>
            </a:r>
            <a:r>
              <a:rPr lang="zh-TW" altLang="en-US" dirty="0">
                <a:solidFill>
                  <a:srgbClr val="FF0000"/>
                </a:solidFill>
              </a:rPr>
              <a:t>還有在</a:t>
            </a:r>
            <a:r>
              <a:rPr lang="en-US" altLang="zh-TW" dirty="0">
                <a:solidFill>
                  <a:srgbClr val="FF0000"/>
                </a:solidFill>
              </a:rPr>
              <a:t>id stage</a:t>
            </a:r>
          </a:p>
          <a:p>
            <a:endParaRPr lang="en-US" altLang="zh-TW" dirty="0">
              <a:solidFill>
                <a:srgbClr val="FF0000"/>
              </a:solidFill>
            </a:endParaRPr>
          </a:p>
          <a:p>
            <a:endParaRPr lang="zh-TW" altLang="en-US" dirty="0">
              <a:solidFill>
                <a:srgbClr val="FF0000"/>
              </a:solidFill>
            </a:endParaRPr>
          </a:p>
        </p:txBody>
      </p:sp>
      <p:sp>
        <p:nvSpPr>
          <p:cNvPr id="4" name="投影片編號版面配置區 3"/>
          <p:cNvSpPr>
            <a:spLocks noGrp="1"/>
          </p:cNvSpPr>
          <p:nvPr>
            <p:ph type="sldNum" sz="quarter" idx="5"/>
          </p:nvPr>
        </p:nvSpPr>
        <p:spPr/>
        <p:txBody>
          <a:bodyPr/>
          <a:lstStyle/>
          <a:p>
            <a:fld id="{D56D5A72-303F-4B9F-925A-EA7C722D9C57}" type="slidenum">
              <a:rPr lang="zh-TW" altLang="en-US" smtClean="0"/>
              <a:t>6</a:t>
            </a:fld>
            <a:endParaRPr lang="zh-TW" altLang="en-US"/>
          </a:p>
        </p:txBody>
      </p:sp>
    </p:spTree>
    <p:extLst>
      <p:ext uri="{BB962C8B-B14F-4D97-AF65-F5344CB8AC3E}">
        <p14:creationId xmlns:p14="http://schemas.microsoft.com/office/powerpoint/2010/main" val="1539933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a:t>     </a:t>
            </a:r>
            <a:r>
              <a:rPr lang="zh-TW" altLang="en-US"/>
              <a:t>在進行</a:t>
            </a:r>
            <a:r>
              <a:rPr lang="en-US" altLang="zh-TW"/>
              <a:t>ISA formal</a:t>
            </a:r>
            <a:r>
              <a:rPr lang="zh-TW" altLang="en-US"/>
              <a:t>驗證時，我們會在驗證環境中建立一個 </a:t>
            </a:r>
            <a:r>
              <a:rPr lang="en-US" altLang="zh-TW"/>
              <a:t>pipeline follower</a:t>
            </a:r>
            <a:r>
              <a:rPr lang="zh-TW" altLang="en-US"/>
              <a:t>來記錄</a:t>
            </a:r>
            <a:r>
              <a:rPr lang="en-US" altLang="zh-TW"/>
              <a:t>CPU</a:t>
            </a:r>
            <a:r>
              <a:rPr lang="zh-TW" altLang="en-US"/>
              <a:t> </a:t>
            </a:r>
            <a:r>
              <a:rPr lang="en-US" altLang="zh-TW"/>
              <a:t>pipeline</a:t>
            </a:r>
            <a:r>
              <a:rPr lang="zh-TW" altLang="en-US"/>
              <a:t> 中各個</a:t>
            </a:r>
            <a:r>
              <a:rPr lang="en-US" altLang="zh-TW"/>
              <a:t>stage</a:t>
            </a:r>
            <a:r>
              <a:rPr lang="zh-TW" altLang="en-US"/>
              <a:t>在執行的指令，透過引入</a:t>
            </a:r>
            <a:r>
              <a:rPr lang="en-US" altLang="zh-TW"/>
              <a:t>CPU</a:t>
            </a:r>
            <a:r>
              <a:rPr lang="zh-TW" altLang="en-US"/>
              <a:t>中的 </a:t>
            </a:r>
            <a:r>
              <a:rPr lang="en-US" altLang="zh-TW"/>
              <a:t>stall, flush</a:t>
            </a:r>
            <a:r>
              <a:rPr lang="zh-TW" altLang="en-US"/>
              <a:t>控制信號，使</a:t>
            </a:r>
            <a:r>
              <a:rPr lang="en-US" altLang="zh-TW"/>
              <a:t>pipeline follower</a:t>
            </a:r>
            <a:r>
              <a:rPr lang="zh-TW" altLang="en-US"/>
              <a:t>各個</a:t>
            </a:r>
            <a:r>
              <a:rPr lang="en-US" altLang="zh-TW"/>
              <a:t>stage</a:t>
            </a:r>
            <a:r>
              <a:rPr lang="zh-TW" altLang="en-US"/>
              <a:t>中的指令與</a:t>
            </a:r>
            <a:r>
              <a:rPr lang="en-US" altLang="zh-TW"/>
              <a:t>CPU</a:t>
            </a:r>
            <a:r>
              <a:rPr lang="zh-TW" altLang="en-US"/>
              <a:t>同步。</a:t>
            </a:r>
            <a:endParaRPr lang="en-US" altLang="zh-TW"/>
          </a:p>
          <a:p>
            <a:r>
              <a:rPr lang="zh-TW" altLang="en-US"/>
              <a:t>並在最後將指令傳到</a:t>
            </a:r>
            <a:r>
              <a:rPr lang="en-US" altLang="zh-TW" err="1"/>
              <a:t>wb</a:t>
            </a:r>
            <a:r>
              <a:rPr lang="en-US" altLang="zh-TW"/>
              <a:t> stage</a:t>
            </a:r>
            <a:r>
              <a:rPr lang="zh-TW" altLang="en-US"/>
              <a:t>時對</a:t>
            </a:r>
            <a:r>
              <a:rPr lang="en-US" altLang="zh-TW" err="1"/>
              <a:t>wb</a:t>
            </a:r>
            <a:r>
              <a:rPr lang="zh-TW" altLang="en-US"/>
              <a:t> </a:t>
            </a:r>
            <a:r>
              <a:rPr lang="en-US" altLang="zh-TW"/>
              <a:t>stage</a:t>
            </a:r>
            <a:r>
              <a:rPr lang="zh-TW" altLang="en-US"/>
              <a:t>的指令進行解碼。因為在驗證的指令到達</a:t>
            </a:r>
            <a:r>
              <a:rPr lang="en-US" altLang="zh-TW" err="1"/>
              <a:t>wb</a:t>
            </a:r>
            <a:r>
              <a:rPr lang="zh-TW" altLang="en-US"/>
              <a:t> </a:t>
            </a:r>
            <a:r>
              <a:rPr lang="en-US" altLang="zh-TW"/>
              <a:t>stage</a:t>
            </a:r>
            <a:r>
              <a:rPr lang="zh-TW" altLang="en-US"/>
              <a:t>時，該指令之前所完成的指令皆以執行完畢並寫入</a:t>
            </a:r>
            <a:r>
              <a:rPr lang="en-US" altLang="zh-TW"/>
              <a:t>register file</a:t>
            </a:r>
            <a:r>
              <a:rPr lang="zh-TW" altLang="en-US"/>
              <a:t>，讓我們在計算</a:t>
            </a:r>
            <a:r>
              <a:rPr lang="en-US" altLang="zh-TW"/>
              <a:t>golden</a:t>
            </a:r>
            <a:r>
              <a:rPr lang="zh-TW" altLang="en-US"/>
              <a:t>值時可以避免</a:t>
            </a:r>
            <a:r>
              <a:rPr lang="en-US" altLang="zh-TW"/>
              <a:t>data dependency</a:t>
            </a:r>
            <a:r>
              <a:rPr lang="zh-TW" altLang="en-US"/>
              <a:t>的問題，因此可以根據解碼該指令的內容計算出該指令正確執行的</a:t>
            </a:r>
            <a:r>
              <a:rPr lang="en-US" altLang="zh-TW"/>
              <a:t>golden</a:t>
            </a:r>
            <a:r>
              <a:rPr lang="zh-TW" altLang="en-US"/>
              <a:t>值，並在該階段進行</a:t>
            </a:r>
            <a:r>
              <a:rPr lang="en-US" altLang="zh-TW"/>
              <a:t>assertion</a:t>
            </a:r>
            <a:r>
              <a:rPr lang="zh-TW" altLang="en-US"/>
              <a:t>的驗證。</a:t>
            </a:r>
            <a:endParaRPr lang="en-US" altLang="zh-TW"/>
          </a:p>
          <a:p>
            <a:r>
              <a:rPr lang="en-US" altLang="zh-TW"/>
              <a:t>     </a:t>
            </a:r>
            <a:r>
              <a:rPr lang="zh-TW" altLang="en-US"/>
              <a:t>在</a:t>
            </a:r>
            <a:r>
              <a:rPr lang="en-US" altLang="zh-TW"/>
              <a:t>pipeline follower</a:t>
            </a:r>
            <a:r>
              <a:rPr lang="zh-TW" altLang="en-US"/>
              <a:t>中除了有指令進行傳遞外，我們也將</a:t>
            </a:r>
            <a:r>
              <a:rPr lang="en-US" altLang="zh-TW"/>
              <a:t>program counter</a:t>
            </a:r>
            <a:r>
              <a:rPr lang="zh-TW" altLang="en-US"/>
              <a:t>與指令一同傳下去，在指令傳到</a:t>
            </a:r>
            <a:r>
              <a:rPr lang="en-US" altLang="zh-TW" err="1"/>
              <a:t>wb</a:t>
            </a:r>
            <a:r>
              <a:rPr lang="en-US" altLang="zh-TW"/>
              <a:t> stage</a:t>
            </a:r>
            <a:r>
              <a:rPr lang="zh-TW" altLang="en-US"/>
              <a:t>時，該指令對應的</a:t>
            </a:r>
            <a:r>
              <a:rPr lang="en-US" altLang="zh-TW"/>
              <a:t>pc</a:t>
            </a:r>
            <a:r>
              <a:rPr lang="zh-TW" altLang="en-US"/>
              <a:t>也會傳到，因此在進行 </a:t>
            </a:r>
            <a:r>
              <a:rPr lang="en-US" altLang="zh-TW"/>
              <a:t>branch</a:t>
            </a:r>
            <a:r>
              <a:rPr lang="zh-TW" altLang="en-US"/>
              <a:t>驗證時可以使用該</a:t>
            </a:r>
            <a:r>
              <a:rPr lang="en-US" altLang="zh-TW"/>
              <a:t>pc</a:t>
            </a:r>
            <a:r>
              <a:rPr lang="zh-TW" altLang="en-US"/>
              <a:t>計算</a:t>
            </a:r>
            <a:r>
              <a:rPr lang="en-US" altLang="zh-TW"/>
              <a:t>golden</a:t>
            </a:r>
            <a:r>
              <a:rPr lang="zh-TW" altLang="en-US"/>
              <a:t>值。</a:t>
            </a:r>
            <a:endParaRPr lang="en-US" altLang="zh-TW"/>
          </a:p>
          <a:p>
            <a:r>
              <a:rPr lang="zh-TW" altLang="en-US"/>
              <a:t>     此外我們也將</a:t>
            </a:r>
            <a:r>
              <a:rPr lang="en-US" altLang="zh-TW" err="1"/>
              <a:t>branch_predict</a:t>
            </a:r>
            <a:r>
              <a:rPr lang="zh-TW" altLang="en-US"/>
              <a:t>及判斷指令是否為</a:t>
            </a:r>
            <a:r>
              <a:rPr lang="en-US" altLang="zh-TW"/>
              <a:t>bubble</a:t>
            </a:r>
            <a:r>
              <a:rPr lang="zh-TW" altLang="en-US"/>
              <a:t>的訊號傳到</a:t>
            </a:r>
            <a:r>
              <a:rPr lang="en-US" altLang="zh-TW" err="1"/>
              <a:t>wb</a:t>
            </a:r>
            <a:r>
              <a:rPr lang="en-US" altLang="zh-TW"/>
              <a:t> stage</a:t>
            </a:r>
            <a:r>
              <a:rPr lang="zh-TW" altLang="en-US"/>
              <a:t>作為後續</a:t>
            </a:r>
            <a:r>
              <a:rPr lang="en-US" altLang="zh-TW"/>
              <a:t>branch</a:t>
            </a:r>
            <a:r>
              <a:rPr lang="zh-TW" altLang="en-US"/>
              <a:t> 指令驗證的條件。</a:t>
            </a:r>
            <a:endParaRPr lang="en-US" altLang="zh-TW"/>
          </a:p>
          <a:p>
            <a:endParaRPr lang="en-US" altLang="zh-TW"/>
          </a:p>
        </p:txBody>
      </p:sp>
      <p:sp>
        <p:nvSpPr>
          <p:cNvPr id="4" name="投影片編號版面配置區 3"/>
          <p:cNvSpPr>
            <a:spLocks noGrp="1"/>
          </p:cNvSpPr>
          <p:nvPr>
            <p:ph type="sldNum" sz="quarter" idx="5"/>
          </p:nvPr>
        </p:nvSpPr>
        <p:spPr/>
        <p:txBody>
          <a:bodyPr/>
          <a:lstStyle/>
          <a:p>
            <a:fld id="{D56D5A72-303F-4B9F-925A-EA7C722D9C57}" type="slidenum">
              <a:rPr lang="zh-TW" altLang="en-US" smtClean="0"/>
              <a:t>8</a:t>
            </a:fld>
            <a:endParaRPr lang="zh-TW" altLang="en-US"/>
          </a:p>
        </p:txBody>
      </p:sp>
    </p:spTree>
    <p:extLst>
      <p:ext uri="{BB962C8B-B14F-4D97-AF65-F5344CB8AC3E}">
        <p14:creationId xmlns:p14="http://schemas.microsoft.com/office/powerpoint/2010/main" val="1071571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DC743-BCEC-151D-4FC8-8B58D4AE7DB1}"/>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BE221100-6F80-C6BE-8763-5CDE559D91AC}"/>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C709E804-05E5-33A2-BB86-BBACFD64A192}"/>
              </a:ext>
            </a:extLst>
          </p:cNvPr>
          <p:cNvSpPr>
            <a:spLocks noGrp="1"/>
          </p:cNvSpPr>
          <p:nvPr>
            <p:ph type="body" idx="1"/>
          </p:nvPr>
        </p:nvSpPr>
        <p:spPr/>
        <p:txBody>
          <a:bodyPr/>
          <a:lstStyle/>
          <a:p>
            <a:r>
              <a:rPr lang="zh-TW" altLang="en-US"/>
              <a:t>在</a:t>
            </a:r>
            <a:r>
              <a:rPr lang="en-US" altLang="zh-TW"/>
              <a:t>if stage</a:t>
            </a:r>
            <a:r>
              <a:rPr lang="zh-TW" altLang="en-US"/>
              <a:t>中，我們從</a:t>
            </a:r>
            <a:r>
              <a:rPr lang="en-US" altLang="zh-TW"/>
              <a:t>CPU</a:t>
            </a:r>
            <a:r>
              <a:rPr lang="zh-TW" altLang="en-US"/>
              <a:t>中提取指令</a:t>
            </a:r>
            <a:r>
              <a:rPr lang="en-US" altLang="zh-TW" err="1"/>
              <a:t>if_insn_o_instr</a:t>
            </a:r>
            <a:r>
              <a:rPr lang="zh-TW" altLang="en-US"/>
              <a:t>、</a:t>
            </a:r>
            <a:r>
              <a:rPr lang="en-US" altLang="zh-TW"/>
              <a:t>PC </a:t>
            </a:r>
            <a:r>
              <a:rPr lang="en-US" altLang="zh-TW" err="1"/>
              <a:t>if_pc_o</a:t>
            </a:r>
            <a:r>
              <a:rPr lang="zh-TW" altLang="en-US"/>
              <a:t>以及</a:t>
            </a:r>
            <a:r>
              <a:rPr lang="en-US" altLang="zh-TW" err="1"/>
              <a:t>bp_predict</a:t>
            </a:r>
            <a:r>
              <a:rPr lang="zh-TW" altLang="en-US"/>
              <a:t>到</a:t>
            </a:r>
            <a:r>
              <a:rPr lang="en-US" altLang="zh-TW"/>
              <a:t>pipeline follower</a:t>
            </a:r>
            <a:r>
              <a:rPr lang="zh-TW" altLang="en-US"/>
              <a:t>中， 並在</a:t>
            </a:r>
            <a:r>
              <a:rPr lang="en-US" altLang="zh-TW"/>
              <a:t>ex stage</a:t>
            </a:r>
            <a:r>
              <a:rPr lang="zh-TW" altLang="en-US"/>
              <a:t>中提取</a:t>
            </a:r>
            <a:r>
              <a:rPr lang="en-US" altLang="zh-TW" err="1"/>
              <a:t>id_insn_o.bubble</a:t>
            </a:r>
            <a:r>
              <a:rPr lang="zh-TW" altLang="en-US"/>
              <a:t>訊號，最後透過</a:t>
            </a:r>
            <a:r>
              <a:rPr lang="en-US" altLang="zh-TW"/>
              <a:t>pipeline</a:t>
            </a:r>
            <a:r>
              <a:rPr lang="zh-TW" altLang="en-US"/>
              <a:t> </a:t>
            </a:r>
            <a:r>
              <a:rPr lang="en-US" altLang="zh-TW"/>
              <a:t>follower</a:t>
            </a:r>
            <a:r>
              <a:rPr lang="zh-TW" altLang="en-US"/>
              <a:t>將這些訊號傳到</a:t>
            </a:r>
            <a:r>
              <a:rPr lang="en-US" altLang="zh-TW" err="1"/>
              <a:t>wb</a:t>
            </a:r>
            <a:r>
              <a:rPr lang="en-US" altLang="zh-TW"/>
              <a:t> stage</a:t>
            </a:r>
            <a:r>
              <a:rPr lang="zh-TW" altLang="en-US"/>
              <a:t>中，透過這些訊號進行建立</a:t>
            </a:r>
            <a:r>
              <a:rPr lang="en-US" altLang="zh-TW"/>
              <a:t>assertion</a:t>
            </a:r>
            <a:r>
              <a:rPr lang="zh-TW" altLang="en-US"/>
              <a:t>。</a:t>
            </a:r>
          </a:p>
        </p:txBody>
      </p:sp>
      <p:sp>
        <p:nvSpPr>
          <p:cNvPr id="4" name="投影片編號版面配置區 3">
            <a:extLst>
              <a:ext uri="{FF2B5EF4-FFF2-40B4-BE49-F238E27FC236}">
                <a16:creationId xmlns:a16="http://schemas.microsoft.com/office/drawing/2014/main" id="{996BF011-6944-137F-2028-C35CBFEB2546}"/>
              </a:ext>
            </a:extLst>
          </p:cNvPr>
          <p:cNvSpPr>
            <a:spLocks noGrp="1"/>
          </p:cNvSpPr>
          <p:nvPr>
            <p:ph type="sldNum" sz="quarter" idx="5"/>
          </p:nvPr>
        </p:nvSpPr>
        <p:spPr/>
        <p:txBody>
          <a:bodyPr/>
          <a:lstStyle/>
          <a:p>
            <a:fld id="{D56D5A72-303F-4B9F-925A-EA7C722D9C57}" type="slidenum">
              <a:rPr lang="zh-TW" altLang="en-US" smtClean="0"/>
              <a:t>9</a:t>
            </a:fld>
            <a:endParaRPr lang="zh-TW" altLang="en-US"/>
          </a:p>
        </p:txBody>
      </p:sp>
    </p:spTree>
    <p:extLst>
      <p:ext uri="{BB962C8B-B14F-4D97-AF65-F5344CB8AC3E}">
        <p14:creationId xmlns:p14="http://schemas.microsoft.com/office/powerpoint/2010/main" val="384907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AD11D-047B-7468-7A4B-52A092C70C62}"/>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0BAB5265-846A-1449-8998-193C7AE5012A}"/>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026ADCC0-B10A-4EE7-3BAC-B9042230070D}"/>
              </a:ext>
            </a:extLst>
          </p:cNvPr>
          <p:cNvSpPr>
            <a:spLocks noGrp="1"/>
          </p:cNvSpPr>
          <p:nvPr>
            <p:ph type="body" idx="1"/>
          </p:nvPr>
        </p:nvSpPr>
        <p:spPr/>
        <p:txBody>
          <a:bodyPr/>
          <a:lstStyle/>
          <a:p>
            <a:r>
              <a:rPr lang="zh-TW" altLang="en-US" dirty="0"/>
              <a:t>使用</a:t>
            </a:r>
            <a:r>
              <a:rPr lang="en-US" altLang="zh-TW" dirty="0"/>
              <a:t>pipeline</a:t>
            </a:r>
            <a:r>
              <a:rPr lang="zh-TW" altLang="en-US" dirty="0"/>
              <a:t> </a:t>
            </a:r>
            <a:r>
              <a:rPr lang="en-US" altLang="zh-TW" dirty="0"/>
              <a:t>follower</a:t>
            </a:r>
            <a:r>
              <a:rPr lang="zh-TW" altLang="en-US" dirty="0"/>
              <a:t>將這些訊號傳到</a:t>
            </a:r>
            <a:r>
              <a:rPr lang="en-US" altLang="zh-TW" dirty="0" err="1"/>
              <a:t>wb</a:t>
            </a:r>
            <a:r>
              <a:rPr lang="en-US" altLang="zh-TW" dirty="0"/>
              <a:t> stage</a:t>
            </a:r>
            <a:r>
              <a:rPr lang="zh-TW" altLang="en-US" dirty="0"/>
              <a:t>中，並解碼</a:t>
            </a:r>
            <a:r>
              <a:rPr lang="en-US" altLang="zh-TW" dirty="0" err="1"/>
              <a:t>WB_insn</a:t>
            </a:r>
            <a:r>
              <a:rPr lang="zh-TW" altLang="en-US" dirty="0"/>
              <a:t>獲得需要的資訊，如</a:t>
            </a:r>
            <a:r>
              <a:rPr lang="en-US" altLang="zh-TW" dirty="0"/>
              <a:t>opcode</a:t>
            </a:r>
            <a:r>
              <a:rPr lang="zh-TW" altLang="en-US" dirty="0"/>
              <a:t>及</a:t>
            </a:r>
            <a:r>
              <a:rPr lang="en-US" altLang="zh-TW" dirty="0"/>
              <a:t>funct3</a:t>
            </a:r>
            <a:r>
              <a:rPr lang="zh-TW" altLang="en-US" dirty="0"/>
              <a:t>來判斷是否為</a:t>
            </a:r>
            <a:r>
              <a:rPr lang="en-US" altLang="zh-TW" dirty="0"/>
              <a:t>BLTU</a:t>
            </a:r>
            <a:r>
              <a:rPr lang="zh-TW" altLang="en-US" dirty="0"/>
              <a:t>指令，</a:t>
            </a:r>
            <a:r>
              <a:rPr lang="en-US" altLang="zh-TW" dirty="0"/>
              <a:t>rs1_addr, rs2_addr</a:t>
            </a:r>
            <a:r>
              <a:rPr lang="zh-TW" altLang="en-US" dirty="0"/>
              <a:t>來獲得</a:t>
            </a:r>
            <a:r>
              <a:rPr lang="en-US" altLang="zh-TW" dirty="0"/>
              <a:t>branch</a:t>
            </a:r>
            <a:r>
              <a:rPr lang="zh-TW" altLang="en-US" dirty="0"/>
              <a:t>判斷是否跳躍的兩個運算元，以及</a:t>
            </a:r>
            <a:r>
              <a:rPr lang="en-US" altLang="zh-TW" dirty="0"/>
              <a:t>B-type immediate</a:t>
            </a:r>
            <a:r>
              <a:rPr lang="zh-TW" altLang="en-US" dirty="0"/>
              <a:t>。</a:t>
            </a:r>
            <a:endParaRPr lang="en-US" altLang="zh-TW" dirty="0"/>
          </a:p>
          <a:p>
            <a:r>
              <a:rPr lang="zh-TW" altLang="en-US" dirty="0"/>
              <a:t>以及使用</a:t>
            </a:r>
            <a:r>
              <a:rPr lang="en-US" altLang="zh-TW" dirty="0"/>
              <a:t>pipeline follower</a:t>
            </a:r>
            <a:r>
              <a:rPr lang="zh-TW" altLang="en-US" dirty="0"/>
              <a:t>中的 </a:t>
            </a:r>
            <a:r>
              <a:rPr lang="en-US" altLang="zh-TW" dirty="0" err="1"/>
              <a:t>wb_pc</a:t>
            </a:r>
            <a:r>
              <a:rPr lang="zh-TW" altLang="en-US" dirty="0"/>
              <a:t>與</a:t>
            </a:r>
            <a:r>
              <a:rPr lang="en-US" altLang="zh-TW" dirty="0"/>
              <a:t>B-type immediate </a:t>
            </a:r>
            <a:r>
              <a:rPr lang="zh-TW" altLang="en-US" dirty="0"/>
              <a:t>來計算出 </a:t>
            </a:r>
            <a:r>
              <a:rPr lang="en-US" altLang="zh-TW" dirty="0"/>
              <a:t>golden PC</a:t>
            </a:r>
            <a:r>
              <a:rPr lang="zh-TW" altLang="en-US" dirty="0"/>
              <a:t>。</a:t>
            </a:r>
          </a:p>
        </p:txBody>
      </p:sp>
      <p:sp>
        <p:nvSpPr>
          <p:cNvPr id="4" name="投影片編號版面配置區 3">
            <a:extLst>
              <a:ext uri="{FF2B5EF4-FFF2-40B4-BE49-F238E27FC236}">
                <a16:creationId xmlns:a16="http://schemas.microsoft.com/office/drawing/2014/main" id="{720AC285-5A14-7FDE-2111-AFABCB66AA74}"/>
              </a:ext>
            </a:extLst>
          </p:cNvPr>
          <p:cNvSpPr>
            <a:spLocks noGrp="1"/>
          </p:cNvSpPr>
          <p:nvPr>
            <p:ph type="sldNum" sz="quarter" idx="5"/>
          </p:nvPr>
        </p:nvSpPr>
        <p:spPr/>
        <p:txBody>
          <a:bodyPr/>
          <a:lstStyle/>
          <a:p>
            <a:fld id="{D56D5A72-303F-4B9F-925A-EA7C722D9C57}" type="slidenum">
              <a:rPr lang="zh-TW" altLang="en-US" smtClean="0"/>
              <a:t>10</a:t>
            </a:fld>
            <a:endParaRPr lang="zh-TW" altLang="en-US"/>
          </a:p>
        </p:txBody>
      </p:sp>
    </p:spTree>
    <p:extLst>
      <p:ext uri="{BB962C8B-B14F-4D97-AF65-F5344CB8AC3E}">
        <p14:creationId xmlns:p14="http://schemas.microsoft.com/office/powerpoint/2010/main" val="2144617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a:t>因為</a:t>
            </a:r>
            <a:r>
              <a:rPr lang="en-US" altLang="zh-TW"/>
              <a:t>branch</a:t>
            </a:r>
            <a:r>
              <a:rPr lang="zh-TW" altLang="en-US"/>
              <a:t>在執行時會因為預測是否成功以及是否有進行跳躍而產生不同結果，因此</a:t>
            </a:r>
            <a:r>
              <a:rPr lang="en-US" altLang="zh-TW"/>
              <a:t>BLTU SVA</a:t>
            </a:r>
            <a:r>
              <a:rPr lang="zh-TW" altLang="en-US"/>
              <a:t>在驗證時，我們把它分成</a:t>
            </a:r>
            <a:r>
              <a:rPr lang="en-US" altLang="zh-TW"/>
              <a:t>4</a:t>
            </a:r>
            <a:r>
              <a:rPr lang="zh-TW" altLang="en-US"/>
              <a:t>種清況來進行判斷，分別為預測要進行分支跳躍且預測成功、預測不跳且預測成功，預測要跳且預測失敗，預測不跳且預測失敗，</a:t>
            </a:r>
            <a:endParaRPr lang="en-US" altLang="zh-TW"/>
          </a:p>
          <a:p>
            <a:r>
              <a:rPr lang="zh-TW" altLang="en-US"/>
              <a:t>先根據</a:t>
            </a:r>
            <a:r>
              <a:rPr lang="en-US" altLang="zh-TW"/>
              <a:t>pipeline</a:t>
            </a:r>
            <a:r>
              <a:rPr lang="zh-TW" altLang="en-US"/>
              <a:t> </a:t>
            </a:r>
            <a:r>
              <a:rPr lang="en-US" altLang="zh-TW"/>
              <a:t>follower</a:t>
            </a:r>
            <a:r>
              <a:rPr lang="zh-TW" altLang="en-US"/>
              <a:t>中</a:t>
            </a:r>
            <a:r>
              <a:rPr lang="en-US" altLang="zh-TW" err="1"/>
              <a:t>wb</a:t>
            </a:r>
            <a:r>
              <a:rPr lang="en-US" altLang="zh-TW"/>
              <a:t> stage</a:t>
            </a:r>
            <a:r>
              <a:rPr lang="zh-TW" altLang="en-US"/>
              <a:t>指令解碼出的</a:t>
            </a:r>
            <a:r>
              <a:rPr lang="en-US" altLang="zh-TW"/>
              <a:t>opcode </a:t>
            </a:r>
            <a:r>
              <a:rPr lang="zh-TW" altLang="en-US"/>
              <a:t>及 </a:t>
            </a:r>
            <a:r>
              <a:rPr lang="en-US" altLang="zh-TW"/>
              <a:t>funct3</a:t>
            </a:r>
            <a:r>
              <a:rPr lang="zh-TW" altLang="en-US"/>
              <a:t>來判斷是否為 </a:t>
            </a:r>
            <a:r>
              <a:rPr lang="en-US" altLang="zh-TW"/>
              <a:t>BLTU</a:t>
            </a:r>
            <a:r>
              <a:rPr lang="zh-TW" altLang="en-US"/>
              <a:t>指令，再根據</a:t>
            </a:r>
            <a:r>
              <a:rPr lang="en-US" altLang="zh-TW"/>
              <a:t>rs1, rs2</a:t>
            </a:r>
            <a:r>
              <a:rPr lang="zh-TW" altLang="en-US"/>
              <a:t> </a:t>
            </a:r>
            <a:r>
              <a:rPr lang="en-US" altLang="zh-TW"/>
              <a:t>data</a:t>
            </a:r>
            <a:r>
              <a:rPr lang="zh-TW" altLang="en-US"/>
              <a:t>來判斷</a:t>
            </a:r>
            <a:r>
              <a:rPr lang="en-US" altLang="zh-TW"/>
              <a:t>BLTU</a:t>
            </a:r>
            <a:r>
              <a:rPr lang="zh-TW" altLang="en-US"/>
              <a:t>是否有進行分支跳躍，並根據</a:t>
            </a:r>
            <a:r>
              <a:rPr lang="en-US" altLang="zh-TW" err="1"/>
              <a:t>wb_branch_prediction</a:t>
            </a:r>
            <a:r>
              <a:rPr lang="zh-TW" altLang="en-US"/>
              <a:t>，來判斷是屬於哪種情況</a:t>
            </a:r>
            <a:r>
              <a:rPr lang="en-US" altLang="zh-TW"/>
              <a:t>BLTU</a:t>
            </a:r>
            <a:r>
              <a:rPr lang="zh-TW" altLang="en-US"/>
              <a:t>指令，接著分四種情況進行</a:t>
            </a:r>
            <a:r>
              <a:rPr lang="en-US" altLang="zh-TW"/>
              <a:t>assertion</a:t>
            </a:r>
            <a:r>
              <a:rPr lang="zh-TW" altLang="en-US"/>
              <a:t>驗證</a:t>
            </a:r>
          </a:p>
        </p:txBody>
      </p:sp>
      <p:sp>
        <p:nvSpPr>
          <p:cNvPr id="4" name="投影片編號版面配置區 3"/>
          <p:cNvSpPr>
            <a:spLocks noGrp="1"/>
          </p:cNvSpPr>
          <p:nvPr>
            <p:ph type="sldNum" sz="quarter" idx="5"/>
          </p:nvPr>
        </p:nvSpPr>
        <p:spPr/>
        <p:txBody>
          <a:bodyPr/>
          <a:lstStyle/>
          <a:p>
            <a:fld id="{D56D5A72-303F-4B9F-925A-EA7C722D9C57}" type="slidenum">
              <a:rPr lang="zh-TW" altLang="en-US" smtClean="0"/>
              <a:t>11</a:t>
            </a:fld>
            <a:endParaRPr lang="zh-TW" altLang="en-US"/>
          </a:p>
        </p:txBody>
      </p:sp>
    </p:spTree>
    <p:extLst>
      <p:ext uri="{BB962C8B-B14F-4D97-AF65-F5344CB8AC3E}">
        <p14:creationId xmlns:p14="http://schemas.microsoft.com/office/powerpoint/2010/main" val="2926013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83ED0-793E-2709-1B71-C02918F5577B}"/>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C528BC4E-B4E1-7D2A-F2CE-CBB280BF645D}"/>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8048AA73-A80B-4952-C351-221BBAE6FF8E}"/>
              </a:ext>
            </a:extLst>
          </p:cNvPr>
          <p:cNvSpPr>
            <a:spLocks noGrp="1"/>
          </p:cNvSpPr>
          <p:nvPr>
            <p:ph type="body" idx="1"/>
          </p:nvPr>
        </p:nvSpPr>
        <p:spPr/>
        <p:txBody>
          <a:bodyPr/>
          <a:lstStyle/>
          <a:p>
            <a:r>
              <a:rPr lang="zh-TW" altLang="en-US" dirty="0"/>
              <a:t>在</a:t>
            </a:r>
            <a:r>
              <a:rPr lang="en-US" altLang="zh-TW" dirty="0"/>
              <a:t>assertion</a:t>
            </a:r>
            <a:r>
              <a:rPr lang="zh-TW" altLang="en-US" dirty="0"/>
              <a:t>中先判斷何時要進行</a:t>
            </a:r>
            <a:r>
              <a:rPr lang="en-US" altLang="zh-TW" dirty="0"/>
              <a:t>BLTU</a:t>
            </a:r>
            <a:r>
              <a:rPr lang="zh-TW" altLang="en-US" dirty="0"/>
              <a:t>的驗證，透過不同的</a:t>
            </a:r>
            <a:r>
              <a:rPr lang="en-US" altLang="zh-TW" dirty="0" err="1"/>
              <a:t>BLTU_state</a:t>
            </a:r>
            <a:r>
              <a:rPr lang="zh-TW" altLang="en-US" dirty="0"/>
              <a:t>來觸發不同情況的</a:t>
            </a:r>
            <a:r>
              <a:rPr lang="en-US" altLang="zh-TW" dirty="0"/>
              <a:t>assertion</a:t>
            </a:r>
            <a:r>
              <a:rPr lang="zh-TW" altLang="en-US" dirty="0"/>
              <a:t>，以及在驗證時要確定該指令不是</a:t>
            </a:r>
            <a:r>
              <a:rPr lang="en-US" altLang="zh-TW" dirty="0"/>
              <a:t>bubble</a:t>
            </a:r>
            <a:r>
              <a:rPr lang="zh-TW" altLang="en-US" dirty="0"/>
              <a:t>狀態，以及要進行比對的下一個指令</a:t>
            </a:r>
            <a:r>
              <a:rPr lang="en-US" altLang="zh-TW" dirty="0"/>
              <a:t>(</a:t>
            </a:r>
            <a:r>
              <a:rPr lang="zh-TW" altLang="en-US" dirty="0"/>
              <a:t>在</a:t>
            </a:r>
            <a:r>
              <a:rPr lang="en-US" altLang="zh-TW" dirty="0"/>
              <a:t>mem stage)</a:t>
            </a:r>
            <a:r>
              <a:rPr lang="zh-TW" altLang="en-US" dirty="0"/>
              <a:t>也不是</a:t>
            </a:r>
            <a:r>
              <a:rPr lang="en-US" altLang="zh-TW" dirty="0"/>
              <a:t>bubble</a:t>
            </a:r>
            <a:r>
              <a:rPr lang="zh-TW" altLang="en-US" dirty="0"/>
              <a:t>狀態，因此在判斷的條件上要加上</a:t>
            </a:r>
            <a:r>
              <a:rPr lang="en-US" altLang="zh-TW" dirty="0" err="1"/>
              <a:t>wb_no_bubble</a:t>
            </a:r>
            <a:r>
              <a:rPr lang="zh-TW" altLang="en-US" dirty="0"/>
              <a:t>及</a:t>
            </a:r>
            <a:r>
              <a:rPr lang="en-US" altLang="zh-TW" dirty="0" err="1"/>
              <a:t>mem_no_bubble</a:t>
            </a:r>
            <a:r>
              <a:rPr lang="en-US" altLang="zh-TW" dirty="0"/>
              <a:t> </a:t>
            </a:r>
          </a:p>
          <a:p>
            <a:r>
              <a:rPr lang="zh-TW" altLang="en-US" dirty="0"/>
              <a:t>，在</a:t>
            </a:r>
            <a:r>
              <a:rPr lang="en-US" altLang="zh-TW" dirty="0"/>
              <a:t>case2</a:t>
            </a:r>
            <a:r>
              <a:rPr lang="zh-TW" altLang="en-US" dirty="0"/>
              <a:t>、</a:t>
            </a:r>
            <a:r>
              <a:rPr lang="en-US" altLang="zh-TW" dirty="0"/>
              <a:t>4</a:t>
            </a:r>
            <a:r>
              <a:rPr lang="zh-TW" altLang="en-US" dirty="0"/>
              <a:t>時分別為沒有進行分支跳躍且預測成功及預測失敗，在這兩個情況下，</a:t>
            </a:r>
            <a:r>
              <a:rPr lang="en-US" altLang="zh-TW" dirty="0"/>
              <a:t>BLTU</a:t>
            </a:r>
            <a:r>
              <a:rPr lang="zh-TW" altLang="en-US" dirty="0"/>
              <a:t>指令後會接著做，因此我們取該指令的下一個指令也就是在</a:t>
            </a:r>
            <a:r>
              <a:rPr lang="en-US" altLang="zh-TW" dirty="0"/>
              <a:t>mem stage</a:t>
            </a:r>
            <a:r>
              <a:rPr lang="zh-TW" altLang="en-US" dirty="0"/>
              <a:t>的</a:t>
            </a:r>
            <a:r>
              <a:rPr lang="en-US" altLang="zh-TW" dirty="0"/>
              <a:t>PC</a:t>
            </a:r>
            <a:r>
              <a:rPr lang="zh-TW" altLang="en-US" dirty="0"/>
              <a:t>來進行比對。</a:t>
            </a:r>
          </a:p>
        </p:txBody>
      </p:sp>
      <p:sp>
        <p:nvSpPr>
          <p:cNvPr id="4" name="投影片編號版面配置區 3">
            <a:extLst>
              <a:ext uri="{FF2B5EF4-FFF2-40B4-BE49-F238E27FC236}">
                <a16:creationId xmlns:a16="http://schemas.microsoft.com/office/drawing/2014/main" id="{4ECD12C5-86F5-616F-23C1-E5A673580018}"/>
              </a:ext>
            </a:extLst>
          </p:cNvPr>
          <p:cNvSpPr>
            <a:spLocks noGrp="1"/>
          </p:cNvSpPr>
          <p:nvPr>
            <p:ph type="sldNum" sz="quarter" idx="5"/>
          </p:nvPr>
        </p:nvSpPr>
        <p:spPr/>
        <p:txBody>
          <a:bodyPr/>
          <a:lstStyle/>
          <a:p>
            <a:fld id="{D56D5A72-303F-4B9F-925A-EA7C722D9C57}" type="slidenum">
              <a:rPr lang="zh-TW" altLang="en-US" smtClean="0"/>
              <a:t>12</a:t>
            </a:fld>
            <a:endParaRPr lang="zh-TW" altLang="en-US"/>
          </a:p>
        </p:txBody>
      </p:sp>
    </p:spTree>
    <p:extLst>
      <p:ext uri="{BB962C8B-B14F-4D97-AF65-F5344CB8AC3E}">
        <p14:creationId xmlns:p14="http://schemas.microsoft.com/office/powerpoint/2010/main" val="26407598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D2D26-88D1-923F-4262-C067291E5F54}"/>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5E850B26-3E09-5BCC-9858-9AB72BDDDD10}"/>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F9C39733-1754-CF83-D02C-8BAA81102F77}"/>
              </a:ext>
            </a:extLst>
          </p:cNvPr>
          <p:cNvSpPr>
            <a:spLocks noGrp="1"/>
          </p:cNvSpPr>
          <p:nvPr>
            <p:ph type="body" idx="1"/>
          </p:nvPr>
        </p:nvSpPr>
        <p:spPr/>
        <p:txBody>
          <a:bodyPr/>
          <a:lstStyle/>
          <a:p>
            <a:r>
              <a:rPr lang="zh-TW" altLang="en-US" dirty="0"/>
              <a:t>在</a:t>
            </a:r>
            <a:r>
              <a:rPr lang="en-US" altLang="zh-TW" dirty="0"/>
              <a:t>assertion</a:t>
            </a:r>
            <a:r>
              <a:rPr lang="zh-TW" altLang="en-US" dirty="0"/>
              <a:t>中先判斷何時要進行</a:t>
            </a:r>
            <a:r>
              <a:rPr lang="en-US" altLang="zh-TW" dirty="0"/>
              <a:t>BLTU</a:t>
            </a:r>
            <a:r>
              <a:rPr lang="zh-TW" altLang="en-US" dirty="0"/>
              <a:t>的驗證，透過不同的</a:t>
            </a:r>
            <a:r>
              <a:rPr lang="en-US" altLang="zh-TW" dirty="0" err="1"/>
              <a:t>BLTU_state</a:t>
            </a:r>
            <a:r>
              <a:rPr lang="zh-TW" altLang="en-US" dirty="0"/>
              <a:t>來觸發不同情況的</a:t>
            </a:r>
            <a:r>
              <a:rPr lang="en-US" altLang="zh-TW" dirty="0"/>
              <a:t>assertion</a:t>
            </a:r>
            <a:r>
              <a:rPr lang="zh-TW" altLang="en-US" dirty="0"/>
              <a:t>，以及在驗證時要確定該指令不是</a:t>
            </a:r>
            <a:r>
              <a:rPr lang="en-US" altLang="zh-TW" dirty="0"/>
              <a:t>bubble</a:t>
            </a:r>
            <a:r>
              <a:rPr lang="zh-TW" altLang="en-US" dirty="0"/>
              <a:t>狀態，以及要進行比對的下一個指令</a:t>
            </a:r>
            <a:r>
              <a:rPr lang="en-US" altLang="zh-TW" dirty="0"/>
              <a:t>(</a:t>
            </a:r>
            <a:r>
              <a:rPr lang="zh-TW" altLang="en-US" dirty="0"/>
              <a:t>在</a:t>
            </a:r>
            <a:r>
              <a:rPr lang="en-US" altLang="zh-TW" dirty="0"/>
              <a:t>mem stage)</a:t>
            </a:r>
            <a:r>
              <a:rPr lang="zh-TW" altLang="en-US" dirty="0"/>
              <a:t>也不是</a:t>
            </a:r>
            <a:r>
              <a:rPr lang="en-US" altLang="zh-TW" dirty="0"/>
              <a:t>bubble</a:t>
            </a:r>
            <a:r>
              <a:rPr lang="zh-TW" altLang="en-US" dirty="0"/>
              <a:t>狀態，因此在判斷的條件上要加上</a:t>
            </a:r>
            <a:r>
              <a:rPr lang="en-US" altLang="zh-TW" dirty="0" err="1"/>
              <a:t>wb_no_bubble</a:t>
            </a:r>
            <a:r>
              <a:rPr lang="zh-TW" altLang="en-US" dirty="0"/>
              <a:t>及</a:t>
            </a:r>
            <a:r>
              <a:rPr lang="en-US" altLang="zh-TW" dirty="0" err="1"/>
              <a:t>mem_no_bubble</a:t>
            </a:r>
            <a:r>
              <a:rPr lang="en-US" altLang="zh-TW" dirty="0"/>
              <a:t> </a:t>
            </a:r>
          </a:p>
          <a:p>
            <a:r>
              <a:rPr lang="zh-TW" altLang="en-US" dirty="0"/>
              <a:t>，在</a:t>
            </a:r>
            <a:r>
              <a:rPr lang="en-US" altLang="zh-TW" dirty="0"/>
              <a:t>case1 </a:t>
            </a:r>
            <a:r>
              <a:rPr lang="zh-TW" altLang="en-US" dirty="0"/>
              <a:t>時分別為有進行分支跳躍且預測成功，在這個情況下，由於，</a:t>
            </a:r>
            <a:r>
              <a:rPr lang="en-US" altLang="zh-TW" dirty="0"/>
              <a:t>BLTU</a:t>
            </a:r>
            <a:r>
              <a:rPr lang="zh-TW" altLang="en-US" dirty="0"/>
              <a:t>指令後會有一個</a:t>
            </a:r>
            <a:r>
              <a:rPr lang="en-US" altLang="zh-TW" dirty="0"/>
              <a:t>bubble</a:t>
            </a:r>
            <a:r>
              <a:rPr lang="zh-TW" altLang="en-US" dirty="0"/>
              <a:t>，因此我們取該指令的下下一個指令也就是在</a:t>
            </a:r>
            <a:r>
              <a:rPr lang="en-US" altLang="zh-TW" dirty="0"/>
              <a:t>ex stage</a:t>
            </a:r>
            <a:r>
              <a:rPr lang="zh-TW" altLang="en-US" dirty="0"/>
              <a:t>的</a:t>
            </a:r>
            <a:r>
              <a:rPr lang="en-US" altLang="zh-TW" dirty="0"/>
              <a:t>PC</a:t>
            </a:r>
            <a:r>
              <a:rPr lang="zh-TW" altLang="en-US" dirty="0"/>
              <a:t>來進行比對。</a:t>
            </a:r>
          </a:p>
        </p:txBody>
      </p:sp>
      <p:sp>
        <p:nvSpPr>
          <p:cNvPr id="4" name="投影片編號版面配置區 3">
            <a:extLst>
              <a:ext uri="{FF2B5EF4-FFF2-40B4-BE49-F238E27FC236}">
                <a16:creationId xmlns:a16="http://schemas.microsoft.com/office/drawing/2014/main" id="{ED467EE7-DE7C-7D94-7E82-4A64ABBD6F50}"/>
              </a:ext>
            </a:extLst>
          </p:cNvPr>
          <p:cNvSpPr>
            <a:spLocks noGrp="1"/>
          </p:cNvSpPr>
          <p:nvPr>
            <p:ph type="sldNum" sz="quarter" idx="5"/>
          </p:nvPr>
        </p:nvSpPr>
        <p:spPr/>
        <p:txBody>
          <a:bodyPr/>
          <a:lstStyle/>
          <a:p>
            <a:fld id="{D56D5A72-303F-4B9F-925A-EA7C722D9C57}" type="slidenum">
              <a:rPr lang="zh-TW" altLang="en-US" smtClean="0"/>
              <a:t>13</a:t>
            </a:fld>
            <a:endParaRPr lang="zh-TW" altLang="en-US"/>
          </a:p>
        </p:txBody>
      </p:sp>
    </p:spTree>
    <p:extLst>
      <p:ext uri="{BB962C8B-B14F-4D97-AF65-F5344CB8AC3E}">
        <p14:creationId xmlns:p14="http://schemas.microsoft.com/office/powerpoint/2010/main" val="32176448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因為在</a:t>
            </a:r>
            <a:r>
              <a:rPr lang="en-US" altLang="zh-TW" dirty="0"/>
              <a:t>case1</a:t>
            </a:r>
            <a:r>
              <a:rPr lang="zh-TW" altLang="en-US" dirty="0"/>
              <a:t>發生時可以看到</a:t>
            </a:r>
            <a:r>
              <a:rPr lang="en-US" altLang="zh-TW" dirty="0"/>
              <a:t>mem stage</a:t>
            </a:r>
            <a:r>
              <a:rPr lang="zh-TW" altLang="en-US" dirty="0"/>
              <a:t>還會是原先的</a:t>
            </a:r>
            <a:r>
              <a:rPr lang="en-US" altLang="zh-TW" dirty="0"/>
              <a:t>pc+4</a:t>
            </a:r>
            <a:r>
              <a:rPr lang="zh-TW" altLang="en-US" dirty="0"/>
              <a:t>且此時的</a:t>
            </a:r>
            <a:r>
              <a:rPr lang="en-US" altLang="zh-TW" dirty="0"/>
              <a:t>mem bubble</a:t>
            </a:r>
            <a:r>
              <a:rPr lang="zh-TW" altLang="en-US" dirty="0"/>
              <a:t>為</a:t>
            </a:r>
            <a:r>
              <a:rPr lang="en-US" altLang="zh-TW" dirty="0"/>
              <a:t>1</a:t>
            </a:r>
            <a:r>
              <a:rPr lang="zh-TW" altLang="en-US" dirty="0"/>
              <a:t> 此是跳躍後的</a:t>
            </a:r>
            <a:r>
              <a:rPr lang="en-US" altLang="zh-TW" dirty="0"/>
              <a:t>pc</a:t>
            </a:r>
            <a:r>
              <a:rPr lang="zh-TW" altLang="en-US" dirty="0"/>
              <a:t>會在</a:t>
            </a:r>
            <a:r>
              <a:rPr lang="en-US" altLang="zh-TW" dirty="0"/>
              <a:t>ex</a:t>
            </a:r>
            <a:r>
              <a:rPr lang="zh-TW" altLang="en-US" dirty="0"/>
              <a:t> </a:t>
            </a:r>
            <a:r>
              <a:rPr lang="en-US" altLang="zh-TW" dirty="0"/>
              <a:t>stage</a:t>
            </a:r>
            <a:endParaRPr lang="zh-TW" altLang="en-US" dirty="0"/>
          </a:p>
        </p:txBody>
      </p:sp>
      <p:sp>
        <p:nvSpPr>
          <p:cNvPr id="4" name="投影片編號版面配置區 3"/>
          <p:cNvSpPr>
            <a:spLocks noGrp="1"/>
          </p:cNvSpPr>
          <p:nvPr>
            <p:ph type="sldNum" sz="quarter" idx="5"/>
          </p:nvPr>
        </p:nvSpPr>
        <p:spPr/>
        <p:txBody>
          <a:bodyPr/>
          <a:lstStyle/>
          <a:p>
            <a:fld id="{D56D5A72-303F-4B9F-925A-EA7C722D9C57}" type="slidenum">
              <a:rPr lang="zh-TW" altLang="en-US" smtClean="0"/>
              <a:t>14</a:t>
            </a:fld>
            <a:endParaRPr lang="zh-TW" altLang="en-US"/>
          </a:p>
        </p:txBody>
      </p:sp>
    </p:spTree>
    <p:extLst>
      <p:ext uri="{BB962C8B-B14F-4D97-AF65-F5344CB8AC3E}">
        <p14:creationId xmlns:p14="http://schemas.microsoft.com/office/powerpoint/2010/main" val="1316181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0698C85-9AE0-4AE8-1475-0A69CD46D2E1}"/>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69C73AAC-4C90-8521-F552-6B014D7708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7902D560-79A5-1812-4232-63B77D009059}"/>
              </a:ext>
            </a:extLst>
          </p:cNvPr>
          <p:cNvSpPr>
            <a:spLocks noGrp="1"/>
          </p:cNvSpPr>
          <p:nvPr>
            <p:ph type="dt" sz="half" idx="10"/>
          </p:nvPr>
        </p:nvSpPr>
        <p:spPr/>
        <p:txBody>
          <a:bodyPr/>
          <a:lstStyle/>
          <a:p>
            <a:fld id="{98459767-D21A-47B9-8D04-41646A5BE8A3}" type="datetime1">
              <a:rPr lang="zh-TW" altLang="en-US" smtClean="0"/>
              <a:t>2024/10/29</a:t>
            </a:fld>
            <a:endParaRPr lang="zh-TW" altLang="en-US"/>
          </a:p>
        </p:txBody>
      </p:sp>
      <p:sp>
        <p:nvSpPr>
          <p:cNvPr id="5" name="頁尾版面配置區 4">
            <a:extLst>
              <a:ext uri="{FF2B5EF4-FFF2-40B4-BE49-F238E27FC236}">
                <a16:creationId xmlns:a16="http://schemas.microsoft.com/office/drawing/2014/main" id="{37F7011F-FA1B-0401-244F-BBEB70E304F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1A59E99-963B-8268-9198-B3E1555362A7}"/>
              </a:ext>
            </a:extLst>
          </p:cNvPr>
          <p:cNvSpPr>
            <a:spLocks noGrp="1"/>
          </p:cNvSpPr>
          <p:nvPr>
            <p:ph type="sldNum" sz="quarter" idx="12"/>
          </p:nvPr>
        </p:nvSpPr>
        <p:spPr/>
        <p:txBody>
          <a:bodyPr/>
          <a:lstStyle/>
          <a:p>
            <a:fld id="{28139757-2320-45D8-AB65-AF69A9F4A426}" type="slidenum">
              <a:rPr lang="zh-TW" altLang="en-US" smtClean="0"/>
              <a:t>‹#›</a:t>
            </a:fld>
            <a:endParaRPr lang="zh-TW" altLang="en-US"/>
          </a:p>
        </p:txBody>
      </p:sp>
    </p:spTree>
    <p:extLst>
      <p:ext uri="{BB962C8B-B14F-4D97-AF65-F5344CB8AC3E}">
        <p14:creationId xmlns:p14="http://schemas.microsoft.com/office/powerpoint/2010/main" val="791822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8C9887-3F22-8EB9-72AC-7F2BB894AFF6}"/>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23D2680D-A3A9-89DD-5811-13D5EF8FD8EB}"/>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55F6E77-0024-34D6-E1CF-E1A2F0D389CF}"/>
              </a:ext>
            </a:extLst>
          </p:cNvPr>
          <p:cNvSpPr>
            <a:spLocks noGrp="1"/>
          </p:cNvSpPr>
          <p:nvPr>
            <p:ph type="dt" sz="half" idx="10"/>
          </p:nvPr>
        </p:nvSpPr>
        <p:spPr/>
        <p:txBody>
          <a:bodyPr/>
          <a:lstStyle/>
          <a:p>
            <a:fld id="{6632B6E3-CFA0-4E29-A11E-400445DA99EE}" type="datetime1">
              <a:rPr lang="zh-TW" altLang="en-US" smtClean="0"/>
              <a:t>2024/10/29</a:t>
            </a:fld>
            <a:endParaRPr lang="zh-TW" altLang="en-US"/>
          </a:p>
        </p:txBody>
      </p:sp>
      <p:sp>
        <p:nvSpPr>
          <p:cNvPr id="5" name="頁尾版面配置區 4">
            <a:extLst>
              <a:ext uri="{FF2B5EF4-FFF2-40B4-BE49-F238E27FC236}">
                <a16:creationId xmlns:a16="http://schemas.microsoft.com/office/drawing/2014/main" id="{2010B996-314B-F6CE-CBFD-37CBAE9D778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3F6FADA-24DE-F8BE-72E3-645398B42937}"/>
              </a:ext>
            </a:extLst>
          </p:cNvPr>
          <p:cNvSpPr>
            <a:spLocks noGrp="1"/>
          </p:cNvSpPr>
          <p:nvPr>
            <p:ph type="sldNum" sz="quarter" idx="12"/>
          </p:nvPr>
        </p:nvSpPr>
        <p:spPr/>
        <p:txBody>
          <a:bodyPr/>
          <a:lstStyle/>
          <a:p>
            <a:fld id="{28139757-2320-45D8-AB65-AF69A9F4A426}" type="slidenum">
              <a:rPr lang="zh-TW" altLang="en-US" smtClean="0"/>
              <a:t>‹#›</a:t>
            </a:fld>
            <a:endParaRPr lang="zh-TW" altLang="en-US"/>
          </a:p>
        </p:txBody>
      </p:sp>
    </p:spTree>
    <p:extLst>
      <p:ext uri="{BB962C8B-B14F-4D97-AF65-F5344CB8AC3E}">
        <p14:creationId xmlns:p14="http://schemas.microsoft.com/office/powerpoint/2010/main" val="1344477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5D88577C-666A-4FB8-3A67-BCF5BF194F9F}"/>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2ED986F3-221F-88C8-D060-8FC23B744A44}"/>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790BAABB-E6B2-F791-4099-1E7EA3347CB2}"/>
              </a:ext>
            </a:extLst>
          </p:cNvPr>
          <p:cNvSpPr>
            <a:spLocks noGrp="1"/>
          </p:cNvSpPr>
          <p:nvPr>
            <p:ph type="dt" sz="half" idx="10"/>
          </p:nvPr>
        </p:nvSpPr>
        <p:spPr/>
        <p:txBody>
          <a:bodyPr/>
          <a:lstStyle/>
          <a:p>
            <a:fld id="{1A8EBA61-F8C0-425C-AAB9-31A9C2964C1A}" type="datetime1">
              <a:rPr lang="zh-TW" altLang="en-US" smtClean="0"/>
              <a:t>2024/10/29</a:t>
            </a:fld>
            <a:endParaRPr lang="zh-TW" altLang="en-US"/>
          </a:p>
        </p:txBody>
      </p:sp>
      <p:sp>
        <p:nvSpPr>
          <p:cNvPr id="5" name="頁尾版面配置區 4">
            <a:extLst>
              <a:ext uri="{FF2B5EF4-FFF2-40B4-BE49-F238E27FC236}">
                <a16:creationId xmlns:a16="http://schemas.microsoft.com/office/drawing/2014/main" id="{4CA28E95-AE99-E323-BFC6-73A8F7DB2FB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CC87BC7-0DCD-4181-82A8-61B55EB6DD88}"/>
              </a:ext>
            </a:extLst>
          </p:cNvPr>
          <p:cNvSpPr>
            <a:spLocks noGrp="1"/>
          </p:cNvSpPr>
          <p:nvPr>
            <p:ph type="sldNum" sz="quarter" idx="12"/>
          </p:nvPr>
        </p:nvSpPr>
        <p:spPr/>
        <p:txBody>
          <a:bodyPr/>
          <a:lstStyle/>
          <a:p>
            <a:fld id="{28139757-2320-45D8-AB65-AF69A9F4A426}" type="slidenum">
              <a:rPr lang="zh-TW" altLang="en-US" smtClean="0"/>
              <a:t>‹#›</a:t>
            </a:fld>
            <a:endParaRPr lang="zh-TW" altLang="en-US"/>
          </a:p>
        </p:txBody>
      </p:sp>
    </p:spTree>
    <p:extLst>
      <p:ext uri="{BB962C8B-B14F-4D97-AF65-F5344CB8AC3E}">
        <p14:creationId xmlns:p14="http://schemas.microsoft.com/office/powerpoint/2010/main" val="588984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1DDD3F-DB05-F676-BE9C-DE3F6691065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75DE9CF-BD33-4EB8-054F-91FB4DBC80FF}"/>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96C897F-F16B-5B1D-2E8A-236D45B86CE8}"/>
              </a:ext>
            </a:extLst>
          </p:cNvPr>
          <p:cNvSpPr>
            <a:spLocks noGrp="1"/>
          </p:cNvSpPr>
          <p:nvPr>
            <p:ph type="dt" sz="half" idx="10"/>
          </p:nvPr>
        </p:nvSpPr>
        <p:spPr/>
        <p:txBody>
          <a:bodyPr/>
          <a:lstStyle/>
          <a:p>
            <a:fld id="{5363978C-65B2-40F8-A3B6-5630DAC3EC92}" type="datetime1">
              <a:rPr lang="zh-TW" altLang="en-US" smtClean="0"/>
              <a:t>2024/10/29</a:t>
            </a:fld>
            <a:endParaRPr lang="zh-TW" altLang="en-US"/>
          </a:p>
        </p:txBody>
      </p:sp>
      <p:sp>
        <p:nvSpPr>
          <p:cNvPr id="5" name="頁尾版面配置區 4">
            <a:extLst>
              <a:ext uri="{FF2B5EF4-FFF2-40B4-BE49-F238E27FC236}">
                <a16:creationId xmlns:a16="http://schemas.microsoft.com/office/drawing/2014/main" id="{2919D88C-2FCB-53DB-53A9-7BDB171A950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E1C6C64-CF2C-69FB-1EAB-7DB6CADDDECF}"/>
              </a:ext>
            </a:extLst>
          </p:cNvPr>
          <p:cNvSpPr>
            <a:spLocks noGrp="1"/>
          </p:cNvSpPr>
          <p:nvPr>
            <p:ph type="sldNum" sz="quarter" idx="12"/>
          </p:nvPr>
        </p:nvSpPr>
        <p:spPr/>
        <p:txBody>
          <a:bodyPr/>
          <a:lstStyle/>
          <a:p>
            <a:fld id="{28139757-2320-45D8-AB65-AF69A9F4A426}" type="slidenum">
              <a:rPr lang="zh-TW" altLang="en-US" smtClean="0"/>
              <a:t>‹#›</a:t>
            </a:fld>
            <a:endParaRPr lang="zh-TW" altLang="en-US"/>
          </a:p>
        </p:txBody>
      </p:sp>
    </p:spTree>
    <p:extLst>
      <p:ext uri="{BB962C8B-B14F-4D97-AF65-F5344CB8AC3E}">
        <p14:creationId xmlns:p14="http://schemas.microsoft.com/office/powerpoint/2010/main" val="3308559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1A7F48-F544-2D0B-D46A-C5BDE0FF6A8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58342CEA-C240-381F-73B1-82232F7E69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AD9A4648-3213-240C-50A2-25B024B21891}"/>
              </a:ext>
            </a:extLst>
          </p:cNvPr>
          <p:cNvSpPr>
            <a:spLocks noGrp="1"/>
          </p:cNvSpPr>
          <p:nvPr>
            <p:ph type="dt" sz="half" idx="10"/>
          </p:nvPr>
        </p:nvSpPr>
        <p:spPr/>
        <p:txBody>
          <a:bodyPr/>
          <a:lstStyle/>
          <a:p>
            <a:fld id="{30BA3527-343F-427C-A120-744D436D3599}" type="datetime1">
              <a:rPr lang="zh-TW" altLang="en-US" smtClean="0"/>
              <a:t>2024/10/29</a:t>
            </a:fld>
            <a:endParaRPr lang="zh-TW" altLang="en-US"/>
          </a:p>
        </p:txBody>
      </p:sp>
      <p:sp>
        <p:nvSpPr>
          <p:cNvPr id="5" name="頁尾版面配置區 4">
            <a:extLst>
              <a:ext uri="{FF2B5EF4-FFF2-40B4-BE49-F238E27FC236}">
                <a16:creationId xmlns:a16="http://schemas.microsoft.com/office/drawing/2014/main" id="{3311AC83-4994-8F06-ACD8-F6B2E41A1C6F}"/>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720E651C-B929-86C2-DED4-2FEDDD5CB578}"/>
              </a:ext>
            </a:extLst>
          </p:cNvPr>
          <p:cNvSpPr>
            <a:spLocks noGrp="1"/>
          </p:cNvSpPr>
          <p:nvPr>
            <p:ph type="sldNum" sz="quarter" idx="12"/>
          </p:nvPr>
        </p:nvSpPr>
        <p:spPr/>
        <p:txBody>
          <a:bodyPr/>
          <a:lstStyle/>
          <a:p>
            <a:fld id="{28139757-2320-45D8-AB65-AF69A9F4A426}" type="slidenum">
              <a:rPr lang="zh-TW" altLang="en-US" smtClean="0"/>
              <a:t>‹#›</a:t>
            </a:fld>
            <a:endParaRPr lang="zh-TW" altLang="en-US"/>
          </a:p>
        </p:txBody>
      </p:sp>
    </p:spTree>
    <p:extLst>
      <p:ext uri="{BB962C8B-B14F-4D97-AF65-F5344CB8AC3E}">
        <p14:creationId xmlns:p14="http://schemas.microsoft.com/office/powerpoint/2010/main" val="3401559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9C1EFB3-6324-9ADB-9F64-EBF6BBEA23F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9ABD809-91D8-D75D-A11C-FCDBAB87060F}"/>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C18B4CAE-512B-2D1D-4296-168F5D6BEF1C}"/>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D74918A-F4D9-EF97-AC73-A034BA19455B}"/>
              </a:ext>
            </a:extLst>
          </p:cNvPr>
          <p:cNvSpPr>
            <a:spLocks noGrp="1"/>
          </p:cNvSpPr>
          <p:nvPr>
            <p:ph type="dt" sz="half" idx="10"/>
          </p:nvPr>
        </p:nvSpPr>
        <p:spPr/>
        <p:txBody>
          <a:bodyPr/>
          <a:lstStyle/>
          <a:p>
            <a:fld id="{F8D8489F-74C1-4818-BB9A-135BD811FB15}" type="datetime1">
              <a:rPr lang="zh-TW" altLang="en-US" smtClean="0"/>
              <a:t>2024/10/29</a:t>
            </a:fld>
            <a:endParaRPr lang="zh-TW" altLang="en-US"/>
          </a:p>
        </p:txBody>
      </p:sp>
      <p:sp>
        <p:nvSpPr>
          <p:cNvPr id="6" name="頁尾版面配置區 5">
            <a:extLst>
              <a:ext uri="{FF2B5EF4-FFF2-40B4-BE49-F238E27FC236}">
                <a16:creationId xmlns:a16="http://schemas.microsoft.com/office/drawing/2014/main" id="{ED6A5A4B-7422-73B3-4072-6A8022F70196}"/>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599A06F-739D-6C57-BB95-D5497B359D7F}"/>
              </a:ext>
            </a:extLst>
          </p:cNvPr>
          <p:cNvSpPr>
            <a:spLocks noGrp="1"/>
          </p:cNvSpPr>
          <p:nvPr>
            <p:ph type="sldNum" sz="quarter" idx="12"/>
          </p:nvPr>
        </p:nvSpPr>
        <p:spPr/>
        <p:txBody>
          <a:bodyPr/>
          <a:lstStyle/>
          <a:p>
            <a:fld id="{28139757-2320-45D8-AB65-AF69A9F4A426}" type="slidenum">
              <a:rPr lang="zh-TW" altLang="en-US" smtClean="0"/>
              <a:t>‹#›</a:t>
            </a:fld>
            <a:endParaRPr lang="zh-TW" altLang="en-US"/>
          </a:p>
        </p:txBody>
      </p:sp>
    </p:spTree>
    <p:extLst>
      <p:ext uri="{BB962C8B-B14F-4D97-AF65-F5344CB8AC3E}">
        <p14:creationId xmlns:p14="http://schemas.microsoft.com/office/powerpoint/2010/main" val="2347813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161BD98-945A-CE3F-8286-529B6B1DD8B1}"/>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9BAFF0D6-041F-8DE9-8B0A-771259C2CB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FB416947-5200-D7EC-AC30-6C7B6B9D956F}"/>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4AD06C1-F76D-150C-ABC1-581B14784E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B0B5B331-FC41-3DAB-CE14-183D075FB48E}"/>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79C00B3D-587E-8B8E-8A41-A5D3BD93EBD3}"/>
              </a:ext>
            </a:extLst>
          </p:cNvPr>
          <p:cNvSpPr>
            <a:spLocks noGrp="1"/>
          </p:cNvSpPr>
          <p:nvPr>
            <p:ph type="dt" sz="half" idx="10"/>
          </p:nvPr>
        </p:nvSpPr>
        <p:spPr/>
        <p:txBody>
          <a:bodyPr/>
          <a:lstStyle/>
          <a:p>
            <a:fld id="{04286C56-5C77-40B1-A696-2A194B8DDD99}" type="datetime1">
              <a:rPr lang="zh-TW" altLang="en-US" smtClean="0"/>
              <a:t>2024/10/29</a:t>
            </a:fld>
            <a:endParaRPr lang="zh-TW" altLang="en-US"/>
          </a:p>
        </p:txBody>
      </p:sp>
      <p:sp>
        <p:nvSpPr>
          <p:cNvPr id="8" name="頁尾版面配置區 7">
            <a:extLst>
              <a:ext uri="{FF2B5EF4-FFF2-40B4-BE49-F238E27FC236}">
                <a16:creationId xmlns:a16="http://schemas.microsoft.com/office/drawing/2014/main" id="{352A53F8-CFDC-9F4B-6586-0C864CC37AE2}"/>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E9CDAC02-9276-D066-80D3-B59D8AF335F5}"/>
              </a:ext>
            </a:extLst>
          </p:cNvPr>
          <p:cNvSpPr>
            <a:spLocks noGrp="1"/>
          </p:cNvSpPr>
          <p:nvPr>
            <p:ph type="sldNum" sz="quarter" idx="12"/>
          </p:nvPr>
        </p:nvSpPr>
        <p:spPr/>
        <p:txBody>
          <a:bodyPr/>
          <a:lstStyle/>
          <a:p>
            <a:fld id="{28139757-2320-45D8-AB65-AF69A9F4A426}" type="slidenum">
              <a:rPr lang="zh-TW" altLang="en-US" smtClean="0"/>
              <a:t>‹#›</a:t>
            </a:fld>
            <a:endParaRPr lang="zh-TW" altLang="en-US"/>
          </a:p>
        </p:txBody>
      </p:sp>
    </p:spTree>
    <p:extLst>
      <p:ext uri="{BB962C8B-B14F-4D97-AF65-F5344CB8AC3E}">
        <p14:creationId xmlns:p14="http://schemas.microsoft.com/office/powerpoint/2010/main" val="3273775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78E564-8955-F437-8034-6FAC98FBAE3D}"/>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6AB7EBA1-DBE6-7B03-5F94-606CE35C932E}"/>
              </a:ext>
            </a:extLst>
          </p:cNvPr>
          <p:cNvSpPr>
            <a:spLocks noGrp="1"/>
          </p:cNvSpPr>
          <p:nvPr>
            <p:ph type="dt" sz="half" idx="10"/>
          </p:nvPr>
        </p:nvSpPr>
        <p:spPr/>
        <p:txBody>
          <a:bodyPr/>
          <a:lstStyle/>
          <a:p>
            <a:fld id="{C32FE34E-01A1-458C-9B0B-DCDB00CA3B3F}" type="datetime1">
              <a:rPr lang="zh-TW" altLang="en-US" smtClean="0"/>
              <a:t>2024/10/29</a:t>
            </a:fld>
            <a:endParaRPr lang="zh-TW" altLang="en-US"/>
          </a:p>
        </p:txBody>
      </p:sp>
      <p:sp>
        <p:nvSpPr>
          <p:cNvPr id="4" name="頁尾版面配置區 3">
            <a:extLst>
              <a:ext uri="{FF2B5EF4-FFF2-40B4-BE49-F238E27FC236}">
                <a16:creationId xmlns:a16="http://schemas.microsoft.com/office/drawing/2014/main" id="{AF5858EA-7CB1-A50C-F67C-27E06EDB6D8F}"/>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D56F9D1-960B-ABE3-2FC4-6892E6753D3E}"/>
              </a:ext>
            </a:extLst>
          </p:cNvPr>
          <p:cNvSpPr>
            <a:spLocks noGrp="1"/>
          </p:cNvSpPr>
          <p:nvPr>
            <p:ph type="sldNum" sz="quarter" idx="12"/>
          </p:nvPr>
        </p:nvSpPr>
        <p:spPr/>
        <p:txBody>
          <a:bodyPr/>
          <a:lstStyle/>
          <a:p>
            <a:fld id="{28139757-2320-45D8-AB65-AF69A9F4A426}" type="slidenum">
              <a:rPr lang="zh-TW" altLang="en-US" smtClean="0"/>
              <a:t>‹#›</a:t>
            </a:fld>
            <a:endParaRPr lang="zh-TW" altLang="en-US"/>
          </a:p>
        </p:txBody>
      </p:sp>
    </p:spTree>
    <p:extLst>
      <p:ext uri="{BB962C8B-B14F-4D97-AF65-F5344CB8AC3E}">
        <p14:creationId xmlns:p14="http://schemas.microsoft.com/office/powerpoint/2010/main" val="821055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DEE47DE7-6B9A-1721-F0DF-B0F14DE6350F}"/>
              </a:ext>
            </a:extLst>
          </p:cNvPr>
          <p:cNvSpPr>
            <a:spLocks noGrp="1"/>
          </p:cNvSpPr>
          <p:nvPr>
            <p:ph type="dt" sz="half" idx="10"/>
          </p:nvPr>
        </p:nvSpPr>
        <p:spPr/>
        <p:txBody>
          <a:bodyPr/>
          <a:lstStyle/>
          <a:p>
            <a:fld id="{5C0C0F70-AA10-485E-A03F-E2B1543BFD04}" type="datetime1">
              <a:rPr lang="zh-TW" altLang="en-US" smtClean="0"/>
              <a:t>2024/10/29</a:t>
            </a:fld>
            <a:endParaRPr lang="zh-TW" altLang="en-US"/>
          </a:p>
        </p:txBody>
      </p:sp>
      <p:sp>
        <p:nvSpPr>
          <p:cNvPr id="3" name="頁尾版面配置區 2">
            <a:extLst>
              <a:ext uri="{FF2B5EF4-FFF2-40B4-BE49-F238E27FC236}">
                <a16:creationId xmlns:a16="http://schemas.microsoft.com/office/drawing/2014/main" id="{4C3EC429-6489-E330-775A-97CF3C7B0B9A}"/>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AD2FD59A-2353-A2C3-187A-45237279EE5F}"/>
              </a:ext>
            </a:extLst>
          </p:cNvPr>
          <p:cNvSpPr>
            <a:spLocks noGrp="1"/>
          </p:cNvSpPr>
          <p:nvPr>
            <p:ph type="sldNum" sz="quarter" idx="12"/>
          </p:nvPr>
        </p:nvSpPr>
        <p:spPr/>
        <p:txBody>
          <a:bodyPr/>
          <a:lstStyle/>
          <a:p>
            <a:fld id="{28139757-2320-45D8-AB65-AF69A9F4A426}" type="slidenum">
              <a:rPr lang="zh-TW" altLang="en-US" smtClean="0"/>
              <a:t>‹#›</a:t>
            </a:fld>
            <a:endParaRPr lang="zh-TW" altLang="en-US"/>
          </a:p>
        </p:txBody>
      </p:sp>
    </p:spTree>
    <p:extLst>
      <p:ext uri="{BB962C8B-B14F-4D97-AF65-F5344CB8AC3E}">
        <p14:creationId xmlns:p14="http://schemas.microsoft.com/office/powerpoint/2010/main" val="2532885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020DFD-4F65-9660-6732-DA1BBC72039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9F8E5B6D-B751-BC77-2E20-7E9AC3FABC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1B29E91B-E3B0-BBC6-4906-BD15CB667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553E682B-39B3-EAB8-6A5D-EA62BEBF1B1B}"/>
              </a:ext>
            </a:extLst>
          </p:cNvPr>
          <p:cNvSpPr>
            <a:spLocks noGrp="1"/>
          </p:cNvSpPr>
          <p:nvPr>
            <p:ph type="dt" sz="half" idx="10"/>
          </p:nvPr>
        </p:nvSpPr>
        <p:spPr/>
        <p:txBody>
          <a:bodyPr/>
          <a:lstStyle/>
          <a:p>
            <a:fld id="{7874A88B-9448-433A-9A5D-F9AE73D20C08}" type="datetime1">
              <a:rPr lang="zh-TW" altLang="en-US" smtClean="0"/>
              <a:t>2024/10/29</a:t>
            </a:fld>
            <a:endParaRPr lang="zh-TW" altLang="en-US"/>
          </a:p>
        </p:txBody>
      </p:sp>
      <p:sp>
        <p:nvSpPr>
          <p:cNvPr id="6" name="頁尾版面配置區 5">
            <a:extLst>
              <a:ext uri="{FF2B5EF4-FFF2-40B4-BE49-F238E27FC236}">
                <a16:creationId xmlns:a16="http://schemas.microsoft.com/office/drawing/2014/main" id="{F31306B9-1EAF-2E9D-4EA3-35FF7AFAEA2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AE2A279A-38C3-CBFF-2FC7-71E3C858CB27}"/>
              </a:ext>
            </a:extLst>
          </p:cNvPr>
          <p:cNvSpPr>
            <a:spLocks noGrp="1"/>
          </p:cNvSpPr>
          <p:nvPr>
            <p:ph type="sldNum" sz="quarter" idx="12"/>
          </p:nvPr>
        </p:nvSpPr>
        <p:spPr/>
        <p:txBody>
          <a:bodyPr/>
          <a:lstStyle/>
          <a:p>
            <a:fld id="{28139757-2320-45D8-AB65-AF69A9F4A426}" type="slidenum">
              <a:rPr lang="zh-TW" altLang="en-US" smtClean="0"/>
              <a:t>‹#›</a:t>
            </a:fld>
            <a:endParaRPr lang="zh-TW" altLang="en-US"/>
          </a:p>
        </p:txBody>
      </p:sp>
    </p:spTree>
    <p:extLst>
      <p:ext uri="{BB962C8B-B14F-4D97-AF65-F5344CB8AC3E}">
        <p14:creationId xmlns:p14="http://schemas.microsoft.com/office/powerpoint/2010/main" val="3456831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A9DCA7-1866-3BA1-FB05-EDD2C3BFA60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4AD1B606-A9E0-97A5-BDB6-9F80807BAF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B0F414C-FF13-0C17-55B4-D72474810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8696487-C262-4051-FFED-AA0ED025F074}"/>
              </a:ext>
            </a:extLst>
          </p:cNvPr>
          <p:cNvSpPr>
            <a:spLocks noGrp="1"/>
          </p:cNvSpPr>
          <p:nvPr>
            <p:ph type="dt" sz="half" idx="10"/>
          </p:nvPr>
        </p:nvSpPr>
        <p:spPr/>
        <p:txBody>
          <a:bodyPr/>
          <a:lstStyle/>
          <a:p>
            <a:fld id="{A2B615DE-E365-4B58-AD1E-2207FE257EBB}" type="datetime1">
              <a:rPr lang="zh-TW" altLang="en-US" smtClean="0"/>
              <a:t>2024/10/29</a:t>
            </a:fld>
            <a:endParaRPr lang="zh-TW" altLang="en-US"/>
          </a:p>
        </p:txBody>
      </p:sp>
      <p:sp>
        <p:nvSpPr>
          <p:cNvPr id="6" name="頁尾版面配置區 5">
            <a:extLst>
              <a:ext uri="{FF2B5EF4-FFF2-40B4-BE49-F238E27FC236}">
                <a16:creationId xmlns:a16="http://schemas.microsoft.com/office/drawing/2014/main" id="{9FAE1598-1FEE-9F19-5889-353C9007257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B0FA78AA-D79F-893F-B31E-F7AF22F721C9}"/>
              </a:ext>
            </a:extLst>
          </p:cNvPr>
          <p:cNvSpPr>
            <a:spLocks noGrp="1"/>
          </p:cNvSpPr>
          <p:nvPr>
            <p:ph type="sldNum" sz="quarter" idx="12"/>
          </p:nvPr>
        </p:nvSpPr>
        <p:spPr/>
        <p:txBody>
          <a:bodyPr/>
          <a:lstStyle/>
          <a:p>
            <a:fld id="{28139757-2320-45D8-AB65-AF69A9F4A426}" type="slidenum">
              <a:rPr lang="zh-TW" altLang="en-US" smtClean="0"/>
              <a:t>‹#›</a:t>
            </a:fld>
            <a:endParaRPr lang="zh-TW" altLang="en-US"/>
          </a:p>
        </p:txBody>
      </p:sp>
    </p:spTree>
    <p:extLst>
      <p:ext uri="{BB962C8B-B14F-4D97-AF65-F5344CB8AC3E}">
        <p14:creationId xmlns:p14="http://schemas.microsoft.com/office/powerpoint/2010/main" val="901319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D55189F3-5360-B7EA-F01E-DF31D1D870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C0ED8180-8562-DCC6-6868-7E11526441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3D8E89D-CF03-B3B3-F83F-4BBE13E408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FCE728-8E83-41B5-8536-C90AFDB2F3B8}" type="datetime1">
              <a:rPr lang="zh-TW" altLang="en-US" smtClean="0"/>
              <a:t>2024/10/29</a:t>
            </a:fld>
            <a:endParaRPr lang="zh-TW" altLang="en-US"/>
          </a:p>
        </p:txBody>
      </p:sp>
      <p:sp>
        <p:nvSpPr>
          <p:cNvPr id="5" name="頁尾版面配置區 4">
            <a:extLst>
              <a:ext uri="{FF2B5EF4-FFF2-40B4-BE49-F238E27FC236}">
                <a16:creationId xmlns:a16="http://schemas.microsoft.com/office/drawing/2014/main" id="{4C50200D-26DE-31AD-2675-BA631D5F76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E7B89DF-1D21-B6AF-1560-368AFDEE64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139757-2320-45D8-AB65-AF69A9F4A426}" type="slidenum">
              <a:rPr lang="zh-TW" altLang="en-US" smtClean="0"/>
              <a:t>‹#›</a:t>
            </a:fld>
            <a:endParaRPr lang="zh-TW" altLang="en-US"/>
          </a:p>
        </p:txBody>
      </p:sp>
    </p:spTree>
    <p:extLst>
      <p:ext uri="{BB962C8B-B14F-4D97-AF65-F5344CB8AC3E}">
        <p14:creationId xmlns:p14="http://schemas.microsoft.com/office/powerpoint/2010/main" val="1051902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35477F1-DCA6-30B6-94B8-7CFFA4BD61C9}"/>
              </a:ext>
            </a:extLst>
          </p:cNvPr>
          <p:cNvSpPr>
            <a:spLocks noGrp="1"/>
          </p:cNvSpPr>
          <p:nvPr>
            <p:ph type="ctrTitle"/>
          </p:nvPr>
        </p:nvSpPr>
        <p:spPr/>
        <p:txBody>
          <a:bodyPr/>
          <a:lstStyle/>
          <a:p>
            <a:r>
              <a:rPr lang="en-US" altLang="zh-TW" dirty="0">
                <a:latin typeface="Times New Roman" panose="02020603050405020304" pitchFamily="18" charset="0"/>
                <a:cs typeface="Times New Roman" panose="02020603050405020304" pitchFamily="18" charset="0"/>
              </a:rPr>
              <a:t>Project1 RV12 ISA Formal</a:t>
            </a:r>
            <a:endParaRPr lang="zh-TW" altLang="en-US" dirty="0">
              <a:latin typeface="Times New Roman" panose="02020603050405020304" pitchFamily="18" charset="0"/>
              <a:cs typeface="Times New Roman" panose="02020603050405020304" pitchFamily="18" charset="0"/>
            </a:endParaRPr>
          </a:p>
        </p:txBody>
      </p:sp>
      <p:sp>
        <p:nvSpPr>
          <p:cNvPr id="3" name="副標題 2">
            <a:extLst>
              <a:ext uri="{FF2B5EF4-FFF2-40B4-BE49-F238E27FC236}">
                <a16:creationId xmlns:a16="http://schemas.microsoft.com/office/drawing/2014/main" id="{8C90F637-43B3-A9E4-A574-8D8FDFBCBB8A}"/>
              </a:ext>
            </a:extLst>
          </p:cNvPr>
          <p:cNvSpPr>
            <a:spLocks noGrp="1"/>
          </p:cNvSpPr>
          <p:nvPr>
            <p:ph type="subTitle" idx="1"/>
          </p:nvPr>
        </p:nvSpPr>
        <p:spPr/>
        <p:txBody>
          <a:bodyPr/>
          <a:lstStyle/>
          <a:p>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Group23</a:t>
            </a:r>
          </a:p>
          <a:p>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N26134992</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 賴郁明</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M16131111</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 童品綸</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endParaRPr lang="zh-TW" altLang="en-US" dirty="0"/>
          </a:p>
        </p:txBody>
      </p:sp>
      <p:sp>
        <p:nvSpPr>
          <p:cNvPr id="4" name="投影片編號版面配置區 3">
            <a:extLst>
              <a:ext uri="{FF2B5EF4-FFF2-40B4-BE49-F238E27FC236}">
                <a16:creationId xmlns:a16="http://schemas.microsoft.com/office/drawing/2014/main" id="{3B59F835-F76F-5A80-3AAA-9EDD5C7D16E4}"/>
              </a:ext>
            </a:extLst>
          </p:cNvPr>
          <p:cNvSpPr>
            <a:spLocks noGrp="1"/>
          </p:cNvSpPr>
          <p:nvPr>
            <p:ph type="sldNum" sz="quarter" idx="12"/>
          </p:nvPr>
        </p:nvSpPr>
        <p:spPr/>
        <p:txBody>
          <a:bodyPr/>
          <a:lstStyle/>
          <a:p>
            <a:fld id="{28139757-2320-45D8-AB65-AF69A9F4A426}" type="slidenum">
              <a:rPr lang="zh-TW" altLang="en-US" smtClean="0"/>
              <a:t>1</a:t>
            </a:fld>
            <a:endParaRPr lang="zh-TW" altLang="en-US"/>
          </a:p>
        </p:txBody>
      </p:sp>
    </p:spTree>
    <p:extLst>
      <p:ext uri="{BB962C8B-B14F-4D97-AF65-F5344CB8AC3E}">
        <p14:creationId xmlns:p14="http://schemas.microsoft.com/office/powerpoint/2010/main" val="4050173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F6983-DF0A-A209-899A-33A1F161BF0B}"/>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81A35AF6-154A-9829-CF8D-9805FC3B1975}"/>
              </a:ext>
            </a:extLst>
          </p:cNvPr>
          <p:cNvSpPr>
            <a:spLocks noGrp="1"/>
          </p:cNvSpPr>
          <p:nvPr>
            <p:ph type="title"/>
          </p:nvPr>
        </p:nvSpPr>
        <p:spPr>
          <a:xfrm>
            <a:off x="604934" y="18255"/>
            <a:ext cx="10515600" cy="1325563"/>
          </a:xfrm>
        </p:spPr>
        <p:txBody>
          <a:bodyPr/>
          <a:lstStyle/>
          <a:p>
            <a:r>
              <a:rPr lang="en-US" altLang="zh-TW" dirty="0">
                <a:latin typeface="Times New Roman" panose="02020603050405020304" pitchFamily="18" charset="0"/>
                <a:cs typeface="Times New Roman" panose="02020603050405020304" pitchFamily="18" charset="0"/>
              </a:rPr>
              <a:t>Pipeline Follower</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80EC517-B864-D6C5-4F7E-F182370BA992}"/>
              </a:ext>
            </a:extLst>
          </p:cNvPr>
          <p:cNvSpPr>
            <a:spLocks noGrp="1"/>
          </p:cNvSpPr>
          <p:nvPr>
            <p:ph type="sldNum" sz="quarter" idx="12"/>
          </p:nvPr>
        </p:nvSpPr>
        <p:spPr/>
        <p:txBody>
          <a:bodyPr/>
          <a:lstStyle/>
          <a:p>
            <a:fld id="{28139757-2320-45D8-AB65-AF69A9F4A426}" type="slidenum">
              <a:rPr lang="zh-TW" altLang="en-US" smtClean="0">
                <a:latin typeface="Times New Roman" panose="02020603050405020304" pitchFamily="18" charset="0"/>
                <a:cs typeface="Times New Roman" panose="02020603050405020304" pitchFamily="18" charset="0"/>
              </a:rPr>
              <a:t>10</a:t>
            </a:fld>
            <a:endParaRPr lang="zh-TW" altLang="en-US">
              <a:latin typeface="Times New Roman" panose="02020603050405020304" pitchFamily="18" charset="0"/>
              <a:cs typeface="Times New Roman" panose="02020603050405020304" pitchFamily="18" charset="0"/>
            </a:endParaRPr>
          </a:p>
        </p:txBody>
      </p:sp>
      <p:pic>
        <p:nvPicPr>
          <p:cNvPr id="21" name="圖片 20" descr="一張含有 文字, 螢幕擷取畫面, 軟體, 字型 的圖片&#10;&#10;自動產生的描述">
            <a:extLst>
              <a:ext uri="{FF2B5EF4-FFF2-40B4-BE49-F238E27FC236}">
                <a16:creationId xmlns:a16="http://schemas.microsoft.com/office/drawing/2014/main" id="{15A8B807-9F82-7080-FC49-A1E5D3486D54}"/>
              </a:ext>
            </a:extLst>
          </p:cNvPr>
          <p:cNvPicPr>
            <a:picLocks noChangeAspect="1"/>
          </p:cNvPicPr>
          <p:nvPr/>
        </p:nvPicPr>
        <p:blipFill>
          <a:blip r:embed="rId3"/>
          <a:stretch>
            <a:fillRect/>
          </a:stretch>
        </p:blipFill>
        <p:spPr>
          <a:xfrm>
            <a:off x="505874" y="2403283"/>
            <a:ext cx="4793040" cy="3832376"/>
          </a:xfrm>
          <a:prstGeom prst="rect">
            <a:avLst/>
          </a:prstGeom>
        </p:spPr>
      </p:pic>
      <p:sp>
        <p:nvSpPr>
          <p:cNvPr id="22" name="矩形 21">
            <a:extLst>
              <a:ext uri="{FF2B5EF4-FFF2-40B4-BE49-F238E27FC236}">
                <a16:creationId xmlns:a16="http://schemas.microsoft.com/office/drawing/2014/main" id="{774314D5-C89E-B5EC-9583-D2EF6DC793BA}"/>
              </a:ext>
            </a:extLst>
          </p:cNvPr>
          <p:cNvSpPr/>
          <p:nvPr/>
        </p:nvSpPr>
        <p:spPr>
          <a:xfrm>
            <a:off x="1213309" y="4802505"/>
            <a:ext cx="1689911" cy="16192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latin typeface="Times New Roman" panose="02020603050405020304" pitchFamily="18" charset="0"/>
              <a:cs typeface="Times New Roman" panose="02020603050405020304" pitchFamily="18" charset="0"/>
            </a:endParaRPr>
          </a:p>
        </p:txBody>
      </p:sp>
      <p:sp>
        <p:nvSpPr>
          <p:cNvPr id="23" name="矩形 22">
            <a:extLst>
              <a:ext uri="{FF2B5EF4-FFF2-40B4-BE49-F238E27FC236}">
                <a16:creationId xmlns:a16="http://schemas.microsoft.com/office/drawing/2014/main" id="{21167460-511A-10BC-6344-4D5073B8B3DF}"/>
              </a:ext>
            </a:extLst>
          </p:cNvPr>
          <p:cNvSpPr/>
          <p:nvPr/>
        </p:nvSpPr>
        <p:spPr>
          <a:xfrm>
            <a:off x="1213309" y="4587726"/>
            <a:ext cx="1689911" cy="17667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24" name="文字方塊 23">
            <a:extLst>
              <a:ext uri="{FF2B5EF4-FFF2-40B4-BE49-F238E27FC236}">
                <a16:creationId xmlns:a16="http://schemas.microsoft.com/office/drawing/2014/main" id="{663990D1-BDFE-C6F1-8C1D-FA435259C424}"/>
              </a:ext>
            </a:extLst>
          </p:cNvPr>
          <p:cNvSpPr txBox="1"/>
          <p:nvPr/>
        </p:nvSpPr>
        <p:spPr>
          <a:xfrm>
            <a:off x="426874" y="2085595"/>
            <a:ext cx="1267719" cy="369332"/>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WB stage:</a:t>
            </a:r>
            <a:endParaRPr lang="zh-TW" altLang="en-US"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8E1D59BD-D64B-F9D4-F65A-4B6466ABF70D}"/>
              </a:ext>
            </a:extLst>
          </p:cNvPr>
          <p:cNvPicPr>
            <a:picLocks noChangeAspect="1"/>
          </p:cNvPicPr>
          <p:nvPr/>
        </p:nvPicPr>
        <p:blipFill>
          <a:blip r:embed="rId4"/>
          <a:stretch>
            <a:fillRect/>
          </a:stretch>
        </p:blipFill>
        <p:spPr>
          <a:xfrm>
            <a:off x="5621754" y="3125612"/>
            <a:ext cx="6340317" cy="1462114"/>
          </a:xfrm>
          <a:prstGeom prst="rect">
            <a:avLst/>
          </a:prstGeom>
        </p:spPr>
      </p:pic>
      <p:sp>
        <p:nvSpPr>
          <p:cNvPr id="6" name="文字方塊 5">
            <a:extLst>
              <a:ext uri="{FF2B5EF4-FFF2-40B4-BE49-F238E27FC236}">
                <a16:creationId xmlns:a16="http://schemas.microsoft.com/office/drawing/2014/main" id="{FDC33642-7729-90AE-C5D7-E739AE40348C}"/>
              </a:ext>
            </a:extLst>
          </p:cNvPr>
          <p:cNvSpPr txBox="1"/>
          <p:nvPr/>
        </p:nvSpPr>
        <p:spPr>
          <a:xfrm>
            <a:off x="5568414" y="2788466"/>
            <a:ext cx="2950746" cy="400110"/>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Decode WB instruction</a:t>
            </a:r>
            <a:endParaRPr lang="zh-TW" altLang="en-US" sz="2000" dirty="0">
              <a:latin typeface="Times New Roman" panose="02020603050405020304" pitchFamily="18" charset="0"/>
              <a:cs typeface="Times New Roman" panose="02020603050405020304" pitchFamily="18" charset="0"/>
            </a:endParaRPr>
          </a:p>
        </p:txBody>
      </p:sp>
      <p:pic>
        <p:nvPicPr>
          <p:cNvPr id="8" name="圖片 7">
            <a:extLst>
              <a:ext uri="{FF2B5EF4-FFF2-40B4-BE49-F238E27FC236}">
                <a16:creationId xmlns:a16="http://schemas.microsoft.com/office/drawing/2014/main" id="{26A69E40-DB12-930D-1204-E03738F13CA6}"/>
              </a:ext>
            </a:extLst>
          </p:cNvPr>
          <p:cNvPicPr>
            <a:picLocks noChangeAspect="1"/>
          </p:cNvPicPr>
          <p:nvPr/>
        </p:nvPicPr>
        <p:blipFill>
          <a:blip r:embed="rId5"/>
          <a:stretch>
            <a:fillRect/>
          </a:stretch>
        </p:blipFill>
        <p:spPr>
          <a:xfrm>
            <a:off x="5621754" y="5064276"/>
            <a:ext cx="6342083" cy="1011284"/>
          </a:xfrm>
          <a:prstGeom prst="rect">
            <a:avLst/>
          </a:prstGeom>
        </p:spPr>
      </p:pic>
      <p:sp>
        <p:nvSpPr>
          <p:cNvPr id="10" name="文字方塊 9">
            <a:extLst>
              <a:ext uri="{FF2B5EF4-FFF2-40B4-BE49-F238E27FC236}">
                <a16:creationId xmlns:a16="http://schemas.microsoft.com/office/drawing/2014/main" id="{4440846B-AB65-4424-86F8-542F62D9AA4A}"/>
              </a:ext>
            </a:extLst>
          </p:cNvPr>
          <p:cNvSpPr txBox="1"/>
          <p:nvPr/>
        </p:nvSpPr>
        <p:spPr>
          <a:xfrm>
            <a:off x="5568414" y="4715628"/>
            <a:ext cx="2417346" cy="400110"/>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Calculate golden PC</a:t>
            </a:r>
            <a:endParaRPr lang="zh-TW" altLang="en-US" sz="2000" dirty="0">
              <a:latin typeface="Times New Roman" panose="02020603050405020304" pitchFamily="18" charset="0"/>
              <a:cs typeface="Times New Roman" panose="02020603050405020304" pitchFamily="18" charset="0"/>
            </a:endParaRPr>
          </a:p>
        </p:txBody>
      </p:sp>
      <p:cxnSp>
        <p:nvCxnSpPr>
          <p:cNvPr id="12" name="接點: 肘形 11">
            <a:extLst>
              <a:ext uri="{FF2B5EF4-FFF2-40B4-BE49-F238E27FC236}">
                <a16:creationId xmlns:a16="http://schemas.microsoft.com/office/drawing/2014/main" id="{114898D5-E1CC-094A-3F5D-058FDD5F1A8C}"/>
              </a:ext>
            </a:extLst>
          </p:cNvPr>
          <p:cNvCxnSpPr>
            <a:cxnSpLocks/>
            <a:endCxn id="6" idx="1"/>
          </p:cNvCxnSpPr>
          <p:nvPr/>
        </p:nvCxnSpPr>
        <p:spPr>
          <a:xfrm flipV="1">
            <a:off x="2903220" y="2988521"/>
            <a:ext cx="2665194" cy="1727107"/>
          </a:xfrm>
          <a:prstGeom prst="bentConnector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接點: 肘形 13">
            <a:extLst>
              <a:ext uri="{FF2B5EF4-FFF2-40B4-BE49-F238E27FC236}">
                <a16:creationId xmlns:a16="http://schemas.microsoft.com/office/drawing/2014/main" id="{5F7A8F35-C313-226D-FEBE-BF7D08322318}"/>
              </a:ext>
            </a:extLst>
          </p:cNvPr>
          <p:cNvCxnSpPr>
            <a:cxnSpLocks/>
            <a:stCxn id="22" idx="3"/>
            <a:endCxn id="10" idx="1"/>
          </p:cNvCxnSpPr>
          <p:nvPr/>
        </p:nvCxnSpPr>
        <p:spPr>
          <a:xfrm>
            <a:off x="2903220" y="4883468"/>
            <a:ext cx="2665194" cy="32215"/>
          </a:xfrm>
          <a:prstGeom prst="bentConnector3">
            <a:avLst>
              <a:gd name="adj1" fmla="val 50000"/>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內容版面配置區 2">
            <a:extLst>
              <a:ext uri="{FF2B5EF4-FFF2-40B4-BE49-F238E27FC236}">
                <a16:creationId xmlns:a16="http://schemas.microsoft.com/office/drawing/2014/main" id="{BCDC49FA-454A-E78E-3075-97D9EF319096}"/>
              </a:ext>
            </a:extLst>
          </p:cNvPr>
          <p:cNvSpPr>
            <a:spLocks noGrp="1"/>
          </p:cNvSpPr>
          <p:nvPr/>
        </p:nvSpPr>
        <p:spPr>
          <a:xfrm>
            <a:off x="553460" y="1343818"/>
            <a:ext cx="10567074" cy="77867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Times New Roman" panose="02020603050405020304" pitchFamily="18" charset="0"/>
                <a:cs typeface="Times New Roman" panose="02020603050405020304" pitchFamily="18" charset="0"/>
              </a:rPr>
              <a:t>Decode WB instruction and calculate golden PC</a:t>
            </a:r>
            <a:endParaRPr lang="zh-TW" altLang="en-US" sz="2000" dirty="0">
              <a:latin typeface="Times New Roman" panose="02020603050405020304" pitchFamily="18" charset="0"/>
              <a:cs typeface="Times New Roman" panose="02020603050405020304" pitchFamily="18" charset="0"/>
            </a:endParaRPr>
          </a:p>
          <a:p>
            <a:pPr marL="0" indent="0">
              <a:buNone/>
            </a:pPr>
            <a:endParaRPr lang="zh-TW" altLang="en-US" sz="2000" dirty="0">
              <a:latin typeface="Times New Roman" panose="02020603050405020304" pitchFamily="18" charset="0"/>
              <a:cs typeface="Times New Roman" panose="02020603050405020304" pitchFamily="18" charset="0"/>
            </a:endParaRPr>
          </a:p>
          <a:p>
            <a:pPr marL="0" indent="0">
              <a:buNone/>
            </a:pPr>
            <a:endParaRPr lang="en-US" altLang="zh-TW" sz="2000" dirty="0">
              <a:latin typeface="Times New Roman" panose="02020603050405020304" pitchFamily="18" charset="0"/>
              <a:ea typeface="新細明體"/>
              <a:cs typeface="Times New Roman" panose="02020603050405020304" pitchFamily="18" charset="0"/>
            </a:endParaRPr>
          </a:p>
        </p:txBody>
      </p:sp>
    </p:spTree>
    <p:extLst>
      <p:ext uri="{BB962C8B-B14F-4D97-AF65-F5344CB8AC3E}">
        <p14:creationId xmlns:p14="http://schemas.microsoft.com/office/powerpoint/2010/main" val="2333165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fade">
                                      <p:cBhvr>
                                        <p:cTn id="21" dur="500"/>
                                        <p:tgtEl>
                                          <p:spTgt spid="22"/>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6"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99037-019B-90BD-AC70-30F3C2168F1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4FB83304-DF2A-FDC9-8325-D5CD0BF4031D}"/>
              </a:ext>
            </a:extLst>
          </p:cNvPr>
          <p:cNvSpPr>
            <a:spLocks noGrp="1"/>
          </p:cNvSpPr>
          <p:nvPr>
            <p:ph type="title"/>
          </p:nvPr>
        </p:nvSpPr>
        <p:spPr>
          <a:xfrm>
            <a:off x="688910" y="18255"/>
            <a:ext cx="10515600" cy="1325563"/>
          </a:xfrm>
        </p:spPr>
        <p:txBody>
          <a:bodyPr/>
          <a:lstStyle/>
          <a:p>
            <a:r>
              <a:rPr lang="en-US" altLang="zh-TW">
                <a:latin typeface="Times New Roman" panose="02020603050405020304" pitchFamily="18" charset="0"/>
                <a:cs typeface="Times New Roman" panose="02020603050405020304" pitchFamily="18" charset="0"/>
              </a:rPr>
              <a:t>SVA</a:t>
            </a:r>
            <a:endParaRPr lang="zh-TW" altLang="en-US" b="1">
              <a:latin typeface="Times New Roman" panose="02020603050405020304" pitchFamily="18" charset="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EEA593AF-EAF4-BEB6-61B3-959CED5A3D31}"/>
              </a:ext>
            </a:extLst>
          </p:cNvPr>
          <p:cNvSpPr>
            <a:spLocks noGrp="1"/>
          </p:cNvSpPr>
          <p:nvPr>
            <p:ph type="sldNum" sz="quarter" idx="12"/>
          </p:nvPr>
        </p:nvSpPr>
        <p:spPr/>
        <p:txBody>
          <a:bodyPr/>
          <a:lstStyle/>
          <a:p>
            <a:fld id="{28139757-2320-45D8-AB65-AF69A9F4A426}" type="slidenum">
              <a:rPr lang="zh-TW" altLang="en-US" smtClean="0">
                <a:latin typeface="Times New Roman" panose="02020603050405020304" pitchFamily="18" charset="0"/>
                <a:cs typeface="Times New Roman" panose="02020603050405020304" pitchFamily="18" charset="0"/>
              </a:rPr>
              <a:t>11</a:t>
            </a:fld>
            <a:endParaRPr lang="zh-TW" altLang="en-US">
              <a:latin typeface="Times New Roman" panose="02020603050405020304" pitchFamily="18" charset="0"/>
              <a:cs typeface="Times New Roman" panose="02020603050405020304" pitchFamily="18" charset="0"/>
            </a:endParaRPr>
          </a:p>
        </p:txBody>
      </p:sp>
      <p:sp>
        <p:nvSpPr>
          <p:cNvPr id="13" name="Rectangle 3">
            <a:extLst>
              <a:ext uri="{FF2B5EF4-FFF2-40B4-BE49-F238E27FC236}">
                <a16:creationId xmlns:a16="http://schemas.microsoft.com/office/drawing/2014/main" id="{F2BA53CF-BDD9-8262-8F0B-F640FC476B77}"/>
              </a:ext>
            </a:extLst>
          </p:cNvPr>
          <p:cNvSpPr>
            <a:spLocks noGrp="1" noChangeArrowheads="1"/>
          </p:cNvSpPr>
          <p:nvPr>
            <p:ph idx="1"/>
          </p:nvPr>
        </p:nvSpPr>
        <p:spPr bwMode="auto">
          <a:xfrm>
            <a:off x="838200" y="2695498"/>
            <a:ext cx="558546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eaLnBrk="0" fontAlgn="base" hangingPunct="0">
              <a:lnSpc>
                <a:spcPct val="150000"/>
              </a:lnSpc>
              <a:spcBef>
                <a:spcPct val="0"/>
              </a:spcBef>
              <a:spcAft>
                <a:spcPct val="0"/>
              </a:spcAft>
            </a:pPr>
            <a:r>
              <a:rPr kumimoji="0" lang="en-US" altLang="zh-TW"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four conditions of</a:t>
            </a:r>
            <a:r>
              <a:rPr kumimoji="0" lang="zh-TW"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TW"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BLTU_sta</a:t>
            </a:r>
            <a:r>
              <a:rPr lang="en-US" altLang="zh-TW" sz="2000" dirty="0" err="1">
                <a:latin typeface="Times New Roman" panose="02020603050405020304" pitchFamily="18" charset="0"/>
                <a:cs typeface="Times New Roman" panose="02020603050405020304" pitchFamily="18" charset="0"/>
              </a:rPr>
              <a:t>te</a:t>
            </a:r>
            <a:r>
              <a:rPr lang="en-US" altLang="zh-TW" sz="2000" dirty="0">
                <a:latin typeface="Times New Roman" panose="02020603050405020304" pitchFamily="18" charset="0"/>
                <a:cs typeface="Times New Roman" panose="02020603050405020304" pitchFamily="18" charset="0"/>
              </a:rPr>
              <a:t>:</a:t>
            </a:r>
          </a:p>
          <a:p>
            <a:pPr marL="800100" lvl="1" indent="-342900" eaLnBrk="0" fontAlgn="base" hangingPunct="0">
              <a:lnSpc>
                <a:spcPct val="150000"/>
              </a:lnSpc>
              <a:spcBef>
                <a:spcPct val="0"/>
              </a:spcBef>
              <a:spcAft>
                <a:spcPct val="0"/>
              </a:spcAft>
              <a:buFont typeface="+mj-lt"/>
              <a:buAutoNum type="arabicPeriod"/>
            </a:pPr>
            <a:r>
              <a:rPr kumimoji="0" lang="zh-TW" altLang="zh-TW"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 to take branch and prediction success</a:t>
            </a:r>
            <a:r>
              <a:rPr kumimoji="0" lang="en-US" altLang="zh-TW"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ful</a:t>
            </a:r>
            <a:endParaRPr kumimoji="0" lang="en-US" altLang="zh-TW"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lvl="1" indent="-342900" eaLnBrk="0" fontAlgn="base" hangingPunct="0">
              <a:lnSpc>
                <a:spcPct val="150000"/>
              </a:lnSpc>
              <a:spcBef>
                <a:spcPct val="0"/>
              </a:spcBef>
              <a:spcAft>
                <a:spcPct val="0"/>
              </a:spcAft>
              <a:buFont typeface="+mj-lt"/>
              <a:buAutoNum type="arabicPeriod"/>
            </a:pPr>
            <a:r>
              <a:rPr kumimoji="0" lang="zh-TW" altLang="zh-TW"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 not to take branch and prediction success</a:t>
            </a:r>
            <a:r>
              <a:rPr kumimoji="0" lang="en-US" altLang="zh-TW"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ful</a:t>
            </a:r>
            <a:endParaRPr kumimoji="0" lang="zh-TW" altLang="zh-TW"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lvl="1" indent="-342900" eaLnBrk="0" fontAlgn="base" hangingPunct="0">
              <a:lnSpc>
                <a:spcPct val="150000"/>
              </a:lnSpc>
              <a:spcBef>
                <a:spcPct val="0"/>
              </a:spcBef>
              <a:spcAft>
                <a:spcPct val="0"/>
              </a:spcAft>
              <a:buFont typeface="+mj-lt"/>
              <a:buAutoNum type="arabicPeriod"/>
            </a:pPr>
            <a:r>
              <a:rPr kumimoji="0" lang="zh-TW" altLang="zh-TW"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 to take branch and prediction failed</a:t>
            </a:r>
          </a:p>
          <a:p>
            <a:pPr marL="800100" lvl="1" indent="-342900" eaLnBrk="0" fontAlgn="base" hangingPunct="0">
              <a:lnSpc>
                <a:spcPct val="150000"/>
              </a:lnSpc>
              <a:spcBef>
                <a:spcPct val="0"/>
              </a:spcBef>
              <a:spcAft>
                <a:spcPct val="0"/>
              </a:spcAft>
              <a:buFont typeface="+mj-lt"/>
              <a:buAutoNum type="arabicPeriod"/>
            </a:pPr>
            <a:r>
              <a:rPr kumimoji="0" lang="zh-TW" altLang="zh-TW"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Predicted not to take branch and prediction failed </a:t>
            </a:r>
          </a:p>
          <a:p>
            <a:pPr marL="342900" indent="-342900" eaLnBrk="0" fontAlgn="base" hangingPunct="0">
              <a:lnSpc>
                <a:spcPct val="100000"/>
              </a:lnSpc>
              <a:spcBef>
                <a:spcPct val="0"/>
              </a:spcBef>
              <a:spcAft>
                <a:spcPct val="0"/>
              </a:spcAft>
              <a:buFont typeface="+mj-lt"/>
              <a:buAutoNum type="arabicPeriod"/>
            </a:pPr>
            <a:endParaRPr kumimoji="0" lang="en-US" altLang="zh-TW"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kumimoji="0" lang="zh-TW" altLang="zh-TW"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7" name="圖片 16">
            <a:extLst>
              <a:ext uri="{FF2B5EF4-FFF2-40B4-BE49-F238E27FC236}">
                <a16:creationId xmlns:a16="http://schemas.microsoft.com/office/drawing/2014/main" id="{5C299EF4-B172-893D-41F4-E143141B6CDC}"/>
              </a:ext>
            </a:extLst>
          </p:cNvPr>
          <p:cNvPicPr>
            <a:picLocks noChangeAspect="1"/>
          </p:cNvPicPr>
          <p:nvPr/>
        </p:nvPicPr>
        <p:blipFill>
          <a:blip r:embed="rId3"/>
          <a:stretch>
            <a:fillRect/>
          </a:stretch>
        </p:blipFill>
        <p:spPr>
          <a:xfrm>
            <a:off x="795590" y="4786937"/>
            <a:ext cx="7882042" cy="1664268"/>
          </a:xfrm>
          <a:prstGeom prst="rect">
            <a:avLst/>
          </a:prstGeom>
        </p:spPr>
      </p:pic>
      <p:pic>
        <p:nvPicPr>
          <p:cNvPr id="19" name="圖片 18">
            <a:extLst>
              <a:ext uri="{FF2B5EF4-FFF2-40B4-BE49-F238E27FC236}">
                <a16:creationId xmlns:a16="http://schemas.microsoft.com/office/drawing/2014/main" id="{2C3B580F-270A-E20E-9E14-ADC8710B78DB}"/>
              </a:ext>
            </a:extLst>
          </p:cNvPr>
          <p:cNvPicPr>
            <a:picLocks noChangeAspect="1"/>
          </p:cNvPicPr>
          <p:nvPr/>
        </p:nvPicPr>
        <p:blipFill>
          <a:blip r:embed="rId4"/>
          <a:stretch>
            <a:fillRect/>
          </a:stretch>
        </p:blipFill>
        <p:spPr>
          <a:xfrm>
            <a:off x="838200" y="1760366"/>
            <a:ext cx="7953375" cy="790575"/>
          </a:xfrm>
          <a:prstGeom prst="rect">
            <a:avLst/>
          </a:prstGeom>
        </p:spPr>
      </p:pic>
      <p:sp>
        <p:nvSpPr>
          <p:cNvPr id="21" name="Rectangle 3">
            <a:extLst>
              <a:ext uri="{FF2B5EF4-FFF2-40B4-BE49-F238E27FC236}">
                <a16:creationId xmlns:a16="http://schemas.microsoft.com/office/drawing/2014/main" id="{7256D8DE-1BAD-0D43-1684-97BAC4100EDF}"/>
              </a:ext>
            </a:extLst>
          </p:cNvPr>
          <p:cNvSpPr txBox="1">
            <a:spLocks noChangeArrowheads="1"/>
          </p:cNvSpPr>
          <p:nvPr/>
        </p:nvSpPr>
        <p:spPr bwMode="auto">
          <a:xfrm>
            <a:off x="795590" y="1238929"/>
            <a:ext cx="851605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lang="en-US" altLang="zh-TW" sz="2000" dirty="0">
                <a:latin typeface="Times New Roman" panose="02020603050405020304" pitchFamily="18" charset="0"/>
                <a:cs typeface="Times New Roman" panose="02020603050405020304" pitchFamily="18" charset="0"/>
              </a:rPr>
              <a:t>Determine whether it is a BLTU instruction and if a branch jump has occurred </a:t>
            </a:r>
          </a:p>
          <a:p>
            <a:pPr eaLnBrk="0" fontAlgn="base" hangingPunct="0">
              <a:lnSpc>
                <a:spcPct val="100000"/>
              </a:lnSpc>
              <a:spcBef>
                <a:spcPct val="0"/>
              </a:spcBef>
              <a:spcAft>
                <a:spcPct val="0"/>
              </a:spcAft>
            </a:pPr>
            <a:endParaRPr lang="zh-TW" altLang="zh-TW"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290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animEffect transition="in" filter="fade">
                                      <p:cBhvr>
                                        <p:cTn id="21" dur="500"/>
                                        <p:tgtEl>
                                          <p:spTgt spid="13">
                                            <p:txEl>
                                              <p:pRg st="1" end="1"/>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xEl>
                                              <p:pRg st="2" end="2"/>
                                            </p:txEl>
                                          </p:spTgt>
                                        </p:tgtEl>
                                        <p:attrNameLst>
                                          <p:attrName>style.visibility</p:attrName>
                                        </p:attrNameLst>
                                      </p:cBhvr>
                                      <p:to>
                                        <p:strVal val="visible"/>
                                      </p:to>
                                    </p:set>
                                    <p:animEffect transition="in" filter="fade">
                                      <p:cBhvr>
                                        <p:cTn id="24" dur="500"/>
                                        <p:tgtEl>
                                          <p:spTgt spid="13">
                                            <p:txEl>
                                              <p:pRg st="2" end="2"/>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animEffect transition="in" filter="fade">
                                      <p:cBhvr>
                                        <p:cTn id="27" dur="500"/>
                                        <p:tgtEl>
                                          <p:spTgt spid="13">
                                            <p:txEl>
                                              <p:pRg st="3" end="3"/>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13">
                                            <p:txEl>
                                              <p:pRg st="4" end="4"/>
                                            </p:txEl>
                                          </p:spTgt>
                                        </p:tgtEl>
                                        <p:attrNameLst>
                                          <p:attrName>style.visibility</p:attrName>
                                        </p:attrNameLst>
                                      </p:cBhvr>
                                      <p:to>
                                        <p:strVal val="visible"/>
                                      </p:to>
                                    </p:set>
                                    <p:animEffect transition="in" filter="fade">
                                      <p:cBhvr>
                                        <p:cTn id="30"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C2BA80-FD65-C4AC-A111-7DB2271F688D}"/>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A6FD723A-9D81-61D9-92B7-1A24DC51BCF4}"/>
              </a:ext>
            </a:extLst>
          </p:cNvPr>
          <p:cNvSpPr>
            <a:spLocks noGrp="1"/>
          </p:cNvSpPr>
          <p:nvPr>
            <p:ph type="title"/>
          </p:nvPr>
        </p:nvSpPr>
        <p:spPr>
          <a:xfrm>
            <a:off x="688910" y="18255"/>
            <a:ext cx="10515600" cy="1325563"/>
          </a:xfrm>
        </p:spPr>
        <p:txBody>
          <a:bodyPr/>
          <a:lstStyle/>
          <a:p>
            <a:r>
              <a:rPr lang="en-US" altLang="zh-TW" dirty="0">
                <a:latin typeface="Times New Roman" panose="02020603050405020304" pitchFamily="18" charset="0"/>
                <a:cs typeface="Times New Roman" panose="02020603050405020304" pitchFamily="18" charset="0"/>
              </a:rPr>
              <a:t>SVA</a:t>
            </a:r>
            <a:endParaRPr lang="zh-TW" altLang="en-US" b="1" dirty="0">
              <a:latin typeface="Times New Roman" panose="02020603050405020304" pitchFamily="18" charset="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B51B04B6-C1AF-290C-DEBB-68E3FA76AA16}"/>
              </a:ext>
            </a:extLst>
          </p:cNvPr>
          <p:cNvSpPr>
            <a:spLocks noGrp="1"/>
          </p:cNvSpPr>
          <p:nvPr>
            <p:ph type="sldNum" sz="quarter" idx="12"/>
          </p:nvPr>
        </p:nvSpPr>
        <p:spPr/>
        <p:txBody>
          <a:bodyPr/>
          <a:lstStyle/>
          <a:p>
            <a:fld id="{28139757-2320-45D8-AB65-AF69A9F4A426}" type="slidenum">
              <a:rPr lang="zh-TW" altLang="en-US" smtClean="0">
                <a:latin typeface="Times New Roman" panose="02020603050405020304" pitchFamily="18" charset="0"/>
                <a:cs typeface="Times New Roman" panose="02020603050405020304" pitchFamily="18" charset="0"/>
              </a:rPr>
              <a:t>12</a:t>
            </a:fld>
            <a:endParaRPr lang="zh-TW" altLang="en-US">
              <a:latin typeface="Times New Roman" panose="02020603050405020304" pitchFamily="18" charset="0"/>
              <a:cs typeface="Times New Roman" panose="02020603050405020304" pitchFamily="18" charset="0"/>
            </a:endParaRPr>
          </a:p>
        </p:txBody>
      </p:sp>
      <p:sp>
        <p:nvSpPr>
          <p:cNvPr id="13" name="Rectangle 3">
            <a:extLst>
              <a:ext uri="{FF2B5EF4-FFF2-40B4-BE49-F238E27FC236}">
                <a16:creationId xmlns:a16="http://schemas.microsoft.com/office/drawing/2014/main" id="{2CB709F3-7A02-28B4-35FC-6E3E68F23273}"/>
              </a:ext>
            </a:extLst>
          </p:cNvPr>
          <p:cNvSpPr>
            <a:spLocks noGrp="1" noChangeArrowheads="1"/>
          </p:cNvSpPr>
          <p:nvPr>
            <p:ph idx="1"/>
          </p:nvPr>
        </p:nvSpPr>
        <p:spPr bwMode="auto">
          <a:xfrm>
            <a:off x="525780" y="1230888"/>
            <a:ext cx="78181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zh-TW" sz="2000" dirty="0">
                <a:latin typeface="Times New Roman" panose="02020603050405020304" pitchFamily="18" charset="0"/>
                <a:cs typeface="Times New Roman" panose="02020603050405020304" pitchFamily="18" charset="0"/>
              </a:rPr>
              <a:t>Case 2,4 assertion:</a:t>
            </a:r>
            <a:endParaRPr kumimoji="0" lang="en-US" altLang="zh-TW"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kumimoji="0" lang="zh-TW" altLang="zh-TW"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圖片 3">
            <a:extLst>
              <a:ext uri="{FF2B5EF4-FFF2-40B4-BE49-F238E27FC236}">
                <a16:creationId xmlns:a16="http://schemas.microsoft.com/office/drawing/2014/main" id="{5E6B0F5B-905F-A7C0-4983-140E2399F9B5}"/>
              </a:ext>
            </a:extLst>
          </p:cNvPr>
          <p:cNvPicPr>
            <a:picLocks noChangeAspect="1"/>
          </p:cNvPicPr>
          <p:nvPr/>
        </p:nvPicPr>
        <p:blipFill>
          <a:blip r:embed="rId3"/>
          <a:stretch>
            <a:fillRect/>
          </a:stretch>
        </p:blipFill>
        <p:spPr>
          <a:xfrm>
            <a:off x="525780" y="2016978"/>
            <a:ext cx="10546769" cy="3812639"/>
          </a:xfrm>
          <a:prstGeom prst="rect">
            <a:avLst/>
          </a:prstGeom>
        </p:spPr>
      </p:pic>
      <p:sp>
        <p:nvSpPr>
          <p:cNvPr id="5" name="矩形 4">
            <a:extLst>
              <a:ext uri="{FF2B5EF4-FFF2-40B4-BE49-F238E27FC236}">
                <a16:creationId xmlns:a16="http://schemas.microsoft.com/office/drawing/2014/main" id="{5626A0C0-44C5-735A-F848-8EDA16FF4E0F}"/>
              </a:ext>
            </a:extLst>
          </p:cNvPr>
          <p:cNvSpPr/>
          <p:nvPr/>
        </p:nvSpPr>
        <p:spPr>
          <a:xfrm>
            <a:off x="688910" y="3133020"/>
            <a:ext cx="10245790" cy="87463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7" name="矩形 6">
            <a:extLst>
              <a:ext uri="{FF2B5EF4-FFF2-40B4-BE49-F238E27FC236}">
                <a16:creationId xmlns:a16="http://schemas.microsoft.com/office/drawing/2014/main" id="{27542314-5932-C7EC-2F0B-CE137D8FFB6F}"/>
              </a:ext>
            </a:extLst>
          </p:cNvPr>
          <p:cNvSpPr/>
          <p:nvPr/>
        </p:nvSpPr>
        <p:spPr>
          <a:xfrm>
            <a:off x="676268" y="4877285"/>
            <a:ext cx="10327011" cy="87463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0798847C-173D-14AF-66C3-7E1E1F77DF57}"/>
              </a:ext>
            </a:extLst>
          </p:cNvPr>
          <p:cNvSpPr/>
          <p:nvPr/>
        </p:nvSpPr>
        <p:spPr>
          <a:xfrm>
            <a:off x="5309616" y="3561588"/>
            <a:ext cx="4840224" cy="2103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776DD237-50E7-A824-639C-F68EB5023E04}"/>
              </a:ext>
            </a:extLst>
          </p:cNvPr>
          <p:cNvSpPr/>
          <p:nvPr/>
        </p:nvSpPr>
        <p:spPr>
          <a:xfrm>
            <a:off x="5309616" y="5314601"/>
            <a:ext cx="4882896" cy="2103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F9F1E020-085B-9561-C092-D6ADFC88D9F8}"/>
              </a:ext>
            </a:extLst>
          </p:cNvPr>
          <p:cNvSpPr/>
          <p:nvPr/>
        </p:nvSpPr>
        <p:spPr>
          <a:xfrm>
            <a:off x="5378540" y="3771900"/>
            <a:ext cx="5556159" cy="2103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58FB919D-D1D9-70BE-76A9-C1C499E88107}"/>
              </a:ext>
            </a:extLst>
          </p:cNvPr>
          <p:cNvSpPr/>
          <p:nvPr/>
        </p:nvSpPr>
        <p:spPr>
          <a:xfrm>
            <a:off x="5177372" y="5541605"/>
            <a:ext cx="5556159" cy="2103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064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xit" presetSubtype="0" fill="hold" grpId="1" nodeType="with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8" grpId="1" animBg="1"/>
      <p:bldP spid="9" grpId="0" animBg="1"/>
      <p:bldP spid="9" grpId="1" animBg="1"/>
      <p:bldP spid="10"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0D233-B9B0-BF81-090D-6CBD3AE3B2EA}"/>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13B23603-0962-218F-6561-830FEE2D73F4}"/>
              </a:ext>
            </a:extLst>
          </p:cNvPr>
          <p:cNvSpPr>
            <a:spLocks noGrp="1"/>
          </p:cNvSpPr>
          <p:nvPr>
            <p:ph type="title"/>
          </p:nvPr>
        </p:nvSpPr>
        <p:spPr>
          <a:xfrm>
            <a:off x="688910" y="18255"/>
            <a:ext cx="10515600" cy="1325563"/>
          </a:xfrm>
        </p:spPr>
        <p:txBody>
          <a:bodyPr/>
          <a:lstStyle/>
          <a:p>
            <a:r>
              <a:rPr lang="en-US" altLang="zh-TW" dirty="0">
                <a:latin typeface="Times New Roman" panose="02020603050405020304" pitchFamily="18" charset="0"/>
                <a:cs typeface="Times New Roman" panose="02020603050405020304" pitchFamily="18" charset="0"/>
              </a:rPr>
              <a:t>SVA</a:t>
            </a:r>
            <a:endParaRPr lang="zh-TW" altLang="en-US" b="1" dirty="0">
              <a:latin typeface="Times New Roman" panose="02020603050405020304" pitchFamily="18" charset="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B3262A2A-1C68-0D2A-E529-5A0F3CAF2B2C}"/>
              </a:ext>
            </a:extLst>
          </p:cNvPr>
          <p:cNvSpPr>
            <a:spLocks noGrp="1"/>
          </p:cNvSpPr>
          <p:nvPr>
            <p:ph type="sldNum" sz="quarter" idx="12"/>
          </p:nvPr>
        </p:nvSpPr>
        <p:spPr/>
        <p:txBody>
          <a:bodyPr/>
          <a:lstStyle/>
          <a:p>
            <a:fld id="{28139757-2320-45D8-AB65-AF69A9F4A426}" type="slidenum">
              <a:rPr lang="zh-TW" altLang="en-US" smtClean="0">
                <a:latin typeface="Times New Roman" panose="02020603050405020304" pitchFamily="18" charset="0"/>
                <a:cs typeface="Times New Roman" panose="02020603050405020304" pitchFamily="18" charset="0"/>
              </a:rPr>
              <a:t>13</a:t>
            </a:fld>
            <a:endParaRPr lang="zh-TW" altLang="en-US">
              <a:latin typeface="Times New Roman" panose="02020603050405020304" pitchFamily="18" charset="0"/>
              <a:cs typeface="Times New Roman" panose="02020603050405020304" pitchFamily="18" charset="0"/>
            </a:endParaRPr>
          </a:p>
        </p:txBody>
      </p:sp>
      <p:sp>
        <p:nvSpPr>
          <p:cNvPr id="13" name="Rectangle 3">
            <a:extLst>
              <a:ext uri="{FF2B5EF4-FFF2-40B4-BE49-F238E27FC236}">
                <a16:creationId xmlns:a16="http://schemas.microsoft.com/office/drawing/2014/main" id="{1C283E9D-5797-FD9B-2D33-A9082452729A}"/>
              </a:ext>
            </a:extLst>
          </p:cNvPr>
          <p:cNvSpPr>
            <a:spLocks noGrp="1" noChangeArrowheads="1"/>
          </p:cNvSpPr>
          <p:nvPr>
            <p:ph idx="1"/>
          </p:nvPr>
        </p:nvSpPr>
        <p:spPr bwMode="auto">
          <a:xfrm>
            <a:off x="533400" y="1305133"/>
            <a:ext cx="781812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zh-TW" sz="2000" dirty="0">
                <a:latin typeface="Times New Roman" panose="02020603050405020304" pitchFamily="18" charset="0"/>
                <a:cs typeface="Times New Roman" panose="02020603050405020304" pitchFamily="18" charset="0"/>
              </a:rPr>
              <a:t>Case 1 assertion:</a:t>
            </a:r>
            <a:endParaRPr kumimoji="0" lang="en-US" altLang="zh-TW"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kumimoji="0" lang="zh-TW" altLang="zh-TW"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圖片 3">
            <a:extLst>
              <a:ext uri="{FF2B5EF4-FFF2-40B4-BE49-F238E27FC236}">
                <a16:creationId xmlns:a16="http://schemas.microsoft.com/office/drawing/2014/main" id="{0DD1921A-8EAB-805B-4659-C2E9329E099B}"/>
              </a:ext>
            </a:extLst>
          </p:cNvPr>
          <p:cNvPicPr>
            <a:picLocks noChangeAspect="1"/>
          </p:cNvPicPr>
          <p:nvPr/>
        </p:nvPicPr>
        <p:blipFill>
          <a:blip r:embed="rId3"/>
          <a:stretch>
            <a:fillRect/>
          </a:stretch>
        </p:blipFill>
        <p:spPr>
          <a:xfrm>
            <a:off x="533400" y="1972211"/>
            <a:ext cx="10546769" cy="3812639"/>
          </a:xfrm>
          <a:prstGeom prst="rect">
            <a:avLst/>
          </a:prstGeom>
        </p:spPr>
      </p:pic>
      <p:sp>
        <p:nvSpPr>
          <p:cNvPr id="5" name="矩形 4">
            <a:extLst>
              <a:ext uri="{FF2B5EF4-FFF2-40B4-BE49-F238E27FC236}">
                <a16:creationId xmlns:a16="http://schemas.microsoft.com/office/drawing/2014/main" id="{17183CBA-5EB2-DAD7-4B12-1AD37D0B4858}"/>
              </a:ext>
            </a:extLst>
          </p:cNvPr>
          <p:cNvSpPr/>
          <p:nvPr/>
        </p:nvSpPr>
        <p:spPr>
          <a:xfrm>
            <a:off x="683888" y="2216971"/>
            <a:ext cx="10245790" cy="87463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F85516FF-829B-D1BF-ACF9-4C924314D8B5}"/>
              </a:ext>
            </a:extLst>
          </p:cNvPr>
          <p:cNvSpPr/>
          <p:nvPr/>
        </p:nvSpPr>
        <p:spPr>
          <a:xfrm>
            <a:off x="5304595" y="2651885"/>
            <a:ext cx="4840224" cy="2103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3FC590D9-D22C-E456-59C5-8B1D9E30738E}"/>
              </a:ext>
            </a:extLst>
          </p:cNvPr>
          <p:cNvSpPr/>
          <p:nvPr/>
        </p:nvSpPr>
        <p:spPr>
          <a:xfrm>
            <a:off x="5373519" y="2862197"/>
            <a:ext cx="5556159" cy="2103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5868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8" grpId="1"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ECE56-6C90-764D-B050-15DFCCAC830C}"/>
            </a:ext>
          </a:extLst>
        </p:cNvPr>
        <p:cNvGrpSpPr/>
        <p:nvPr/>
      </p:nvGrpSpPr>
      <p:grpSpPr>
        <a:xfrm>
          <a:off x="0" y="0"/>
          <a:ext cx="0" cy="0"/>
          <a:chOff x="0" y="0"/>
          <a:chExt cx="0" cy="0"/>
        </a:xfrm>
      </p:grpSpPr>
      <p:pic>
        <p:nvPicPr>
          <p:cNvPr id="10" name="圖片 9">
            <a:extLst>
              <a:ext uri="{FF2B5EF4-FFF2-40B4-BE49-F238E27FC236}">
                <a16:creationId xmlns:a16="http://schemas.microsoft.com/office/drawing/2014/main" id="{62A48355-F524-9289-8CED-422E4FEF6A2B}"/>
              </a:ext>
            </a:extLst>
          </p:cNvPr>
          <p:cNvPicPr>
            <a:picLocks noChangeAspect="1"/>
          </p:cNvPicPr>
          <p:nvPr/>
        </p:nvPicPr>
        <p:blipFill>
          <a:blip r:embed="rId3"/>
          <a:stretch>
            <a:fillRect/>
          </a:stretch>
        </p:blipFill>
        <p:spPr>
          <a:xfrm>
            <a:off x="0" y="1989728"/>
            <a:ext cx="12192000" cy="2878544"/>
          </a:xfrm>
          <a:prstGeom prst="rect">
            <a:avLst/>
          </a:prstGeom>
        </p:spPr>
      </p:pic>
      <p:sp>
        <p:nvSpPr>
          <p:cNvPr id="2" name="標題 1">
            <a:extLst>
              <a:ext uri="{FF2B5EF4-FFF2-40B4-BE49-F238E27FC236}">
                <a16:creationId xmlns:a16="http://schemas.microsoft.com/office/drawing/2014/main" id="{BB13AC16-4C1B-CE83-05B1-C5E1B9A2413B}"/>
              </a:ext>
            </a:extLst>
          </p:cNvPr>
          <p:cNvSpPr>
            <a:spLocks noGrp="1"/>
          </p:cNvSpPr>
          <p:nvPr>
            <p:ph type="title"/>
          </p:nvPr>
        </p:nvSpPr>
        <p:spPr>
          <a:xfrm>
            <a:off x="679579" y="18255"/>
            <a:ext cx="10515600" cy="1325563"/>
          </a:xfrm>
        </p:spPr>
        <p:txBody>
          <a:bodyPr/>
          <a:lstStyle/>
          <a:p>
            <a:r>
              <a:rPr lang="en-US" altLang="zh-TW" dirty="0">
                <a:latin typeface="Times New Roman" panose="02020603050405020304" pitchFamily="18" charset="0"/>
                <a:cs typeface="Times New Roman" panose="02020603050405020304" pitchFamily="18" charset="0"/>
              </a:rPr>
              <a:t>SVA</a:t>
            </a:r>
            <a:endParaRPr lang="zh-TW" altLang="en-US" b="1" dirty="0"/>
          </a:p>
        </p:txBody>
      </p:sp>
      <p:sp>
        <p:nvSpPr>
          <p:cNvPr id="4" name="投影片編號版面配置區 3">
            <a:extLst>
              <a:ext uri="{FF2B5EF4-FFF2-40B4-BE49-F238E27FC236}">
                <a16:creationId xmlns:a16="http://schemas.microsoft.com/office/drawing/2014/main" id="{94DEADBF-DDA1-0EC7-4132-E0F33B26DCF6}"/>
              </a:ext>
            </a:extLst>
          </p:cNvPr>
          <p:cNvSpPr>
            <a:spLocks noGrp="1"/>
          </p:cNvSpPr>
          <p:nvPr>
            <p:ph type="sldNum" sz="quarter" idx="12"/>
          </p:nvPr>
        </p:nvSpPr>
        <p:spPr/>
        <p:txBody>
          <a:bodyPr/>
          <a:lstStyle/>
          <a:p>
            <a:fld id="{28139757-2320-45D8-AB65-AF69A9F4A426}" type="slidenum">
              <a:rPr lang="zh-TW" altLang="en-US" smtClean="0"/>
              <a:t>14</a:t>
            </a:fld>
            <a:endParaRPr lang="zh-TW" altLang="en-US"/>
          </a:p>
        </p:txBody>
      </p:sp>
      <p:sp>
        <p:nvSpPr>
          <p:cNvPr id="5" name="Rectangle 3">
            <a:extLst>
              <a:ext uri="{FF2B5EF4-FFF2-40B4-BE49-F238E27FC236}">
                <a16:creationId xmlns:a16="http://schemas.microsoft.com/office/drawing/2014/main" id="{69BADBA3-067D-1918-21BE-4DC538A08CAF}"/>
              </a:ext>
            </a:extLst>
          </p:cNvPr>
          <p:cNvSpPr>
            <a:spLocks noGrp="1" noChangeArrowheads="1"/>
          </p:cNvSpPr>
          <p:nvPr>
            <p:ph idx="1"/>
          </p:nvPr>
        </p:nvSpPr>
        <p:spPr bwMode="auto">
          <a:xfrm>
            <a:off x="396240" y="1278890"/>
            <a:ext cx="1064514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zh-TW" sz="2000" dirty="0">
                <a:latin typeface="Times New Roman" panose="02020603050405020304" pitchFamily="18" charset="0"/>
                <a:cs typeface="Times New Roman" panose="02020603050405020304" pitchFamily="18" charset="0"/>
              </a:rPr>
              <a:t>Case 1:</a:t>
            </a:r>
            <a:r>
              <a:rPr lang="zh-TW" altLang="en-US" sz="2000" dirty="0">
                <a:latin typeface="Times New Roman" panose="02020603050405020304" pitchFamily="18" charset="0"/>
                <a:cs typeface="Times New Roman" panose="02020603050405020304" pitchFamily="18" charset="0"/>
              </a:rPr>
              <a:t> </a:t>
            </a:r>
            <a:r>
              <a:rPr kumimoji="0" lang="zh-TW" altLang="zh-TW"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 to take branch and prediction success</a:t>
            </a:r>
            <a:r>
              <a:rPr kumimoji="0" lang="en-US" altLang="zh-TW"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ful</a:t>
            </a:r>
            <a:r>
              <a:rPr kumimoji="0" lang="zh-TW"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TW"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wavefor</a:t>
            </a:r>
            <a:r>
              <a:rPr lang="en-US" altLang="zh-TW" sz="2000" dirty="0">
                <a:latin typeface="Times New Roman" panose="02020603050405020304" pitchFamily="18" charset="0"/>
                <a:cs typeface="Times New Roman" panose="02020603050405020304" pitchFamily="18" charset="0"/>
              </a:rPr>
              <a:t>m</a:t>
            </a:r>
            <a:endParaRPr kumimoji="0" lang="en-US" altLang="zh-TW"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altLang="zh-TW" sz="1800" dirty="0">
                <a:latin typeface="Arial" panose="020B0604020202020204" pitchFamily="34" charset="0"/>
              </a:rPr>
              <a:t> </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6" name="矩形 5">
            <a:extLst>
              <a:ext uri="{FF2B5EF4-FFF2-40B4-BE49-F238E27FC236}">
                <a16:creationId xmlns:a16="http://schemas.microsoft.com/office/drawing/2014/main" id="{AF0F7FB2-B15E-C4E6-B8E2-89D281EADA35}"/>
              </a:ext>
            </a:extLst>
          </p:cNvPr>
          <p:cNvSpPr/>
          <p:nvPr/>
        </p:nvSpPr>
        <p:spPr>
          <a:xfrm>
            <a:off x="11018520" y="2689860"/>
            <a:ext cx="1173480" cy="19351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54494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E6728-9FBA-37A0-C23D-9E8133C85C05}"/>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915287F1-5452-2F35-76FE-2A523E29AA5D}"/>
              </a:ext>
            </a:extLst>
          </p:cNvPr>
          <p:cNvSpPr>
            <a:spLocks noGrp="1"/>
          </p:cNvSpPr>
          <p:nvPr>
            <p:ph type="title"/>
          </p:nvPr>
        </p:nvSpPr>
        <p:spPr>
          <a:xfrm>
            <a:off x="688910" y="18255"/>
            <a:ext cx="10515600" cy="1325563"/>
          </a:xfrm>
        </p:spPr>
        <p:txBody>
          <a:bodyPr/>
          <a:lstStyle/>
          <a:p>
            <a:r>
              <a:rPr lang="en-US" altLang="zh-TW" dirty="0">
                <a:latin typeface="Times New Roman" panose="02020603050405020304" pitchFamily="18" charset="0"/>
                <a:cs typeface="Times New Roman" panose="02020603050405020304" pitchFamily="18" charset="0"/>
              </a:rPr>
              <a:t>SVA</a:t>
            </a:r>
            <a:endParaRPr lang="zh-TW" altLang="en-US" b="1" dirty="0">
              <a:latin typeface="Times New Roman" panose="02020603050405020304" pitchFamily="18" charset="0"/>
              <a:cs typeface="Times New Roman" panose="02020603050405020304" pitchFamily="18" charset="0"/>
            </a:endParaRPr>
          </a:p>
        </p:txBody>
      </p:sp>
      <p:sp>
        <p:nvSpPr>
          <p:cNvPr id="6" name="投影片編號版面配置區 5">
            <a:extLst>
              <a:ext uri="{FF2B5EF4-FFF2-40B4-BE49-F238E27FC236}">
                <a16:creationId xmlns:a16="http://schemas.microsoft.com/office/drawing/2014/main" id="{7BE22F24-0D26-A6AF-E25B-FE63F875CDD0}"/>
              </a:ext>
            </a:extLst>
          </p:cNvPr>
          <p:cNvSpPr>
            <a:spLocks noGrp="1"/>
          </p:cNvSpPr>
          <p:nvPr>
            <p:ph type="sldNum" sz="quarter" idx="12"/>
          </p:nvPr>
        </p:nvSpPr>
        <p:spPr/>
        <p:txBody>
          <a:bodyPr/>
          <a:lstStyle/>
          <a:p>
            <a:fld id="{28139757-2320-45D8-AB65-AF69A9F4A426}" type="slidenum">
              <a:rPr lang="zh-TW" altLang="en-US" smtClean="0">
                <a:latin typeface="Times New Roman" panose="02020603050405020304" pitchFamily="18" charset="0"/>
                <a:cs typeface="Times New Roman" panose="02020603050405020304" pitchFamily="18" charset="0"/>
              </a:rPr>
              <a:t>15</a:t>
            </a:fld>
            <a:endParaRPr lang="zh-TW" altLang="en-US">
              <a:latin typeface="Times New Roman" panose="02020603050405020304" pitchFamily="18" charset="0"/>
              <a:cs typeface="Times New Roman" panose="02020603050405020304" pitchFamily="18" charset="0"/>
            </a:endParaRPr>
          </a:p>
        </p:txBody>
      </p:sp>
      <p:sp>
        <p:nvSpPr>
          <p:cNvPr id="13" name="Rectangle 3">
            <a:extLst>
              <a:ext uri="{FF2B5EF4-FFF2-40B4-BE49-F238E27FC236}">
                <a16:creationId xmlns:a16="http://schemas.microsoft.com/office/drawing/2014/main" id="{4A05CEE5-452E-2257-1407-C99086919AD9}"/>
              </a:ext>
            </a:extLst>
          </p:cNvPr>
          <p:cNvSpPr>
            <a:spLocks noGrp="1" noChangeArrowheads="1"/>
          </p:cNvSpPr>
          <p:nvPr>
            <p:ph idx="1"/>
          </p:nvPr>
        </p:nvSpPr>
        <p:spPr bwMode="auto">
          <a:xfrm>
            <a:off x="533400" y="1305133"/>
            <a:ext cx="781812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zh-TW" sz="2000" dirty="0">
                <a:latin typeface="Times New Roman" panose="02020603050405020304" pitchFamily="18" charset="0"/>
                <a:cs typeface="Times New Roman" panose="02020603050405020304" pitchFamily="18" charset="0"/>
              </a:rPr>
              <a:t>Case 3 assertion:</a:t>
            </a:r>
            <a:endParaRPr kumimoji="0" lang="en-US" altLang="zh-TW"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endParaRPr kumimoji="0" lang="zh-TW" altLang="zh-TW"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圖片 3">
            <a:extLst>
              <a:ext uri="{FF2B5EF4-FFF2-40B4-BE49-F238E27FC236}">
                <a16:creationId xmlns:a16="http://schemas.microsoft.com/office/drawing/2014/main" id="{76A1A778-5062-7337-A16C-C04CE0DF7F50}"/>
              </a:ext>
            </a:extLst>
          </p:cNvPr>
          <p:cNvPicPr>
            <a:picLocks noChangeAspect="1"/>
          </p:cNvPicPr>
          <p:nvPr/>
        </p:nvPicPr>
        <p:blipFill>
          <a:blip r:embed="rId3"/>
          <a:stretch>
            <a:fillRect/>
          </a:stretch>
        </p:blipFill>
        <p:spPr>
          <a:xfrm>
            <a:off x="533400" y="1972211"/>
            <a:ext cx="10546769" cy="3812639"/>
          </a:xfrm>
          <a:prstGeom prst="rect">
            <a:avLst/>
          </a:prstGeom>
        </p:spPr>
      </p:pic>
      <p:sp>
        <p:nvSpPr>
          <p:cNvPr id="5" name="矩形 4">
            <a:extLst>
              <a:ext uri="{FF2B5EF4-FFF2-40B4-BE49-F238E27FC236}">
                <a16:creationId xmlns:a16="http://schemas.microsoft.com/office/drawing/2014/main" id="{CA4859CD-3C62-A506-C345-A5F6F912CF6C}"/>
              </a:ext>
            </a:extLst>
          </p:cNvPr>
          <p:cNvSpPr/>
          <p:nvPr/>
        </p:nvSpPr>
        <p:spPr>
          <a:xfrm>
            <a:off x="767708" y="3964144"/>
            <a:ext cx="10245790" cy="87463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C860CFE5-5E2B-AFA2-143F-D0F58C9272D8}"/>
              </a:ext>
            </a:extLst>
          </p:cNvPr>
          <p:cNvSpPr/>
          <p:nvPr/>
        </p:nvSpPr>
        <p:spPr>
          <a:xfrm>
            <a:off x="5236014" y="4399788"/>
            <a:ext cx="4857875" cy="2286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E4AE8E5E-2F68-7110-15D4-74A602468677}"/>
              </a:ext>
            </a:extLst>
          </p:cNvPr>
          <p:cNvSpPr/>
          <p:nvPr/>
        </p:nvSpPr>
        <p:spPr>
          <a:xfrm>
            <a:off x="5304939" y="4610100"/>
            <a:ext cx="5103981" cy="22867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4286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xit" presetSubtype="0" fill="hold" grpId="1" nodeType="withEffect">
                                  <p:stCondLst>
                                    <p:cond delay="0"/>
                                  </p:stCondLst>
                                  <p:childTnLst>
                                    <p:animEffect transition="out" filter="fade">
                                      <p:cBhvr>
                                        <p:cTn id="19" dur="500"/>
                                        <p:tgtEl>
                                          <p:spTgt spid="8"/>
                                        </p:tgtEl>
                                      </p:cBhvr>
                                    </p:animEffect>
                                    <p:set>
                                      <p:cBhvr>
                                        <p:cTn id="20"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8" grpId="1"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0D9A1B-F42F-A6EE-5306-C9594F15C418}"/>
              </a:ext>
            </a:extLst>
          </p:cNvPr>
          <p:cNvSpPr>
            <a:spLocks noGrp="1"/>
          </p:cNvSpPr>
          <p:nvPr>
            <p:ph type="title"/>
          </p:nvPr>
        </p:nvSpPr>
        <p:spPr>
          <a:xfrm>
            <a:off x="679579" y="18255"/>
            <a:ext cx="10515600" cy="1325563"/>
          </a:xfrm>
        </p:spPr>
        <p:txBody>
          <a:bodyPr/>
          <a:lstStyle/>
          <a:p>
            <a:r>
              <a:rPr lang="en-US" altLang="zh-TW">
                <a:latin typeface="Times New Roman" panose="02020603050405020304" pitchFamily="18" charset="0"/>
                <a:cs typeface="Times New Roman" panose="02020603050405020304" pitchFamily="18" charset="0"/>
              </a:rPr>
              <a:t>SVA</a:t>
            </a:r>
            <a:endParaRPr lang="zh-TW" altLang="en-US" b="1"/>
          </a:p>
        </p:txBody>
      </p:sp>
      <p:sp>
        <p:nvSpPr>
          <p:cNvPr id="9" name="矩形 8">
            <a:extLst>
              <a:ext uri="{FF2B5EF4-FFF2-40B4-BE49-F238E27FC236}">
                <a16:creationId xmlns:a16="http://schemas.microsoft.com/office/drawing/2014/main" id="{014AF9B9-D2B0-914C-B0EF-E7D352FB5E39}"/>
              </a:ext>
            </a:extLst>
          </p:cNvPr>
          <p:cNvSpPr/>
          <p:nvPr/>
        </p:nvSpPr>
        <p:spPr>
          <a:xfrm>
            <a:off x="3002279" y="5504050"/>
            <a:ext cx="587685" cy="34048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投影片編號版面配置區 3">
            <a:extLst>
              <a:ext uri="{FF2B5EF4-FFF2-40B4-BE49-F238E27FC236}">
                <a16:creationId xmlns:a16="http://schemas.microsoft.com/office/drawing/2014/main" id="{FA155729-80F8-23A6-9A75-2972FBA68246}"/>
              </a:ext>
            </a:extLst>
          </p:cNvPr>
          <p:cNvSpPr>
            <a:spLocks noGrp="1"/>
          </p:cNvSpPr>
          <p:nvPr>
            <p:ph type="sldNum" sz="quarter" idx="12"/>
          </p:nvPr>
        </p:nvSpPr>
        <p:spPr/>
        <p:txBody>
          <a:bodyPr/>
          <a:lstStyle/>
          <a:p>
            <a:fld id="{28139757-2320-45D8-AB65-AF69A9F4A426}" type="slidenum">
              <a:rPr lang="zh-TW" altLang="en-US" smtClean="0"/>
              <a:t>16</a:t>
            </a:fld>
            <a:endParaRPr lang="zh-TW" altLang="en-US"/>
          </a:p>
        </p:txBody>
      </p:sp>
      <p:sp>
        <p:nvSpPr>
          <p:cNvPr id="8" name="Rectangle 3">
            <a:extLst>
              <a:ext uri="{FF2B5EF4-FFF2-40B4-BE49-F238E27FC236}">
                <a16:creationId xmlns:a16="http://schemas.microsoft.com/office/drawing/2014/main" id="{DB90D6B9-D17C-7DE9-5827-0ED4E865FCF1}"/>
              </a:ext>
            </a:extLst>
          </p:cNvPr>
          <p:cNvSpPr>
            <a:spLocks noGrp="1" noChangeArrowheads="1"/>
          </p:cNvSpPr>
          <p:nvPr>
            <p:ph idx="1"/>
          </p:nvPr>
        </p:nvSpPr>
        <p:spPr bwMode="auto">
          <a:xfrm>
            <a:off x="773430" y="1147763"/>
            <a:ext cx="1084707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indent="0" eaLnBrk="0" fontAlgn="base" hangingPunct="0">
              <a:lnSpc>
                <a:spcPct val="100000"/>
              </a:lnSpc>
              <a:spcBef>
                <a:spcPct val="0"/>
              </a:spcBef>
              <a:spcAft>
                <a:spcPct val="0"/>
              </a:spcAft>
              <a:buNone/>
            </a:pPr>
            <a:r>
              <a:rPr lang="en-US" altLang="zh-TW" sz="2000" dirty="0">
                <a:latin typeface="Times New Roman" panose="02020603050405020304" pitchFamily="18" charset="0"/>
                <a:cs typeface="Times New Roman" panose="02020603050405020304" pitchFamily="18" charset="0"/>
              </a:rPr>
              <a:t>Case 3:</a:t>
            </a:r>
            <a:r>
              <a:rPr lang="zh-TW" altLang="en-US" sz="2000" dirty="0">
                <a:latin typeface="Times New Roman" panose="02020603050405020304" pitchFamily="18" charset="0"/>
                <a:cs typeface="Times New Roman" panose="02020603050405020304" pitchFamily="18" charset="0"/>
              </a:rPr>
              <a:t> </a:t>
            </a:r>
            <a:r>
              <a:rPr kumimoji="0" lang="zh-TW" altLang="zh-TW"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 to take branch and prediction failed</a:t>
            </a:r>
            <a:r>
              <a:rPr kumimoji="0" lang="en-US" altLang="zh-TW"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wavefor</a:t>
            </a:r>
            <a:r>
              <a:rPr lang="en-US" altLang="zh-TW" sz="2000" dirty="0">
                <a:latin typeface="Times New Roman" panose="02020603050405020304" pitchFamily="18" charset="0"/>
                <a:cs typeface="Times New Roman" panose="02020603050405020304" pitchFamily="18" charset="0"/>
              </a:rPr>
              <a:t>m</a:t>
            </a:r>
            <a:endParaRPr kumimoji="0" lang="en-US" altLang="zh-TW"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eaLnBrk="0" fontAlgn="base" hangingPunct="0">
              <a:lnSpc>
                <a:spcPct val="100000"/>
              </a:lnSpc>
              <a:spcBef>
                <a:spcPct val="0"/>
              </a:spcBef>
              <a:spcAft>
                <a:spcPct val="0"/>
              </a:spcAft>
              <a:buNone/>
            </a:pPr>
            <a:r>
              <a:rPr lang="en-US" altLang="zh-TW" sz="1800" dirty="0">
                <a:latin typeface="Arial" panose="020B0604020202020204" pitchFamily="34" charset="0"/>
              </a:rPr>
              <a:t> </a:t>
            </a:r>
            <a:endParaRPr kumimoji="0" lang="en-US" altLang="zh-TW"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None/>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pic>
        <p:nvPicPr>
          <p:cNvPr id="16" name="圖片 15" descr="一張含有 行, 文字, 繪圖, 數字 的圖片&#10;&#10;自動產生的描述">
            <a:extLst>
              <a:ext uri="{FF2B5EF4-FFF2-40B4-BE49-F238E27FC236}">
                <a16:creationId xmlns:a16="http://schemas.microsoft.com/office/drawing/2014/main" id="{D13E95FD-7CB0-1115-FE73-AB8A15E24E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579" y="1723684"/>
            <a:ext cx="9907383" cy="2505425"/>
          </a:xfrm>
          <a:prstGeom prst="rect">
            <a:avLst/>
          </a:prstGeom>
        </p:spPr>
      </p:pic>
      <p:sp>
        <p:nvSpPr>
          <p:cNvPr id="17" name="框架 16">
            <a:extLst>
              <a:ext uri="{FF2B5EF4-FFF2-40B4-BE49-F238E27FC236}">
                <a16:creationId xmlns:a16="http://schemas.microsoft.com/office/drawing/2014/main" id="{6C2A1001-10AE-8D06-7A50-40974B2EA7F9}"/>
              </a:ext>
            </a:extLst>
          </p:cNvPr>
          <p:cNvSpPr/>
          <p:nvPr/>
        </p:nvSpPr>
        <p:spPr>
          <a:xfrm>
            <a:off x="6896100" y="3429001"/>
            <a:ext cx="2362200" cy="977900"/>
          </a:xfrm>
          <a:prstGeom prst="frame">
            <a:avLst>
              <a:gd name="adj1" fmla="val 3198"/>
            </a:avLst>
          </a:prstGeom>
          <a:solidFill>
            <a:srgbClr val="FF33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1108036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0ADBA0-7F4C-006B-1AB2-156E63A5B7F8}"/>
              </a:ext>
            </a:extLst>
          </p:cNvPr>
          <p:cNvSpPr>
            <a:spLocks noGrp="1"/>
          </p:cNvSpPr>
          <p:nvPr>
            <p:ph type="title"/>
          </p:nvPr>
        </p:nvSpPr>
        <p:spPr>
          <a:xfrm>
            <a:off x="698241" y="0"/>
            <a:ext cx="10515600" cy="1325563"/>
          </a:xfrm>
        </p:spPr>
        <p:txBody>
          <a:bodyPr/>
          <a:lstStyle/>
          <a:p>
            <a:r>
              <a:rPr lang="en-US" altLang="zh-TW">
                <a:latin typeface="Times New Roman" panose="02020603050405020304" pitchFamily="18" charset="0"/>
                <a:cs typeface="Times New Roman" panose="02020603050405020304" pitchFamily="18" charset="0"/>
              </a:rPr>
              <a:t>Outline</a:t>
            </a:r>
            <a:endParaRPr lang="zh-TW" altLang="en-US">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7E036427-9FE9-4564-881D-3D4813487680}"/>
              </a:ext>
            </a:extLst>
          </p:cNvPr>
          <p:cNvSpPr>
            <a:spLocks noGrp="1"/>
          </p:cNvSpPr>
          <p:nvPr>
            <p:ph idx="1"/>
          </p:nvPr>
        </p:nvSpPr>
        <p:spPr>
          <a:xfrm>
            <a:off x="838200" y="1325563"/>
            <a:ext cx="10515600" cy="4351338"/>
          </a:xfrm>
        </p:spPr>
        <p:txBody>
          <a:bodyPr/>
          <a:lstStyle/>
          <a:p>
            <a:pPr>
              <a:lnSpc>
                <a:spcPct val="150000"/>
              </a:lnSpc>
            </a:pPr>
            <a:r>
              <a:rPr lang="en-US" altLang="zh-TW">
                <a:solidFill>
                  <a:schemeClr val="bg2">
                    <a:lumMod val="75000"/>
                  </a:schemeClr>
                </a:solidFill>
                <a:latin typeface="Times New Roman" panose="02020603050405020304" pitchFamily="18" charset="0"/>
                <a:cs typeface="Times New Roman" panose="02020603050405020304" pitchFamily="18" charset="0"/>
              </a:rPr>
              <a:t>Design Architecture and Datapath</a:t>
            </a:r>
          </a:p>
          <a:p>
            <a:pPr>
              <a:lnSpc>
                <a:spcPct val="150000"/>
              </a:lnSpc>
            </a:pPr>
            <a:r>
              <a:rPr lang="en-US" altLang="zh-TW">
                <a:solidFill>
                  <a:schemeClr val="bg2">
                    <a:lumMod val="75000"/>
                  </a:schemeClr>
                </a:solidFill>
                <a:latin typeface="Times New Roman" panose="02020603050405020304" pitchFamily="18" charset="0"/>
                <a:cs typeface="Times New Roman" panose="02020603050405020304" pitchFamily="18" charset="0"/>
              </a:rPr>
              <a:t>Verification Technique and Properties</a:t>
            </a:r>
          </a:p>
          <a:p>
            <a:pPr lvl="1">
              <a:lnSpc>
                <a:spcPct val="150000"/>
              </a:lnSpc>
            </a:pPr>
            <a:r>
              <a:rPr lang="en-US" altLang="zh-TW">
                <a:solidFill>
                  <a:schemeClr val="bg2">
                    <a:lumMod val="75000"/>
                  </a:schemeClr>
                </a:solidFill>
                <a:latin typeface="Times New Roman" panose="02020603050405020304" pitchFamily="18" charset="0"/>
                <a:cs typeface="Times New Roman" panose="02020603050405020304" pitchFamily="18" charset="0"/>
              </a:rPr>
              <a:t>Pipeline Follower</a:t>
            </a:r>
          </a:p>
          <a:p>
            <a:pPr lvl="1">
              <a:lnSpc>
                <a:spcPct val="150000"/>
              </a:lnSpc>
            </a:pPr>
            <a:r>
              <a:rPr lang="en-US" altLang="zh-TW">
                <a:solidFill>
                  <a:schemeClr val="bg2">
                    <a:lumMod val="75000"/>
                  </a:schemeClr>
                </a:solidFill>
                <a:latin typeface="Times New Roman" panose="02020603050405020304" pitchFamily="18" charset="0"/>
                <a:cs typeface="Times New Roman" panose="02020603050405020304" pitchFamily="18" charset="0"/>
              </a:rPr>
              <a:t>SVA Code for B-type Instruction</a:t>
            </a:r>
          </a:p>
          <a:p>
            <a:pPr>
              <a:lnSpc>
                <a:spcPct val="150000"/>
              </a:lnSpc>
            </a:pPr>
            <a:r>
              <a:rPr lang="en-US" altLang="zh-TW">
                <a:latin typeface="Times New Roman" panose="02020603050405020304" pitchFamily="18" charset="0"/>
                <a:cs typeface="Times New Roman" panose="02020603050405020304" pitchFamily="18" charset="0"/>
              </a:rPr>
              <a:t>Bugs Detection</a:t>
            </a:r>
            <a:endParaRPr lang="zh-TW" altLang="en-US">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6DDA2473-336E-71B1-17F3-184DEEBD9972}"/>
              </a:ext>
            </a:extLst>
          </p:cNvPr>
          <p:cNvSpPr>
            <a:spLocks noGrp="1"/>
          </p:cNvSpPr>
          <p:nvPr>
            <p:ph type="sldNum" sz="quarter" idx="12"/>
          </p:nvPr>
        </p:nvSpPr>
        <p:spPr/>
        <p:txBody>
          <a:bodyPr/>
          <a:lstStyle/>
          <a:p>
            <a:fld id="{28139757-2320-45D8-AB65-AF69A9F4A426}" type="slidenum">
              <a:rPr lang="zh-TW" altLang="en-US" smtClean="0"/>
              <a:t>17</a:t>
            </a:fld>
            <a:endParaRPr lang="zh-TW" altLang="en-US"/>
          </a:p>
        </p:txBody>
      </p:sp>
    </p:spTree>
    <p:extLst>
      <p:ext uri="{BB962C8B-B14F-4D97-AF65-F5344CB8AC3E}">
        <p14:creationId xmlns:p14="http://schemas.microsoft.com/office/powerpoint/2010/main" val="2886480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4CF6F3-522E-3F0F-A0D9-86D2CE5400D2}"/>
              </a:ext>
            </a:extLst>
          </p:cNvPr>
          <p:cNvSpPr>
            <a:spLocks noGrp="1"/>
          </p:cNvSpPr>
          <p:nvPr>
            <p:ph type="title"/>
          </p:nvPr>
        </p:nvSpPr>
        <p:spPr>
          <a:xfrm>
            <a:off x="716902" y="18255"/>
            <a:ext cx="10515600" cy="1325563"/>
          </a:xfrm>
        </p:spPr>
        <p:txBody>
          <a:bodyPr/>
          <a:lstStyle/>
          <a:p>
            <a:r>
              <a:rPr lang="en-US" altLang="zh-TW">
                <a:latin typeface="Times New Roman" panose="02020603050405020304" pitchFamily="18" charset="0"/>
                <a:cs typeface="Times New Roman" panose="02020603050405020304" pitchFamily="18" charset="0"/>
              </a:rPr>
              <a:t>Bugs Detection</a:t>
            </a:r>
            <a:r>
              <a:rPr lang="zh-TW" altLang="en-US">
                <a:latin typeface="Times New Roman" panose="02020603050405020304" pitchFamily="18" charset="0"/>
                <a:cs typeface="Times New Roman" panose="02020603050405020304" pitchFamily="18" charset="0"/>
              </a:rPr>
              <a:t> </a:t>
            </a:r>
            <a:r>
              <a:rPr lang="en-US" altLang="zh-TW">
                <a:latin typeface="Times New Roman" panose="02020603050405020304" pitchFamily="18" charset="0"/>
                <a:cs typeface="Times New Roman" panose="02020603050405020304" pitchFamily="18" charset="0"/>
              </a:rPr>
              <a:t>-</a:t>
            </a:r>
            <a:r>
              <a:rPr lang="zh-TW" altLang="en-US">
                <a:latin typeface="Times New Roman" panose="02020603050405020304" pitchFamily="18" charset="0"/>
                <a:cs typeface="Times New Roman" panose="02020603050405020304" pitchFamily="18" charset="0"/>
              </a:rPr>
              <a:t> </a:t>
            </a:r>
            <a:r>
              <a:rPr lang="en-US" altLang="zh-TW">
                <a:latin typeface="Times New Roman" panose="02020603050405020304" pitchFamily="18" charset="0"/>
                <a:cs typeface="Times New Roman" panose="02020603050405020304" pitchFamily="18" charset="0"/>
              </a:rPr>
              <a:t>1</a:t>
            </a:r>
            <a:endParaRPr lang="zh-TW" altLang="en-US"/>
          </a:p>
        </p:txBody>
      </p:sp>
      <p:sp>
        <p:nvSpPr>
          <p:cNvPr id="3" name="內容版面配置區 2">
            <a:extLst>
              <a:ext uri="{FF2B5EF4-FFF2-40B4-BE49-F238E27FC236}">
                <a16:creationId xmlns:a16="http://schemas.microsoft.com/office/drawing/2014/main" id="{60F25FB9-0303-7498-D927-027DC4470596}"/>
              </a:ext>
            </a:extLst>
          </p:cNvPr>
          <p:cNvSpPr>
            <a:spLocks noGrp="1"/>
          </p:cNvSpPr>
          <p:nvPr>
            <p:ph idx="1"/>
          </p:nvPr>
        </p:nvSpPr>
        <p:spPr>
          <a:xfrm>
            <a:off x="716902" y="1211939"/>
            <a:ext cx="10515600" cy="4666445"/>
          </a:xfrm>
        </p:spPr>
        <p:txBody>
          <a:bodyPr>
            <a:normAutofit/>
          </a:bodyPr>
          <a:lstStyle/>
          <a:p>
            <a:r>
              <a:rPr lang="en-US" altLang="zh-TW" sz="2000" dirty="0">
                <a:latin typeface="Times New Roman" panose="02020603050405020304" pitchFamily="18" charset="0"/>
                <a:cs typeface="Times New Roman" panose="02020603050405020304" pitchFamily="18" charset="0"/>
              </a:rPr>
              <a:t>Where is the bug</a:t>
            </a:r>
            <a:endParaRPr lang="zh-TW" altLang="en-US" sz="2000" dirty="0">
              <a:latin typeface="Times New Roman" panose="02020603050405020304" pitchFamily="18" charset="0"/>
              <a:cs typeface="Times New Roman" panose="02020603050405020304" pitchFamily="18" charset="0"/>
            </a:endParaRPr>
          </a:p>
        </p:txBody>
      </p:sp>
      <p:pic>
        <p:nvPicPr>
          <p:cNvPr id="9" name="圖片 8">
            <a:extLst>
              <a:ext uri="{FF2B5EF4-FFF2-40B4-BE49-F238E27FC236}">
                <a16:creationId xmlns:a16="http://schemas.microsoft.com/office/drawing/2014/main" id="{203B7EF5-C21C-6C2E-E076-677A1C55AF06}"/>
              </a:ext>
            </a:extLst>
          </p:cNvPr>
          <p:cNvPicPr>
            <a:picLocks noChangeAspect="1"/>
          </p:cNvPicPr>
          <p:nvPr/>
        </p:nvPicPr>
        <p:blipFill>
          <a:blip r:embed="rId3"/>
          <a:stretch>
            <a:fillRect/>
          </a:stretch>
        </p:blipFill>
        <p:spPr>
          <a:xfrm>
            <a:off x="-570323" y="7152204"/>
            <a:ext cx="9840698" cy="2295845"/>
          </a:xfrm>
          <a:prstGeom prst="rect">
            <a:avLst/>
          </a:prstGeom>
        </p:spPr>
      </p:pic>
      <p:pic>
        <p:nvPicPr>
          <p:cNvPr id="6" name="圖片 5" descr="一張含有 文字, 螢幕擷取畫面, 數字, 平行 的圖片&#10;&#10;自動產生的描述">
            <a:extLst>
              <a:ext uri="{FF2B5EF4-FFF2-40B4-BE49-F238E27FC236}">
                <a16:creationId xmlns:a16="http://schemas.microsoft.com/office/drawing/2014/main" id="{575A178F-9A50-F625-B6D6-7E8EB08EDD29}"/>
              </a:ext>
            </a:extLst>
          </p:cNvPr>
          <p:cNvPicPr>
            <a:picLocks noChangeAspect="1"/>
          </p:cNvPicPr>
          <p:nvPr/>
        </p:nvPicPr>
        <p:blipFill>
          <a:blip r:embed="rId4"/>
          <a:stretch>
            <a:fillRect/>
          </a:stretch>
        </p:blipFill>
        <p:spPr>
          <a:xfrm>
            <a:off x="206030" y="1973134"/>
            <a:ext cx="11944350" cy="3905250"/>
          </a:xfrm>
          <a:prstGeom prst="rect">
            <a:avLst/>
          </a:prstGeom>
        </p:spPr>
      </p:pic>
      <p:sp>
        <p:nvSpPr>
          <p:cNvPr id="10" name="框架 9">
            <a:extLst>
              <a:ext uri="{FF2B5EF4-FFF2-40B4-BE49-F238E27FC236}">
                <a16:creationId xmlns:a16="http://schemas.microsoft.com/office/drawing/2014/main" id="{50CD5FF1-D3BA-8461-A91D-F3F3F574F73C}"/>
              </a:ext>
            </a:extLst>
          </p:cNvPr>
          <p:cNvSpPr/>
          <p:nvPr/>
        </p:nvSpPr>
        <p:spPr>
          <a:xfrm>
            <a:off x="7635228" y="5369934"/>
            <a:ext cx="1511300" cy="276127"/>
          </a:xfrm>
          <a:prstGeom prst="frame">
            <a:avLst>
              <a:gd name="adj1" fmla="val 6227"/>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1" name="框架 10">
            <a:extLst>
              <a:ext uri="{FF2B5EF4-FFF2-40B4-BE49-F238E27FC236}">
                <a16:creationId xmlns:a16="http://schemas.microsoft.com/office/drawing/2014/main" id="{2196E2C5-369E-1B60-898D-5C1E68267090}"/>
              </a:ext>
            </a:extLst>
          </p:cNvPr>
          <p:cNvSpPr/>
          <p:nvPr/>
        </p:nvSpPr>
        <p:spPr>
          <a:xfrm>
            <a:off x="7635228" y="4688168"/>
            <a:ext cx="1511300" cy="495352"/>
          </a:xfrm>
          <a:prstGeom prst="frame">
            <a:avLst>
              <a:gd name="adj1" fmla="val 6227"/>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2" name="框架 11">
            <a:extLst>
              <a:ext uri="{FF2B5EF4-FFF2-40B4-BE49-F238E27FC236}">
                <a16:creationId xmlns:a16="http://schemas.microsoft.com/office/drawing/2014/main" id="{2EFBD550-1DCC-5860-E9B7-923E8A2C8F4E}"/>
              </a:ext>
            </a:extLst>
          </p:cNvPr>
          <p:cNvSpPr/>
          <p:nvPr/>
        </p:nvSpPr>
        <p:spPr>
          <a:xfrm>
            <a:off x="11553177" y="2617210"/>
            <a:ext cx="638823" cy="539652"/>
          </a:xfrm>
          <a:prstGeom prst="frame">
            <a:avLst>
              <a:gd name="adj1" fmla="val 6227"/>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3" name="框架 12">
            <a:extLst>
              <a:ext uri="{FF2B5EF4-FFF2-40B4-BE49-F238E27FC236}">
                <a16:creationId xmlns:a16="http://schemas.microsoft.com/office/drawing/2014/main" id="{11B4C7B4-B430-036B-7248-6339F696AE2C}"/>
              </a:ext>
            </a:extLst>
          </p:cNvPr>
          <p:cNvSpPr/>
          <p:nvPr/>
        </p:nvSpPr>
        <p:spPr>
          <a:xfrm>
            <a:off x="9831679" y="5507997"/>
            <a:ext cx="638823" cy="367201"/>
          </a:xfrm>
          <a:prstGeom prst="frame">
            <a:avLst>
              <a:gd name="adj1" fmla="val 6227"/>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4" name="投影片編號版面配置區 3">
            <a:extLst>
              <a:ext uri="{FF2B5EF4-FFF2-40B4-BE49-F238E27FC236}">
                <a16:creationId xmlns:a16="http://schemas.microsoft.com/office/drawing/2014/main" id="{BEBD31E9-DFC5-D8B7-7E19-CFC22A7C882E}"/>
              </a:ext>
            </a:extLst>
          </p:cNvPr>
          <p:cNvSpPr>
            <a:spLocks noGrp="1"/>
          </p:cNvSpPr>
          <p:nvPr>
            <p:ph type="sldNum" sz="quarter" idx="12"/>
          </p:nvPr>
        </p:nvSpPr>
        <p:spPr/>
        <p:txBody>
          <a:bodyPr/>
          <a:lstStyle/>
          <a:p>
            <a:fld id="{28139757-2320-45D8-AB65-AF69A9F4A426}" type="slidenum">
              <a:rPr lang="zh-TW" altLang="en-US" smtClean="0"/>
              <a:t>18</a:t>
            </a:fld>
            <a:endParaRPr lang="zh-TW" altLang="en-US"/>
          </a:p>
        </p:txBody>
      </p:sp>
    </p:spTree>
    <p:extLst>
      <p:ext uri="{BB962C8B-B14F-4D97-AF65-F5344CB8AC3E}">
        <p14:creationId xmlns:p14="http://schemas.microsoft.com/office/powerpoint/2010/main" val="372570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EEAE2-4373-A30B-7345-0FDF15EB815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97003B3C-061F-BFAB-F247-78C3114B7861}"/>
              </a:ext>
            </a:extLst>
          </p:cNvPr>
          <p:cNvSpPr>
            <a:spLocks noGrp="1"/>
          </p:cNvSpPr>
          <p:nvPr>
            <p:ph type="title"/>
          </p:nvPr>
        </p:nvSpPr>
        <p:spPr>
          <a:xfrm>
            <a:off x="679579" y="18255"/>
            <a:ext cx="10515600" cy="1325563"/>
          </a:xfrm>
        </p:spPr>
        <p:txBody>
          <a:bodyPr/>
          <a:lstStyle/>
          <a:p>
            <a:r>
              <a:rPr lang="en-US" altLang="zh-TW" dirty="0">
                <a:latin typeface="Times New Roman" panose="02020603050405020304" pitchFamily="18" charset="0"/>
                <a:cs typeface="Times New Roman" panose="02020603050405020304" pitchFamily="18" charset="0"/>
              </a:rPr>
              <a:t>Bugs Detection</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1</a:t>
            </a:r>
            <a:endParaRPr lang="zh-TW" altLang="en-US" dirty="0"/>
          </a:p>
        </p:txBody>
      </p:sp>
      <p:sp>
        <p:nvSpPr>
          <p:cNvPr id="3" name="內容版面配置區 2">
            <a:extLst>
              <a:ext uri="{FF2B5EF4-FFF2-40B4-BE49-F238E27FC236}">
                <a16:creationId xmlns:a16="http://schemas.microsoft.com/office/drawing/2014/main" id="{BCFF857E-399E-106B-8731-506837328125}"/>
              </a:ext>
            </a:extLst>
          </p:cNvPr>
          <p:cNvSpPr>
            <a:spLocks noGrp="1"/>
          </p:cNvSpPr>
          <p:nvPr>
            <p:ph idx="1"/>
          </p:nvPr>
        </p:nvSpPr>
        <p:spPr>
          <a:xfrm>
            <a:off x="289560" y="990600"/>
            <a:ext cx="10905619" cy="4915775"/>
          </a:xfrm>
        </p:spPr>
        <p:txBody>
          <a:bodyPr>
            <a:normAutofit/>
          </a:bodyPr>
          <a:lstStyle/>
          <a:p>
            <a:pPr lvl="1"/>
            <a:r>
              <a:rPr lang="en-US" altLang="zh-TW" sz="2000" dirty="0">
                <a:latin typeface="Times New Roman" panose="02020603050405020304" pitchFamily="18" charset="0"/>
                <a:cs typeface="Times New Roman" panose="02020603050405020304" pitchFamily="18" charset="0"/>
              </a:rPr>
              <a:t>Fix the bug</a:t>
            </a:r>
          </a:p>
          <a:p>
            <a:pPr marL="457200" lvl="1" indent="0">
              <a:buNone/>
            </a:pPr>
            <a:r>
              <a:rPr lang="en-US" altLang="zh-TW" sz="2000" dirty="0">
                <a:latin typeface="Times New Roman" panose="02020603050405020304" pitchFamily="18" charset="0"/>
                <a:cs typeface="Times New Roman" panose="02020603050405020304" pitchFamily="18" charset="0"/>
              </a:rPr>
              <a:t>	original:</a:t>
            </a:r>
            <a:endParaRPr lang="zh-TW" altLang="en-US" sz="2000" dirty="0">
              <a:latin typeface="Times New Roman" panose="02020603050405020304" pitchFamily="18" charset="0"/>
              <a:cs typeface="Times New Roman" panose="02020603050405020304" pitchFamily="18" charset="0"/>
            </a:endParaRPr>
          </a:p>
        </p:txBody>
      </p:sp>
      <p:pic>
        <p:nvPicPr>
          <p:cNvPr id="6" name="圖片 5" descr="一張含有 文字, 螢幕擷取畫面, 字型, 數字 的圖片&#10;&#10;自動產生的描述">
            <a:extLst>
              <a:ext uri="{FF2B5EF4-FFF2-40B4-BE49-F238E27FC236}">
                <a16:creationId xmlns:a16="http://schemas.microsoft.com/office/drawing/2014/main" id="{21D14F3C-E2B0-7DFE-1EDA-083ED33E30CE}"/>
              </a:ext>
            </a:extLst>
          </p:cNvPr>
          <p:cNvPicPr>
            <a:picLocks noChangeAspect="1"/>
          </p:cNvPicPr>
          <p:nvPr/>
        </p:nvPicPr>
        <p:blipFill>
          <a:blip r:embed="rId3"/>
          <a:stretch>
            <a:fillRect/>
          </a:stretch>
        </p:blipFill>
        <p:spPr>
          <a:xfrm>
            <a:off x="1259288" y="1680133"/>
            <a:ext cx="6649750" cy="4451229"/>
          </a:xfrm>
          <a:prstGeom prst="rect">
            <a:avLst/>
          </a:prstGeom>
        </p:spPr>
      </p:pic>
      <p:sp>
        <p:nvSpPr>
          <p:cNvPr id="7" name="投影片編號版面配置區 6">
            <a:extLst>
              <a:ext uri="{FF2B5EF4-FFF2-40B4-BE49-F238E27FC236}">
                <a16:creationId xmlns:a16="http://schemas.microsoft.com/office/drawing/2014/main" id="{98B3C47A-0E2C-41CC-FE12-E6FCC708D452}"/>
              </a:ext>
            </a:extLst>
          </p:cNvPr>
          <p:cNvSpPr>
            <a:spLocks noGrp="1"/>
          </p:cNvSpPr>
          <p:nvPr>
            <p:ph type="sldNum" sz="quarter" idx="12"/>
          </p:nvPr>
        </p:nvSpPr>
        <p:spPr/>
        <p:txBody>
          <a:bodyPr/>
          <a:lstStyle/>
          <a:p>
            <a:fld id="{28139757-2320-45D8-AB65-AF69A9F4A426}" type="slidenum">
              <a:rPr lang="zh-TW" altLang="en-US" smtClean="0"/>
              <a:t>19</a:t>
            </a:fld>
            <a:endParaRPr lang="zh-TW" altLang="en-US"/>
          </a:p>
        </p:txBody>
      </p:sp>
      <p:sp>
        <p:nvSpPr>
          <p:cNvPr id="9" name="框架 8">
            <a:extLst>
              <a:ext uri="{FF2B5EF4-FFF2-40B4-BE49-F238E27FC236}">
                <a16:creationId xmlns:a16="http://schemas.microsoft.com/office/drawing/2014/main" id="{27D542D6-A910-7678-D9B4-F7B5274E6732}"/>
              </a:ext>
            </a:extLst>
          </p:cNvPr>
          <p:cNvSpPr/>
          <p:nvPr/>
        </p:nvSpPr>
        <p:spPr>
          <a:xfrm>
            <a:off x="2903854" y="4291625"/>
            <a:ext cx="4769486" cy="311052"/>
          </a:xfrm>
          <a:prstGeom prst="frame">
            <a:avLst>
              <a:gd name="adj1" fmla="val 6227"/>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1" name="內容版面配置區 2">
            <a:extLst>
              <a:ext uri="{FF2B5EF4-FFF2-40B4-BE49-F238E27FC236}">
                <a16:creationId xmlns:a16="http://schemas.microsoft.com/office/drawing/2014/main" id="{95A75995-D506-A67E-B193-1AABEC1E7DBC}"/>
              </a:ext>
            </a:extLst>
          </p:cNvPr>
          <p:cNvSpPr txBox="1">
            <a:spLocks/>
          </p:cNvSpPr>
          <p:nvPr/>
        </p:nvSpPr>
        <p:spPr>
          <a:xfrm>
            <a:off x="289559" y="990600"/>
            <a:ext cx="10905619" cy="4938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3647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0ADBA0-7F4C-006B-1AB2-156E63A5B7F8}"/>
              </a:ext>
            </a:extLst>
          </p:cNvPr>
          <p:cNvSpPr>
            <a:spLocks noGrp="1"/>
          </p:cNvSpPr>
          <p:nvPr>
            <p:ph type="title"/>
          </p:nvPr>
        </p:nvSpPr>
        <p:spPr>
          <a:xfrm>
            <a:off x="614266" y="0"/>
            <a:ext cx="10515600" cy="1325563"/>
          </a:xfrm>
        </p:spPr>
        <p:txBody>
          <a:bodyPr/>
          <a:lstStyle/>
          <a:p>
            <a:r>
              <a:rPr lang="en-US" altLang="zh-TW">
                <a:latin typeface="Times New Roman" panose="02020603050405020304" pitchFamily="18" charset="0"/>
                <a:cs typeface="Times New Roman" panose="02020603050405020304" pitchFamily="18" charset="0"/>
              </a:rPr>
              <a:t>Outline</a:t>
            </a:r>
            <a:endParaRPr lang="zh-TW" altLang="en-US">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7E036427-9FE9-4564-881D-3D4813487680}"/>
              </a:ext>
            </a:extLst>
          </p:cNvPr>
          <p:cNvSpPr>
            <a:spLocks noGrp="1"/>
          </p:cNvSpPr>
          <p:nvPr>
            <p:ph idx="1"/>
          </p:nvPr>
        </p:nvSpPr>
        <p:spPr>
          <a:xfrm>
            <a:off x="614266" y="1452400"/>
            <a:ext cx="10515600" cy="4351338"/>
          </a:xfrm>
        </p:spPr>
        <p:txBody>
          <a:bodyPr/>
          <a:lstStyle/>
          <a:p>
            <a:pPr>
              <a:lnSpc>
                <a:spcPct val="150000"/>
              </a:lnSpc>
            </a:pPr>
            <a:r>
              <a:rPr lang="en-US" altLang="zh-TW" dirty="0">
                <a:latin typeface="Times New Roman" panose="02020603050405020304" pitchFamily="18" charset="0"/>
                <a:cs typeface="Times New Roman" panose="02020603050405020304" pitchFamily="18" charset="0"/>
              </a:rPr>
              <a:t>Design Architecture and Datapath</a:t>
            </a:r>
          </a:p>
          <a:p>
            <a:pPr>
              <a:lnSpc>
                <a:spcPct val="150000"/>
              </a:lnSpc>
            </a:pPr>
            <a:r>
              <a:rPr lang="en-US" altLang="zh-TW" dirty="0">
                <a:latin typeface="Times New Roman" panose="02020603050405020304" pitchFamily="18" charset="0"/>
                <a:cs typeface="Times New Roman" panose="02020603050405020304" pitchFamily="18" charset="0"/>
              </a:rPr>
              <a:t>Verification Technique and Properties</a:t>
            </a:r>
          </a:p>
          <a:p>
            <a:pPr lvl="1">
              <a:lnSpc>
                <a:spcPct val="150000"/>
              </a:lnSpc>
            </a:pPr>
            <a:r>
              <a:rPr lang="en-US" altLang="zh-TW" dirty="0">
                <a:latin typeface="Times New Roman" panose="02020603050405020304" pitchFamily="18" charset="0"/>
                <a:cs typeface="Times New Roman" panose="02020603050405020304" pitchFamily="18" charset="0"/>
              </a:rPr>
              <a:t>Pipeline Follower</a:t>
            </a:r>
          </a:p>
          <a:p>
            <a:pPr lvl="1">
              <a:lnSpc>
                <a:spcPct val="150000"/>
              </a:lnSpc>
            </a:pPr>
            <a:r>
              <a:rPr lang="en-US" altLang="zh-TW" dirty="0">
                <a:latin typeface="Times New Roman" panose="02020603050405020304" pitchFamily="18" charset="0"/>
                <a:cs typeface="Times New Roman" panose="02020603050405020304" pitchFamily="18" charset="0"/>
              </a:rPr>
              <a:t>SVA Code for B-type Instruction</a:t>
            </a:r>
          </a:p>
          <a:p>
            <a:pPr>
              <a:lnSpc>
                <a:spcPct val="150000"/>
              </a:lnSpc>
            </a:pPr>
            <a:r>
              <a:rPr lang="en-US" altLang="zh-TW" dirty="0">
                <a:latin typeface="Times New Roman" panose="02020603050405020304" pitchFamily="18" charset="0"/>
                <a:cs typeface="Times New Roman" panose="02020603050405020304" pitchFamily="18" charset="0"/>
              </a:rPr>
              <a:t>Bugs Detection</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ED35FF95-937A-9DF7-C143-E97CF6DAED22}"/>
              </a:ext>
            </a:extLst>
          </p:cNvPr>
          <p:cNvSpPr>
            <a:spLocks noGrp="1"/>
          </p:cNvSpPr>
          <p:nvPr>
            <p:ph type="sldNum" sz="quarter" idx="12"/>
          </p:nvPr>
        </p:nvSpPr>
        <p:spPr/>
        <p:txBody>
          <a:bodyPr/>
          <a:lstStyle/>
          <a:p>
            <a:fld id="{28139757-2320-45D8-AB65-AF69A9F4A426}" type="slidenum">
              <a:rPr lang="zh-TW" altLang="en-US" smtClean="0"/>
              <a:t>2</a:t>
            </a:fld>
            <a:endParaRPr lang="zh-TW" altLang="en-US"/>
          </a:p>
        </p:txBody>
      </p:sp>
    </p:spTree>
    <p:extLst>
      <p:ext uri="{BB962C8B-B14F-4D97-AF65-F5344CB8AC3E}">
        <p14:creationId xmlns:p14="http://schemas.microsoft.com/office/powerpoint/2010/main" val="14121568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DCB3E-AA54-15F4-B39A-FF0FC243B419}"/>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7DE63495-FE9C-3030-B983-8100649DE31F}"/>
              </a:ext>
            </a:extLst>
          </p:cNvPr>
          <p:cNvSpPr>
            <a:spLocks noGrp="1"/>
          </p:cNvSpPr>
          <p:nvPr>
            <p:ph type="title"/>
          </p:nvPr>
        </p:nvSpPr>
        <p:spPr>
          <a:xfrm>
            <a:off x="679579" y="18255"/>
            <a:ext cx="10515600" cy="1325563"/>
          </a:xfrm>
        </p:spPr>
        <p:txBody>
          <a:bodyPr/>
          <a:lstStyle/>
          <a:p>
            <a:r>
              <a:rPr lang="en-US" altLang="zh-TW">
                <a:latin typeface="Times New Roman" panose="02020603050405020304" pitchFamily="18" charset="0"/>
                <a:cs typeface="Times New Roman" panose="02020603050405020304" pitchFamily="18" charset="0"/>
              </a:rPr>
              <a:t>Bugs Detection</a:t>
            </a:r>
            <a:r>
              <a:rPr lang="zh-TW" altLang="en-US">
                <a:latin typeface="Times New Roman" panose="02020603050405020304" pitchFamily="18" charset="0"/>
                <a:cs typeface="Times New Roman" panose="02020603050405020304" pitchFamily="18" charset="0"/>
              </a:rPr>
              <a:t> </a:t>
            </a:r>
            <a:r>
              <a:rPr lang="en-US" altLang="zh-TW">
                <a:latin typeface="Times New Roman" panose="02020603050405020304" pitchFamily="18" charset="0"/>
                <a:cs typeface="Times New Roman" panose="02020603050405020304" pitchFamily="18" charset="0"/>
              </a:rPr>
              <a:t>-</a:t>
            </a:r>
            <a:r>
              <a:rPr lang="zh-TW" altLang="en-US">
                <a:latin typeface="Times New Roman" panose="02020603050405020304" pitchFamily="18" charset="0"/>
                <a:cs typeface="Times New Roman" panose="02020603050405020304" pitchFamily="18" charset="0"/>
              </a:rPr>
              <a:t> </a:t>
            </a:r>
            <a:r>
              <a:rPr lang="en-US" altLang="zh-TW">
                <a:latin typeface="Times New Roman" panose="02020603050405020304" pitchFamily="18" charset="0"/>
                <a:cs typeface="Times New Roman" panose="02020603050405020304" pitchFamily="18" charset="0"/>
              </a:rPr>
              <a:t>1</a:t>
            </a:r>
            <a:endParaRPr lang="zh-TW" altLang="en-US"/>
          </a:p>
        </p:txBody>
      </p:sp>
      <p:sp>
        <p:nvSpPr>
          <p:cNvPr id="3" name="內容版面配置區 2">
            <a:extLst>
              <a:ext uri="{FF2B5EF4-FFF2-40B4-BE49-F238E27FC236}">
                <a16:creationId xmlns:a16="http://schemas.microsoft.com/office/drawing/2014/main" id="{3BBB93EA-1C41-A33C-C743-71047AF887DD}"/>
              </a:ext>
            </a:extLst>
          </p:cNvPr>
          <p:cNvSpPr>
            <a:spLocks noGrp="1"/>
          </p:cNvSpPr>
          <p:nvPr>
            <p:ph idx="1"/>
          </p:nvPr>
        </p:nvSpPr>
        <p:spPr>
          <a:xfrm>
            <a:off x="289560" y="1043940"/>
            <a:ext cx="10905619" cy="4862435"/>
          </a:xfrm>
        </p:spPr>
        <p:txBody>
          <a:bodyPr>
            <a:normAutofit/>
          </a:bodyPr>
          <a:lstStyle/>
          <a:p>
            <a:pPr lvl="1"/>
            <a:r>
              <a:rPr lang="en-US" altLang="zh-TW" sz="2000" dirty="0">
                <a:latin typeface="Times New Roman" panose="02020603050405020304" pitchFamily="18" charset="0"/>
                <a:cs typeface="Times New Roman" panose="02020603050405020304" pitchFamily="18" charset="0"/>
              </a:rPr>
              <a:t>Fix the bug</a:t>
            </a:r>
          </a:p>
          <a:p>
            <a:pPr lvl="2"/>
            <a:r>
              <a:rPr lang="en-US" altLang="zh-TW" dirty="0">
                <a:latin typeface="Times New Roman" panose="02020603050405020304" pitchFamily="18" charset="0"/>
                <a:cs typeface="Times New Roman" panose="02020603050405020304" pitchFamily="18" charset="0"/>
              </a:rPr>
              <a:t>modified:</a:t>
            </a:r>
          </a:p>
          <a:p>
            <a:pPr lvl="1"/>
            <a:endParaRPr lang="zh-TW" altLang="en-US" sz="2000" dirty="0">
              <a:latin typeface="Times New Roman" panose="02020603050405020304" pitchFamily="18" charset="0"/>
              <a:cs typeface="Times New Roman" panose="02020603050405020304" pitchFamily="18" charset="0"/>
            </a:endParaRPr>
          </a:p>
        </p:txBody>
      </p:sp>
      <p:sp>
        <p:nvSpPr>
          <p:cNvPr id="7" name="投影片編號版面配置區 6">
            <a:extLst>
              <a:ext uri="{FF2B5EF4-FFF2-40B4-BE49-F238E27FC236}">
                <a16:creationId xmlns:a16="http://schemas.microsoft.com/office/drawing/2014/main" id="{8EBB2594-F018-DE5D-6408-186F89DC2262}"/>
              </a:ext>
            </a:extLst>
          </p:cNvPr>
          <p:cNvSpPr>
            <a:spLocks noGrp="1"/>
          </p:cNvSpPr>
          <p:nvPr>
            <p:ph type="sldNum" sz="quarter" idx="12"/>
          </p:nvPr>
        </p:nvSpPr>
        <p:spPr/>
        <p:txBody>
          <a:bodyPr/>
          <a:lstStyle/>
          <a:p>
            <a:fld id="{28139757-2320-45D8-AB65-AF69A9F4A426}" type="slidenum">
              <a:rPr lang="zh-TW" altLang="en-US" smtClean="0"/>
              <a:t>20</a:t>
            </a:fld>
            <a:endParaRPr lang="zh-TW" altLang="en-US"/>
          </a:p>
        </p:txBody>
      </p:sp>
      <p:sp>
        <p:nvSpPr>
          <p:cNvPr id="9" name="框架 8">
            <a:extLst>
              <a:ext uri="{FF2B5EF4-FFF2-40B4-BE49-F238E27FC236}">
                <a16:creationId xmlns:a16="http://schemas.microsoft.com/office/drawing/2014/main" id="{DB6D206A-9DD9-7D8A-924D-0E4E82BD7494}"/>
              </a:ext>
            </a:extLst>
          </p:cNvPr>
          <p:cNvSpPr/>
          <p:nvPr/>
        </p:nvSpPr>
        <p:spPr>
          <a:xfrm>
            <a:off x="2641688" y="4582258"/>
            <a:ext cx="4769486" cy="276127"/>
          </a:xfrm>
          <a:prstGeom prst="frame">
            <a:avLst>
              <a:gd name="adj1" fmla="val 6227"/>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4" name="圖片 3">
            <a:extLst>
              <a:ext uri="{FF2B5EF4-FFF2-40B4-BE49-F238E27FC236}">
                <a16:creationId xmlns:a16="http://schemas.microsoft.com/office/drawing/2014/main" id="{6A927A70-16CD-D788-E6D4-64B9072F0CC1}"/>
              </a:ext>
            </a:extLst>
          </p:cNvPr>
          <p:cNvPicPr>
            <a:picLocks noChangeAspect="1"/>
          </p:cNvPicPr>
          <p:nvPr/>
        </p:nvPicPr>
        <p:blipFill>
          <a:blip r:embed="rId3"/>
          <a:srcRect l="5421"/>
          <a:stretch/>
        </p:blipFill>
        <p:spPr>
          <a:xfrm>
            <a:off x="1301621" y="1778889"/>
            <a:ext cx="8318500" cy="4352473"/>
          </a:xfrm>
          <a:prstGeom prst="rect">
            <a:avLst/>
          </a:prstGeom>
        </p:spPr>
      </p:pic>
      <p:sp>
        <p:nvSpPr>
          <p:cNvPr id="10" name="框架 9">
            <a:extLst>
              <a:ext uri="{FF2B5EF4-FFF2-40B4-BE49-F238E27FC236}">
                <a16:creationId xmlns:a16="http://schemas.microsoft.com/office/drawing/2014/main" id="{7D0FD94B-D5C0-CEFE-ACAE-58B82582B3F9}"/>
              </a:ext>
            </a:extLst>
          </p:cNvPr>
          <p:cNvSpPr/>
          <p:nvPr/>
        </p:nvSpPr>
        <p:spPr>
          <a:xfrm>
            <a:off x="3131819" y="4357270"/>
            <a:ext cx="6488301" cy="276127"/>
          </a:xfrm>
          <a:prstGeom prst="frame">
            <a:avLst>
              <a:gd name="adj1" fmla="val 6227"/>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3271428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25DAE-06E6-5CCE-0591-2281EB5F9B3D}"/>
            </a:ext>
          </a:extLst>
        </p:cNvPr>
        <p:cNvGrpSpPr/>
        <p:nvPr/>
      </p:nvGrpSpPr>
      <p:grpSpPr>
        <a:xfrm>
          <a:off x="0" y="0"/>
          <a:ext cx="0" cy="0"/>
          <a:chOff x="0" y="0"/>
          <a:chExt cx="0" cy="0"/>
        </a:xfrm>
      </p:grpSpPr>
      <p:pic>
        <p:nvPicPr>
          <p:cNvPr id="9" name="圖片 8" descr="一張含有 文字, 字型, 螢幕擷取畫面 的圖片&#10;&#10;自動產生的描述">
            <a:extLst>
              <a:ext uri="{FF2B5EF4-FFF2-40B4-BE49-F238E27FC236}">
                <a16:creationId xmlns:a16="http://schemas.microsoft.com/office/drawing/2014/main" id="{B20FC089-F12B-9661-80CC-F56FD7C242BB}"/>
              </a:ext>
            </a:extLst>
          </p:cNvPr>
          <p:cNvPicPr>
            <a:picLocks noChangeAspect="1"/>
          </p:cNvPicPr>
          <p:nvPr/>
        </p:nvPicPr>
        <p:blipFill>
          <a:blip r:embed="rId2">
            <a:extLst>
              <a:ext uri="{28A0092B-C50C-407E-A947-70E740481C1C}">
                <a14:useLocalDpi xmlns:a14="http://schemas.microsoft.com/office/drawing/2010/main" val="0"/>
              </a:ext>
            </a:extLst>
          </a:blip>
          <a:srcRect l="2899"/>
          <a:stretch/>
        </p:blipFill>
        <p:spPr>
          <a:xfrm>
            <a:off x="246138" y="4331536"/>
            <a:ext cx="9407396" cy="1581371"/>
          </a:xfrm>
          <a:prstGeom prst="rect">
            <a:avLst/>
          </a:prstGeom>
        </p:spPr>
      </p:pic>
      <p:sp>
        <p:nvSpPr>
          <p:cNvPr id="2" name="標題 1">
            <a:extLst>
              <a:ext uri="{FF2B5EF4-FFF2-40B4-BE49-F238E27FC236}">
                <a16:creationId xmlns:a16="http://schemas.microsoft.com/office/drawing/2014/main" id="{CF7760C1-1D3D-E49A-5E4B-2883EA6F1FFE}"/>
              </a:ext>
            </a:extLst>
          </p:cNvPr>
          <p:cNvSpPr>
            <a:spLocks noGrp="1"/>
          </p:cNvSpPr>
          <p:nvPr>
            <p:ph type="title"/>
          </p:nvPr>
        </p:nvSpPr>
        <p:spPr>
          <a:xfrm>
            <a:off x="679579" y="18255"/>
            <a:ext cx="10515600" cy="1325563"/>
          </a:xfrm>
        </p:spPr>
        <p:txBody>
          <a:bodyPr/>
          <a:lstStyle/>
          <a:p>
            <a:r>
              <a:rPr lang="en-US" altLang="zh-TW">
                <a:latin typeface="Times New Roman" panose="02020603050405020304" pitchFamily="18" charset="0"/>
                <a:cs typeface="Times New Roman" panose="02020603050405020304" pitchFamily="18" charset="0"/>
              </a:rPr>
              <a:t>Bugs Detection</a:t>
            </a:r>
            <a:r>
              <a:rPr lang="zh-TW" altLang="en-US">
                <a:latin typeface="Times New Roman" panose="02020603050405020304" pitchFamily="18" charset="0"/>
                <a:cs typeface="Times New Roman" panose="02020603050405020304" pitchFamily="18" charset="0"/>
              </a:rPr>
              <a:t> </a:t>
            </a:r>
            <a:r>
              <a:rPr lang="en-US" altLang="zh-TW">
                <a:latin typeface="Times New Roman" panose="02020603050405020304" pitchFamily="18" charset="0"/>
                <a:cs typeface="Times New Roman" panose="02020603050405020304" pitchFamily="18" charset="0"/>
              </a:rPr>
              <a:t>-</a:t>
            </a:r>
            <a:r>
              <a:rPr lang="zh-TW" altLang="en-US">
                <a:latin typeface="Times New Roman" panose="02020603050405020304" pitchFamily="18" charset="0"/>
                <a:cs typeface="Times New Roman" panose="02020603050405020304" pitchFamily="18" charset="0"/>
              </a:rPr>
              <a:t> </a:t>
            </a:r>
            <a:r>
              <a:rPr lang="en-US" altLang="zh-TW">
                <a:latin typeface="Times New Roman" panose="02020603050405020304" pitchFamily="18" charset="0"/>
                <a:cs typeface="Times New Roman" panose="02020603050405020304" pitchFamily="18" charset="0"/>
              </a:rPr>
              <a:t>1</a:t>
            </a:r>
            <a:endParaRPr lang="zh-TW" altLang="en-US"/>
          </a:p>
        </p:txBody>
      </p:sp>
      <p:sp>
        <p:nvSpPr>
          <p:cNvPr id="5" name="框架 4">
            <a:extLst>
              <a:ext uri="{FF2B5EF4-FFF2-40B4-BE49-F238E27FC236}">
                <a16:creationId xmlns:a16="http://schemas.microsoft.com/office/drawing/2014/main" id="{14C3F20E-A070-F9F1-56AC-69655781E70A}"/>
              </a:ext>
            </a:extLst>
          </p:cNvPr>
          <p:cNvSpPr/>
          <p:nvPr/>
        </p:nvSpPr>
        <p:spPr>
          <a:xfrm>
            <a:off x="518334" y="4877423"/>
            <a:ext cx="3117305" cy="188526"/>
          </a:xfrm>
          <a:prstGeom prst="frame">
            <a:avLst>
              <a:gd name="adj1" fmla="val 1823"/>
            </a:avLst>
          </a:prstGeom>
          <a:solidFill>
            <a:srgbClr val="FF0000"/>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pic>
        <p:nvPicPr>
          <p:cNvPr id="7" name="圖片 6" descr="一張含有 文字, 螢幕擷取畫面, 字型, 數字 的圖片&#10;&#10;自動產生的描述">
            <a:extLst>
              <a:ext uri="{FF2B5EF4-FFF2-40B4-BE49-F238E27FC236}">
                <a16:creationId xmlns:a16="http://schemas.microsoft.com/office/drawing/2014/main" id="{A48AD20B-1CEC-AE81-FFEB-93B2E6B2F424}"/>
              </a:ext>
            </a:extLst>
          </p:cNvPr>
          <p:cNvPicPr>
            <a:picLocks noChangeAspect="1"/>
          </p:cNvPicPr>
          <p:nvPr/>
        </p:nvPicPr>
        <p:blipFill>
          <a:blip r:embed="rId3"/>
          <a:stretch>
            <a:fillRect/>
          </a:stretch>
        </p:blipFill>
        <p:spPr>
          <a:xfrm>
            <a:off x="246138" y="1336751"/>
            <a:ext cx="8458200" cy="2466975"/>
          </a:xfrm>
          <a:prstGeom prst="rect">
            <a:avLst/>
          </a:prstGeom>
        </p:spPr>
      </p:pic>
      <p:sp>
        <p:nvSpPr>
          <p:cNvPr id="8" name="框架 7">
            <a:extLst>
              <a:ext uri="{FF2B5EF4-FFF2-40B4-BE49-F238E27FC236}">
                <a16:creationId xmlns:a16="http://schemas.microsoft.com/office/drawing/2014/main" id="{5B690A67-A8AF-792D-B439-1174FD5FBAC1}"/>
              </a:ext>
            </a:extLst>
          </p:cNvPr>
          <p:cNvSpPr/>
          <p:nvPr/>
        </p:nvSpPr>
        <p:spPr>
          <a:xfrm>
            <a:off x="1118809" y="2606041"/>
            <a:ext cx="1457173" cy="182880"/>
          </a:xfrm>
          <a:prstGeom prst="frame">
            <a:avLst>
              <a:gd name="adj1" fmla="val 1823"/>
            </a:avLst>
          </a:prstGeom>
          <a:solidFill>
            <a:srgbClr val="FF0000"/>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3" name="投影片編號版面配置區 2">
            <a:extLst>
              <a:ext uri="{FF2B5EF4-FFF2-40B4-BE49-F238E27FC236}">
                <a16:creationId xmlns:a16="http://schemas.microsoft.com/office/drawing/2014/main" id="{E6992D38-BC19-751B-5EED-B85507B0705B}"/>
              </a:ext>
            </a:extLst>
          </p:cNvPr>
          <p:cNvSpPr>
            <a:spLocks noGrp="1"/>
          </p:cNvSpPr>
          <p:nvPr>
            <p:ph type="sldNum" sz="quarter" idx="12"/>
          </p:nvPr>
        </p:nvSpPr>
        <p:spPr/>
        <p:txBody>
          <a:bodyPr/>
          <a:lstStyle/>
          <a:p>
            <a:fld id="{28139757-2320-45D8-AB65-AF69A9F4A426}" type="slidenum">
              <a:rPr lang="zh-TW" altLang="en-US" smtClean="0"/>
              <a:t>21</a:t>
            </a:fld>
            <a:endParaRPr lang="zh-TW" altLang="en-US"/>
          </a:p>
        </p:txBody>
      </p:sp>
    </p:spTree>
    <p:extLst>
      <p:ext uri="{BB962C8B-B14F-4D97-AF65-F5344CB8AC3E}">
        <p14:creationId xmlns:p14="http://schemas.microsoft.com/office/powerpoint/2010/main" val="3542062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0928E-433A-A093-4C0F-9C920855DF0D}"/>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AD58CD01-0663-FD4A-05EF-A7960BD2A60E}"/>
              </a:ext>
            </a:extLst>
          </p:cNvPr>
          <p:cNvSpPr>
            <a:spLocks noGrp="1"/>
          </p:cNvSpPr>
          <p:nvPr>
            <p:ph type="title"/>
          </p:nvPr>
        </p:nvSpPr>
        <p:spPr>
          <a:xfrm>
            <a:off x="688910" y="18255"/>
            <a:ext cx="10515600" cy="1325563"/>
          </a:xfrm>
        </p:spPr>
        <p:txBody>
          <a:bodyPr/>
          <a:lstStyle/>
          <a:p>
            <a:r>
              <a:rPr lang="en-US" altLang="zh-TW" dirty="0">
                <a:latin typeface="Times New Roman" panose="02020603050405020304" pitchFamily="18" charset="0"/>
                <a:cs typeface="Times New Roman" panose="02020603050405020304" pitchFamily="18" charset="0"/>
              </a:rPr>
              <a:t>SVA result</a:t>
            </a:r>
            <a:endParaRPr lang="zh-TW" altLang="en-US" b="1" dirty="0"/>
          </a:p>
        </p:txBody>
      </p:sp>
      <p:pic>
        <p:nvPicPr>
          <p:cNvPr id="4" name="內容版面配置區 3" descr="一張含有 文字, 螢幕擷取畫面, 數字, 字型 的圖片&#10;&#10;自動產生的描述">
            <a:extLst>
              <a:ext uri="{FF2B5EF4-FFF2-40B4-BE49-F238E27FC236}">
                <a16:creationId xmlns:a16="http://schemas.microsoft.com/office/drawing/2014/main" id="{7CB3B5C2-E8DE-FEF3-5991-9BBBABCF1165}"/>
              </a:ext>
            </a:extLst>
          </p:cNvPr>
          <p:cNvPicPr>
            <a:picLocks noGrp="1" noChangeAspect="1"/>
          </p:cNvPicPr>
          <p:nvPr>
            <p:ph idx="1"/>
          </p:nvPr>
        </p:nvPicPr>
        <p:blipFill>
          <a:blip r:embed="rId3"/>
          <a:stretch>
            <a:fillRect/>
          </a:stretch>
        </p:blipFill>
        <p:spPr>
          <a:xfrm>
            <a:off x="1085850" y="3471067"/>
            <a:ext cx="9696450" cy="1600200"/>
          </a:xfrm>
        </p:spPr>
      </p:pic>
      <p:sp>
        <p:nvSpPr>
          <p:cNvPr id="6" name="投影片編號版面配置區 5">
            <a:extLst>
              <a:ext uri="{FF2B5EF4-FFF2-40B4-BE49-F238E27FC236}">
                <a16:creationId xmlns:a16="http://schemas.microsoft.com/office/drawing/2014/main" id="{8D1FEB4D-4226-9EE3-4556-1C344DB1776E}"/>
              </a:ext>
            </a:extLst>
          </p:cNvPr>
          <p:cNvSpPr>
            <a:spLocks noGrp="1"/>
          </p:cNvSpPr>
          <p:nvPr>
            <p:ph type="sldNum" sz="quarter" idx="12"/>
          </p:nvPr>
        </p:nvSpPr>
        <p:spPr/>
        <p:txBody>
          <a:bodyPr/>
          <a:lstStyle/>
          <a:p>
            <a:fld id="{28139757-2320-45D8-AB65-AF69A9F4A426}" type="slidenum">
              <a:rPr lang="zh-TW" altLang="en-US" smtClean="0"/>
              <a:t>22</a:t>
            </a:fld>
            <a:endParaRPr lang="zh-TW" altLang="en-US"/>
          </a:p>
        </p:txBody>
      </p:sp>
      <p:pic>
        <p:nvPicPr>
          <p:cNvPr id="13" name="圖片 12">
            <a:extLst>
              <a:ext uri="{FF2B5EF4-FFF2-40B4-BE49-F238E27FC236}">
                <a16:creationId xmlns:a16="http://schemas.microsoft.com/office/drawing/2014/main" id="{15DD5BF9-2A9B-88FE-CF73-7D4B411610C4}"/>
              </a:ext>
            </a:extLst>
          </p:cNvPr>
          <p:cNvPicPr>
            <a:picLocks noChangeAspect="1"/>
          </p:cNvPicPr>
          <p:nvPr/>
        </p:nvPicPr>
        <p:blipFill>
          <a:blip r:embed="rId4"/>
          <a:srcRect r="22640"/>
          <a:stretch/>
        </p:blipFill>
        <p:spPr>
          <a:xfrm>
            <a:off x="1085850" y="1828801"/>
            <a:ext cx="9744004" cy="1600200"/>
          </a:xfrm>
          <a:prstGeom prst="rect">
            <a:avLst/>
          </a:prstGeom>
        </p:spPr>
      </p:pic>
      <p:sp>
        <p:nvSpPr>
          <p:cNvPr id="16" name="矩形 15">
            <a:extLst>
              <a:ext uri="{FF2B5EF4-FFF2-40B4-BE49-F238E27FC236}">
                <a16:creationId xmlns:a16="http://schemas.microsoft.com/office/drawing/2014/main" id="{FC87C824-3D7F-D3A4-20E3-02EB296998DF}"/>
              </a:ext>
            </a:extLst>
          </p:cNvPr>
          <p:cNvSpPr/>
          <p:nvPr/>
        </p:nvSpPr>
        <p:spPr>
          <a:xfrm>
            <a:off x="1085850" y="4640580"/>
            <a:ext cx="9744004" cy="25209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47B1120C-D15A-453C-F476-704F3D2B7C0A}"/>
              </a:ext>
            </a:extLst>
          </p:cNvPr>
          <p:cNvSpPr/>
          <p:nvPr/>
        </p:nvSpPr>
        <p:spPr>
          <a:xfrm>
            <a:off x="1062073" y="4241405"/>
            <a:ext cx="9744004" cy="25209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18" name="矩形 17">
            <a:extLst>
              <a:ext uri="{FF2B5EF4-FFF2-40B4-BE49-F238E27FC236}">
                <a16:creationId xmlns:a16="http://schemas.microsoft.com/office/drawing/2014/main" id="{083AF018-9D8F-BEAA-90EA-E2B6937A02AE}"/>
              </a:ext>
            </a:extLst>
          </p:cNvPr>
          <p:cNvSpPr/>
          <p:nvPr/>
        </p:nvSpPr>
        <p:spPr>
          <a:xfrm>
            <a:off x="1154924" y="2525635"/>
            <a:ext cx="9744004" cy="25209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19" name="矩形 18">
            <a:extLst>
              <a:ext uri="{FF2B5EF4-FFF2-40B4-BE49-F238E27FC236}">
                <a16:creationId xmlns:a16="http://schemas.microsoft.com/office/drawing/2014/main" id="{5BFCA492-5C71-3518-3035-ADF8A73FE089}"/>
              </a:ext>
            </a:extLst>
          </p:cNvPr>
          <p:cNvSpPr/>
          <p:nvPr/>
        </p:nvSpPr>
        <p:spPr>
          <a:xfrm>
            <a:off x="1154924" y="2907270"/>
            <a:ext cx="9744004" cy="25209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128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0ADBA0-7F4C-006B-1AB2-156E63A5B7F8}"/>
              </a:ext>
            </a:extLst>
          </p:cNvPr>
          <p:cNvSpPr>
            <a:spLocks noGrp="1"/>
          </p:cNvSpPr>
          <p:nvPr>
            <p:ph type="title"/>
          </p:nvPr>
        </p:nvSpPr>
        <p:spPr>
          <a:xfrm>
            <a:off x="576943" y="0"/>
            <a:ext cx="10515600" cy="1325563"/>
          </a:xfrm>
        </p:spPr>
        <p:txBody>
          <a:bodyPr/>
          <a:lstStyle/>
          <a:p>
            <a:r>
              <a:rPr lang="en-US" altLang="zh-TW">
                <a:latin typeface="Times New Roman" panose="02020603050405020304" pitchFamily="18" charset="0"/>
                <a:cs typeface="Times New Roman" panose="02020603050405020304" pitchFamily="18" charset="0"/>
              </a:rPr>
              <a:t>Outline</a:t>
            </a:r>
            <a:endParaRPr lang="zh-TW" altLang="en-US">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7E036427-9FE9-4564-881D-3D4813487680}"/>
              </a:ext>
            </a:extLst>
          </p:cNvPr>
          <p:cNvSpPr>
            <a:spLocks noGrp="1"/>
          </p:cNvSpPr>
          <p:nvPr>
            <p:ph idx="1"/>
          </p:nvPr>
        </p:nvSpPr>
        <p:spPr>
          <a:xfrm>
            <a:off x="679579" y="1325563"/>
            <a:ext cx="10515600" cy="4351338"/>
          </a:xfrm>
        </p:spPr>
        <p:txBody>
          <a:bodyPr/>
          <a:lstStyle/>
          <a:p>
            <a:pPr>
              <a:lnSpc>
                <a:spcPct val="150000"/>
              </a:lnSpc>
            </a:pPr>
            <a:r>
              <a:rPr lang="en-US" altLang="zh-TW" dirty="0">
                <a:latin typeface="Times New Roman" panose="02020603050405020304" pitchFamily="18" charset="0"/>
                <a:cs typeface="Times New Roman" panose="02020603050405020304" pitchFamily="18" charset="0"/>
              </a:rPr>
              <a:t>Design Architecture and Datapath</a:t>
            </a:r>
          </a:p>
          <a:p>
            <a:pPr>
              <a:lnSpc>
                <a:spcPct val="150000"/>
              </a:lnSpc>
            </a:pPr>
            <a:r>
              <a:rPr lang="en-US" altLang="zh-TW" dirty="0">
                <a:solidFill>
                  <a:schemeClr val="bg2">
                    <a:lumMod val="75000"/>
                  </a:schemeClr>
                </a:solidFill>
                <a:latin typeface="Times New Roman" panose="02020603050405020304" pitchFamily="18" charset="0"/>
                <a:cs typeface="Times New Roman" panose="02020603050405020304" pitchFamily="18" charset="0"/>
              </a:rPr>
              <a:t>Verification Technique and Properties</a:t>
            </a:r>
          </a:p>
          <a:p>
            <a:pPr lvl="1">
              <a:lnSpc>
                <a:spcPct val="150000"/>
              </a:lnSpc>
            </a:pPr>
            <a:r>
              <a:rPr lang="en-US" altLang="zh-TW" dirty="0">
                <a:solidFill>
                  <a:schemeClr val="bg2">
                    <a:lumMod val="75000"/>
                  </a:schemeClr>
                </a:solidFill>
                <a:latin typeface="Times New Roman" panose="02020603050405020304" pitchFamily="18" charset="0"/>
                <a:cs typeface="Times New Roman" panose="02020603050405020304" pitchFamily="18" charset="0"/>
              </a:rPr>
              <a:t>Pipeline Follower</a:t>
            </a:r>
          </a:p>
          <a:p>
            <a:pPr lvl="1">
              <a:lnSpc>
                <a:spcPct val="150000"/>
              </a:lnSpc>
            </a:pPr>
            <a:r>
              <a:rPr lang="en-US" altLang="zh-TW" dirty="0">
                <a:solidFill>
                  <a:schemeClr val="bg2">
                    <a:lumMod val="75000"/>
                  </a:schemeClr>
                </a:solidFill>
                <a:latin typeface="Times New Roman" panose="02020603050405020304" pitchFamily="18" charset="0"/>
                <a:cs typeface="Times New Roman" panose="02020603050405020304" pitchFamily="18" charset="0"/>
              </a:rPr>
              <a:t>SVA Code for B-type Instruction</a:t>
            </a:r>
          </a:p>
          <a:p>
            <a:pPr>
              <a:lnSpc>
                <a:spcPct val="150000"/>
              </a:lnSpc>
            </a:pPr>
            <a:r>
              <a:rPr lang="en-US" altLang="zh-TW" dirty="0">
                <a:solidFill>
                  <a:schemeClr val="bg2">
                    <a:lumMod val="75000"/>
                  </a:schemeClr>
                </a:solidFill>
                <a:latin typeface="Times New Roman" panose="02020603050405020304" pitchFamily="18" charset="0"/>
                <a:cs typeface="Times New Roman" panose="02020603050405020304" pitchFamily="18" charset="0"/>
              </a:rPr>
              <a:t>Bugs Detection</a:t>
            </a:r>
            <a:endParaRPr lang="zh-TW" altLang="en-US" dirty="0">
              <a:solidFill>
                <a:schemeClr val="bg2">
                  <a:lumMod val="75000"/>
                </a:schemeClr>
              </a:solidFill>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A7D1EE13-7A8B-AFD3-3A87-A40FE77BA049}"/>
              </a:ext>
            </a:extLst>
          </p:cNvPr>
          <p:cNvSpPr>
            <a:spLocks noGrp="1"/>
          </p:cNvSpPr>
          <p:nvPr>
            <p:ph type="sldNum" sz="quarter" idx="12"/>
          </p:nvPr>
        </p:nvSpPr>
        <p:spPr/>
        <p:txBody>
          <a:bodyPr/>
          <a:lstStyle/>
          <a:p>
            <a:fld id="{28139757-2320-45D8-AB65-AF69A9F4A426}" type="slidenum">
              <a:rPr lang="zh-TW" altLang="en-US" smtClean="0"/>
              <a:t>3</a:t>
            </a:fld>
            <a:endParaRPr lang="zh-TW" altLang="en-US"/>
          </a:p>
        </p:txBody>
      </p:sp>
    </p:spTree>
    <p:extLst>
      <p:ext uri="{BB962C8B-B14F-4D97-AF65-F5344CB8AC3E}">
        <p14:creationId xmlns:p14="http://schemas.microsoft.com/office/powerpoint/2010/main" val="158160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BB487AF-01B3-B35D-7FE7-598C443866CA}"/>
              </a:ext>
            </a:extLst>
          </p:cNvPr>
          <p:cNvSpPr>
            <a:spLocks noGrp="1"/>
          </p:cNvSpPr>
          <p:nvPr>
            <p:ph type="title"/>
          </p:nvPr>
        </p:nvSpPr>
        <p:spPr>
          <a:xfrm>
            <a:off x="670249" y="18255"/>
            <a:ext cx="10515600" cy="1325563"/>
          </a:xfrm>
        </p:spPr>
        <p:txBody>
          <a:bodyPr/>
          <a:lstStyle/>
          <a:p>
            <a:r>
              <a:rPr lang="en-US" altLang="zh-TW" dirty="0">
                <a:latin typeface="Times New Roman" panose="02020603050405020304" pitchFamily="18" charset="0"/>
                <a:cs typeface="Times New Roman" panose="02020603050405020304" pitchFamily="18" charset="0"/>
              </a:rPr>
              <a:t>Design Architecture</a:t>
            </a:r>
            <a:endParaRPr lang="zh-TW" altLang="en-US" dirty="0">
              <a:latin typeface="Times New Roman" panose="02020603050405020304" pitchFamily="18" charset="0"/>
              <a:cs typeface="Times New Roman" panose="02020603050405020304" pitchFamily="18" charset="0"/>
            </a:endParaRPr>
          </a:p>
        </p:txBody>
      </p:sp>
      <p:pic>
        <p:nvPicPr>
          <p:cNvPr id="7" name="內容版面配置區 6">
            <a:extLst>
              <a:ext uri="{FF2B5EF4-FFF2-40B4-BE49-F238E27FC236}">
                <a16:creationId xmlns:a16="http://schemas.microsoft.com/office/drawing/2014/main" id="{A6B4BCD8-7213-9982-6658-735496AC23C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2572" y="2017220"/>
            <a:ext cx="12046855" cy="4295138"/>
          </a:xfrm>
        </p:spPr>
      </p:pic>
      <p:sp>
        <p:nvSpPr>
          <p:cNvPr id="8" name="內容版面配置區 2">
            <a:extLst>
              <a:ext uri="{FF2B5EF4-FFF2-40B4-BE49-F238E27FC236}">
                <a16:creationId xmlns:a16="http://schemas.microsoft.com/office/drawing/2014/main" id="{2CB55CC6-89AE-FECD-2744-D73751411E6E}"/>
              </a:ext>
            </a:extLst>
          </p:cNvPr>
          <p:cNvSpPr>
            <a:spLocks noGrp="1"/>
          </p:cNvSpPr>
          <p:nvPr/>
        </p:nvSpPr>
        <p:spPr>
          <a:xfrm>
            <a:off x="414867" y="1257149"/>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sz="2000" dirty="0">
                <a:latin typeface="Times New Roman" panose="02020603050405020304" pitchFamily="18" charset="0"/>
                <a:cs typeface="Times New Roman" panose="02020603050405020304" pitchFamily="18" charset="0"/>
              </a:rPr>
              <a:t>6-stage pipeline,</a:t>
            </a:r>
            <a:r>
              <a:rPr lang="zh-TW" altLang="en-US" sz="2000" dirty="0">
                <a:latin typeface="Times New Roman" panose="02020603050405020304" pitchFamily="18" charset="0"/>
                <a:cs typeface="Times New Roman" panose="02020603050405020304" pitchFamily="18" charset="0"/>
              </a:rPr>
              <a:t> </a:t>
            </a:r>
            <a:r>
              <a:rPr lang="en-US" altLang="zh-TW" sz="2000" dirty="0">
                <a:latin typeface="Times New Roman" panose="02020603050405020304" pitchFamily="18" charset="0"/>
                <a:cs typeface="Times New Roman" panose="02020603050405020304" pitchFamily="18" charset="0"/>
              </a:rPr>
              <a:t>support RV32I instruction set</a:t>
            </a:r>
          </a:p>
          <a:p>
            <a:r>
              <a:rPr lang="en-US" altLang="zh-TW" sz="2000" dirty="0">
                <a:latin typeface="Times New Roman" panose="02020603050405020304" pitchFamily="18" charset="0"/>
                <a:cs typeface="Times New Roman" panose="02020603050405020304" pitchFamily="18" charset="0"/>
              </a:rPr>
              <a:t>Support branch prediction </a:t>
            </a:r>
            <a:endParaRPr lang="en-US" altLang="zh-TW" sz="2000" dirty="0">
              <a:latin typeface="Times New Roman" panose="02020603050405020304" pitchFamily="18" charset="0"/>
              <a:ea typeface="新細明體"/>
              <a:cs typeface="Times New Roman" panose="02020603050405020304" pitchFamily="18" charset="0"/>
            </a:endParaRPr>
          </a:p>
        </p:txBody>
      </p:sp>
      <p:sp>
        <p:nvSpPr>
          <p:cNvPr id="4" name="文字方塊 3">
            <a:extLst>
              <a:ext uri="{FF2B5EF4-FFF2-40B4-BE49-F238E27FC236}">
                <a16:creationId xmlns:a16="http://schemas.microsoft.com/office/drawing/2014/main" id="{9CDFAFC3-56BE-EB8C-6DCC-74694043E03B}"/>
              </a:ext>
            </a:extLst>
          </p:cNvPr>
          <p:cNvSpPr txBox="1"/>
          <p:nvPr/>
        </p:nvSpPr>
        <p:spPr>
          <a:xfrm>
            <a:off x="1299480" y="2213380"/>
            <a:ext cx="973606"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IF</a:t>
            </a:r>
            <a:endParaRPr lang="zh-TW" altLang="en-US" dirty="0">
              <a:latin typeface="Times New Roman" panose="02020603050405020304" pitchFamily="18" charset="0"/>
              <a:cs typeface="Times New Roman" panose="02020603050405020304" pitchFamily="18" charset="0"/>
            </a:endParaRPr>
          </a:p>
        </p:txBody>
      </p:sp>
      <p:sp>
        <p:nvSpPr>
          <p:cNvPr id="5" name="文字方塊 4">
            <a:extLst>
              <a:ext uri="{FF2B5EF4-FFF2-40B4-BE49-F238E27FC236}">
                <a16:creationId xmlns:a16="http://schemas.microsoft.com/office/drawing/2014/main" id="{D903A585-BECB-7CBC-046C-0ECE8DD4F9D2}"/>
              </a:ext>
            </a:extLst>
          </p:cNvPr>
          <p:cNvSpPr txBox="1"/>
          <p:nvPr/>
        </p:nvSpPr>
        <p:spPr>
          <a:xfrm>
            <a:off x="3806953" y="2213380"/>
            <a:ext cx="973606"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PD</a:t>
            </a:r>
            <a:endParaRPr lang="zh-TW" altLang="en-US" dirty="0">
              <a:latin typeface="Times New Roman" panose="02020603050405020304" pitchFamily="18" charset="0"/>
              <a:cs typeface="Times New Roman" panose="02020603050405020304" pitchFamily="18" charset="0"/>
            </a:endParaRPr>
          </a:p>
        </p:txBody>
      </p:sp>
      <p:sp>
        <p:nvSpPr>
          <p:cNvPr id="6" name="文字方塊 5">
            <a:extLst>
              <a:ext uri="{FF2B5EF4-FFF2-40B4-BE49-F238E27FC236}">
                <a16:creationId xmlns:a16="http://schemas.microsoft.com/office/drawing/2014/main" id="{4D9621E6-CDCA-B2F4-8F95-9130C5AAC168}"/>
              </a:ext>
            </a:extLst>
          </p:cNvPr>
          <p:cNvSpPr txBox="1"/>
          <p:nvPr/>
        </p:nvSpPr>
        <p:spPr>
          <a:xfrm>
            <a:off x="6442465" y="2213380"/>
            <a:ext cx="973606"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ID</a:t>
            </a:r>
            <a:endParaRPr lang="zh-TW" altLang="en-US" dirty="0">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3B1A3656-5647-05DB-DF6C-A5F5A08B938D}"/>
              </a:ext>
            </a:extLst>
          </p:cNvPr>
          <p:cNvSpPr txBox="1"/>
          <p:nvPr/>
        </p:nvSpPr>
        <p:spPr>
          <a:xfrm>
            <a:off x="8509184" y="2181690"/>
            <a:ext cx="973606"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EX</a:t>
            </a:r>
            <a:endParaRPr lang="zh-TW" altLang="en-US" dirty="0">
              <a:latin typeface="Times New Roman" panose="02020603050405020304" pitchFamily="18" charset="0"/>
              <a:cs typeface="Times New Roman" panose="02020603050405020304" pitchFamily="18" charset="0"/>
            </a:endParaRPr>
          </a:p>
        </p:txBody>
      </p:sp>
      <p:sp>
        <p:nvSpPr>
          <p:cNvPr id="11" name="文字方塊 10">
            <a:extLst>
              <a:ext uri="{FF2B5EF4-FFF2-40B4-BE49-F238E27FC236}">
                <a16:creationId xmlns:a16="http://schemas.microsoft.com/office/drawing/2014/main" id="{9294AB7C-3C59-937E-E76A-229629684000}"/>
              </a:ext>
            </a:extLst>
          </p:cNvPr>
          <p:cNvSpPr txBox="1"/>
          <p:nvPr/>
        </p:nvSpPr>
        <p:spPr>
          <a:xfrm>
            <a:off x="9825085" y="2213380"/>
            <a:ext cx="973606"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MEM</a:t>
            </a:r>
            <a:endParaRPr lang="zh-TW" altLang="en-US" dirty="0">
              <a:latin typeface="Times New Roman" panose="02020603050405020304" pitchFamily="18" charset="0"/>
              <a:cs typeface="Times New Roman" panose="02020603050405020304" pitchFamily="18" charset="0"/>
            </a:endParaRPr>
          </a:p>
        </p:txBody>
      </p:sp>
      <p:sp>
        <p:nvSpPr>
          <p:cNvPr id="12" name="文字方塊 11">
            <a:extLst>
              <a:ext uri="{FF2B5EF4-FFF2-40B4-BE49-F238E27FC236}">
                <a16:creationId xmlns:a16="http://schemas.microsoft.com/office/drawing/2014/main" id="{D2514481-72D5-9E2C-0F2D-BECF219CDDAD}"/>
              </a:ext>
            </a:extLst>
          </p:cNvPr>
          <p:cNvSpPr txBox="1"/>
          <p:nvPr/>
        </p:nvSpPr>
        <p:spPr>
          <a:xfrm>
            <a:off x="11290330" y="2213380"/>
            <a:ext cx="973606" cy="369332"/>
          </a:xfrm>
          <a:prstGeom prst="rect">
            <a:avLst/>
          </a:prstGeom>
          <a:noFill/>
        </p:spPr>
        <p:txBody>
          <a:bodyPr wrap="square" rtlCol="0">
            <a:spAutoFit/>
          </a:bodyPr>
          <a:lstStyle/>
          <a:p>
            <a:pPr algn="ctr"/>
            <a:r>
              <a:rPr lang="en-US" altLang="zh-TW" dirty="0">
                <a:latin typeface="Times New Roman" panose="02020603050405020304" pitchFamily="18" charset="0"/>
                <a:cs typeface="Times New Roman" panose="02020603050405020304" pitchFamily="18" charset="0"/>
              </a:rPr>
              <a:t>WB</a:t>
            </a:r>
            <a:endParaRPr lang="zh-TW" altLang="en-US" dirty="0">
              <a:latin typeface="Times New Roman" panose="02020603050405020304" pitchFamily="18" charset="0"/>
              <a:cs typeface="Times New Roman" panose="02020603050405020304" pitchFamily="18" charset="0"/>
            </a:endParaRPr>
          </a:p>
        </p:txBody>
      </p:sp>
      <p:sp>
        <p:nvSpPr>
          <p:cNvPr id="13" name="投影片編號版面配置區 12">
            <a:extLst>
              <a:ext uri="{FF2B5EF4-FFF2-40B4-BE49-F238E27FC236}">
                <a16:creationId xmlns:a16="http://schemas.microsoft.com/office/drawing/2014/main" id="{B30DDCC5-2CAC-8D38-EED4-1FFC8D7DC010}"/>
              </a:ext>
            </a:extLst>
          </p:cNvPr>
          <p:cNvSpPr>
            <a:spLocks noGrp="1"/>
          </p:cNvSpPr>
          <p:nvPr>
            <p:ph type="sldNum" sz="quarter" idx="12"/>
          </p:nvPr>
        </p:nvSpPr>
        <p:spPr/>
        <p:txBody>
          <a:bodyPr/>
          <a:lstStyle/>
          <a:p>
            <a:fld id="{28139757-2320-45D8-AB65-AF69A9F4A426}" type="slidenum">
              <a:rPr lang="zh-TW" altLang="en-US" smtClean="0">
                <a:latin typeface="Times New Roman" panose="02020603050405020304" pitchFamily="18" charset="0"/>
                <a:cs typeface="Times New Roman" panose="02020603050405020304" pitchFamily="18" charset="0"/>
              </a:rPr>
              <a:t>4</a:t>
            </a:fld>
            <a:endParaRPr lang="zh-TW" alt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67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D6107E-2A8E-E17D-DC43-EDD3DBF95B1E}"/>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B-type Instruction Datapath</a:t>
            </a:r>
            <a:endParaRPr lang="zh-TW" altLang="en-US" dirty="0"/>
          </a:p>
        </p:txBody>
      </p:sp>
      <p:sp>
        <p:nvSpPr>
          <p:cNvPr id="4" name="投影片編號版面配置區 3">
            <a:extLst>
              <a:ext uri="{FF2B5EF4-FFF2-40B4-BE49-F238E27FC236}">
                <a16:creationId xmlns:a16="http://schemas.microsoft.com/office/drawing/2014/main" id="{6C5A0639-D85D-ECB9-8A8B-F86B40647BBF}"/>
              </a:ext>
            </a:extLst>
          </p:cNvPr>
          <p:cNvSpPr>
            <a:spLocks noGrp="1"/>
          </p:cNvSpPr>
          <p:nvPr>
            <p:ph type="sldNum" sz="quarter" idx="12"/>
          </p:nvPr>
        </p:nvSpPr>
        <p:spPr/>
        <p:txBody>
          <a:bodyPr/>
          <a:lstStyle/>
          <a:p>
            <a:fld id="{28139757-2320-45D8-AB65-AF69A9F4A426}" type="slidenum">
              <a:rPr lang="zh-TW" altLang="en-US" smtClean="0"/>
              <a:t>5</a:t>
            </a:fld>
            <a:endParaRPr lang="zh-TW" altLang="en-US"/>
          </a:p>
        </p:txBody>
      </p:sp>
      <p:pic>
        <p:nvPicPr>
          <p:cNvPr id="9" name="內容版面配置區 8" descr="一張含有 文字, 圖表, 方案, 工程製圖 的圖片&#10;&#10;自動產生的描述">
            <a:extLst>
              <a:ext uri="{FF2B5EF4-FFF2-40B4-BE49-F238E27FC236}">
                <a16:creationId xmlns:a16="http://schemas.microsoft.com/office/drawing/2014/main" id="{469BF233-63D6-CB23-5ED2-50E17E3E3E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995" y="1897458"/>
            <a:ext cx="11657959" cy="4140877"/>
          </a:xfrm>
        </p:spPr>
      </p:pic>
    </p:spTree>
    <p:extLst>
      <p:ext uri="{BB962C8B-B14F-4D97-AF65-F5344CB8AC3E}">
        <p14:creationId xmlns:p14="http://schemas.microsoft.com/office/powerpoint/2010/main" val="3679707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圖片 50" descr="一張含有 圖表, 工程製圖, 方案, 寫生 的圖片">
            <a:extLst>
              <a:ext uri="{FF2B5EF4-FFF2-40B4-BE49-F238E27FC236}">
                <a16:creationId xmlns:a16="http://schemas.microsoft.com/office/drawing/2014/main" id="{6D4210EB-8E26-9C5D-4622-395D4EE44B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1" y="956071"/>
            <a:ext cx="11815678" cy="5889600"/>
          </a:xfrm>
          <a:prstGeom prst="rect">
            <a:avLst/>
          </a:prstGeom>
        </p:spPr>
      </p:pic>
      <p:sp>
        <p:nvSpPr>
          <p:cNvPr id="2" name="標題 1">
            <a:extLst>
              <a:ext uri="{FF2B5EF4-FFF2-40B4-BE49-F238E27FC236}">
                <a16:creationId xmlns:a16="http://schemas.microsoft.com/office/drawing/2014/main" id="{F6619CAC-5E5A-D071-D07D-923302963541}"/>
              </a:ext>
            </a:extLst>
          </p:cNvPr>
          <p:cNvSpPr>
            <a:spLocks noGrp="1"/>
          </p:cNvSpPr>
          <p:nvPr>
            <p:ph type="title"/>
          </p:nvPr>
        </p:nvSpPr>
        <p:spPr>
          <a:xfrm>
            <a:off x="623596" y="18255"/>
            <a:ext cx="10515600" cy="1325563"/>
          </a:xfrm>
        </p:spPr>
        <p:txBody>
          <a:bodyPr/>
          <a:lstStyle/>
          <a:p>
            <a:r>
              <a:rPr lang="en-US" altLang="zh-TW" dirty="0">
                <a:latin typeface="Times New Roman" panose="02020603050405020304" pitchFamily="18" charset="0"/>
                <a:cs typeface="Times New Roman" panose="02020603050405020304" pitchFamily="18" charset="0"/>
              </a:rPr>
              <a:t>B-type Instruction Datapath</a:t>
            </a:r>
            <a:endParaRPr lang="zh-TW" altLang="en-US" dirty="0">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D0F730A8-3563-0C4F-003D-AB39CE0F2DF1}"/>
              </a:ext>
            </a:extLst>
          </p:cNvPr>
          <p:cNvSpPr>
            <a:spLocks noGrp="1"/>
          </p:cNvSpPr>
          <p:nvPr>
            <p:ph type="sldNum" sz="quarter" idx="12"/>
          </p:nvPr>
        </p:nvSpPr>
        <p:spPr/>
        <p:txBody>
          <a:bodyPr/>
          <a:lstStyle/>
          <a:p>
            <a:fld id="{28139757-2320-45D8-AB65-AF69A9F4A426}" type="slidenum">
              <a:rPr lang="zh-TW" altLang="en-US" smtClean="0">
                <a:latin typeface="Times New Roman" panose="02020603050405020304" pitchFamily="18" charset="0"/>
                <a:cs typeface="Times New Roman" panose="02020603050405020304" pitchFamily="18" charset="0"/>
              </a:rPr>
              <a:t>6</a:t>
            </a:fld>
            <a:endParaRPr lang="zh-TW" altLang="en-US">
              <a:latin typeface="Times New Roman" panose="02020603050405020304" pitchFamily="18" charset="0"/>
              <a:cs typeface="Times New Roman" panose="02020603050405020304" pitchFamily="18" charset="0"/>
            </a:endParaRPr>
          </a:p>
        </p:txBody>
      </p:sp>
      <p:sp>
        <p:nvSpPr>
          <p:cNvPr id="8" name="矩形 7">
            <a:extLst>
              <a:ext uri="{FF2B5EF4-FFF2-40B4-BE49-F238E27FC236}">
                <a16:creationId xmlns:a16="http://schemas.microsoft.com/office/drawing/2014/main" id="{19C4A2C9-DA45-48E0-67AC-95F8FDD4585B}"/>
              </a:ext>
            </a:extLst>
          </p:cNvPr>
          <p:cNvSpPr/>
          <p:nvPr/>
        </p:nvSpPr>
        <p:spPr>
          <a:xfrm>
            <a:off x="1834896" y="1343817"/>
            <a:ext cx="3880104" cy="3087975"/>
          </a:xfrm>
          <a:prstGeom prst="rect">
            <a:avLst/>
          </a:prstGeom>
          <a:noFill/>
          <a:ln>
            <a:solidFill>
              <a:srgbClr val="FF0000"/>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9" name="文字方塊 8">
            <a:extLst>
              <a:ext uri="{FF2B5EF4-FFF2-40B4-BE49-F238E27FC236}">
                <a16:creationId xmlns:a16="http://schemas.microsoft.com/office/drawing/2014/main" id="{8BDAFE8B-CC8A-8329-3705-144749D3E8F0}"/>
              </a:ext>
            </a:extLst>
          </p:cNvPr>
          <p:cNvSpPr txBox="1"/>
          <p:nvPr/>
        </p:nvSpPr>
        <p:spPr>
          <a:xfrm>
            <a:off x="3398531" y="1324871"/>
            <a:ext cx="752833" cy="307777"/>
          </a:xfrm>
          <a:prstGeom prst="rect">
            <a:avLst/>
          </a:prstGeom>
          <a:noFill/>
        </p:spPr>
        <p:txBody>
          <a:bodyPr wrap="square" rtlCol="0">
            <a:spAutoFit/>
          </a:bodyPr>
          <a:lstStyle/>
          <a:p>
            <a:r>
              <a:rPr lang="en-US" altLang="zh-TW" sz="1400" err="1">
                <a:solidFill>
                  <a:srgbClr val="FF0000"/>
                </a:solidFill>
                <a:latin typeface="Times New Roman" panose="02020603050405020304" pitchFamily="18" charset="0"/>
                <a:cs typeface="Times New Roman" panose="02020603050405020304" pitchFamily="18" charset="0"/>
              </a:rPr>
              <a:t>if_unit</a:t>
            </a:r>
            <a:endParaRPr lang="zh-TW" altLang="en-US" sz="1400">
              <a:solidFill>
                <a:srgbClr val="FF0000"/>
              </a:solidFill>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21BCFD53-9766-FAAA-5B91-617DCEA77E79}"/>
              </a:ext>
            </a:extLst>
          </p:cNvPr>
          <p:cNvSpPr/>
          <p:nvPr/>
        </p:nvSpPr>
        <p:spPr>
          <a:xfrm>
            <a:off x="5814907" y="1028700"/>
            <a:ext cx="1456386" cy="3680460"/>
          </a:xfrm>
          <a:prstGeom prst="rect">
            <a:avLst/>
          </a:prstGeom>
          <a:noFill/>
          <a:ln>
            <a:solidFill>
              <a:srgbClr val="FF0000"/>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11" name="文字方塊 10">
            <a:extLst>
              <a:ext uri="{FF2B5EF4-FFF2-40B4-BE49-F238E27FC236}">
                <a16:creationId xmlns:a16="http://schemas.microsoft.com/office/drawing/2014/main" id="{4E133DB3-015E-F67E-A821-9D2BD70C5899}"/>
              </a:ext>
            </a:extLst>
          </p:cNvPr>
          <p:cNvSpPr txBox="1"/>
          <p:nvPr/>
        </p:nvSpPr>
        <p:spPr>
          <a:xfrm>
            <a:off x="5850916" y="945895"/>
            <a:ext cx="752833" cy="307777"/>
          </a:xfrm>
          <a:prstGeom prst="rect">
            <a:avLst/>
          </a:prstGeom>
          <a:noFill/>
        </p:spPr>
        <p:txBody>
          <a:bodyPr wrap="square" rtlCol="0">
            <a:spAutoFit/>
          </a:bodyPr>
          <a:lstStyle/>
          <a:p>
            <a:r>
              <a:rPr lang="en-US" altLang="zh-TW" sz="1400" dirty="0" err="1">
                <a:solidFill>
                  <a:srgbClr val="FF0000"/>
                </a:solidFill>
                <a:latin typeface="Times New Roman" panose="02020603050405020304" pitchFamily="18" charset="0"/>
                <a:cs typeface="Times New Roman" panose="02020603050405020304" pitchFamily="18" charset="0"/>
              </a:rPr>
              <a:t>pd_unit</a:t>
            </a:r>
            <a:endParaRPr lang="zh-TW" altLang="en-US" sz="1400" dirty="0">
              <a:solidFill>
                <a:srgbClr val="FF0000"/>
              </a:solidFill>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A585082B-A8A2-4F18-2A26-1ABDCD4A3E70}"/>
              </a:ext>
            </a:extLst>
          </p:cNvPr>
          <p:cNvSpPr/>
          <p:nvPr/>
        </p:nvSpPr>
        <p:spPr>
          <a:xfrm>
            <a:off x="7303007" y="3538145"/>
            <a:ext cx="1672903" cy="1325563"/>
          </a:xfrm>
          <a:prstGeom prst="rect">
            <a:avLst/>
          </a:prstGeom>
          <a:noFill/>
          <a:ln>
            <a:solidFill>
              <a:srgbClr val="FF0000"/>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FD43DD58-6D73-A001-D683-D98180BA7F2B}"/>
              </a:ext>
            </a:extLst>
          </p:cNvPr>
          <p:cNvSpPr txBox="1"/>
          <p:nvPr/>
        </p:nvSpPr>
        <p:spPr>
          <a:xfrm>
            <a:off x="7271294" y="3474823"/>
            <a:ext cx="797894" cy="307777"/>
          </a:xfrm>
          <a:prstGeom prst="rect">
            <a:avLst/>
          </a:prstGeom>
          <a:noFill/>
        </p:spPr>
        <p:txBody>
          <a:bodyPr wrap="square" rtlCol="0">
            <a:spAutoFit/>
          </a:bodyPr>
          <a:lstStyle/>
          <a:p>
            <a:r>
              <a:rPr lang="en-US" altLang="zh-TW" sz="1400" dirty="0" err="1">
                <a:solidFill>
                  <a:srgbClr val="FF0000"/>
                </a:solidFill>
                <a:latin typeface="Times New Roman" panose="02020603050405020304" pitchFamily="18" charset="0"/>
                <a:cs typeface="Times New Roman" panose="02020603050405020304" pitchFamily="18" charset="0"/>
              </a:rPr>
              <a:t>id_unit</a:t>
            </a:r>
            <a:endParaRPr lang="zh-TW" altLang="en-US" sz="1400" dirty="0">
              <a:solidFill>
                <a:srgbClr val="FF0000"/>
              </a:solidFill>
              <a:latin typeface="Times New Roman" panose="02020603050405020304" pitchFamily="18" charset="0"/>
              <a:cs typeface="Times New Roman" panose="02020603050405020304" pitchFamily="18" charset="0"/>
            </a:endParaRPr>
          </a:p>
        </p:txBody>
      </p:sp>
      <p:sp>
        <p:nvSpPr>
          <p:cNvPr id="14" name="矩形 13">
            <a:extLst>
              <a:ext uri="{FF2B5EF4-FFF2-40B4-BE49-F238E27FC236}">
                <a16:creationId xmlns:a16="http://schemas.microsoft.com/office/drawing/2014/main" id="{37D4BDBC-CD98-9598-F766-B519A0978C61}"/>
              </a:ext>
            </a:extLst>
          </p:cNvPr>
          <p:cNvSpPr/>
          <p:nvPr/>
        </p:nvSpPr>
        <p:spPr>
          <a:xfrm>
            <a:off x="9003791" y="3662158"/>
            <a:ext cx="1149773" cy="1568866"/>
          </a:xfrm>
          <a:prstGeom prst="rect">
            <a:avLst/>
          </a:prstGeom>
          <a:noFill/>
          <a:ln>
            <a:solidFill>
              <a:srgbClr val="FF0000"/>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15" name="文字方塊 14">
            <a:extLst>
              <a:ext uri="{FF2B5EF4-FFF2-40B4-BE49-F238E27FC236}">
                <a16:creationId xmlns:a16="http://schemas.microsoft.com/office/drawing/2014/main" id="{7E82D754-01D6-9F00-AC3D-9BD9ACDE9380}"/>
              </a:ext>
            </a:extLst>
          </p:cNvPr>
          <p:cNvSpPr txBox="1"/>
          <p:nvPr/>
        </p:nvSpPr>
        <p:spPr>
          <a:xfrm>
            <a:off x="8985551" y="3593094"/>
            <a:ext cx="811978" cy="307777"/>
          </a:xfrm>
          <a:prstGeom prst="rect">
            <a:avLst/>
          </a:prstGeom>
          <a:noFill/>
        </p:spPr>
        <p:txBody>
          <a:bodyPr wrap="square" rtlCol="0">
            <a:spAutoFit/>
          </a:bodyPr>
          <a:lstStyle/>
          <a:p>
            <a:r>
              <a:rPr lang="en-US" altLang="zh-TW" sz="1400" dirty="0" err="1">
                <a:solidFill>
                  <a:srgbClr val="FF0000"/>
                </a:solidFill>
                <a:latin typeface="Times New Roman" panose="02020603050405020304" pitchFamily="18" charset="0"/>
                <a:cs typeface="Times New Roman" panose="02020603050405020304" pitchFamily="18" charset="0"/>
              </a:rPr>
              <a:t>ex_units</a:t>
            </a:r>
            <a:endParaRPr lang="zh-TW" altLang="en-US" sz="1400" dirty="0">
              <a:solidFill>
                <a:srgbClr val="FF0000"/>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A1E9D6E9-02C9-027E-8753-A6D103BAA4BA}"/>
              </a:ext>
            </a:extLst>
          </p:cNvPr>
          <p:cNvSpPr/>
          <p:nvPr/>
        </p:nvSpPr>
        <p:spPr>
          <a:xfrm>
            <a:off x="10253471" y="3746983"/>
            <a:ext cx="1267071" cy="1484041"/>
          </a:xfrm>
          <a:prstGeom prst="rect">
            <a:avLst/>
          </a:prstGeom>
          <a:noFill/>
          <a:ln>
            <a:solidFill>
              <a:srgbClr val="FF0000"/>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17" name="文字方塊 16">
            <a:extLst>
              <a:ext uri="{FF2B5EF4-FFF2-40B4-BE49-F238E27FC236}">
                <a16:creationId xmlns:a16="http://schemas.microsoft.com/office/drawing/2014/main" id="{9E33B67D-2B44-FE33-BF0F-119E397B0FCB}"/>
              </a:ext>
            </a:extLst>
          </p:cNvPr>
          <p:cNvSpPr txBox="1"/>
          <p:nvPr/>
        </p:nvSpPr>
        <p:spPr>
          <a:xfrm>
            <a:off x="10299397" y="3688035"/>
            <a:ext cx="985631" cy="307777"/>
          </a:xfrm>
          <a:prstGeom prst="rect">
            <a:avLst/>
          </a:prstGeom>
          <a:noFill/>
        </p:spPr>
        <p:txBody>
          <a:bodyPr wrap="square" rtlCol="0">
            <a:spAutoFit/>
          </a:bodyPr>
          <a:lstStyle/>
          <a:p>
            <a:r>
              <a:rPr lang="en-US" altLang="zh-TW" sz="1400" dirty="0" err="1">
                <a:solidFill>
                  <a:srgbClr val="FF0000"/>
                </a:solidFill>
                <a:latin typeface="Times New Roman" panose="02020603050405020304" pitchFamily="18" charset="0"/>
                <a:cs typeface="Times New Roman" panose="02020603050405020304" pitchFamily="18" charset="0"/>
              </a:rPr>
              <a:t>mem_unit</a:t>
            </a:r>
            <a:endParaRPr lang="zh-TW" altLang="en-US" sz="1400" dirty="0">
              <a:solidFill>
                <a:srgbClr val="FF0000"/>
              </a:solidFill>
              <a:latin typeface="Times New Roman" panose="02020603050405020304" pitchFamily="18" charset="0"/>
              <a:cs typeface="Times New Roman" panose="02020603050405020304" pitchFamily="18" charset="0"/>
            </a:endParaRPr>
          </a:p>
        </p:txBody>
      </p:sp>
      <p:sp>
        <p:nvSpPr>
          <p:cNvPr id="21" name="文字方塊 20">
            <a:extLst>
              <a:ext uri="{FF2B5EF4-FFF2-40B4-BE49-F238E27FC236}">
                <a16:creationId xmlns:a16="http://schemas.microsoft.com/office/drawing/2014/main" id="{C3793C4D-8D3D-6FA6-4C24-06B288E2887C}"/>
              </a:ext>
            </a:extLst>
          </p:cNvPr>
          <p:cNvSpPr txBox="1"/>
          <p:nvPr/>
        </p:nvSpPr>
        <p:spPr>
          <a:xfrm>
            <a:off x="1486400" y="1763720"/>
            <a:ext cx="833374" cy="246221"/>
          </a:xfrm>
          <a:prstGeom prst="rect">
            <a:avLst/>
          </a:prstGeom>
          <a:noFill/>
        </p:spPr>
        <p:txBody>
          <a:bodyPr wrap="square" rtlCol="0">
            <a:spAutoFit/>
          </a:bodyPr>
          <a:lstStyle/>
          <a:p>
            <a:r>
              <a:rPr lang="en-US" altLang="zh-TW" sz="1000" dirty="0" err="1">
                <a:latin typeface="Times New Roman" panose="02020603050405020304" pitchFamily="18" charset="0"/>
                <a:cs typeface="Times New Roman" panose="02020603050405020304" pitchFamily="18" charset="0"/>
              </a:rPr>
              <a:t>pd_nxt_pc_i</a:t>
            </a:r>
            <a:endParaRPr lang="zh-TW" altLang="en-US" sz="1000" dirty="0">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CBB53049-9E4C-FBCA-C144-19CE85EC4F3E}"/>
              </a:ext>
            </a:extLst>
          </p:cNvPr>
          <p:cNvSpPr/>
          <p:nvPr/>
        </p:nvSpPr>
        <p:spPr>
          <a:xfrm>
            <a:off x="-1" y="950819"/>
            <a:ext cx="1803181" cy="3480973"/>
          </a:xfrm>
          <a:prstGeom prst="rect">
            <a:avLst/>
          </a:prstGeom>
          <a:noFill/>
          <a:ln>
            <a:solidFill>
              <a:schemeClr val="accent6"/>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23" name="文字方塊 22">
            <a:extLst>
              <a:ext uri="{FF2B5EF4-FFF2-40B4-BE49-F238E27FC236}">
                <a16:creationId xmlns:a16="http://schemas.microsoft.com/office/drawing/2014/main" id="{94022D11-2C60-8B02-A85C-06333D577372}"/>
              </a:ext>
            </a:extLst>
          </p:cNvPr>
          <p:cNvSpPr txBox="1"/>
          <p:nvPr/>
        </p:nvSpPr>
        <p:spPr>
          <a:xfrm>
            <a:off x="-3121" y="945896"/>
            <a:ext cx="752833" cy="307777"/>
          </a:xfrm>
          <a:prstGeom prst="rect">
            <a:avLst/>
          </a:prstGeom>
          <a:noFill/>
        </p:spPr>
        <p:txBody>
          <a:bodyPr wrap="square" rtlCol="0">
            <a:spAutoFit/>
          </a:bodyPr>
          <a:lstStyle/>
          <a:p>
            <a:r>
              <a:rPr lang="en-US" altLang="zh-TW" sz="1400" dirty="0" err="1">
                <a:solidFill>
                  <a:schemeClr val="accent6"/>
                </a:solidFill>
                <a:latin typeface="Times New Roman" panose="02020603050405020304" pitchFamily="18" charset="0"/>
                <a:cs typeface="Times New Roman" panose="02020603050405020304" pitchFamily="18" charset="0"/>
              </a:rPr>
              <a:t>pd_unit</a:t>
            </a:r>
            <a:endParaRPr lang="zh-TW" altLang="en-US" sz="1400" dirty="0">
              <a:solidFill>
                <a:schemeClr val="accent6"/>
              </a:solidFill>
              <a:latin typeface="Times New Roman" panose="02020603050405020304" pitchFamily="18" charset="0"/>
              <a:cs typeface="Times New Roman" panose="02020603050405020304" pitchFamily="18" charset="0"/>
            </a:endParaRPr>
          </a:p>
        </p:txBody>
      </p:sp>
      <p:sp>
        <p:nvSpPr>
          <p:cNvPr id="24" name="矩形 23">
            <a:extLst>
              <a:ext uri="{FF2B5EF4-FFF2-40B4-BE49-F238E27FC236}">
                <a16:creationId xmlns:a16="http://schemas.microsoft.com/office/drawing/2014/main" id="{F44CAA04-10AA-0724-32AC-3A7BC9CDF14C}"/>
              </a:ext>
            </a:extLst>
          </p:cNvPr>
          <p:cNvSpPr/>
          <p:nvPr/>
        </p:nvSpPr>
        <p:spPr>
          <a:xfrm>
            <a:off x="2717800" y="4617487"/>
            <a:ext cx="5435600" cy="2222258"/>
          </a:xfrm>
          <a:prstGeom prst="rect">
            <a:avLst/>
          </a:prstGeom>
          <a:noFill/>
          <a:ln>
            <a:solidFill>
              <a:schemeClr val="accent6"/>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25" name="文字方塊 24">
            <a:extLst>
              <a:ext uri="{FF2B5EF4-FFF2-40B4-BE49-F238E27FC236}">
                <a16:creationId xmlns:a16="http://schemas.microsoft.com/office/drawing/2014/main" id="{61A65AC4-8BFA-DC8B-EFDC-0C926BFAB89F}"/>
              </a:ext>
            </a:extLst>
          </p:cNvPr>
          <p:cNvSpPr txBox="1"/>
          <p:nvPr/>
        </p:nvSpPr>
        <p:spPr>
          <a:xfrm>
            <a:off x="2717800" y="4724159"/>
            <a:ext cx="1066800" cy="307777"/>
          </a:xfrm>
          <a:prstGeom prst="rect">
            <a:avLst/>
          </a:prstGeom>
          <a:noFill/>
        </p:spPr>
        <p:txBody>
          <a:bodyPr wrap="square" rtlCol="0">
            <a:spAutoFit/>
          </a:bodyPr>
          <a:lstStyle/>
          <a:p>
            <a:r>
              <a:rPr lang="en-US" altLang="zh-TW" sz="1400" dirty="0" err="1">
                <a:solidFill>
                  <a:schemeClr val="accent6"/>
                </a:solidFill>
                <a:latin typeface="Times New Roman" panose="02020603050405020304" pitchFamily="18" charset="0"/>
                <a:cs typeface="Times New Roman" panose="02020603050405020304" pitchFamily="18" charset="0"/>
              </a:rPr>
              <a:t>ex_units.bu</a:t>
            </a:r>
            <a:endParaRPr lang="zh-TW" altLang="en-US" sz="1400" dirty="0">
              <a:solidFill>
                <a:schemeClr val="accent6"/>
              </a:solidFill>
              <a:latin typeface="Times New Roman" panose="02020603050405020304" pitchFamily="18" charset="0"/>
              <a:cs typeface="Times New Roman" panose="02020603050405020304" pitchFamily="18" charset="0"/>
            </a:endParaRPr>
          </a:p>
        </p:txBody>
      </p:sp>
      <p:sp>
        <p:nvSpPr>
          <p:cNvPr id="26" name="文字方塊 25">
            <a:extLst>
              <a:ext uri="{FF2B5EF4-FFF2-40B4-BE49-F238E27FC236}">
                <a16:creationId xmlns:a16="http://schemas.microsoft.com/office/drawing/2014/main" id="{CA7BDB5E-887E-6465-1506-2F593A23D1D0}"/>
              </a:ext>
            </a:extLst>
          </p:cNvPr>
          <p:cNvSpPr txBox="1"/>
          <p:nvPr/>
        </p:nvSpPr>
        <p:spPr>
          <a:xfrm>
            <a:off x="3535426" y="2877531"/>
            <a:ext cx="929894" cy="230832"/>
          </a:xfrm>
          <a:prstGeom prst="rect">
            <a:avLst/>
          </a:prstGeom>
          <a:noFill/>
        </p:spPr>
        <p:txBody>
          <a:bodyPr wrap="square" rtlCol="0">
            <a:spAutoFit/>
          </a:bodyPr>
          <a:lstStyle/>
          <a:p>
            <a:r>
              <a:rPr lang="en-US" altLang="zh-TW" sz="900" dirty="0" err="1">
                <a:latin typeface="Times New Roman" panose="02020603050405020304" pitchFamily="18" charset="0"/>
                <a:cs typeface="Times New Roman" panose="02020603050405020304" pitchFamily="18" charset="0"/>
              </a:rPr>
              <a:t>if_predict_pc_o</a:t>
            </a:r>
            <a:endParaRPr lang="zh-TW" altLang="en-US" sz="900" dirty="0">
              <a:latin typeface="Times New Roman" panose="02020603050405020304" pitchFamily="18" charset="0"/>
              <a:cs typeface="Times New Roman" panose="02020603050405020304" pitchFamily="18" charset="0"/>
            </a:endParaRPr>
          </a:p>
        </p:txBody>
      </p:sp>
      <p:sp>
        <p:nvSpPr>
          <p:cNvPr id="40" name="文字方塊 39">
            <a:extLst>
              <a:ext uri="{FF2B5EF4-FFF2-40B4-BE49-F238E27FC236}">
                <a16:creationId xmlns:a16="http://schemas.microsoft.com/office/drawing/2014/main" id="{4762F565-D133-91EB-CBC0-01C22E376284}"/>
              </a:ext>
            </a:extLst>
          </p:cNvPr>
          <p:cNvSpPr txBox="1"/>
          <p:nvPr/>
        </p:nvSpPr>
        <p:spPr>
          <a:xfrm>
            <a:off x="3051428" y="2429844"/>
            <a:ext cx="992355" cy="246221"/>
          </a:xfrm>
          <a:prstGeom prst="rect">
            <a:avLst/>
          </a:prstGeom>
          <a:noFill/>
        </p:spPr>
        <p:txBody>
          <a:bodyPr wrap="square" rtlCol="0">
            <a:spAutoFit/>
          </a:bodyPr>
          <a:lstStyle/>
          <a:p>
            <a:r>
              <a:rPr lang="en-US" altLang="zh-TW" sz="1000" dirty="0" err="1">
                <a:solidFill>
                  <a:srgbClr val="00B0F0"/>
                </a:solidFill>
                <a:latin typeface="Times New Roman" panose="02020603050405020304" pitchFamily="18" charset="0"/>
                <a:cs typeface="Times New Roman" panose="02020603050405020304" pitchFamily="18" charset="0"/>
              </a:rPr>
              <a:t>bu_flush_i</a:t>
            </a:r>
            <a:endParaRPr lang="zh-TW" altLang="en-US" sz="1000" dirty="0">
              <a:solidFill>
                <a:srgbClr val="00B0F0"/>
              </a:solidFill>
              <a:latin typeface="Times New Roman" panose="02020603050405020304" pitchFamily="18" charset="0"/>
              <a:cs typeface="Times New Roman" panose="02020603050405020304" pitchFamily="18" charset="0"/>
            </a:endParaRPr>
          </a:p>
        </p:txBody>
      </p:sp>
      <p:sp>
        <p:nvSpPr>
          <p:cNvPr id="41" name="文字方塊 40">
            <a:extLst>
              <a:ext uri="{FF2B5EF4-FFF2-40B4-BE49-F238E27FC236}">
                <a16:creationId xmlns:a16="http://schemas.microsoft.com/office/drawing/2014/main" id="{4590F035-7A95-AC77-C5F9-54C1A0D97FC9}"/>
              </a:ext>
            </a:extLst>
          </p:cNvPr>
          <p:cNvSpPr txBox="1"/>
          <p:nvPr/>
        </p:nvSpPr>
        <p:spPr>
          <a:xfrm>
            <a:off x="1860039" y="2518473"/>
            <a:ext cx="1587660" cy="246221"/>
          </a:xfrm>
          <a:prstGeom prst="rect">
            <a:avLst/>
          </a:prstGeom>
          <a:noFill/>
        </p:spPr>
        <p:txBody>
          <a:bodyPr wrap="square" rtlCol="0">
            <a:spAutoFit/>
          </a:bodyPr>
          <a:lstStyle/>
          <a:p>
            <a:r>
              <a:rPr lang="en-US" altLang="zh-TW" sz="1000" dirty="0" err="1">
                <a:solidFill>
                  <a:srgbClr val="00B0F0"/>
                </a:solidFill>
                <a:latin typeface="Times New Roman" panose="02020603050405020304" pitchFamily="18" charset="0"/>
                <a:cs typeface="Times New Roman" panose="02020603050405020304" pitchFamily="18" charset="0"/>
              </a:rPr>
              <a:t>pd_latch_nxt_pc_i</a:t>
            </a:r>
            <a:endParaRPr lang="zh-TW" altLang="en-US" sz="1000" dirty="0">
              <a:solidFill>
                <a:srgbClr val="00B0F0"/>
              </a:solidFill>
              <a:latin typeface="Times New Roman" panose="02020603050405020304" pitchFamily="18" charset="0"/>
              <a:cs typeface="Times New Roman" panose="02020603050405020304" pitchFamily="18" charset="0"/>
            </a:endParaRPr>
          </a:p>
        </p:txBody>
      </p:sp>
      <p:sp>
        <p:nvSpPr>
          <p:cNvPr id="44" name="文字方塊 43">
            <a:extLst>
              <a:ext uri="{FF2B5EF4-FFF2-40B4-BE49-F238E27FC236}">
                <a16:creationId xmlns:a16="http://schemas.microsoft.com/office/drawing/2014/main" id="{CEF9AD19-5FA7-8113-E7AD-C79D631B04E7}"/>
              </a:ext>
            </a:extLst>
          </p:cNvPr>
          <p:cNvSpPr txBox="1"/>
          <p:nvPr/>
        </p:nvSpPr>
        <p:spPr>
          <a:xfrm>
            <a:off x="6450794" y="3500761"/>
            <a:ext cx="992355" cy="246221"/>
          </a:xfrm>
          <a:prstGeom prst="rect">
            <a:avLst/>
          </a:prstGeom>
          <a:noFill/>
        </p:spPr>
        <p:txBody>
          <a:bodyPr wrap="square" rtlCol="0">
            <a:spAutoFit/>
          </a:bodyPr>
          <a:lstStyle/>
          <a:p>
            <a:r>
              <a:rPr lang="en-US" altLang="zh-TW" sz="1000" dirty="0" err="1">
                <a:solidFill>
                  <a:srgbClr val="00B0F0"/>
                </a:solidFill>
                <a:latin typeface="Times New Roman" panose="02020603050405020304" pitchFamily="18" charset="0"/>
                <a:cs typeface="Times New Roman" panose="02020603050405020304" pitchFamily="18" charset="0"/>
              </a:rPr>
              <a:t>bu_flush_i</a:t>
            </a:r>
            <a:endParaRPr lang="zh-TW" altLang="en-US" sz="1000" dirty="0">
              <a:solidFill>
                <a:srgbClr val="00B0F0"/>
              </a:solidFill>
              <a:latin typeface="Times New Roman" panose="02020603050405020304" pitchFamily="18" charset="0"/>
              <a:cs typeface="Times New Roman" panose="02020603050405020304" pitchFamily="18" charset="0"/>
            </a:endParaRPr>
          </a:p>
        </p:txBody>
      </p:sp>
      <p:sp>
        <p:nvSpPr>
          <p:cNvPr id="45" name="文字方塊 44">
            <a:extLst>
              <a:ext uri="{FF2B5EF4-FFF2-40B4-BE49-F238E27FC236}">
                <a16:creationId xmlns:a16="http://schemas.microsoft.com/office/drawing/2014/main" id="{B8D1F5D6-F718-7F96-014C-BEF344DFE0A3}"/>
              </a:ext>
            </a:extLst>
          </p:cNvPr>
          <p:cNvSpPr txBox="1"/>
          <p:nvPr/>
        </p:nvSpPr>
        <p:spPr>
          <a:xfrm>
            <a:off x="7938519" y="3954705"/>
            <a:ext cx="992355" cy="246221"/>
          </a:xfrm>
          <a:prstGeom prst="rect">
            <a:avLst/>
          </a:prstGeom>
          <a:noFill/>
        </p:spPr>
        <p:txBody>
          <a:bodyPr wrap="square" rtlCol="0">
            <a:spAutoFit/>
          </a:bodyPr>
          <a:lstStyle/>
          <a:p>
            <a:r>
              <a:rPr lang="en-US" altLang="zh-TW" sz="1000" dirty="0" err="1">
                <a:solidFill>
                  <a:srgbClr val="00B0F0"/>
                </a:solidFill>
                <a:latin typeface="Times New Roman" panose="02020603050405020304" pitchFamily="18" charset="0"/>
                <a:cs typeface="Times New Roman" panose="02020603050405020304" pitchFamily="18" charset="0"/>
              </a:rPr>
              <a:t>bu_flush_i</a:t>
            </a:r>
            <a:endParaRPr lang="zh-TW" altLang="en-US" sz="1000" dirty="0">
              <a:solidFill>
                <a:srgbClr val="00B0F0"/>
              </a:solidFill>
              <a:latin typeface="Times New Roman" panose="02020603050405020304" pitchFamily="18" charset="0"/>
              <a:cs typeface="Times New Roman" panose="02020603050405020304" pitchFamily="18" charset="0"/>
            </a:endParaRPr>
          </a:p>
        </p:txBody>
      </p:sp>
      <p:sp>
        <p:nvSpPr>
          <p:cNvPr id="46" name="文字方塊 45">
            <a:extLst>
              <a:ext uri="{FF2B5EF4-FFF2-40B4-BE49-F238E27FC236}">
                <a16:creationId xmlns:a16="http://schemas.microsoft.com/office/drawing/2014/main" id="{6BBCC0EC-BFF6-3FE2-BBEC-1DB868750CC4}"/>
              </a:ext>
            </a:extLst>
          </p:cNvPr>
          <p:cNvSpPr txBox="1"/>
          <p:nvPr/>
        </p:nvSpPr>
        <p:spPr>
          <a:xfrm>
            <a:off x="7443149" y="5005009"/>
            <a:ext cx="1313344" cy="246221"/>
          </a:xfrm>
          <a:prstGeom prst="rect">
            <a:avLst/>
          </a:prstGeom>
          <a:noFill/>
        </p:spPr>
        <p:txBody>
          <a:bodyPr wrap="square" rtlCol="0">
            <a:spAutoFit/>
          </a:bodyPr>
          <a:lstStyle/>
          <a:p>
            <a:r>
              <a:rPr lang="en-US" altLang="zh-TW" sz="1000" dirty="0" err="1">
                <a:latin typeface="Times New Roman" panose="02020603050405020304" pitchFamily="18" charset="0"/>
                <a:cs typeface="Times New Roman" panose="02020603050405020304" pitchFamily="18" charset="0"/>
              </a:rPr>
              <a:t>bu_nxt_pc_o</a:t>
            </a:r>
            <a:endParaRPr lang="zh-TW" altLang="en-US" sz="1000" dirty="0">
              <a:latin typeface="Times New Roman" panose="02020603050405020304" pitchFamily="18" charset="0"/>
              <a:cs typeface="Times New Roman" panose="02020603050405020304" pitchFamily="18" charset="0"/>
            </a:endParaRPr>
          </a:p>
        </p:txBody>
      </p:sp>
      <p:sp>
        <p:nvSpPr>
          <p:cNvPr id="27" name="文字方塊 26">
            <a:extLst>
              <a:ext uri="{FF2B5EF4-FFF2-40B4-BE49-F238E27FC236}">
                <a16:creationId xmlns:a16="http://schemas.microsoft.com/office/drawing/2014/main" id="{B4E9118A-F950-279B-153A-ED61A921AE90}"/>
              </a:ext>
            </a:extLst>
          </p:cNvPr>
          <p:cNvSpPr txBox="1"/>
          <p:nvPr/>
        </p:nvSpPr>
        <p:spPr>
          <a:xfrm>
            <a:off x="4505706" y="3531988"/>
            <a:ext cx="929894" cy="230832"/>
          </a:xfrm>
          <a:prstGeom prst="rect">
            <a:avLst/>
          </a:prstGeom>
          <a:noFill/>
        </p:spPr>
        <p:txBody>
          <a:bodyPr wrap="square" rtlCol="0">
            <a:spAutoFit/>
          </a:bodyPr>
          <a:lstStyle/>
          <a:p>
            <a:r>
              <a:rPr lang="en-US" altLang="zh-TW" sz="900" dirty="0" err="1">
                <a:latin typeface="Times New Roman" panose="02020603050405020304" pitchFamily="18" charset="0"/>
                <a:cs typeface="Times New Roman" panose="02020603050405020304" pitchFamily="18" charset="0"/>
              </a:rPr>
              <a:t>If_nxt_pc_o</a:t>
            </a:r>
            <a:endParaRPr lang="zh-TW" altLang="en-US" sz="900" dirty="0">
              <a:latin typeface="Times New Roman" panose="02020603050405020304" pitchFamily="18" charset="0"/>
              <a:cs typeface="Times New Roman" panose="02020603050405020304" pitchFamily="18" charset="0"/>
            </a:endParaRPr>
          </a:p>
        </p:txBody>
      </p:sp>
      <p:sp>
        <p:nvSpPr>
          <p:cNvPr id="31" name="文字方塊 30">
            <a:extLst>
              <a:ext uri="{FF2B5EF4-FFF2-40B4-BE49-F238E27FC236}">
                <a16:creationId xmlns:a16="http://schemas.microsoft.com/office/drawing/2014/main" id="{8DF79499-FC8D-D5BB-94DE-B3F2B31531AE}"/>
              </a:ext>
            </a:extLst>
          </p:cNvPr>
          <p:cNvSpPr txBox="1"/>
          <p:nvPr/>
        </p:nvSpPr>
        <p:spPr>
          <a:xfrm>
            <a:off x="5809976" y="3667184"/>
            <a:ext cx="929894" cy="230832"/>
          </a:xfrm>
          <a:prstGeom prst="rect">
            <a:avLst/>
          </a:prstGeom>
          <a:noFill/>
        </p:spPr>
        <p:txBody>
          <a:bodyPr wrap="square" rtlCol="0">
            <a:spAutoFit/>
          </a:bodyPr>
          <a:lstStyle/>
          <a:p>
            <a:r>
              <a:rPr lang="en-US" altLang="zh-TW" sz="900" dirty="0" err="1">
                <a:latin typeface="Times New Roman" panose="02020603050405020304" pitchFamily="18" charset="0"/>
                <a:cs typeface="Times New Roman" panose="02020603050405020304" pitchFamily="18" charset="0"/>
              </a:rPr>
              <a:t>If_pc_o</a:t>
            </a:r>
            <a:endParaRPr lang="zh-TW" altLang="en-US" sz="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8207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90ADBA0-7F4C-006B-1AB2-156E63A5B7F8}"/>
              </a:ext>
            </a:extLst>
          </p:cNvPr>
          <p:cNvSpPr>
            <a:spLocks noGrp="1"/>
          </p:cNvSpPr>
          <p:nvPr>
            <p:ph type="title"/>
          </p:nvPr>
        </p:nvSpPr>
        <p:spPr>
          <a:xfrm>
            <a:off x="586273" y="0"/>
            <a:ext cx="10515600" cy="1325563"/>
          </a:xfrm>
        </p:spPr>
        <p:txBody>
          <a:bodyPr/>
          <a:lstStyle/>
          <a:p>
            <a:r>
              <a:rPr lang="en-US" altLang="zh-TW">
                <a:latin typeface="Times New Roman" panose="02020603050405020304" pitchFamily="18" charset="0"/>
                <a:cs typeface="Times New Roman" panose="02020603050405020304" pitchFamily="18" charset="0"/>
              </a:rPr>
              <a:t>Outline</a:t>
            </a:r>
            <a:endParaRPr lang="zh-TW" altLang="en-US">
              <a:latin typeface="Times New Roman" panose="02020603050405020304" pitchFamily="18" charset="0"/>
              <a:cs typeface="Times New Roman" panose="02020603050405020304" pitchFamily="18" charset="0"/>
            </a:endParaRPr>
          </a:p>
        </p:txBody>
      </p:sp>
      <p:sp>
        <p:nvSpPr>
          <p:cNvPr id="3" name="內容版面配置區 2">
            <a:extLst>
              <a:ext uri="{FF2B5EF4-FFF2-40B4-BE49-F238E27FC236}">
                <a16:creationId xmlns:a16="http://schemas.microsoft.com/office/drawing/2014/main" id="{7E036427-9FE9-4564-881D-3D4813487680}"/>
              </a:ext>
            </a:extLst>
          </p:cNvPr>
          <p:cNvSpPr>
            <a:spLocks noGrp="1"/>
          </p:cNvSpPr>
          <p:nvPr>
            <p:ph idx="1"/>
          </p:nvPr>
        </p:nvSpPr>
        <p:spPr>
          <a:xfrm>
            <a:off x="688910" y="1325563"/>
            <a:ext cx="10515600" cy="4351338"/>
          </a:xfrm>
        </p:spPr>
        <p:txBody>
          <a:bodyPr/>
          <a:lstStyle/>
          <a:p>
            <a:pPr>
              <a:lnSpc>
                <a:spcPct val="150000"/>
              </a:lnSpc>
            </a:pPr>
            <a:r>
              <a:rPr lang="en-US" altLang="zh-TW">
                <a:solidFill>
                  <a:schemeClr val="bg2">
                    <a:lumMod val="75000"/>
                  </a:schemeClr>
                </a:solidFill>
                <a:latin typeface="Times New Roman" panose="02020603050405020304" pitchFamily="18" charset="0"/>
                <a:cs typeface="Times New Roman" panose="02020603050405020304" pitchFamily="18" charset="0"/>
              </a:rPr>
              <a:t>Design Architecture and Datapath</a:t>
            </a:r>
          </a:p>
          <a:p>
            <a:pPr>
              <a:lnSpc>
                <a:spcPct val="150000"/>
              </a:lnSpc>
            </a:pPr>
            <a:r>
              <a:rPr lang="en-US" altLang="zh-TW">
                <a:latin typeface="Times New Roman" panose="02020603050405020304" pitchFamily="18" charset="0"/>
                <a:cs typeface="Times New Roman" panose="02020603050405020304" pitchFamily="18" charset="0"/>
              </a:rPr>
              <a:t>Verification Technique and Properties</a:t>
            </a:r>
          </a:p>
          <a:p>
            <a:pPr lvl="1">
              <a:lnSpc>
                <a:spcPct val="150000"/>
              </a:lnSpc>
            </a:pPr>
            <a:r>
              <a:rPr lang="en-US" altLang="zh-TW">
                <a:latin typeface="Times New Roman" panose="02020603050405020304" pitchFamily="18" charset="0"/>
                <a:cs typeface="Times New Roman" panose="02020603050405020304" pitchFamily="18" charset="0"/>
              </a:rPr>
              <a:t>Pipeline Follower</a:t>
            </a:r>
          </a:p>
          <a:p>
            <a:pPr lvl="1">
              <a:lnSpc>
                <a:spcPct val="150000"/>
              </a:lnSpc>
            </a:pPr>
            <a:r>
              <a:rPr lang="en-US" altLang="zh-TW">
                <a:latin typeface="Times New Roman" panose="02020603050405020304" pitchFamily="18" charset="0"/>
                <a:cs typeface="Times New Roman" panose="02020603050405020304" pitchFamily="18" charset="0"/>
              </a:rPr>
              <a:t>SVA Code for B-type Instruction</a:t>
            </a:r>
          </a:p>
          <a:p>
            <a:pPr>
              <a:lnSpc>
                <a:spcPct val="150000"/>
              </a:lnSpc>
            </a:pPr>
            <a:r>
              <a:rPr lang="en-US" altLang="zh-TW">
                <a:solidFill>
                  <a:schemeClr val="bg2">
                    <a:lumMod val="75000"/>
                  </a:schemeClr>
                </a:solidFill>
                <a:latin typeface="Times New Roman" panose="02020603050405020304" pitchFamily="18" charset="0"/>
                <a:cs typeface="Times New Roman" panose="02020603050405020304" pitchFamily="18" charset="0"/>
              </a:rPr>
              <a:t>Bugs Detection</a:t>
            </a:r>
            <a:endParaRPr lang="zh-TW" altLang="en-US">
              <a:solidFill>
                <a:schemeClr val="bg2">
                  <a:lumMod val="75000"/>
                </a:schemeClr>
              </a:solidFill>
              <a:latin typeface="Times New Roman" panose="02020603050405020304" pitchFamily="18" charset="0"/>
              <a:cs typeface="Times New Roman" panose="02020603050405020304" pitchFamily="18" charset="0"/>
            </a:endParaRPr>
          </a:p>
        </p:txBody>
      </p:sp>
      <p:sp>
        <p:nvSpPr>
          <p:cNvPr id="4" name="投影片編號版面配置區 3">
            <a:extLst>
              <a:ext uri="{FF2B5EF4-FFF2-40B4-BE49-F238E27FC236}">
                <a16:creationId xmlns:a16="http://schemas.microsoft.com/office/drawing/2014/main" id="{3EB7411B-8876-99CE-71C4-C95234EA1454}"/>
              </a:ext>
            </a:extLst>
          </p:cNvPr>
          <p:cNvSpPr>
            <a:spLocks noGrp="1"/>
          </p:cNvSpPr>
          <p:nvPr>
            <p:ph type="sldNum" sz="quarter" idx="12"/>
          </p:nvPr>
        </p:nvSpPr>
        <p:spPr/>
        <p:txBody>
          <a:bodyPr/>
          <a:lstStyle/>
          <a:p>
            <a:fld id="{28139757-2320-45D8-AB65-AF69A9F4A426}" type="slidenum">
              <a:rPr lang="zh-TW" altLang="en-US" smtClean="0"/>
              <a:t>7</a:t>
            </a:fld>
            <a:endParaRPr lang="zh-TW" altLang="en-US"/>
          </a:p>
        </p:txBody>
      </p:sp>
    </p:spTree>
    <p:extLst>
      <p:ext uri="{BB962C8B-B14F-4D97-AF65-F5344CB8AC3E}">
        <p14:creationId xmlns:p14="http://schemas.microsoft.com/office/powerpoint/2010/main" val="4087946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C4A10-E3D7-2011-D2CE-554DA20883D7}"/>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29FA8929-9B6E-6729-8E32-8F7F0FFF085B}"/>
              </a:ext>
            </a:extLst>
          </p:cNvPr>
          <p:cNvSpPr>
            <a:spLocks noGrp="1"/>
          </p:cNvSpPr>
          <p:nvPr>
            <p:ph type="title"/>
          </p:nvPr>
        </p:nvSpPr>
        <p:spPr>
          <a:xfrm>
            <a:off x="320156" y="0"/>
            <a:ext cx="10515600" cy="1325563"/>
          </a:xfrm>
        </p:spPr>
        <p:txBody>
          <a:bodyPr/>
          <a:lstStyle/>
          <a:p>
            <a:r>
              <a:rPr lang="en-US" altLang="zh-TW">
                <a:latin typeface="Times New Roman" panose="02020603050405020304" pitchFamily="18" charset="0"/>
                <a:cs typeface="Times New Roman" panose="02020603050405020304" pitchFamily="18" charset="0"/>
              </a:rPr>
              <a:t>Pipeline Follower</a:t>
            </a:r>
            <a:endParaRPr lang="zh-TW" altLang="en-US">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F8895D03-905F-1E45-650D-B599BDEE9E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011" y="1757269"/>
            <a:ext cx="12192000" cy="4725876"/>
          </a:xfrm>
          <a:prstGeom prst="rect">
            <a:avLst/>
          </a:prstGeom>
        </p:spPr>
      </p:pic>
      <p:sp>
        <p:nvSpPr>
          <p:cNvPr id="4" name="文字方塊 3">
            <a:extLst>
              <a:ext uri="{FF2B5EF4-FFF2-40B4-BE49-F238E27FC236}">
                <a16:creationId xmlns:a16="http://schemas.microsoft.com/office/drawing/2014/main" id="{7BA5DBAD-7FC0-F549-A419-815D028EC297}"/>
              </a:ext>
            </a:extLst>
          </p:cNvPr>
          <p:cNvSpPr txBox="1"/>
          <p:nvPr/>
        </p:nvSpPr>
        <p:spPr>
          <a:xfrm>
            <a:off x="2401285" y="4353179"/>
            <a:ext cx="1399871" cy="2062103"/>
          </a:xfrm>
          <a:prstGeom prst="rect">
            <a:avLst/>
          </a:prstGeom>
          <a:noFill/>
        </p:spPr>
        <p:txBody>
          <a:bodyPr wrap="square" lIns="91440" tIns="45720" rIns="91440" bIns="45720" rtlCol="0" anchor="t">
            <a:spAutoFit/>
          </a:bodyPr>
          <a:lstStyle/>
          <a:p>
            <a:r>
              <a:rPr lang="en-US" altLang="zh-TW" dirty="0" err="1">
                <a:solidFill>
                  <a:srgbClr val="FF0000"/>
                </a:solidFill>
                <a:latin typeface="Times New Roman" panose="02020603050405020304" pitchFamily="18" charset="0"/>
                <a:ea typeface="新細明體"/>
                <a:cs typeface="Times New Roman" panose="02020603050405020304" pitchFamily="18" charset="0"/>
              </a:rPr>
              <a:t>pd_insn</a:t>
            </a:r>
            <a:endParaRPr lang="en-US" altLang="zh-TW" dirty="0">
              <a:solidFill>
                <a:srgbClr val="FF0000"/>
              </a:solidFill>
              <a:latin typeface="Times New Roman" panose="02020603050405020304" pitchFamily="18" charset="0"/>
              <a:ea typeface="新細明體"/>
              <a:cs typeface="Times New Roman" panose="02020603050405020304" pitchFamily="18" charset="0"/>
            </a:endParaRPr>
          </a:p>
          <a:p>
            <a:r>
              <a:rPr lang="en-US" altLang="zh-TW" dirty="0" err="1">
                <a:solidFill>
                  <a:srgbClr val="FFC000"/>
                </a:solidFill>
                <a:latin typeface="Times New Roman" panose="02020603050405020304" pitchFamily="18" charset="0"/>
                <a:ea typeface="新細明體"/>
                <a:cs typeface="Times New Roman" panose="02020603050405020304" pitchFamily="18" charset="0"/>
              </a:rPr>
              <a:t>pd_pc</a:t>
            </a:r>
            <a:endParaRPr lang="en-US" altLang="zh-TW"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r>
              <a:rPr lang="en-US" altLang="zh-TW" sz="1400" dirty="0" err="1">
                <a:solidFill>
                  <a:srgbClr val="FFC000"/>
                </a:solidFill>
                <a:latin typeface="Times New Roman" panose="02020603050405020304" pitchFamily="18" charset="0"/>
                <a:ea typeface="新細明體"/>
                <a:cs typeface="Times New Roman" panose="02020603050405020304" pitchFamily="18" charset="0"/>
              </a:rPr>
              <a:t>pd_branch_pred</a:t>
            </a:r>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dirty="0">
              <a:solidFill>
                <a:srgbClr val="FFC000"/>
              </a:solidFill>
              <a:latin typeface="Times New Roman" panose="02020603050405020304" pitchFamily="18" charset="0"/>
              <a:ea typeface="新細明體"/>
              <a:cs typeface="Times New Roman" panose="02020603050405020304" pitchFamily="18" charset="0"/>
            </a:endParaRPr>
          </a:p>
        </p:txBody>
      </p:sp>
      <p:sp>
        <p:nvSpPr>
          <p:cNvPr id="9" name="文字方塊 8">
            <a:extLst>
              <a:ext uri="{FF2B5EF4-FFF2-40B4-BE49-F238E27FC236}">
                <a16:creationId xmlns:a16="http://schemas.microsoft.com/office/drawing/2014/main" id="{94AE0824-B013-ABF1-05B5-1D745912D9C5}"/>
              </a:ext>
            </a:extLst>
          </p:cNvPr>
          <p:cNvSpPr txBox="1"/>
          <p:nvPr/>
        </p:nvSpPr>
        <p:spPr>
          <a:xfrm>
            <a:off x="6360331" y="3200874"/>
            <a:ext cx="1266825" cy="369332"/>
          </a:xfrm>
          <a:prstGeom prst="rect">
            <a:avLst/>
          </a:prstGeom>
          <a:noFill/>
        </p:spPr>
        <p:txBody>
          <a:bodyPr wrap="square" lIns="91440" tIns="45720" rIns="91440" bIns="45720" rtlCol="0" anchor="t">
            <a:spAutoFit/>
          </a:bodyPr>
          <a:lstStyle/>
          <a:p>
            <a:r>
              <a:rPr lang="en-US" altLang="zh-TW" err="1">
                <a:latin typeface="Times New Roman" panose="02020603050405020304" pitchFamily="18" charset="0"/>
                <a:ea typeface="新細明體"/>
                <a:cs typeface="Times New Roman" panose="02020603050405020304" pitchFamily="18" charset="0"/>
              </a:rPr>
              <a:t>ex_stall</a:t>
            </a:r>
            <a:endParaRPr lang="zh-TW" altLang="en-US">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B67E4E86-4A97-698C-383F-16A6E2A75904}"/>
              </a:ext>
            </a:extLst>
          </p:cNvPr>
          <p:cNvSpPr txBox="1"/>
          <p:nvPr/>
        </p:nvSpPr>
        <p:spPr>
          <a:xfrm>
            <a:off x="8469097" y="3193669"/>
            <a:ext cx="1266825" cy="369332"/>
          </a:xfrm>
          <a:prstGeom prst="rect">
            <a:avLst/>
          </a:prstGeom>
          <a:noFill/>
        </p:spPr>
        <p:txBody>
          <a:bodyPr wrap="square" lIns="91440" tIns="45720" rIns="91440" bIns="45720" rtlCol="0" anchor="t">
            <a:spAutoFit/>
          </a:bodyPr>
          <a:lstStyle/>
          <a:p>
            <a:r>
              <a:rPr lang="en-US" altLang="zh-TW" err="1">
                <a:latin typeface="Times New Roman" panose="02020603050405020304" pitchFamily="18" charset="0"/>
                <a:ea typeface="新細明體"/>
                <a:cs typeface="Times New Roman" panose="02020603050405020304" pitchFamily="18" charset="0"/>
              </a:rPr>
              <a:t>mem_stall</a:t>
            </a:r>
            <a:endParaRPr lang="zh-TW" altLang="en-US">
              <a:latin typeface="Times New Roman" panose="02020603050405020304" pitchFamily="18" charset="0"/>
              <a:cs typeface="Times New Roman" panose="02020603050405020304" pitchFamily="18" charset="0"/>
            </a:endParaRPr>
          </a:p>
        </p:txBody>
      </p:sp>
      <p:sp>
        <p:nvSpPr>
          <p:cNvPr id="11" name="文字方塊 10">
            <a:extLst>
              <a:ext uri="{FF2B5EF4-FFF2-40B4-BE49-F238E27FC236}">
                <a16:creationId xmlns:a16="http://schemas.microsoft.com/office/drawing/2014/main" id="{2D5344D4-96B6-11EA-184D-97D945DDAE20}"/>
              </a:ext>
            </a:extLst>
          </p:cNvPr>
          <p:cNvSpPr txBox="1"/>
          <p:nvPr/>
        </p:nvSpPr>
        <p:spPr>
          <a:xfrm>
            <a:off x="10577863" y="3193669"/>
            <a:ext cx="1266825" cy="369332"/>
          </a:xfrm>
          <a:prstGeom prst="rect">
            <a:avLst/>
          </a:prstGeom>
          <a:noFill/>
        </p:spPr>
        <p:txBody>
          <a:bodyPr wrap="square" lIns="91440" tIns="45720" rIns="91440" bIns="45720" rtlCol="0" anchor="t">
            <a:spAutoFit/>
          </a:bodyPr>
          <a:lstStyle/>
          <a:p>
            <a:r>
              <a:rPr lang="en-US" altLang="zh-TW" err="1">
                <a:latin typeface="Times New Roman" panose="02020603050405020304" pitchFamily="18" charset="0"/>
                <a:ea typeface="新細明體"/>
                <a:cs typeface="Times New Roman" panose="02020603050405020304" pitchFamily="18" charset="0"/>
              </a:rPr>
              <a:t>wb_stall</a:t>
            </a:r>
            <a:endParaRPr lang="zh-TW" altLang="en-US">
              <a:latin typeface="Times New Roman" panose="02020603050405020304" pitchFamily="18" charset="0"/>
              <a:cs typeface="Times New Roman" panose="02020603050405020304" pitchFamily="18" charset="0"/>
            </a:endParaRPr>
          </a:p>
        </p:txBody>
      </p:sp>
      <p:sp>
        <p:nvSpPr>
          <p:cNvPr id="12" name="文字方塊 11">
            <a:extLst>
              <a:ext uri="{FF2B5EF4-FFF2-40B4-BE49-F238E27FC236}">
                <a16:creationId xmlns:a16="http://schemas.microsoft.com/office/drawing/2014/main" id="{E56A0FFF-6878-33B3-5A41-1D6B7D5A8ACC}"/>
              </a:ext>
            </a:extLst>
          </p:cNvPr>
          <p:cNvSpPr txBox="1"/>
          <p:nvPr/>
        </p:nvSpPr>
        <p:spPr>
          <a:xfrm>
            <a:off x="4116461" y="3230013"/>
            <a:ext cx="1266825" cy="369332"/>
          </a:xfrm>
          <a:prstGeom prst="rect">
            <a:avLst/>
          </a:prstGeom>
          <a:noFill/>
        </p:spPr>
        <p:txBody>
          <a:bodyPr wrap="square" rtlCol="0">
            <a:spAutoFit/>
          </a:bodyPr>
          <a:lstStyle/>
          <a:p>
            <a:r>
              <a:rPr lang="en-US" altLang="zh-TW" err="1">
                <a:latin typeface="Times New Roman" panose="02020603050405020304" pitchFamily="18" charset="0"/>
                <a:cs typeface="Times New Roman" panose="02020603050405020304" pitchFamily="18" charset="0"/>
              </a:rPr>
              <a:t>id_stall</a:t>
            </a:r>
            <a:endParaRPr lang="zh-TW" altLang="en-US">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3C545FE1-6078-E20A-170F-17861F2EE51F}"/>
              </a:ext>
            </a:extLst>
          </p:cNvPr>
          <p:cNvSpPr txBox="1"/>
          <p:nvPr/>
        </p:nvSpPr>
        <p:spPr>
          <a:xfrm>
            <a:off x="2065135" y="3245242"/>
            <a:ext cx="1266825" cy="369332"/>
          </a:xfrm>
          <a:prstGeom prst="rect">
            <a:avLst/>
          </a:prstGeom>
          <a:noFill/>
        </p:spPr>
        <p:txBody>
          <a:bodyPr wrap="square" rtlCol="0">
            <a:spAutoFit/>
          </a:bodyPr>
          <a:lstStyle/>
          <a:p>
            <a:r>
              <a:rPr lang="en-US" altLang="zh-TW">
                <a:latin typeface="Times New Roman" panose="02020603050405020304" pitchFamily="18" charset="0"/>
                <a:cs typeface="Times New Roman" panose="02020603050405020304" pitchFamily="18" charset="0"/>
              </a:rPr>
              <a:t>stall</a:t>
            </a:r>
            <a:endParaRPr lang="zh-TW" altLang="en-US">
              <a:latin typeface="Times New Roman" panose="02020603050405020304" pitchFamily="18" charset="0"/>
              <a:cs typeface="Times New Roman" panose="02020603050405020304" pitchFamily="18" charset="0"/>
            </a:endParaRPr>
          </a:p>
        </p:txBody>
      </p:sp>
      <p:sp>
        <p:nvSpPr>
          <p:cNvPr id="15" name="文字方塊 14">
            <a:extLst>
              <a:ext uri="{FF2B5EF4-FFF2-40B4-BE49-F238E27FC236}">
                <a16:creationId xmlns:a16="http://schemas.microsoft.com/office/drawing/2014/main" id="{0D6A20EE-8E95-0FF2-14A4-912602DF96D3}"/>
              </a:ext>
            </a:extLst>
          </p:cNvPr>
          <p:cNvSpPr txBox="1"/>
          <p:nvPr/>
        </p:nvSpPr>
        <p:spPr>
          <a:xfrm>
            <a:off x="1161865" y="3230013"/>
            <a:ext cx="1266825" cy="369332"/>
          </a:xfrm>
          <a:prstGeom prst="rect">
            <a:avLst/>
          </a:prstGeom>
          <a:noFill/>
        </p:spPr>
        <p:txBody>
          <a:bodyPr wrap="square" rtlCol="0">
            <a:spAutoFit/>
          </a:bodyPr>
          <a:lstStyle/>
          <a:p>
            <a:r>
              <a:rPr lang="en-US" altLang="zh-TW" err="1">
                <a:latin typeface="Times New Roman" panose="02020603050405020304" pitchFamily="18" charset="0"/>
                <a:cs typeface="Times New Roman" panose="02020603050405020304" pitchFamily="18" charset="0"/>
              </a:rPr>
              <a:t>if_flush</a:t>
            </a:r>
            <a:endParaRPr lang="zh-TW" altLang="en-US">
              <a:latin typeface="Times New Roman" panose="02020603050405020304" pitchFamily="18" charset="0"/>
              <a:cs typeface="Times New Roman" panose="02020603050405020304" pitchFamily="18" charset="0"/>
            </a:endParaRPr>
          </a:p>
        </p:txBody>
      </p:sp>
      <p:sp>
        <p:nvSpPr>
          <p:cNvPr id="18" name="文字方塊 17">
            <a:extLst>
              <a:ext uri="{FF2B5EF4-FFF2-40B4-BE49-F238E27FC236}">
                <a16:creationId xmlns:a16="http://schemas.microsoft.com/office/drawing/2014/main" id="{160448D7-2001-8D25-3C5B-D5663580D377}"/>
              </a:ext>
            </a:extLst>
          </p:cNvPr>
          <p:cNvSpPr txBox="1"/>
          <p:nvPr/>
        </p:nvSpPr>
        <p:spPr>
          <a:xfrm>
            <a:off x="3097285" y="3230013"/>
            <a:ext cx="1266825" cy="369332"/>
          </a:xfrm>
          <a:prstGeom prst="rect">
            <a:avLst/>
          </a:prstGeom>
          <a:noFill/>
        </p:spPr>
        <p:txBody>
          <a:bodyPr wrap="square" rtlCol="0">
            <a:spAutoFit/>
          </a:bodyPr>
          <a:lstStyle/>
          <a:p>
            <a:r>
              <a:rPr lang="en-US" altLang="zh-TW" err="1">
                <a:latin typeface="Times New Roman" panose="02020603050405020304" pitchFamily="18" charset="0"/>
                <a:cs typeface="Times New Roman" panose="02020603050405020304" pitchFamily="18" charset="0"/>
              </a:rPr>
              <a:t>pd_flush</a:t>
            </a:r>
            <a:endParaRPr lang="zh-TW" altLang="en-US">
              <a:latin typeface="Times New Roman" panose="02020603050405020304" pitchFamily="18" charset="0"/>
              <a:cs typeface="Times New Roman" panose="02020603050405020304" pitchFamily="18" charset="0"/>
            </a:endParaRPr>
          </a:p>
        </p:txBody>
      </p:sp>
      <p:sp>
        <p:nvSpPr>
          <p:cNvPr id="19" name="文字方塊 18">
            <a:extLst>
              <a:ext uri="{FF2B5EF4-FFF2-40B4-BE49-F238E27FC236}">
                <a16:creationId xmlns:a16="http://schemas.microsoft.com/office/drawing/2014/main" id="{9095198C-E92A-3B8B-6B8C-FC1D20D98DB1}"/>
              </a:ext>
            </a:extLst>
          </p:cNvPr>
          <p:cNvSpPr txBox="1"/>
          <p:nvPr/>
        </p:nvSpPr>
        <p:spPr>
          <a:xfrm>
            <a:off x="320156" y="4367866"/>
            <a:ext cx="1827729" cy="1846659"/>
          </a:xfrm>
          <a:prstGeom prst="rect">
            <a:avLst/>
          </a:prstGeom>
          <a:noFill/>
        </p:spPr>
        <p:txBody>
          <a:bodyPr wrap="square" lIns="91440" tIns="45720" rIns="91440" bIns="45720" rtlCol="0" anchor="t">
            <a:spAutoFit/>
          </a:bodyPr>
          <a:lstStyle/>
          <a:p>
            <a:pPr algn="ctr"/>
            <a:r>
              <a:rPr lang="zh-TW" altLang="en-US" dirty="0">
                <a:solidFill>
                  <a:srgbClr val="FF0000"/>
                </a:solidFill>
                <a:latin typeface="Times New Roman" panose="02020603050405020304" pitchFamily="18" charset="0"/>
                <a:ea typeface="新細明體"/>
                <a:cs typeface="Times New Roman" panose="02020603050405020304" pitchFamily="18" charset="0"/>
              </a:rPr>
              <a:t>        </a:t>
            </a:r>
            <a:r>
              <a:rPr lang="en-US" altLang="zh-TW" dirty="0" err="1">
                <a:solidFill>
                  <a:srgbClr val="FF0000"/>
                </a:solidFill>
                <a:latin typeface="Times New Roman" panose="02020603050405020304" pitchFamily="18" charset="0"/>
                <a:ea typeface="新細明體"/>
                <a:cs typeface="Times New Roman" panose="02020603050405020304" pitchFamily="18" charset="0"/>
              </a:rPr>
              <a:t>if_insn</a:t>
            </a:r>
            <a:endParaRPr lang="en-US" dirty="0">
              <a:solidFill>
                <a:srgbClr val="FF0000"/>
              </a:solidFill>
              <a:latin typeface="Times New Roman" panose="02020603050405020304" pitchFamily="18" charset="0"/>
              <a:ea typeface="新細明體"/>
              <a:cs typeface="Times New Roman" panose="02020603050405020304" pitchFamily="18" charset="0"/>
            </a:endParaRPr>
          </a:p>
          <a:p>
            <a:pPr algn="ctr"/>
            <a:r>
              <a:rPr lang="zh-TW" altLang="en-US" dirty="0">
                <a:solidFill>
                  <a:srgbClr val="FFC000"/>
                </a:solidFill>
                <a:latin typeface="Times New Roman" panose="02020603050405020304" pitchFamily="18" charset="0"/>
                <a:ea typeface="新細明體"/>
                <a:cs typeface="Times New Roman" panose="02020603050405020304" pitchFamily="18" charset="0"/>
              </a:rPr>
              <a:t>      </a:t>
            </a:r>
            <a:r>
              <a:rPr lang="en-US" dirty="0" err="1">
                <a:solidFill>
                  <a:srgbClr val="FFC000"/>
                </a:solidFill>
                <a:latin typeface="Times New Roman" panose="02020603050405020304" pitchFamily="18" charset="0"/>
                <a:ea typeface="新細明體"/>
                <a:cs typeface="Times New Roman" panose="02020603050405020304" pitchFamily="18" charset="0"/>
              </a:rPr>
              <a:t>if</a:t>
            </a:r>
            <a:r>
              <a:rPr lang="en-US" dirty="0" err="1">
                <a:solidFill>
                  <a:srgbClr val="FFC000"/>
                </a:solidFill>
                <a:latin typeface="Times New Roman" panose="02020603050405020304" pitchFamily="18" charset="0"/>
                <a:ea typeface="+mn-lt"/>
                <a:cs typeface="Times New Roman" panose="02020603050405020304" pitchFamily="18" charset="0"/>
              </a:rPr>
              <a:t>_pc</a:t>
            </a:r>
            <a:endParaRPr lang="en-US" dirty="0">
              <a:latin typeface="Times New Roman" panose="02020603050405020304" pitchFamily="18" charset="0"/>
              <a:ea typeface="+mn-lt"/>
              <a:cs typeface="Times New Roman" panose="02020603050405020304" pitchFamily="18" charset="0"/>
            </a:endParaRPr>
          </a:p>
          <a:p>
            <a:pPr algn="ctr"/>
            <a:endParaRPr lang="en-US" sz="1400" dirty="0">
              <a:solidFill>
                <a:srgbClr val="FFC000"/>
              </a:solidFill>
              <a:latin typeface="Times New Roman" panose="02020603050405020304" pitchFamily="18" charset="0"/>
              <a:ea typeface="+mn-lt"/>
              <a:cs typeface="Times New Roman" panose="02020603050405020304" pitchFamily="18" charset="0"/>
            </a:endParaRPr>
          </a:p>
          <a:p>
            <a:pPr algn="ctr"/>
            <a:endParaRPr lang="en-US" sz="1400" dirty="0">
              <a:solidFill>
                <a:srgbClr val="FFC000"/>
              </a:solidFill>
              <a:latin typeface="Times New Roman" panose="02020603050405020304" pitchFamily="18" charset="0"/>
              <a:ea typeface="+mn-lt"/>
              <a:cs typeface="Times New Roman" panose="02020603050405020304" pitchFamily="18" charset="0"/>
            </a:endParaRPr>
          </a:p>
          <a:p>
            <a:pPr algn="ctr"/>
            <a:r>
              <a:rPr lang="en-US" sz="1400" dirty="0" err="1">
                <a:solidFill>
                  <a:srgbClr val="FFC000"/>
                </a:solidFill>
                <a:latin typeface="Times New Roman" panose="02020603050405020304" pitchFamily="18" charset="0"/>
                <a:ea typeface="+mn-lt"/>
                <a:cs typeface="Times New Roman" panose="02020603050405020304" pitchFamily="18" charset="0"/>
              </a:rPr>
              <a:t>if_branch_pred</a:t>
            </a:r>
            <a:endParaRPr lang="en-US" sz="1400" dirty="0">
              <a:latin typeface="Times New Roman" panose="02020603050405020304" pitchFamily="18" charset="0"/>
              <a:ea typeface="+mn-lt"/>
              <a:cs typeface="Times New Roman" panose="02020603050405020304" pitchFamily="18" charset="0"/>
            </a:endParaRPr>
          </a:p>
          <a:p>
            <a:endParaRPr lang="en-US"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dirty="0">
              <a:solidFill>
                <a:srgbClr val="FFC000"/>
              </a:solidFill>
              <a:latin typeface="Times New Roman" panose="02020603050405020304" pitchFamily="18" charset="0"/>
              <a:ea typeface="新細明體"/>
              <a:cs typeface="Times New Roman" panose="02020603050405020304" pitchFamily="18" charset="0"/>
            </a:endParaRPr>
          </a:p>
        </p:txBody>
      </p:sp>
      <p:sp>
        <p:nvSpPr>
          <p:cNvPr id="20" name="矩形 19">
            <a:extLst>
              <a:ext uri="{FF2B5EF4-FFF2-40B4-BE49-F238E27FC236}">
                <a16:creationId xmlns:a16="http://schemas.microsoft.com/office/drawing/2014/main" id="{5424E009-CC30-A8EA-4D13-9844D3D8D944}"/>
              </a:ext>
            </a:extLst>
          </p:cNvPr>
          <p:cNvSpPr/>
          <p:nvPr/>
        </p:nvSpPr>
        <p:spPr>
          <a:xfrm>
            <a:off x="1116952" y="3193669"/>
            <a:ext cx="941856" cy="11130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17" name="文字方塊 16">
            <a:extLst>
              <a:ext uri="{FF2B5EF4-FFF2-40B4-BE49-F238E27FC236}">
                <a16:creationId xmlns:a16="http://schemas.microsoft.com/office/drawing/2014/main" id="{17F2AF2B-1091-5506-DF9D-AE76F06F7F1A}"/>
              </a:ext>
            </a:extLst>
          </p:cNvPr>
          <p:cNvSpPr txBox="1"/>
          <p:nvPr/>
        </p:nvSpPr>
        <p:spPr>
          <a:xfrm>
            <a:off x="4553556" y="4353179"/>
            <a:ext cx="1399871" cy="2062103"/>
          </a:xfrm>
          <a:prstGeom prst="rect">
            <a:avLst/>
          </a:prstGeom>
          <a:noFill/>
        </p:spPr>
        <p:txBody>
          <a:bodyPr wrap="square" lIns="91440" tIns="45720" rIns="91440" bIns="45720" rtlCol="0" anchor="t">
            <a:spAutoFit/>
          </a:bodyPr>
          <a:lstStyle/>
          <a:p>
            <a:r>
              <a:rPr lang="en-US" altLang="zh-TW" dirty="0" err="1">
                <a:solidFill>
                  <a:srgbClr val="FF0000"/>
                </a:solidFill>
                <a:latin typeface="Times New Roman" panose="02020603050405020304" pitchFamily="18" charset="0"/>
                <a:ea typeface="新細明體"/>
                <a:cs typeface="Times New Roman" panose="02020603050405020304" pitchFamily="18" charset="0"/>
              </a:rPr>
              <a:t>id_insn</a:t>
            </a:r>
            <a:endParaRPr lang="en-US" altLang="zh-TW" dirty="0">
              <a:solidFill>
                <a:srgbClr val="FF0000"/>
              </a:solidFill>
              <a:latin typeface="Times New Roman" panose="02020603050405020304" pitchFamily="18" charset="0"/>
              <a:ea typeface="新細明體"/>
              <a:cs typeface="Times New Roman" panose="02020603050405020304" pitchFamily="18" charset="0"/>
            </a:endParaRPr>
          </a:p>
          <a:p>
            <a:r>
              <a:rPr lang="en-US" altLang="zh-TW" dirty="0" err="1">
                <a:solidFill>
                  <a:srgbClr val="FFC000"/>
                </a:solidFill>
                <a:latin typeface="Times New Roman" panose="02020603050405020304" pitchFamily="18" charset="0"/>
                <a:ea typeface="新細明體"/>
                <a:cs typeface="Times New Roman" panose="02020603050405020304" pitchFamily="18" charset="0"/>
              </a:rPr>
              <a:t>id_pc</a:t>
            </a:r>
            <a:endParaRPr lang="en-US" altLang="zh-TW"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r>
              <a:rPr lang="en-US" altLang="zh-TW" sz="1400" dirty="0" err="1">
                <a:solidFill>
                  <a:srgbClr val="FFC000"/>
                </a:solidFill>
                <a:latin typeface="Times New Roman" panose="02020603050405020304" pitchFamily="18" charset="0"/>
                <a:ea typeface="新細明體"/>
                <a:cs typeface="Times New Roman" panose="02020603050405020304" pitchFamily="18" charset="0"/>
              </a:rPr>
              <a:t>id_branch_pred</a:t>
            </a:r>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dirty="0">
              <a:solidFill>
                <a:srgbClr val="FFC000"/>
              </a:solidFill>
              <a:latin typeface="Times New Roman" panose="02020603050405020304" pitchFamily="18" charset="0"/>
              <a:ea typeface="新細明體"/>
              <a:cs typeface="Times New Roman" panose="02020603050405020304" pitchFamily="18" charset="0"/>
            </a:endParaRPr>
          </a:p>
        </p:txBody>
      </p:sp>
      <p:sp>
        <p:nvSpPr>
          <p:cNvPr id="21" name="文字方塊 20">
            <a:extLst>
              <a:ext uri="{FF2B5EF4-FFF2-40B4-BE49-F238E27FC236}">
                <a16:creationId xmlns:a16="http://schemas.microsoft.com/office/drawing/2014/main" id="{66474E6D-4630-97AC-1143-54FB6638D180}"/>
              </a:ext>
            </a:extLst>
          </p:cNvPr>
          <p:cNvSpPr txBox="1"/>
          <p:nvPr/>
        </p:nvSpPr>
        <p:spPr>
          <a:xfrm>
            <a:off x="6844024" y="4360501"/>
            <a:ext cx="1399871" cy="2492990"/>
          </a:xfrm>
          <a:prstGeom prst="rect">
            <a:avLst/>
          </a:prstGeom>
          <a:noFill/>
        </p:spPr>
        <p:txBody>
          <a:bodyPr wrap="square" lIns="91440" tIns="45720" rIns="91440" bIns="45720" rtlCol="0" anchor="t">
            <a:spAutoFit/>
          </a:bodyPr>
          <a:lstStyle/>
          <a:p>
            <a:r>
              <a:rPr lang="en-US" altLang="zh-TW" dirty="0" err="1">
                <a:solidFill>
                  <a:srgbClr val="FF0000"/>
                </a:solidFill>
                <a:latin typeface="Times New Roman" panose="02020603050405020304" pitchFamily="18" charset="0"/>
                <a:ea typeface="新細明體"/>
                <a:cs typeface="Times New Roman" panose="02020603050405020304" pitchFamily="18" charset="0"/>
              </a:rPr>
              <a:t>ex_insn</a:t>
            </a:r>
            <a:endParaRPr lang="en-US" altLang="zh-TW" dirty="0">
              <a:solidFill>
                <a:srgbClr val="FF0000"/>
              </a:solidFill>
              <a:latin typeface="Times New Roman" panose="02020603050405020304" pitchFamily="18" charset="0"/>
              <a:ea typeface="新細明體"/>
              <a:cs typeface="Times New Roman" panose="02020603050405020304" pitchFamily="18" charset="0"/>
            </a:endParaRPr>
          </a:p>
          <a:p>
            <a:r>
              <a:rPr lang="en-US" altLang="zh-TW" dirty="0" err="1">
                <a:solidFill>
                  <a:srgbClr val="FFC000"/>
                </a:solidFill>
                <a:latin typeface="Times New Roman" panose="02020603050405020304" pitchFamily="18" charset="0"/>
                <a:ea typeface="新細明體"/>
                <a:cs typeface="Times New Roman" panose="02020603050405020304" pitchFamily="18" charset="0"/>
              </a:rPr>
              <a:t>ex_pc</a:t>
            </a:r>
            <a:endParaRPr lang="en-US" altLang="zh-TW"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r>
              <a:rPr lang="en-US" altLang="zh-TW" sz="1400" dirty="0" err="1">
                <a:solidFill>
                  <a:srgbClr val="FFC000"/>
                </a:solidFill>
                <a:latin typeface="Times New Roman" panose="02020603050405020304" pitchFamily="18" charset="0"/>
                <a:ea typeface="新細明體"/>
                <a:cs typeface="Times New Roman" panose="02020603050405020304" pitchFamily="18" charset="0"/>
              </a:rPr>
              <a:t>ex_branch_pred</a:t>
            </a:r>
            <a:endParaRPr lang="en-US" sz="1400" dirty="0">
              <a:solidFill>
                <a:schemeClr val="accent4"/>
              </a:solidFill>
              <a:latin typeface="Times New Roman" panose="02020603050405020304" pitchFamily="18" charset="0"/>
              <a:ea typeface="新細明體"/>
              <a:cs typeface="Times New Roman" panose="02020603050405020304" pitchFamily="18" charset="0"/>
            </a:endParaRPr>
          </a:p>
          <a:p>
            <a:r>
              <a:rPr lang="en-US" sz="1400" dirty="0" err="1">
                <a:solidFill>
                  <a:schemeClr val="accent4"/>
                </a:solidFill>
                <a:latin typeface="Times New Roman" panose="02020603050405020304" pitchFamily="18" charset="0"/>
                <a:ea typeface="新細明體"/>
                <a:cs typeface="Times New Roman" panose="02020603050405020304" pitchFamily="18" charset="0"/>
              </a:rPr>
              <a:t>ex_no_bubble</a:t>
            </a:r>
            <a:endParaRPr lang="en-US" sz="1400" dirty="0">
              <a:solidFill>
                <a:schemeClr val="accent4"/>
              </a:solidFill>
              <a:latin typeface="Times New Roman" panose="02020603050405020304" pitchFamily="18" charset="0"/>
              <a:cs typeface="Times New Roman" panose="02020603050405020304" pitchFamily="18" charset="0"/>
            </a:endParaRPr>
          </a:p>
          <a:p>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dirty="0">
              <a:solidFill>
                <a:srgbClr val="FFC000"/>
              </a:solidFill>
              <a:latin typeface="Times New Roman" panose="02020603050405020304" pitchFamily="18" charset="0"/>
              <a:ea typeface="新細明體"/>
              <a:cs typeface="Times New Roman" panose="02020603050405020304" pitchFamily="18" charset="0"/>
            </a:endParaRPr>
          </a:p>
        </p:txBody>
      </p:sp>
      <p:sp>
        <p:nvSpPr>
          <p:cNvPr id="22" name="文字方塊 21">
            <a:extLst>
              <a:ext uri="{FF2B5EF4-FFF2-40B4-BE49-F238E27FC236}">
                <a16:creationId xmlns:a16="http://schemas.microsoft.com/office/drawing/2014/main" id="{EE706D98-C34F-252C-5A6B-5D0D716DD890}"/>
              </a:ext>
            </a:extLst>
          </p:cNvPr>
          <p:cNvSpPr txBox="1"/>
          <p:nvPr/>
        </p:nvSpPr>
        <p:spPr>
          <a:xfrm>
            <a:off x="8811701" y="4367866"/>
            <a:ext cx="1569204" cy="2492990"/>
          </a:xfrm>
          <a:prstGeom prst="rect">
            <a:avLst/>
          </a:prstGeom>
          <a:noFill/>
        </p:spPr>
        <p:txBody>
          <a:bodyPr wrap="square" lIns="91440" tIns="45720" rIns="91440" bIns="45720" rtlCol="0" anchor="t">
            <a:spAutoFit/>
          </a:bodyPr>
          <a:lstStyle/>
          <a:p>
            <a:r>
              <a:rPr lang="en-US" altLang="zh-TW" dirty="0" err="1">
                <a:solidFill>
                  <a:srgbClr val="FF0000"/>
                </a:solidFill>
                <a:latin typeface="Times New Roman" panose="02020603050405020304" pitchFamily="18" charset="0"/>
                <a:ea typeface="新細明體"/>
                <a:cs typeface="Times New Roman" panose="02020603050405020304" pitchFamily="18" charset="0"/>
              </a:rPr>
              <a:t>mem_insn</a:t>
            </a:r>
            <a:endParaRPr lang="en-US" altLang="zh-TW" dirty="0">
              <a:solidFill>
                <a:srgbClr val="FF0000"/>
              </a:solidFill>
              <a:latin typeface="Times New Roman" panose="02020603050405020304" pitchFamily="18" charset="0"/>
              <a:ea typeface="新細明體"/>
              <a:cs typeface="Times New Roman" panose="02020603050405020304" pitchFamily="18" charset="0"/>
            </a:endParaRPr>
          </a:p>
          <a:p>
            <a:r>
              <a:rPr lang="en-US" altLang="zh-TW" dirty="0" err="1">
                <a:solidFill>
                  <a:srgbClr val="FFC000"/>
                </a:solidFill>
                <a:latin typeface="Times New Roman" panose="02020603050405020304" pitchFamily="18" charset="0"/>
                <a:ea typeface="新細明體"/>
                <a:cs typeface="Times New Roman" panose="02020603050405020304" pitchFamily="18" charset="0"/>
              </a:rPr>
              <a:t>mem_pc</a:t>
            </a:r>
            <a:endParaRPr lang="en-US" altLang="zh-TW"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r>
              <a:rPr lang="en-US" altLang="zh-TW" sz="1400" dirty="0" err="1">
                <a:solidFill>
                  <a:srgbClr val="FFC000"/>
                </a:solidFill>
                <a:latin typeface="Times New Roman" panose="02020603050405020304" pitchFamily="18" charset="0"/>
                <a:ea typeface="新細明體"/>
                <a:cs typeface="Times New Roman" panose="02020603050405020304" pitchFamily="18" charset="0"/>
              </a:rPr>
              <a:t>mem_branch_pred</a:t>
            </a:r>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r>
              <a:rPr lang="en-US" sz="1400" dirty="0" err="1">
                <a:solidFill>
                  <a:schemeClr val="accent4"/>
                </a:solidFill>
                <a:latin typeface="Times New Roman" panose="02020603050405020304" pitchFamily="18" charset="0"/>
                <a:ea typeface="新細明體"/>
                <a:cs typeface="Times New Roman" panose="02020603050405020304" pitchFamily="18" charset="0"/>
              </a:rPr>
              <a:t>mem_no_bubble</a:t>
            </a:r>
            <a:endParaRPr lang="en-US" sz="1400" dirty="0">
              <a:solidFill>
                <a:schemeClr val="accent4"/>
              </a:solidFill>
              <a:latin typeface="Times New Roman" panose="02020603050405020304" pitchFamily="18" charset="0"/>
              <a:cs typeface="Times New Roman" panose="02020603050405020304" pitchFamily="18" charset="0"/>
            </a:endParaRPr>
          </a:p>
          <a:p>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dirty="0">
              <a:solidFill>
                <a:srgbClr val="FFC000"/>
              </a:solidFill>
              <a:latin typeface="Times New Roman" panose="02020603050405020304" pitchFamily="18" charset="0"/>
              <a:ea typeface="新細明體"/>
              <a:cs typeface="Times New Roman" panose="02020603050405020304" pitchFamily="18" charset="0"/>
            </a:endParaRPr>
          </a:p>
        </p:txBody>
      </p:sp>
      <p:sp>
        <p:nvSpPr>
          <p:cNvPr id="23" name="文字方塊 22">
            <a:extLst>
              <a:ext uri="{FF2B5EF4-FFF2-40B4-BE49-F238E27FC236}">
                <a16:creationId xmlns:a16="http://schemas.microsoft.com/office/drawing/2014/main" id="{00444D14-8DC4-238A-19A3-CA70CEF5A614}"/>
              </a:ext>
            </a:extLst>
          </p:cNvPr>
          <p:cNvSpPr txBox="1"/>
          <p:nvPr/>
        </p:nvSpPr>
        <p:spPr>
          <a:xfrm>
            <a:off x="10845653" y="4360501"/>
            <a:ext cx="1484539" cy="2492990"/>
          </a:xfrm>
          <a:prstGeom prst="rect">
            <a:avLst/>
          </a:prstGeom>
          <a:noFill/>
        </p:spPr>
        <p:txBody>
          <a:bodyPr wrap="square" lIns="91440" tIns="45720" rIns="91440" bIns="45720" rtlCol="0" anchor="t">
            <a:spAutoFit/>
          </a:bodyPr>
          <a:lstStyle/>
          <a:p>
            <a:r>
              <a:rPr lang="en-US" altLang="zh-TW" dirty="0" err="1">
                <a:solidFill>
                  <a:srgbClr val="FF0000"/>
                </a:solidFill>
                <a:latin typeface="Times New Roman" panose="02020603050405020304" pitchFamily="18" charset="0"/>
                <a:ea typeface="新細明體"/>
                <a:cs typeface="Times New Roman" panose="02020603050405020304" pitchFamily="18" charset="0"/>
              </a:rPr>
              <a:t>wb_insn</a:t>
            </a:r>
            <a:endParaRPr lang="en-US" altLang="zh-TW" dirty="0">
              <a:solidFill>
                <a:srgbClr val="FF0000"/>
              </a:solidFill>
              <a:latin typeface="Times New Roman" panose="02020603050405020304" pitchFamily="18" charset="0"/>
              <a:ea typeface="新細明體"/>
              <a:cs typeface="Times New Roman" panose="02020603050405020304" pitchFamily="18" charset="0"/>
            </a:endParaRPr>
          </a:p>
          <a:p>
            <a:r>
              <a:rPr lang="en-US" altLang="zh-TW" dirty="0" err="1">
                <a:solidFill>
                  <a:srgbClr val="FFC000"/>
                </a:solidFill>
                <a:latin typeface="Times New Roman" panose="02020603050405020304" pitchFamily="18" charset="0"/>
                <a:ea typeface="新細明體"/>
                <a:cs typeface="Times New Roman" panose="02020603050405020304" pitchFamily="18" charset="0"/>
              </a:rPr>
              <a:t>wb_pc</a:t>
            </a:r>
            <a:endParaRPr lang="en-US" altLang="zh-TW"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r>
              <a:rPr lang="en-US" altLang="zh-TW" sz="1400" dirty="0" err="1">
                <a:solidFill>
                  <a:srgbClr val="FFC000"/>
                </a:solidFill>
                <a:latin typeface="Times New Roman" panose="02020603050405020304" pitchFamily="18" charset="0"/>
                <a:ea typeface="新細明體"/>
                <a:cs typeface="Times New Roman" panose="02020603050405020304" pitchFamily="18" charset="0"/>
              </a:rPr>
              <a:t>wb_branch_pred</a:t>
            </a:r>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r>
              <a:rPr lang="en-US" sz="1400" dirty="0" err="1">
                <a:solidFill>
                  <a:schemeClr val="accent4"/>
                </a:solidFill>
                <a:latin typeface="Times New Roman" panose="02020603050405020304" pitchFamily="18" charset="0"/>
                <a:ea typeface="新細明體"/>
                <a:cs typeface="Times New Roman" panose="02020603050405020304" pitchFamily="18" charset="0"/>
              </a:rPr>
              <a:t>wb_no_bubble</a:t>
            </a:r>
            <a:endParaRPr lang="en-US" sz="1400" dirty="0">
              <a:solidFill>
                <a:schemeClr val="accent4"/>
              </a:solidFill>
              <a:latin typeface="Times New Roman" panose="02020603050405020304" pitchFamily="18" charset="0"/>
              <a:cs typeface="Times New Roman" panose="02020603050405020304" pitchFamily="18" charset="0"/>
            </a:endParaRPr>
          </a:p>
          <a:p>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sz="1400"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dirty="0">
              <a:solidFill>
                <a:srgbClr val="FFC000"/>
              </a:solidFill>
              <a:latin typeface="Times New Roman" panose="02020603050405020304" pitchFamily="18" charset="0"/>
              <a:ea typeface="新細明體"/>
              <a:cs typeface="Times New Roman" panose="02020603050405020304" pitchFamily="18" charset="0"/>
            </a:endParaRPr>
          </a:p>
          <a:p>
            <a:endParaRPr lang="en-US" altLang="zh-TW" dirty="0">
              <a:solidFill>
                <a:srgbClr val="FFC000"/>
              </a:solidFill>
              <a:latin typeface="Times New Roman" panose="02020603050405020304" pitchFamily="18" charset="0"/>
              <a:ea typeface="新細明體"/>
              <a:cs typeface="Times New Roman" panose="02020603050405020304" pitchFamily="18" charset="0"/>
            </a:endParaRPr>
          </a:p>
        </p:txBody>
      </p:sp>
      <p:cxnSp>
        <p:nvCxnSpPr>
          <p:cNvPr id="25" name="直線單箭頭接點 24">
            <a:extLst>
              <a:ext uri="{FF2B5EF4-FFF2-40B4-BE49-F238E27FC236}">
                <a16:creationId xmlns:a16="http://schemas.microsoft.com/office/drawing/2014/main" id="{A81C4BAD-B3E1-914C-52F0-81A30B58F593}"/>
              </a:ext>
            </a:extLst>
          </p:cNvPr>
          <p:cNvCxnSpPr/>
          <p:nvPr/>
        </p:nvCxnSpPr>
        <p:spPr>
          <a:xfrm>
            <a:off x="11428712" y="5903867"/>
            <a:ext cx="0" cy="62131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文字方塊 25">
            <a:extLst>
              <a:ext uri="{FF2B5EF4-FFF2-40B4-BE49-F238E27FC236}">
                <a16:creationId xmlns:a16="http://schemas.microsoft.com/office/drawing/2014/main" id="{130CFB89-29A9-D660-2FC9-AE4F5E3BA9C8}"/>
              </a:ext>
            </a:extLst>
          </p:cNvPr>
          <p:cNvSpPr txBox="1"/>
          <p:nvPr/>
        </p:nvSpPr>
        <p:spPr>
          <a:xfrm>
            <a:off x="11034449" y="6508546"/>
            <a:ext cx="938563" cy="369332"/>
          </a:xfrm>
          <a:prstGeom prst="rect">
            <a:avLst/>
          </a:prstGeom>
          <a:noFill/>
        </p:spPr>
        <p:txBody>
          <a:bodyPr wrap="square" rtlCol="0">
            <a:spAutoFit/>
          </a:bodyPr>
          <a:lstStyle/>
          <a:p>
            <a:r>
              <a:rPr lang="en-US" altLang="zh-TW">
                <a:solidFill>
                  <a:srgbClr val="FF0000"/>
                </a:solidFill>
                <a:latin typeface="Times New Roman" panose="02020603050405020304" pitchFamily="18" charset="0"/>
                <a:cs typeface="Times New Roman" panose="02020603050405020304" pitchFamily="18" charset="0"/>
              </a:rPr>
              <a:t>decode</a:t>
            </a:r>
            <a:endParaRPr lang="zh-TW" altLang="en-US">
              <a:solidFill>
                <a:srgbClr val="FF0000"/>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D3A223FB-C1D1-6BA3-15B9-E9C9C8CB7B0F}"/>
              </a:ext>
            </a:extLst>
          </p:cNvPr>
          <p:cNvSpPr/>
          <p:nvPr/>
        </p:nvSpPr>
        <p:spPr>
          <a:xfrm>
            <a:off x="0" y="1230416"/>
            <a:ext cx="11532972" cy="1903438"/>
          </a:xfrm>
          <a:prstGeom prst="rect">
            <a:avLst/>
          </a:prstGeom>
          <a:no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altLang="zh-TW">
                <a:solidFill>
                  <a:schemeClr val="tx1"/>
                </a:solidFill>
                <a:latin typeface="Times New Roman" panose="02020603050405020304" pitchFamily="18" charset="0"/>
                <a:cs typeface="Times New Roman" panose="02020603050405020304" pitchFamily="18" charset="0"/>
              </a:rPr>
              <a:t>CPU</a:t>
            </a:r>
            <a:endParaRPr lang="zh-TW" altLang="en-US">
              <a:solidFill>
                <a:schemeClr val="tx1"/>
              </a:solidFill>
              <a:latin typeface="Times New Roman" panose="02020603050405020304" pitchFamily="18" charset="0"/>
              <a:cs typeface="Times New Roman" panose="02020603050405020304" pitchFamily="18" charset="0"/>
            </a:endParaRPr>
          </a:p>
        </p:txBody>
      </p:sp>
      <p:sp>
        <p:nvSpPr>
          <p:cNvPr id="7" name="投影片編號版面配置區 6">
            <a:extLst>
              <a:ext uri="{FF2B5EF4-FFF2-40B4-BE49-F238E27FC236}">
                <a16:creationId xmlns:a16="http://schemas.microsoft.com/office/drawing/2014/main" id="{66650F8A-0F43-6A59-D7FD-947CF3438324}"/>
              </a:ext>
            </a:extLst>
          </p:cNvPr>
          <p:cNvSpPr>
            <a:spLocks noGrp="1"/>
          </p:cNvSpPr>
          <p:nvPr>
            <p:ph type="sldNum" sz="quarter" idx="12"/>
          </p:nvPr>
        </p:nvSpPr>
        <p:spPr>
          <a:xfrm>
            <a:off x="8601075" y="6459713"/>
            <a:ext cx="2743200" cy="365125"/>
          </a:xfrm>
        </p:spPr>
        <p:txBody>
          <a:bodyPr/>
          <a:lstStyle/>
          <a:p>
            <a:fld id="{28139757-2320-45D8-AB65-AF69A9F4A426}" type="slidenum">
              <a:rPr lang="zh-TW" altLang="en-US" smtClean="0">
                <a:latin typeface="Times New Roman" panose="02020603050405020304" pitchFamily="18" charset="0"/>
                <a:cs typeface="Times New Roman" panose="02020603050405020304" pitchFamily="18" charset="0"/>
              </a:rPr>
              <a:t>8</a:t>
            </a:fld>
            <a:endParaRPr lang="zh-TW" altLang="en-US">
              <a:latin typeface="Times New Roman" panose="02020603050405020304" pitchFamily="18" charset="0"/>
              <a:cs typeface="Times New Roman" panose="02020603050405020304" pitchFamily="18" charset="0"/>
            </a:endParaRPr>
          </a:p>
        </p:txBody>
      </p:sp>
      <p:cxnSp>
        <p:nvCxnSpPr>
          <p:cNvPr id="14" name="接點: 肘形 13">
            <a:extLst>
              <a:ext uri="{FF2B5EF4-FFF2-40B4-BE49-F238E27FC236}">
                <a16:creationId xmlns:a16="http://schemas.microsoft.com/office/drawing/2014/main" id="{E366935F-ECD3-72E5-2062-55DC3DC06DAC}"/>
              </a:ext>
            </a:extLst>
          </p:cNvPr>
          <p:cNvCxnSpPr>
            <a:cxnSpLocks/>
          </p:cNvCxnSpPr>
          <p:nvPr/>
        </p:nvCxnSpPr>
        <p:spPr>
          <a:xfrm rot="16200000" flipH="1">
            <a:off x="265236" y="3680751"/>
            <a:ext cx="1470263" cy="273630"/>
          </a:xfrm>
          <a:prstGeom prst="bentConnector3">
            <a:avLst>
              <a:gd name="adj1" fmla="val 100273"/>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接點: 肘形 31">
            <a:extLst>
              <a:ext uri="{FF2B5EF4-FFF2-40B4-BE49-F238E27FC236}">
                <a16:creationId xmlns:a16="http://schemas.microsoft.com/office/drawing/2014/main" id="{0EC5C1FA-B5AA-A4E1-B55B-D113E8C31725}"/>
              </a:ext>
            </a:extLst>
          </p:cNvPr>
          <p:cNvCxnSpPr>
            <a:cxnSpLocks/>
          </p:cNvCxnSpPr>
          <p:nvPr/>
        </p:nvCxnSpPr>
        <p:spPr>
          <a:xfrm rot="16200000" flipH="1">
            <a:off x="-157219" y="3620555"/>
            <a:ext cx="1810654" cy="679967"/>
          </a:xfrm>
          <a:prstGeom prst="bentConnector3">
            <a:avLst>
              <a:gd name="adj1" fmla="val 100080"/>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接點: 肘形 34">
            <a:extLst>
              <a:ext uri="{FF2B5EF4-FFF2-40B4-BE49-F238E27FC236}">
                <a16:creationId xmlns:a16="http://schemas.microsoft.com/office/drawing/2014/main" id="{63D46280-5337-AD72-DD8E-188FC67E11EE}"/>
              </a:ext>
            </a:extLst>
          </p:cNvPr>
          <p:cNvCxnSpPr>
            <a:cxnSpLocks/>
          </p:cNvCxnSpPr>
          <p:nvPr/>
        </p:nvCxnSpPr>
        <p:spPr>
          <a:xfrm rot="16200000" flipH="1">
            <a:off x="-351017" y="4582875"/>
            <a:ext cx="1720312" cy="202030"/>
          </a:xfrm>
          <a:prstGeom prst="bentConnector3">
            <a:avLst>
              <a:gd name="adj1" fmla="val 100053"/>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接點: 肘形 38">
            <a:extLst>
              <a:ext uri="{FF2B5EF4-FFF2-40B4-BE49-F238E27FC236}">
                <a16:creationId xmlns:a16="http://schemas.microsoft.com/office/drawing/2014/main" id="{0BBFDB4A-E847-8146-B9E4-1F2F8B60E5F3}"/>
              </a:ext>
            </a:extLst>
          </p:cNvPr>
          <p:cNvCxnSpPr>
            <a:cxnSpLocks/>
          </p:cNvCxnSpPr>
          <p:nvPr/>
        </p:nvCxnSpPr>
        <p:spPr>
          <a:xfrm rot="16200000" flipH="1">
            <a:off x="4272093" y="4004514"/>
            <a:ext cx="2710882" cy="866721"/>
          </a:xfrm>
          <a:prstGeom prst="bentConnector3">
            <a:avLst>
              <a:gd name="adj1" fmla="val 100315"/>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10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animEffect transition="in" filter="fade">
                                      <p:cBhvr>
                                        <p:cTn id="7" dur="500"/>
                                        <p:tgtEl>
                                          <p:spTgt spid="1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9">
                                            <p:txEl>
                                              <p:pRg st="4" end="4"/>
                                            </p:txEl>
                                          </p:spTgt>
                                        </p:tgtEl>
                                        <p:attrNameLst>
                                          <p:attrName>style.visibility</p:attrName>
                                        </p:attrNameLst>
                                      </p:cBhvr>
                                      <p:to>
                                        <p:strVal val="visible"/>
                                      </p:to>
                                    </p:set>
                                    <p:animEffect transition="in" filter="fade">
                                      <p:cBhvr>
                                        <p:cTn id="10" dur="500"/>
                                        <p:tgtEl>
                                          <p:spTgt spid="19">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500"/>
                                        <p:tgtEl>
                                          <p:spTgt spid="4">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7">
                                            <p:txEl>
                                              <p:pRg st="1" end="1"/>
                                            </p:txEl>
                                          </p:spTgt>
                                        </p:tgtEl>
                                        <p:attrNameLst>
                                          <p:attrName>style.visibility</p:attrName>
                                        </p:attrNameLst>
                                      </p:cBhvr>
                                      <p:to>
                                        <p:strVal val="visible"/>
                                      </p:to>
                                    </p:set>
                                    <p:animEffect transition="in" filter="fade">
                                      <p:cBhvr>
                                        <p:cTn id="19" dur="500"/>
                                        <p:tgtEl>
                                          <p:spTgt spid="17">
                                            <p:txEl>
                                              <p:pRg st="1" end="1"/>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7">
                                            <p:txEl>
                                              <p:pRg st="4" end="4"/>
                                            </p:txEl>
                                          </p:spTgt>
                                        </p:tgtEl>
                                        <p:attrNameLst>
                                          <p:attrName>style.visibility</p:attrName>
                                        </p:attrNameLst>
                                      </p:cBhvr>
                                      <p:to>
                                        <p:strVal val="visible"/>
                                      </p:to>
                                    </p:set>
                                    <p:animEffect transition="in" filter="fade">
                                      <p:cBhvr>
                                        <p:cTn id="22" dur="500"/>
                                        <p:tgtEl>
                                          <p:spTgt spid="17">
                                            <p:txEl>
                                              <p:pRg st="4" end="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xEl>
                                              <p:pRg st="1" end="1"/>
                                            </p:txEl>
                                          </p:spTgt>
                                        </p:tgtEl>
                                        <p:attrNameLst>
                                          <p:attrName>style.visibility</p:attrName>
                                        </p:attrNameLst>
                                      </p:cBhvr>
                                      <p:to>
                                        <p:strVal val="visible"/>
                                      </p:to>
                                    </p:set>
                                    <p:animEffect transition="in" filter="fade">
                                      <p:cBhvr>
                                        <p:cTn id="25" dur="500"/>
                                        <p:tgtEl>
                                          <p:spTgt spid="21">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1">
                                            <p:txEl>
                                              <p:pRg st="4" end="4"/>
                                            </p:txEl>
                                          </p:spTgt>
                                        </p:tgtEl>
                                        <p:attrNameLst>
                                          <p:attrName>style.visibility</p:attrName>
                                        </p:attrNameLst>
                                      </p:cBhvr>
                                      <p:to>
                                        <p:strVal val="visible"/>
                                      </p:to>
                                    </p:set>
                                    <p:animEffect transition="in" filter="fade">
                                      <p:cBhvr>
                                        <p:cTn id="28" dur="500"/>
                                        <p:tgtEl>
                                          <p:spTgt spid="21">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1">
                                            <p:txEl>
                                              <p:pRg st="5" end="5"/>
                                            </p:txEl>
                                          </p:spTgt>
                                        </p:tgtEl>
                                        <p:attrNameLst>
                                          <p:attrName>style.visibility</p:attrName>
                                        </p:attrNameLst>
                                      </p:cBhvr>
                                      <p:to>
                                        <p:strVal val="visible"/>
                                      </p:to>
                                    </p:set>
                                    <p:animEffect transition="in" filter="fade">
                                      <p:cBhvr>
                                        <p:cTn id="31" dur="500"/>
                                        <p:tgtEl>
                                          <p:spTgt spid="21">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2">
                                            <p:txEl>
                                              <p:pRg st="1" end="1"/>
                                            </p:txEl>
                                          </p:spTgt>
                                        </p:tgtEl>
                                        <p:attrNameLst>
                                          <p:attrName>style.visibility</p:attrName>
                                        </p:attrNameLst>
                                      </p:cBhvr>
                                      <p:to>
                                        <p:strVal val="visible"/>
                                      </p:to>
                                    </p:set>
                                    <p:animEffect transition="in" filter="fade">
                                      <p:cBhvr>
                                        <p:cTn id="34" dur="500"/>
                                        <p:tgtEl>
                                          <p:spTgt spid="22">
                                            <p:txEl>
                                              <p:pRg st="1" end="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xEl>
                                              <p:pRg st="4" end="4"/>
                                            </p:txEl>
                                          </p:spTgt>
                                        </p:tgtEl>
                                        <p:attrNameLst>
                                          <p:attrName>style.visibility</p:attrName>
                                        </p:attrNameLst>
                                      </p:cBhvr>
                                      <p:to>
                                        <p:strVal val="visible"/>
                                      </p:to>
                                    </p:set>
                                    <p:animEffect transition="in" filter="fade">
                                      <p:cBhvr>
                                        <p:cTn id="37" dur="500"/>
                                        <p:tgtEl>
                                          <p:spTgt spid="22">
                                            <p:txEl>
                                              <p:pRg st="4" end="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2">
                                            <p:txEl>
                                              <p:pRg st="5" end="5"/>
                                            </p:txEl>
                                          </p:spTgt>
                                        </p:tgtEl>
                                        <p:attrNameLst>
                                          <p:attrName>style.visibility</p:attrName>
                                        </p:attrNameLst>
                                      </p:cBhvr>
                                      <p:to>
                                        <p:strVal val="visible"/>
                                      </p:to>
                                    </p:set>
                                    <p:animEffect transition="in" filter="fade">
                                      <p:cBhvr>
                                        <p:cTn id="40" dur="500"/>
                                        <p:tgtEl>
                                          <p:spTgt spid="22">
                                            <p:txEl>
                                              <p:pRg st="5" end="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23">
                                            <p:txEl>
                                              <p:pRg st="1" end="1"/>
                                            </p:txEl>
                                          </p:spTgt>
                                        </p:tgtEl>
                                        <p:attrNameLst>
                                          <p:attrName>style.visibility</p:attrName>
                                        </p:attrNameLst>
                                      </p:cBhvr>
                                      <p:to>
                                        <p:strVal val="visible"/>
                                      </p:to>
                                    </p:set>
                                    <p:animEffect transition="in" filter="fade">
                                      <p:cBhvr>
                                        <p:cTn id="43" dur="500"/>
                                        <p:tgtEl>
                                          <p:spTgt spid="23">
                                            <p:txEl>
                                              <p:pRg st="1" end="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23">
                                            <p:txEl>
                                              <p:pRg st="4" end="4"/>
                                            </p:txEl>
                                          </p:spTgt>
                                        </p:tgtEl>
                                        <p:attrNameLst>
                                          <p:attrName>style.visibility</p:attrName>
                                        </p:attrNameLst>
                                      </p:cBhvr>
                                      <p:to>
                                        <p:strVal val="visible"/>
                                      </p:to>
                                    </p:set>
                                    <p:animEffect transition="in" filter="fade">
                                      <p:cBhvr>
                                        <p:cTn id="46" dur="500"/>
                                        <p:tgtEl>
                                          <p:spTgt spid="23">
                                            <p:txEl>
                                              <p:pRg st="4" end="4"/>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xEl>
                                              <p:pRg st="5" end="5"/>
                                            </p:txEl>
                                          </p:spTgt>
                                        </p:tgtEl>
                                        <p:attrNameLst>
                                          <p:attrName>style.visibility</p:attrName>
                                        </p:attrNameLst>
                                      </p:cBhvr>
                                      <p:to>
                                        <p:strVal val="visible"/>
                                      </p:to>
                                    </p:set>
                                    <p:animEffect transition="in" filter="fade">
                                      <p:cBhvr>
                                        <p:cTn id="49" dur="500"/>
                                        <p:tgtEl>
                                          <p:spTgt spid="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33608-DCF6-9969-0A3E-CEE0E2D317E1}"/>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D180A43D-FC89-1BAD-BD5C-0B18BE3965E1}"/>
              </a:ext>
            </a:extLst>
          </p:cNvPr>
          <p:cNvSpPr>
            <a:spLocks noGrp="1"/>
          </p:cNvSpPr>
          <p:nvPr>
            <p:ph type="title"/>
          </p:nvPr>
        </p:nvSpPr>
        <p:spPr>
          <a:xfrm>
            <a:off x="604934" y="0"/>
            <a:ext cx="10515600" cy="1325563"/>
          </a:xfrm>
        </p:spPr>
        <p:txBody>
          <a:bodyPr/>
          <a:lstStyle/>
          <a:p>
            <a:r>
              <a:rPr lang="en-US" altLang="zh-TW">
                <a:latin typeface="Times New Roman" panose="02020603050405020304" pitchFamily="18" charset="0"/>
                <a:cs typeface="Times New Roman" panose="02020603050405020304" pitchFamily="18" charset="0"/>
              </a:rPr>
              <a:t>Pipeline Follower</a:t>
            </a:r>
            <a:endParaRPr lang="zh-TW" altLang="en-US">
              <a:latin typeface="Times New Roman" panose="02020603050405020304" pitchFamily="18" charset="0"/>
              <a:cs typeface="Times New Roman" panose="02020603050405020304" pitchFamily="18" charset="0"/>
            </a:endParaRPr>
          </a:p>
        </p:txBody>
      </p:sp>
      <p:pic>
        <p:nvPicPr>
          <p:cNvPr id="8" name="內容版面配置區 7" descr="一張含有 文字, 螢幕擷取畫面, 字型 的圖片&#10;&#10;自動產生的描述">
            <a:extLst>
              <a:ext uri="{FF2B5EF4-FFF2-40B4-BE49-F238E27FC236}">
                <a16:creationId xmlns:a16="http://schemas.microsoft.com/office/drawing/2014/main" id="{68ED19A6-11EA-7CB7-C5D6-853EC38EB27D}"/>
              </a:ext>
            </a:extLst>
          </p:cNvPr>
          <p:cNvPicPr>
            <a:picLocks noGrp="1" noChangeAspect="1"/>
          </p:cNvPicPr>
          <p:nvPr>
            <p:ph idx="1"/>
          </p:nvPr>
        </p:nvPicPr>
        <p:blipFill>
          <a:blip r:embed="rId3"/>
          <a:stretch>
            <a:fillRect/>
          </a:stretch>
        </p:blipFill>
        <p:spPr>
          <a:xfrm>
            <a:off x="4882554" y="1736787"/>
            <a:ext cx="6755986" cy="813548"/>
          </a:xfrm>
        </p:spPr>
      </p:pic>
      <p:pic>
        <p:nvPicPr>
          <p:cNvPr id="9" name="圖片 8" descr="一張含有 文字, 螢幕擷取畫面, 軟體, 陳列 的圖片&#10;&#10;自動產生的描述">
            <a:extLst>
              <a:ext uri="{FF2B5EF4-FFF2-40B4-BE49-F238E27FC236}">
                <a16:creationId xmlns:a16="http://schemas.microsoft.com/office/drawing/2014/main" id="{B9324F19-6B91-E81F-3B4F-7AD4B00B119E}"/>
              </a:ext>
            </a:extLst>
          </p:cNvPr>
          <p:cNvPicPr>
            <a:picLocks noChangeAspect="1"/>
          </p:cNvPicPr>
          <p:nvPr/>
        </p:nvPicPr>
        <p:blipFill>
          <a:blip r:embed="rId4"/>
          <a:srcRect l="4902" t="22666" r="23205"/>
          <a:stretch/>
        </p:blipFill>
        <p:spPr>
          <a:xfrm>
            <a:off x="767542" y="3429000"/>
            <a:ext cx="5096964" cy="3233102"/>
          </a:xfrm>
          <a:prstGeom prst="rect">
            <a:avLst/>
          </a:prstGeom>
        </p:spPr>
      </p:pic>
      <p:sp>
        <p:nvSpPr>
          <p:cNvPr id="4" name="投影片編號版面配置區 3">
            <a:extLst>
              <a:ext uri="{FF2B5EF4-FFF2-40B4-BE49-F238E27FC236}">
                <a16:creationId xmlns:a16="http://schemas.microsoft.com/office/drawing/2014/main" id="{A6514187-92BC-1204-AEEB-423C0C645BC1}"/>
              </a:ext>
            </a:extLst>
          </p:cNvPr>
          <p:cNvSpPr>
            <a:spLocks noGrp="1"/>
          </p:cNvSpPr>
          <p:nvPr>
            <p:ph type="sldNum" sz="quarter" idx="12"/>
          </p:nvPr>
        </p:nvSpPr>
        <p:spPr/>
        <p:txBody>
          <a:bodyPr/>
          <a:lstStyle/>
          <a:p>
            <a:fld id="{28139757-2320-45D8-AB65-AF69A9F4A426}" type="slidenum">
              <a:rPr lang="zh-TW" altLang="en-US" smtClean="0">
                <a:latin typeface="Times New Roman" panose="02020603050405020304" pitchFamily="18" charset="0"/>
                <a:cs typeface="Times New Roman" panose="02020603050405020304" pitchFamily="18" charset="0"/>
              </a:rPr>
              <a:t>9</a:t>
            </a:fld>
            <a:endParaRPr lang="zh-TW" altLang="en-US">
              <a:latin typeface="Times New Roman" panose="02020603050405020304" pitchFamily="18" charset="0"/>
              <a:cs typeface="Times New Roman" panose="02020603050405020304" pitchFamily="18" charset="0"/>
            </a:endParaRPr>
          </a:p>
        </p:txBody>
      </p:sp>
      <p:pic>
        <p:nvPicPr>
          <p:cNvPr id="10" name="圖片 9" descr="一張含有 文字, 螢幕擷取畫面, 軟體, 字型 的圖片&#10;&#10;自動產生的描述">
            <a:extLst>
              <a:ext uri="{FF2B5EF4-FFF2-40B4-BE49-F238E27FC236}">
                <a16:creationId xmlns:a16="http://schemas.microsoft.com/office/drawing/2014/main" id="{AEE243E5-7E4C-E652-C224-EF45B44F8514}"/>
              </a:ext>
            </a:extLst>
          </p:cNvPr>
          <p:cNvPicPr>
            <a:picLocks noChangeAspect="1"/>
          </p:cNvPicPr>
          <p:nvPr/>
        </p:nvPicPr>
        <p:blipFill>
          <a:blip r:embed="rId5"/>
          <a:stretch>
            <a:fillRect/>
          </a:stretch>
        </p:blipFill>
        <p:spPr>
          <a:xfrm>
            <a:off x="6096000" y="2889099"/>
            <a:ext cx="4793040" cy="3832376"/>
          </a:xfrm>
          <a:prstGeom prst="rect">
            <a:avLst/>
          </a:prstGeom>
        </p:spPr>
      </p:pic>
      <p:sp>
        <p:nvSpPr>
          <p:cNvPr id="5" name="矩形 4">
            <a:extLst>
              <a:ext uri="{FF2B5EF4-FFF2-40B4-BE49-F238E27FC236}">
                <a16:creationId xmlns:a16="http://schemas.microsoft.com/office/drawing/2014/main" id="{6D9F429B-FC56-4F86-89D4-F0B17FDC9FA8}"/>
              </a:ext>
            </a:extLst>
          </p:cNvPr>
          <p:cNvSpPr/>
          <p:nvPr/>
        </p:nvSpPr>
        <p:spPr>
          <a:xfrm>
            <a:off x="6882073" y="5675567"/>
            <a:ext cx="1054187" cy="16475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7E9FB3CF-2D72-3592-BFEA-77BE24213B08}"/>
              </a:ext>
            </a:extLst>
          </p:cNvPr>
          <p:cNvSpPr/>
          <p:nvPr/>
        </p:nvSpPr>
        <p:spPr>
          <a:xfrm>
            <a:off x="6882073" y="5050946"/>
            <a:ext cx="1602827" cy="60471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11" name="文字方塊 10">
            <a:extLst>
              <a:ext uri="{FF2B5EF4-FFF2-40B4-BE49-F238E27FC236}">
                <a16:creationId xmlns:a16="http://schemas.microsoft.com/office/drawing/2014/main" id="{6E6C74B0-7431-35E8-4901-56682B105AC5}"/>
              </a:ext>
            </a:extLst>
          </p:cNvPr>
          <p:cNvSpPr txBox="1"/>
          <p:nvPr/>
        </p:nvSpPr>
        <p:spPr>
          <a:xfrm>
            <a:off x="4834736" y="1357721"/>
            <a:ext cx="1028700" cy="400110"/>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IF stage:</a:t>
            </a:r>
            <a:endParaRPr lang="zh-TW" altLang="en-US" sz="2000" dirty="0">
              <a:latin typeface="Times New Roman" panose="02020603050405020304" pitchFamily="18" charset="0"/>
              <a:cs typeface="Times New Roman" panose="02020603050405020304" pitchFamily="18" charset="0"/>
            </a:endParaRPr>
          </a:p>
        </p:txBody>
      </p:sp>
      <p:sp>
        <p:nvSpPr>
          <p:cNvPr id="14" name="文字方塊 13">
            <a:extLst>
              <a:ext uri="{FF2B5EF4-FFF2-40B4-BE49-F238E27FC236}">
                <a16:creationId xmlns:a16="http://schemas.microsoft.com/office/drawing/2014/main" id="{92447684-C160-F15C-E1F6-6C9C0EACE6BD}"/>
              </a:ext>
            </a:extLst>
          </p:cNvPr>
          <p:cNvSpPr txBox="1"/>
          <p:nvPr/>
        </p:nvSpPr>
        <p:spPr>
          <a:xfrm>
            <a:off x="716069" y="3058366"/>
            <a:ext cx="1028700" cy="369332"/>
          </a:xfrm>
          <a:prstGeom prst="rect">
            <a:avLst/>
          </a:prstGeom>
          <a:noFill/>
        </p:spPr>
        <p:txBody>
          <a:bodyPr wrap="square" rtlCol="0">
            <a:spAutoFit/>
          </a:bodyPr>
          <a:lstStyle/>
          <a:p>
            <a:r>
              <a:rPr lang="en-US" altLang="zh-TW">
                <a:latin typeface="Times New Roman" panose="02020603050405020304" pitchFamily="18" charset="0"/>
                <a:cs typeface="Times New Roman" panose="02020603050405020304" pitchFamily="18" charset="0"/>
              </a:rPr>
              <a:t>EX stage:</a:t>
            </a:r>
            <a:endParaRPr lang="zh-TW" altLang="en-US">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2CD9FBE2-71EF-7129-7B51-7424F0FC9D99}"/>
              </a:ext>
            </a:extLst>
          </p:cNvPr>
          <p:cNvSpPr/>
          <p:nvPr/>
        </p:nvSpPr>
        <p:spPr>
          <a:xfrm>
            <a:off x="1302960" y="5305382"/>
            <a:ext cx="4328280" cy="23112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latin typeface="Times New Roman" panose="02020603050405020304" pitchFamily="18" charset="0"/>
              <a:cs typeface="Times New Roman" panose="02020603050405020304" pitchFamily="18" charset="0"/>
            </a:endParaRPr>
          </a:p>
        </p:txBody>
      </p:sp>
      <p:sp>
        <p:nvSpPr>
          <p:cNvPr id="3" name="文字方塊 2">
            <a:extLst>
              <a:ext uri="{FF2B5EF4-FFF2-40B4-BE49-F238E27FC236}">
                <a16:creationId xmlns:a16="http://schemas.microsoft.com/office/drawing/2014/main" id="{B73C6402-AE59-7A56-3F08-AD15E7E87666}"/>
              </a:ext>
            </a:extLst>
          </p:cNvPr>
          <p:cNvSpPr txBox="1"/>
          <p:nvPr/>
        </p:nvSpPr>
        <p:spPr>
          <a:xfrm>
            <a:off x="6001760" y="2529291"/>
            <a:ext cx="1267719" cy="400110"/>
          </a:xfrm>
          <a:prstGeom prst="rect">
            <a:avLst/>
          </a:prstGeom>
          <a:noFill/>
        </p:spPr>
        <p:txBody>
          <a:bodyPr wrap="square" rtlCol="0">
            <a:spAutoFit/>
          </a:bodyPr>
          <a:lstStyle/>
          <a:p>
            <a:r>
              <a:rPr lang="en-US" altLang="zh-TW" sz="2000" dirty="0">
                <a:latin typeface="Times New Roman" panose="02020603050405020304" pitchFamily="18" charset="0"/>
                <a:cs typeface="Times New Roman" panose="02020603050405020304" pitchFamily="18" charset="0"/>
              </a:rPr>
              <a:t>WB stage:</a:t>
            </a:r>
            <a:endParaRPr lang="zh-TW" altLang="en-US" sz="2000" dirty="0">
              <a:latin typeface="Times New Roman" panose="02020603050405020304" pitchFamily="18" charset="0"/>
              <a:cs typeface="Times New Roman" panose="02020603050405020304" pitchFamily="18" charset="0"/>
            </a:endParaRPr>
          </a:p>
        </p:txBody>
      </p:sp>
      <p:sp>
        <p:nvSpPr>
          <p:cNvPr id="13" name="內容版面配置區 2">
            <a:extLst>
              <a:ext uri="{FF2B5EF4-FFF2-40B4-BE49-F238E27FC236}">
                <a16:creationId xmlns:a16="http://schemas.microsoft.com/office/drawing/2014/main" id="{5F25DFEE-8CBD-A126-59A2-CA06C90808D9}"/>
              </a:ext>
            </a:extLst>
          </p:cNvPr>
          <p:cNvSpPr>
            <a:spLocks noGrp="1"/>
          </p:cNvSpPr>
          <p:nvPr/>
        </p:nvSpPr>
        <p:spPr>
          <a:xfrm>
            <a:off x="553460" y="1001963"/>
            <a:ext cx="10567074"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dirty="0">
                <a:latin typeface="Times New Roman" panose="02020603050405020304" pitchFamily="18" charset="0"/>
                <a:ea typeface="新細明體"/>
                <a:cs typeface="Times New Roman" panose="02020603050405020304" pitchFamily="18" charset="0"/>
              </a:rPr>
              <a:t>Obtain signals for creating assertion</a:t>
            </a:r>
          </a:p>
          <a:p>
            <a:r>
              <a:rPr lang="en-US" altLang="zh-TW" sz="2000" dirty="0" err="1">
                <a:latin typeface="Times New Roman" panose="02020603050405020304" pitchFamily="18" charset="0"/>
                <a:ea typeface="新細明體"/>
                <a:cs typeface="Times New Roman" panose="02020603050405020304" pitchFamily="18" charset="0"/>
              </a:rPr>
              <a:t>wb_insn</a:t>
            </a:r>
            <a:endParaRPr lang="en-US" altLang="zh-TW" sz="2000" dirty="0">
              <a:latin typeface="Times New Roman" panose="02020603050405020304" pitchFamily="18" charset="0"/>
              <a:ea typeface="新細明體"/>
              <a:cs typeface="Times New Roman" panose="02020603050405020304" pitchFamily="18" charset="0"/>
            </a:endParaRPr>
          </a:p>
          <a:p>
            <a:r>
              <a:rPr lang="en-US" altLang="zh-TW" sz="2000" dirty="0" err="1">
                <a:latin typeface="Times New Roman" panose="02020603050405020304" pitchFamily="18" charset="0"/>
                <a:ea typeface="新細明體"/>
                <a:cs typeface="Times New Roman" panose="02020603050405020304" pitchFamily="18" charset="0"/>
              </a:rPr>
              <a:t>wb_pc</a:t>
            </a:r>
            <a:endParaRPr lang="en-US" altLang="zh-TW" sz="2000" dirty="0">
              <a:latin typeface="Times New Roman" panose="02020603050405020304" pitchFamily="18" charset="0"/>
              <a:ea typeface="新細明體"/>
              <a:cs typeface="Times New Roman" panose="02020603050405020304" pitchFamily="18" charset="0"/>
            </a:endParaRPr>
          </a:p>
          <a:p>
            <a:r>
              <a:rPr lang="en-US" altLang="zh-TW" sz="2000" dirty="0" err="1">
                <a:latin typeface="Times New Roman" panose="02020603050405020304" pitchFamily="18" charset="0"/>
                <a:ea typeface="新細明體"/>
                <a:cs typeface="Times New Roman" panose="02020603050405020304" pitchFamily="18" charset="0"/>
              </a:rPr>
              <a:t>wb_branch_prediction</a:t>
            </a:r>
            <a:endParaRPr lang="en-US" altLang="zh-TW" sz="2000" dirty="0">
              <a:latin typeface="Times New Roman" panose="02020603050405020304" pitchFamily="18" charset="0"/>
              <a:ea typeface="新細明體"/>
              <a:cs typeface="Times New Roman" panose="02020603050405020304" pitchFamily="18" charset="0"/>
            </a:endParaRPr>
          </a:p>
          <a:p>
            <a:r>
              <a:rPr lang="en-US" altLang="zh-TW" sz="2000" dirty="0" err="1">
                <a:latin typeface="Times New Roman" panose="02020603050405020304" pitchFamily="18" charset="0"/>
                <a:ea typeface="新細明體"/>
                <a:cs typeface="Times New Roman" panose="02020603050405020304" pitchFamily="18" charset="0"/>
              </a:rPr>
              <a:t>wb_no_bubble</a:t>
            </a:r>
            <a:endParaRPr lang="en-US" altLang="zh-TW" sz="2000" dirty="0">
              <a:latin typeface="Times New Roman" panose="02020603050405020304" pitchFamily="18" charset="0"/>
              <a:ea typeface="新細明體"/>
              <a:cs typeface="Times New Roman" panose="02020603050405020304" pitchFamily="18" charset="0"/>
            </a:endParaRPr>
          </a:p>
          <a:p>
            <a:endParaRPr lang="en-US" altLang="zh-TW" sz="2000" dirty="0">
              <a:latin typeface="Times New Roman" panose="02020603050405020304" pitchFamily="18" charset="0"/>
              <a:ea typeface="新細明體"/>
              <a:cs typeface="Times New Roman" panose="02020603050405020304" pitchFamily="18" charset="0"/>
            </a:endParaRPr>
          </a:p>
        </p:txBody>
      </p:sp>
    </p:spTree>
    <p:extLst>
      <p:ext uri="{BB962C8B-B14F-4D97-AF65-F5344CB8AC3E}">
        <p14:creationId xmlns:p14="http://schemas.microsoft.com/office/powerpoint/2010/main" val="983829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par>
                                <p:cTn id="36" presetID="10" presetClass="entr" presetSubtype="0" fill="hold" nodeType="withEffect">
                                  <p:stCondLst>
                                    <p:cond delay="0"/>
                                  </p:stCondLst>
                                  <p:childTnLst>
                                    <p:set>
                                      <p:cBhvr>
                                        <p:cTn id="37" dur="1" fill="hold">
                                          <p:stCondLst>
                                            <p:cond delay="0"/>
                                          </p:stCondLst>
                                        </p:cTn>
                                        <p:tgtEl>
                                          <p:spTgt spid="13">
                                            <p:txEl>
                                              <p:pRg st="1" end="1"/>
                                            </p:txEl>
                                          </p:spTgt>
                                        </p:tgtEl>
                                        <p:attrNameLst>
                                          <p:attrName>style.visibility</p:attrName>
                                        </p:attrNameLst>
                                      </p:cBhvr>
                                      <p:to>
                                        <p:strVal val="visible"/>
                                      </p:to>
                                    </p:set>
                                    <p:animEffect transition="in" filter="fade">
                                      <p:cBhvr>
                                        <p:cTn id="38" dur="500"/>
                                        <p:tgtEl>
                                          <p:spTgt spid="13">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xEl>
                                              <p:pRg st="2" end="2"/>
                                            </p:txEl>
                                          </p:spTgt>
                                        </p:tgtEl>
                                        <p:attrNameLst>
                                          <p:attrName>style.visibility</p:attrName>
                                        </p:attrNameLst>
                                      </p:cBhvr>
                                      <p:to>
                                        <p:strVal val="visible"/>
                                      </p:to>
                                    </p:set>
                                    <p:animEffect transition="in" filter="fade">
                                      <p:cBhvr>
                                        <p:cTn id="41" dur="500"/>
                                        <p:tgtEl>
                                          <p:spTgt spid="13">
                                            <p:txEl>
                                              <p:pRg st="2" end="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13">
                                            <p:txEl>
                                              <p:pRg st="3" end="3"/>
                                            </p:txEl>
                                          </p:spTgt>
                                        </p:tgtEl>
                                        <p:attrNameLst>
                                          <p:attrName>style.visibility</p:attrName>
                                        </p:attrNameLst>
                                      </p:cBhvr>
                                      <p:to>
                                        <p:strVal val="visible"/>
                                      </p:to>
                                    </p:set>
                                    <p:animEffect transition="in" filter="fade">
                                      <p:cBhvr>
                                        <p:cTn id="44" dur="500"/>
                                        <p:tgtEl>
                                          <p:spTgt spid="13">
                                            <p:txEl>
                                              <p:pRg st="3" end="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13">
                                            <p:txEl>
                                              <p:pRg st="4" end="4"/>
                                            </p:txEl>
                                          </p:spTgt>
                                        </p:tgtEl>
                                        <p:attrNameLst>
                                          <p:attrName>style.visibility</p:attrName>
                                        </p:attrNameLst>
                                      </p:cBhvr>
                                      <p:to>
                                        <p:strVal val="visible"/>
                                      </p:to>
                                    </p:set>
                                    <p:animEffect transition="in" filter="fade">
                                      <p:cBhvr>
                                        <p:cTn id="47"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p:bldP spid="14" grpId="0"/>
      <p:bldP spid="17" grpId="0" animBg="1"/>
      <p:bldP spid="3" grpId="0"/>
    </p:bld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6ba645b5-af9a-4bf6-a026-ce1c0cca90f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文件" ma:contentTypeID="0x01010017A539991771EB4FBDC690FE5C188D39" ma:contentTypeVersion="11" ma:contentTypeDescription="建立新的文件。" ma:contentTypeScope="" ma:versionID="6915752a058956f24499a2237bd9b652">
  <xsd:schema xmlns:xsd="http://www.w3.org/2001/XMLSchema" xmlns:xs="http://www.w3.org/2001/XMLSchema" xmlns:p="http://schemas.microsoft.com/office/2006/metadata/properties" xmlns:ns3="6ba645b5-af9a-4bf6-a026-ce1c0cca90f1" targetNamespace="http://schemas.microsoft.com/office/2006/metadata/properties" ma:root="true" ma:fieldsID="6e1ab085f7ebadafd45589b15f9292de" ns3:_="">
    <xsd:import namespace="6ba645b5-af9a-4bf6-a026-ce1c0cca90f1"/>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ba645b5-af9a-4bf6-a026-ce1c0cca90f1"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44691E-61E9-4301-ADD4-84BA530BE6BE}">
  <ds:schemaRefs>
    <ds:schemaRef ds:uri="http://purl.org/dc/dcmitype/"/>
    <ds:schemaRef ds:uri="http://schemas.microsoft.com/office/2006/metadata/properties"/>
    <ds:schemaRef ds:uri="http://purl.org/dc/terms/"/>
    <ds:schemaRef ds:uri="http://www.w3.org/XML/1998/namespace"/>
    <ds:schemaRef ds:uri="6ba645b5-af9a-4bf6-a026-ce1c0cca90f1"/>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A074CDB0-C382-42D2-8392-C6028159C3D9}">
  <ds:schemaRefs>
    <ds:schemaRef ds:uri="http://schemas.microsoft.com/sharepoint/v3/contenttype/forms"/>
  </ds:schemaRefs>
</ds:datastoreItem>
</file>

<file path=customXml/itemProps3.xml><?xml version="1.0" encoding="utf-8"?>
<ds:datastoreItem xmlns:ds="http://schemas.openxmlformats.org/officeDocument/2006/customXml" ds:itemID="{5D574931-76B2-4985-879B-3DA298D61C9D}">
  <ds:schemaRefs>
    <ds:schemaRef ds:uri="6ba645b5-af9a-4bf6-a026-ce1c0cca90f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2038</Words>
  <Application>Microsoft Office PowerPoint</Application>
  <PresentationFormat>寬螢幕</PresentationFormat>
  <Paragraphs>211</Paragraphs>
  <Slides>22</Slides>
  <Notes>15</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22</vt:i4>
      </vt:variant>
    </vt:vector>
  </HeadingPairs>
  <TitlesOfParts>
    <vt:vector size="27" baseType="lpstr">
      <vt:lpstr>Arial</vt:lpstr>
      <vt:lpstr>Calibri</vt:lpstr>
      <vt:lpstr>Calibri Light</vt:lpstr>
      <vt:lpstr>Times New Roman</vt:lpstr>
      <vt:lpstr>Office 佈景主題</vt:lpstr>
      <vt:lpstr>Project1 RV12 ISA Formal</vt:lpstr>
      <vt:lpstr>Outline</vt:lpstr>
      <vt:lpstr>Outline</vt:lpstr>
      <vt:lpstr>Design Architecture</vt:lpstr>
      <vt:lpstr>B-type Instruction Datapath</vt:lpstr>
      <vt:lpstr>B-type Instruction Datapath</vt:lpstr>
      <vt:lpstr>Outline</vt:lpstr>
      <vt:lpstr>Pipeline Follower</vt:lpstr>
      <vt:lpstr>Pipeline Follower</vt:lpstr>
      <vt:lpstr>Pipeline Follower</vt:lpstr>
      <vt:lpstr>SVA</vt:lpstr>
      <vt:lpstr>SVA</vt:lpstr>
      <vt:lpstr>SVA</vt:lpstr>
      <vt:lpstr>SVA</vt:lpstr>
      <vt:lpstr>SVA</vt:lpstr>
      <vt:lpstr>SVA</vt:lpstr>
      <vt:lpstr>Outline</vt:lpstr>
      <vt:lpstr>Bugs Detection - 1</vt:lpstr>
      <vt:lpstr>Bugs Detection - 1</vt:lpstr>
      <vt:lpstr>Bugs Detection - 1</vt:lpstr>
      <vt:lpstr>Bugs Detection - 1</vt:lpstr>
      <vt:lpstr>SVA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Project1</dc:title>
  <dc:creator>Lijung Chen</dc:creator>
  <cp:lastModifiedBy>賴郁明 LAI,YU-MING</cp:lastModifiedBy>
  <cp:revision>1</cp:revision>
  <dcterms:created xsi:type="dcterms:W3CDTF">2024-10-15T05:16:26Z</dcterms:created>
  <dcterms:modified xsi:type="dcterms:W3CDTF">2024-10-29T00:10:52Z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0x01010017A539991771EB4FBDC690FE5C188D39</vt:lpwstr>
  </property>
</Properties>
</file>