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71" r:id="rId7"/>
    <p:sldId id="258" r:id="rId8"/>
    <p:sldId id="269" r:id="rId9"/>
    <p:sldId id="272" r:id="rId10"/>
    <p:sldId id="265" r:id="rId11"/>
    <p:sldId id="274" r:id="rId12"/>
    <p:sldId id="275" r:id="rId13"/>
    <p:sldId id="276" r:id="rId14"/>
    <p:sldId id="277" r:id="rId15"/>
    <p:sldId id="279" r:id="rId16"/>
    <p:sldId id="273" r:id="rId17"/>
    <p:sldId id="266" r:id="rId18"/>
    <p:sldId id="280" r:id="rId19"/>
    <p:sldId id="282" r:id="rId20"/>
    <p:sldId id="281" r:id="rId21"/>
    <p:sldId id="283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60219-30FA-4C4B-8A15-17254CEA7E29}" v="2899" dt="2024-11-25T16:43:59.807"/>
    <p1510:client id="{4859753D-9665-4490-9BF2-0905C2D29C50}" v="467" dt="2024-11-26T04:08:24.498"/>
    <p1510:client id="{A4A75A9F-B8D0-4684-AC28-883DE7FF4BD4}" v="4204" vWet="4205" dt="2024-11-25T16:21:30.318"/>
    <p1510:client id="{EBB67925-197C-4EB2-901C-0C7D6F29A077}" v="130" dt="2024-11-26T04:24:46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12C4F-D0CF-469C-BF2B-38CB86CC62A0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4C05-26D4-49B8-B5AD-20F171B6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4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照念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47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透過波型及描述找到</a:t>
            </a:r>
            <a:r>
              <a:rPr lang="en-US" altLang="zh-TW"/>
              <a:t>BUG</a:t>
            </a:r>
            <a:r>
              <a:rPr lang="zh-TW" altLang="en-US"/>
              <a:t>位置，因為僅依靠波</a:t>
            </a:r>
            <a:r>
              <a:rPr lang="en-US" altLang="zh-TW"/>
              <a:t>GPT</a:t>
            </a:r>
            <a:r>
              <a:rPr lang="zh-TW" altLang="en-US"/>
              <a:t>沒辦法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1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經過本次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project2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的練習，我們整理出與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prompt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的流程，一開始先輸入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 design, Example questions, Example answer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，使其根據範例生成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SVA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，接著觀察有無明顯錯誤進行修正，最後進行模擬，如有錯誤就將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JG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 message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或波形回饋給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LLM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進行錯誤分析及更正。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2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1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紅色路線是</a:t>
            </a:r>
            <a:r>
              <a:rPr lang="en-US" altLang="zh-TW"/>
              <a:t>PC</a:t>
            </a:r>
            <a:r>
              <a:rPr lang="zh-TW" altLang="en-US"/>
              <a:t>的路徑，還有會經過</a:t>
            </a:r>
            <a:r>
              <a:rPr lang="en-US" altLang="zh-TW"/>
              <a:t>B type</a:t>
            </a:r>
            <a:r>
              <a:rPr lang="zh-TW" altLang="en-US"/>
              <a:t>指令的修正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7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86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pipeline follower</a:t>
            </a:r>
            <a:r>
              <a:rPr lang="zh-TW" altLang="en-US"/>
              <a:t>用來記錄</a:t>
            </a:r>
            <a:r>
              <a:rPr lang="en-US" altLang="zh-TW"/>
              <a:t>CPU</a:t>
            </a:r>
            <a:r>
              <a:rPr lang="zh-TW" altLang="en-US"/>
              <a:t> </a:t>
            </a:r>
            <a:r>
              <a:rPr lang="en-US" altLang="zh-TW"/>
              <a:t>pipeline</a:t>
            </a:r>
            <a:r>
              <a:rPr lang="zh-TW" altLang="en-US"/>
              <a:t> 中各個</a:t>
            </a:r>
            <a:r>
              <a:rPr lang="en-US" altLang="zh-TW"/>
              <a:t>stage</a:t>
            </a:r>
            <a:r>
              <a:rPr lang="zh-TW" altLang="en-US"/>
              <a:t>在執行的指令，透過引入</a:t>
            </a:r>
            <a:r>
              <a:rPr lang="en-US" altLang="zh-TW"/>
              <a:t>CPU</a:t>
            </a:r>
            <a:r>
              <a:rPr lang="zh-TW" altLang="en-US"/>
              <a:t>中的控制信號，使</a:t>
            </a:r>
            <a:r>
              <a:rPr lang="en-US" altLang="zh-TW"/>
              <a:t>pipeline follower</a:t>
            </a:r>
            <a:r>
              <a:rPr lang="zh-TW" altLang="en-US"/>
              <a:t>各個</a:t>
            </a:r>
            <a:r>
              <a:rPr lang="en-US" altLang="zh-TW"/>
              <a:t>stage</a:t>
            </a:r>
            <a:r>
              <a:rPr lang="zh-TW" altLang="en-US"/>
              <a:t>中的指令與</a:t>
            </a:r>
            <a:r>
              <a:rPr lang="en-US" altLang="zh-TW"/>
              <a:t>CPU</a:t>
            </a:r>
            <a:r>
              <a:rPr lang="zh-TW" altLang="en-US"/>
              <a:t>同步，只是這次由於是</a:t>
            </a:r>
            <a:r>
              <a:rPr lang="en-US" altLang="zh-TW"/>
              <a:t>dual issue CPU</a:t>
            </a:r>
            <a:r>
              <a:rPr lang="zh-TW" altLang="en-US"/>
              <a:t>，所以在</a:t>
            </a:r>
            <a:r>
              <a:rPr lang="en-US" altLang="zh-TW"/>
              <a:t>pipeline</a:t>
            </a:r>
            <a:r>
              <a:rPr lang="zh-TW" altLang="en-US"/>
              <a:t>上一次是處理兩條指令時由於有些指令會有相依性，有些是沒有，所以他內部控制訊號會決定那些可以同時做，那些沒辦法同時做，來去控制後面指令能不能在流水線中繼續傳遞下去，由於兩條指令控制訊號不同，因此要分兩個</a:t>
            </a:r>
            <a:r>
              <a:rPr lang="en-US" altLang="zh-TW"/>
              <a:t>pipeline</a:t>
            </a:r>
            <a:r>
              <a:rPr lang="zh-TW" altLang="en-US"/>
              <a:t>   </a:t>
            </a:r>
            <a:r>
              <a:rPr lang="en-US" altLang="zh-TW"/>
              <a:t>follower</a:t>
            </a:r>
            <a:r>
              <a:rPr lang="zh-TW" altLang="en-US"/>
              <a:t>來傳遞指令，之後跟之前要</a:t>
            </a:r>
            <a:r>
              <a:rPr lang="en-US" altLang="zh-TW"/>
              <a:t>single issue</a:t>
            </a:r>
            <a:r>
              <a:rPr lang="zh-TW" altLang="en-US"/>
              <a:t>的</a:t>
            </a:r>
            <a:r>
              <a:rPr lang="en-US" altLang="zh-TW"/>
              <a:t>CPU</a:t>
            </a:r>
            <a:r>
              <a:rPr lang="zh-TW" altLang="en-US"/>
              <a:t>一樣只要在</a:t>
            </a:r>
            <a:r>
              <a:rPr lang="en-US" altLang="zh-TW" err="1"/>
              <a:t>wb</a:t>
            </a:r>
            <a:r>
              <a:rPr lang="en-US" altLang="zh-TW"/>
              <a:t> stage</a:t>
            </a:r>
            <a:r>
              <a:rPr lang="zh-TW" altLang="en-US"/>
              <a:t>驗證其指令解碼之正確性即可</a:t>
            </a:r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53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第一次我們先嘗試給</a:t>
            </a:r>
            <a:r>
              <a:rPr lang="en-US" altLang="zh-TW"/>
              <a:t>GPT</a:t>
            </a:r>
            <a:r>
              <a:rPr lang="zh-TW" altLang="en-US"/>
              <a:t>我們</a:t>
            </a:r>
            <a:r>
              <a:rPr lang="en-US" altLang="zh-TW"/>
              <a:t>Project1</a:t>
            </a:r>
            <a:r>
              <a:rPr lang="zh-TW" altLang="en-US"/>
              <a:t>驗證</a:t>
            </a:r>
            <a:r>
              <a:rPr lang="en-US" altLang="zh-TW"/>
              <a:t>RV12</a:t>
            </a:r>
            <a:r>
              <a:rPr lang="zh-TW" altLang="en-US"/>
              <a:t>的</a:t>
            </a:r>
            <a:r>
              <a:rPr lang="en-US" altLang="zh-TW"/>
              <a:t>SVA</a:t>
            </a:r>
            <a:r>
              <a:rPr lang="zh-TW" altLang="en-US"/>
              <a:t>，以及</a:t>
            </a:r>
            <a:r>
              <a:rPr lang="en-US" altLang="zh-TW"/>
              <a:t>RV12 CPU</a:t>
            </a:r>
            <a:r>
              <a:rPr lang="zh-TW" altLang="en-US"/>
              <a:t>的規格，然後再跟他說給他的範例 </a:t>
            </a:r>
            <a:r>
              <a:rPr lang="en-US" altLang="zh-TW"/>
              <a:t>isa formal</a:t>
            </a:r>
            <a:r>
              <a:rPr lang="zh-TW" altLang="en-US"/>
              <a:t>由 </a:t>
            </a:r>
            <a:r>
              <a:rPr lang="en-US" altLang="zh-TW"/>
              <a:t>pipeline follower, assertions</a:t>
            </a:r>
            <a:r>
              <a:rPr lang="zh-TW" altLang="en-US"/>
              <a:t>組成，然後我們把很多細節上的東西也都交代得蠻清楚的，但是</a:t>
            </a:r>
            <a:r>
              <a:rPr lang="en-US" altLang="zh-TW"/>
              <a:t>GPT</a:t>
            </a:r>
            <a:r>
              <a:rPr lang="zh-TW" altLang="en-US"/>
              <a:t>的回應不甚理想，我們推測是一次給太多資訊所以他吸收不完，所以我們後面改以一次盡量提幾個重點讓他慢慢改善為主，如果他幾個重點都有聽進去並改善原本的問題我們就會繼續問，如果沒有我們就會一次強調一個重點，並且講得很仔細，如果還是不行就會在換個方法說明，這樣一步一步慢慢改善他生成的</a:t>
            </a:r>
            <a:r>
              <a:rPr lang="en-US" altLang="zh-TW" err="1"/>
              <a:t>sva</a:t>
            </a:r>
            <a:r>
              <a:rPr lang="en-US" altLang="zh-TW"/>
              <a:t> code</a:t>
            </a:r>
          </a:p>
          <a:p>
            <a:r>
              <a:rPr lang="zh-TW" altLang="en-US"/>
              <a:t>右圖是他生的回應，可以看到他</a:t>
            </a:r>
            <a:r>
              <a:rPr lang="en-US" altLang="zh-TW"/>
              <a:t>pipeline follower</a:t>
            </a:r>
            <a:r>
              <a:rPr lang="zh-TW" altLang="en-US"/>
              <a:t>只生出兩級，然後最後在</a:t>
            </a:r>
            <a:r>
              <a:rPr lang="en-US" altLang="zh-TW" err="1"/>
              <a:t>sva</a:t>
            </a:r>
            <a:r>
              <a:rPr lang="zh-TW" altLang="en-US"/>
              <a:t>驗證也只是流於表面，他根本沒有把真正要驗證的東西生出來</a:t>
            </a:r>
            <a:endParaRPr lang="en-US" altLang="zh-TW"/>
          </a:p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6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2E5F-4BCD-5B4F-9D84-046600AAE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934B3F-DE71-7928-C145-DF180AB48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FE66BF-B01D-5546-922B-F60110C95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因為再生</a:t>
            </a:r>
            <a:r>
              <a:rPr lang="en-US" altLang="zh-TW"/>
              <a:t>pipeline follower</a:t>
            </a:r>
            <a:r>
              <a:rPr lang="zh-TW" altLang="en-US"/>
              <a:t>過程中，最重要的是他有沒有抓到對的控制訊號，但他很容易被訊號名稱誤導而忽略底層的邏輯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最左圖可以看到，我們不厭其煩的教導他如何去</a:t>
            </a:r>
            <a:r>
              <a:rPr lang="en-US" altLang="zh-TW"/>
              <a:t>trace</a:t>
            </a:r>
            <a:r>
              <a:rPr lang="zh-TW" altLang="en-US"/>
              <a:t>指令與</a:t>
            </a:r>
            <a:r>
              <a:rPr lang="en-US" altLang="zh-TW"/>
              <a:t>PC</a:t>
            </a:r>
            <a:r>
              <a:rPr lang="zh-TW" altLang="en-US"/>
              <a:t>在整個</a:t>
            </a:r>
            <a:r>
              <a:rPr lang="en-US" altLang="zh-TW"/>
              <a:t>CPU</a:t>
            </a:r>
            <a:r>
              <a:rPr lang="zh-TW" altLang="en-US"/>
              <a:t>流動的過程，並且講了很多次，也跟他說了很多次要關注</a:t>
            </a:r>
            <a:r>
              <a:rPr lang="en-US" altLang="zh-TW"/>
              <a:t>always block</a:t>
            </a:r>
            <a:r>
              <a:rPr lang="zh-TW" altLang="en-US"/>
              <a:t>裡面正緣觸發的訊號，並且他沒辦法一次關注太多級指令的流動，大概三級的</a:t>
            </a:r>
            <a:r>
              <a:rPr lang="en-US" altLang="zh-TW"/>
              <a:t>trace</a:t>
            </a:r>
            <a:r>
              <a:rPr lang="zh-TW" altLang="en-US"/>
              <a:t>對他來說就很容易有大失誤，並且在複雜控制訊號的暫存器時要請他一次先關注一級好，這樣他的正確率才會大幅提高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右圖是反應</a:t>
            </a:r>
            <a:r>
              <a:rPr lang="en-US" altLang="zh-TW"/>
              <a:t>GPT</a:t>
            </a:r>
            <a:r>
              <a:rPr lang="zh-TW" altLang="en-US"/>
              <a:t>的通病，他在</a:t>
            </a:r>
            <a:r>
              <a:rPr lang="en-US" altLang="zh-TW"/>
              <a:t>trace code</a:t>
            </a:r>
            <a:r>
              <a:rPr lang="zh-TW" altLang="en-US"/>
              <a:t>時很容易被變數名稱去影響他的判斷，而忽視底層的邏輯，就算跟他講底層邏輯，假如</a:t>
            </a:r>
            <a:r>
              <a:rPr lang="en-US" altLang="zh-TW"/>
              <a:t>code</a:t>
            </a:r>
            <a:r>
              <a:rPr lang="zh-TW" altLang="en-US"/>
              <a:t>的變數名稱有誤導性，他很容易就被誤導從而關注錯訊號，像上次訊號的</a:t>
            </a:r>
            <a:r>
              <a:rPr lang="en-US" altLang="zh-TW"/>
              <a:t>pipeline follower</a:t>
            </a:r>
            <a:r>
              <a:rPr lang="zh-TW" altLang="en-US"/>
              <a:t>的控制訊號大多為</a:t>
            </a:r>
            <a:r>
              <a:rPr lang="en-US" altLang="zh-TW"/>
              <a:t>stall</a:t>
            </a:r>
            <a:r>
              <a:rPr lang="zh-TW" altLang="en-US"/>
              <a:t>或</a:t>
            </a:r>
            <a:r>
              <a:rPr lang="en-US" altLang="zh-TW"/>
              <a:t>flush</a:t>
            </a:r>
            <a:r>
              <a:rPr lang="zh-TW" altLang="en-US"/>
              <a:t>，給他當範例後，他就很容易被引導去找這些訊號，儘管我們有把</a:t>
            </a:r>
            <a:r>
              <a:rPr lang="en-US" altLang="zh-TW"/>
              <a:t>pipeline follower</a:t>
            </a:r>
            <a:r>
              <a:rPr lang="zh-TW" altLang="en-US"/>
              <a:t>的本質邏輯跟他講，且講很多次，他還是很常會被誤導，所以造成生出來的</a:t>
            </a:r>
            <a:r>
              <a:rPr lang="en-US" altLang="zh-TW"/>
              <a:t>code </a:t>
            </a:r>
            <a:r>
              <a:rPr lang="zh-TW" altLang="en-US"/>
              <a:t>錯誤很高，即便在我們一在提醒下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049C5-C7BD-7434-233C-AAE3A1EDF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1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61908-A1C3-3CD4-B71B-8F61A037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FAFFF7A-21B7-3DA7-4C23-C390E4BF2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B5D0B36-7552-5D3E-552C-747BFD38B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最左圖可以看到，他在抓訊號時如果有細節上的錯誤，我們也不會直接跟他說要去抓取哪條正確的指令，而是以引導他的方式，讓他知道是甚麼地方有錯，然後以及修改上的方向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C92E73-84EF-FDD9-96FB-FE4FE2C50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53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E78B-4E9C-DE14-F28F-6950AE3C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615595B-64D2-2AE4-7D7D-4D8A01F78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1B8D1E-556E-8807-3749-3B421F4D6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第一步也是給</a:t>
            </a:r>
            <a:r>
              <a:rPr lang="en-US" altLang="zh-TW"/>
              <a:t>GPTproject1</a:t>
            </a:r>
            <a:r>
              <a:rPr lang="zh-TW" altLang="en-US"/>
              <a:t>的</a:t>
            </a:r>
            <a:r>
              <a:rPr lang="en-US" altLang="zh-TW" err="1"/>
              <a:t>isa.sva</a:t>
            </a:r>
            <a:r>
              <a:rPr lang="zh-TW" altLang="en-US"/>
              <a:t>叫他生出</a:t>
            </a:r>
            <a:r>
              <a:rPr lang="en-US" altLang="zh-TW" err="1"/>
              <a:t>biriscv</a:t>
            </a:r>
            <a:r>
              <a:rPr lang="zh-TW" altLang="en-US"/>
              <a:t>的</a:t>
            </a:r>
            <a:r>
              <a:rPr lang="en-US" altLang="zh-TW"/>
              <a:t>BLTU</a:t>
            </a:r>
            <a:r>
              <a:rPr lang="zh-TW" altLang="en-US"/>
              <a:t>的</a:t>
            </a:r>
            <a:r>
              <a:rPr lang="en-US" altLang="zh-TW"/>
              <a:t>assertion</a:t>
            </a:r>
          </a:p>
          <a:p>
            <a:r>
              <a:rPr lang="zh-TW" altLang="en-US"/>
              <a:t>可以看出</a:t>
            </a:r>
            <a:r>
              <a:rPr lang="en-US" altLang="zh-TW"/>
              <a:t>GPT</a:t>
            </a:r>
            <a:r>
              <a:rPr lang="zh-TW" altLang="en-US"/>
              <a:t>生出的</a:t>
            </a:r>
            <a:r>
              <a:rPr lang="en-US" altLang="zh-TW"/>
              <a:t>SVA</a:t>
            </a:r>
            <a:r>
              <a:rPr lang="zh-TW" altLang="en-US"/>
              <a:t>不管是</a:t>
            </a:r>
            <a:r>
              <a:rPr lang="en-US" altLang="zh-TW"/>
              <a:t>Implication</a:t>
            </a:r>
            <a:r>
              <a:rPr lang="zh-TW" altLang="en-US"/>
              <a:t>前的條件到取得來比較的</a:t>
            </a:r>
            <a:r>
              <a:rPr lang="en-US" altLang="zh-TW"/>
              <a:t>pc</a:t>
            </a:r>
            <a:r>
              <a:rPr lang="zh-TW" altLang="en-US"/>
              <a:t>值訊號都是有問題的，因此必須繼續引導他修正</a:t>
            </a:r>
            <a:endParaRPr lang="en-US" altLang="zh-TW"/>
          </a:p>
          <a:p>
            <a:r>
              <a:rPr lang="zh-TW" altLang="en-US"/>
              <a:t>在這種程式架構上不符合</a:t>
            </a:r>
            <a:r>
              <a:rPr lang="en-US" altLang="zh-TW"/>
              <a:t>isa formal</a:t>
            </a:r>
            <a:r>
              <a:rPr lang="zh-TW" altLang="en-US"/>
              <a:t>行為的明顯錯誤，我們修正的過程透過下</a:t>
            </a:r>
            <a:r>
              <a:rPr lang="en-US" altLang="zh-TW"/>
              <a:t>prompt</a:t>
            </a:r>
            <a:r>
              <a:rPr lang="zh-TW" altLang="en-US"/>
              <a:t>告知</a:t>
            </a:r>
            <a:r>
              <a:rPr lang="en-US" altLang="zh-TW"/>
              <a:t>GPT</a:t>
            </a:r>
            <a:r>
              <a:rPr lang="zh-TW" altLang="en-US"/>
              <a:t>在</a:t>
            </a:r>
            <a:r>
              <a:rPr lang="en-US" altLang="zh-TW"/>
              <a:t>implication</a:t>
            </a:r>
            <a:r>
              <a:rPr lang="zh-TW" altLang="en-US"/>
              <a:t>的條件上與我給的範例不符，並告知缺失的部分及程式正確運作的方式，他就會生出比較正確的版本，經過幾次的修正，我們透過觀察比較範例</a:t>
            </a:r>
            <a:r>
              <a:rPr lang="en-US" altLang="zh-TW" err="1"/>
              <a:t>sva</a:t>
            </a:r>
            <a:r>
              <a:rPr lang="zh-TW" altLang="en-US"/>
              <a:t>跟</a:t>
            </a:r>
            <a:r>
              <a:rPr lang="en-US" altLang="zh-TW"/>
              <a:t>GPT</a:t>
            </a:r>
            <a:r>
              <a:rPr lang="zh-TW" altLang="en-US"/>
              <a:t>生出來的版本的差異，直到程式的架構符合</a:t>
            </a:r>
            <a:r>
              <a:rPr lang="en-US" altLang="zh-TW"/>
              <a:t>isa formal</a:t>
            </a:r>
            <a:r>
              <a:rPr lang="zh-TW" altLang="en-US"/>
              <a:t>驗證的行為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BF85BE-AF92-B606-2804-61D83B8A6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2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22B0-AFF5-54DA-856F-969AEE575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9688BEE-3761-3731-C742-B049FBA87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7E81F24-6103-9113-704E-476A0670B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再將該版本丟給</a:t>
            </a:r>
            <a:r>
              <a:rPr lang="en-US" altLang="zh-TW" err="1"/>
              <a:t>jg</a:t>
            </a:r>
            <a:r>
              <a:rPr lang="zh-TW" altLang="en-US"/>
              <a:t>進行驗證在驗證時出現錯誤波型，叫</a:t>
            </a:r>
            <a:r>
              <a:rPr lang="en-US" altLang="zh-TW"/>
              <a:t>GPT</a:t>
            </a:r>
            <a:r>
              <a:rPr lang="zh-TW" altLang="en-US"/>
              <a:t>根據波型分析並修正錯誤，但我們試單獨給波型很難收斂到真正有問題的原因，因此除了波型也要提示 </a:t>
            </a:r>
            <a:r>
              <a:rPr lang="en-US" altLang="zh-TW"/>
              <a:t>GPT</a:t>
            </a:r>
            <a:r>
              <a:rPr lang="zh-TW" altLang="en-US"/>
              <a:t>才可以真正找到問題所在 ，這裡給</a:t>
            </a:r>
            <a:r>
              <a:rPr lang="en-US" altLang="zh-TW"/>
              <a:t>GPT</a:t>
            </a:r>
            <a:r>
              <a:rPr lang="zh-TW" altLang="en-US"/>
              <a:t>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5F4FFD-FC36-C653-788A-7478BBBB3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4C05-26D4-49B8-B5AD-20F171B685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9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98C85-9AE0-4AE8-1475-0A69CD46D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C73AAC-4C90-8521-F552-6B014D77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2D560-79A5-1812-4232-63B77D0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F7011F-FA1B-0401-244F-BBEB70E3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59E99-963B-8268-9198-B3E15553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2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C9887-3F22-8EB9-72AC-7F2BB894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D2680D-A3A9-89DD-5811-13D5EF8FD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F6E77-0024-34D6-E1CF-E1A2F0D3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0B996-314B-F6CE-CBFD-37CBAE9D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6FADA-24DE-F8BE-72E3-645398B4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88577C-666A-4FB8-3A67-BCF5BF19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D986F3-221F-88C8-D060-8FC23B744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BAABB-E6B2-F791-4099-1E7EA334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28E95-AE99-E323-BFC6-73A8F7DB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87BC7-0DCD-4181-82A8-61B55EB6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8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DDD3F-DB05-F676-BE9C-DE3F6691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DE9CF-BD33-4EB8-054F-91FB4DBC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C897F-F16B-5B1D-2E8A-236D45B8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19D88C-2FCB-53DB-53A9-7BDB171A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1C6C64-CF2C-69FB-1EAB-7DB6CADD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55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A7F48-F544-2D0B-D46A-C5BDE0FF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342CEA-C240-381F-73B1-82232F7E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9A4648-3213-240C-50A2-25B024B2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1AC83-4994-8F06-ACD8-F6B2E41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E651C-B929-86C2-DED4-2FEDDD5C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1EFB3-6324-9ADB-9F64-EBF6BBE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BD809-91D8-D75D-A11C-FCDBAB870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B4CAE-512B-2D1D-4296-168F5D6B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74918A-F4D9-EF97-AC73-A034BA19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A5A4B-7422-73B3-4072-6A8022F7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99A06F-739D-6C57-BB95-D5497B3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81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1BD98-945A-CE3F-8286-529B6B1D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AFF0D6-041F-8DE9-8B0A-771259C2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416947-5200-D7EC-AC30-6C7B6B9D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AD06C1-F76D-150C-ABC1-581B14784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B5B331-FC41-3DAB-CE14-183D075FB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C00B3D-587E-8B8E-8A41-A5D3BD93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2A53F8-CFDC-9F4B-6586-0C864CC3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CDAC02-9276-D066-80D3-B59D8AF3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8E564-8955-F437-8034-6FAC98FB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B7EBA1-DBE6-7B03-5F94-606CE35C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858EA-7CB1-A50C-F67C-27E06ED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56F9D1-960B-ABE3-2FC4-6892E67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E47DE7-6B9A-1721-F0DF-B0F14DE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3EC429-6489-E330-775A-97CF3C7B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FD59A-2353-A2C3-187A-45237279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8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0DFD-4F65-9660-6732-DA1BBC7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8E5B6D-B751-BC77-2E20-7E9AC3FA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29E91B-E3B0-BBC6-4906-BD15CB667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E682B-39B3-EAB8-6A5D-EA62BEB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306B9-1EAF-2E9D-4EA3-35FF7AFA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A279A-38C3-CBFF-2FC7-71E3C858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9DCA7-1866-3BA1-FB05-EDD2C3BF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D1B606-A9E0-97A5-BDB6-9F80807BA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0F414C-FF13-0C17-55B4-D7247481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696487-C262-4051-FFED-AA0ED025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AE1598-1FEE-9F19-5889-353C9007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FA78AA-D79F-893F-B31E-F7AF22F7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5189F3-5360-B7EA-F01E-DF31D1D8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ED8180-8562-DCC6-6868-7E115264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8E89D-CF03-B3B3-F83F-4BBE13E40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1836-9EE9-4B50-8F71-772E77DFF56D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0200D-26DE-31AD-2675-BA631D5F7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7B89DF-1D21-B6AF-1560-368AFDEE6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9757-2320-45D8-AB65-AF69A9F4A4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90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477F1-DCA6-30B6-94B8-7CFFA4BD6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0F637-43B3-A9E4-A574-8D8FDFBCB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Group_23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M16131111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童品綸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N26134992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賴郁明</a:t>
            </a:r>
          </a:p>
        </p:txBody>
      </p:sp>
    </p:spTree>
    <p:extLst>
      <p:ext uri="{BB962C8B-B14F-4D97-AF65-F5344CB8AC3E}">
        <p14:creationId xmlns:p14="http://schemas.microsoft.com/office/powerpoint/2010/main" val="405017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95A7-B6DB-1D0C-2835-D018728F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44F7F-3729-2506-61C8-50F0662B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</a:t>
            </a:r>
            <a:endParaRPr lang="zh-TW" altLang="en-US" b="1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C0843C7-D7C1-BCD7-4FE9-265DA5EF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0" y="2397979"/>
            <a:ext cx="4865506" cy="8189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5E5D909-A755-423D-4321-32AFB5414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025" y="4128258"/>
            <a:ext cx="6237601" cy="10911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310BCB-E22E-EC2C-640F-C90F6DC3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025" y="2397979"/>
            <a:ext cx="5325218" cy="121937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B873C6-BCE1-08AA-4C8D-B241EC8CBCB9}"/>
              </a:ext>
            </a:extLst>
          </p:cNvPr>
          <p:cNvSpPr txBox="1"/>
          <p:nvPr/>
        </p:nvSpPr>
        <p:spPr>
          <a:xfrm>
            <a:off x="523400" y="1638616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1CD920-0A30-CBF7-2A84-AA9C698B0FA8}"/>
              </a:ext>
            </a:extLst>
          </p:cNvPr>
          <p:cNvSpPr txBox="1"/>
          <p:nvPr/>
        </p:nvSpPr>
        <p:spPr>
          <a:xfrm>
            <a:off x="5592536" y="161818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9DC7EF-B8F6-7B48-BA07-8967DE307615}"/>
              </a:ext>
            </a:extLst>
          </p:cNvPr>
          <p:cNvSpPr/>
          <p:nvPr/>
        </p:nvSpPr>
        <p:spPr>
          <a:xfrm>
            <a:off x="7462354" y="2572078"/>
            <a:ext cx="3080787" cy="1000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E2FC93-90B3-EF9C-5C0F-E4716F582955}"/>
              </a:ext>
            </a:extLst>
          </p:cNvPr>
          <p:cNvSpPr/>
          <p:nvPr/>
        </p:nvSpPr>
        <p:spPr>
          <a:xfrm>
            <a:off x="7462354" y="4302357"/>
            <a:ext cx="4590099" cy="1000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5290-88D7-3B7F-7E36-AB499F846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24F9675-85FF-B547-E0C1-BBD305CC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3" y="2804412"/>
            <a:ext cx="4858428" cy="397247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C5CC5C-0AEB-D7A2-F2E6-5621A16D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31BCD4-1AB5-D52C-6898-C3A64D38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13" y="1040243"/>
            <a:ext cx="4039164" cy="11717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F6347ED-1403-EAB0-E1EB-CA913D258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925" y="1440353"/>
            <a:ext cx="5668166" cy="10669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2DEC66-F473-1761-3766-1CEE112A8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925" y="3066090"/>
            <a:ext cx="5393219" cy="362000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3585F4-6C90-783B-707F-7DB71E53E094}"/>
              </a:ext>
            </a:extLst>
          </p:cNvPr>
          <p:cNvSpPr txBox="1"/>
          <p:nvPr/>
        </p:nvSpPr>
        <p:spPr>
          <a:xfrm>
            <a:off x="322695" y="104024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FAFC2D-78E6-CE80-184C-9128994A8851}"/>
              </a:ext>
            </a:extLst>
          </p:cNvPr>
          <p:cNvSpPr txBox="1"/>
          <p:nvPr/>
        </p:nvSpPr>
        <p:spPr>
          <a:xfrm>
            <a:off x="5209702" y="104504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E93D71D-3667-41CB-140E-8095ADB95022}"/>
              </a:ext>
            </a:extLst>
          </p:cNvPr>
          <p:cNvSpPr txBox="1"/>
          <p:nvPr/>
        </p:nvSpPr>
        <p:spPr>
          <a:xfrm>
            <a:off x="5209702" y="258664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88EED44-E1B5-D13B-FA78-DAA99A84A777}"/>
              </a:ext>
            </a:extLst>
          </p:cNvPr>
          <p:cNvSpPr txBox="1"/>
          <p:nvPr/>
        </p:nvSpPr>
        <p:spPr>
          <a:xfrm>
            <a:off x="475095" y="241203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07317-E5F6-761D-7166-B739E3471417}"/>
              </a:ext>
            </a:extLst>
          </p:cNvPr>
          <p:cNvSpPr/>
          <p:nvPr/>
        </p:nvSpPr>
        <p:spPr>
          <a:xfrm>
            <a:off x="475095" y="3204522"/>
            <a:ext cx="3068205" cy="19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202984-7174-E828-5374-2CEEF363D10D}"/>
              </a:ext>
            </a:extLst>
          </p:cNvPr>
          <p:cNvSpPr/>
          <p:nvPr/>
        </p:nvSpPr>
        <p:spPr>
          <a:xfrm>
            <a:off x="5937379" y="3442377"/>
            <a:ext cx="4982081" cy="206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9BF32-D437-27E6-7C04-78B154A2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4F85-1F4D-B463-CCB1-42279996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DF63BAE-E6EB-21F7-EADF-309072A6EE5E}"/>
              </a:ext>
            </a:extLst>
          </p:cNvPr>
          <p:cNvGrpSpPr/>
          <p:nvPr/>
        </p:nvGrpSpPr>
        <p:grpSpPr>
          <a:xfrm>
            <a:off x="5937379" y="1597818"/>
            <a:ext cx="4224601" cy="5075870"/>
            <a:chOff x="5937379" y="1343818"/>
            <a:chExt cx="4224601" cy="507587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BF341C6-21A6-FDA1-68D2-08563EEA7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79" y="1343818"/>
              <a:ext cx="4224601" cy="335502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1A79C31-794C-3B5C-DDC7-DA3F3C327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7379" y="4698839"/>
              <a:ext cx="4222084" cy="1720849"/>
            </a:xfrm>
            <a:prstGeom prst="rect">
              <a:avLst/>
            </a:prstGeom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B11687D-83E3-ECE4-983A-5550FE6D0B5A}"/>
              </a:ext>
            </a:extLst>
          </p:cNvPr>
          <p:cNvGrpSpPr/>
          <p:nvPr/>
        </p:nvGrpSpPr>
        <p:grpSpPr>
          <a:xfrm>
            <a:off x="118286" y="1661950"/>
            <a:ext cx="5363323" cy="2559846"/>
            <a:chOff x="118286" y="1661950"/>
            <a:chExt cx="5363323" cy="2559846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1E0D0AA-6E49-C530-1DCE-53CB105D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32752"/>
            <a:stretch/>
          </p:blipFill>
          <p:spPr>
            <a:xfrm>
              <a:off x="118286" y="1661950"/>
              <a:ext cx="5363323" cy="145422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DCC8A3B-71AC-4BF6-A499-946AC6BA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881" y="3127969"/>
              <a:ext cx="5176728" cy="1093827"/>
            </a:xfrm>
            <a:prstGeom prst="rect">
              <a:avLst/>
            </a:prstGeom>
          </p:spPr>
        </p:pic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9FD2E0-1461-3E3F-89D4-12869D510538}"/>
              </a:ext>
            </a:extLst>
          </p:cNvPr>
          <p:cNvSpPr txBox="1"/>
          <p:nvPr/>
        </p:nvSpPr>
        <p:spPr>
          <a:xfrm>
            <a:off x="594602" y="106350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BEACB3-38D7-C726-EE41-C4E6B108BBAE}"/>
              </a:ext>
            </a:extLst>
          </p:cNvPr>
          <p:cNvSpPr txBox="1"/>
          <p:nvPr/>
        </p:nvSpPr>
        <p:spPr>
          <a:xfrm>
            <a:off x="5481609" y="106830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D8C42A-A985-7E7E-6400-24700139D085}"/>
              </a:ext>
            </a:extLst>
          </p:cNvPr>
          <p:cNvSpPr/>
          <p:nvPr/>
        </p:nvSpPr>
        <p:spPr>
          <a:xfrm>
            <a:off x="6141270" y="5572124"/>
            <a:ext cx="213595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F2CFA82-E7DC-D943-6A51-5425D8185E03}"/>
              </a:ext>
            </a:extLst>
          </p:cNvPr>
          <p:cNvSpPr/>
          <p:nvPr/>
        </p:nvSpPr>
        <p:spPr>
          <a:xfrm>
            <a:off x="6141270" y="6262846"/>
            <a:ext cx="213595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3CF13D-4B46-E799-10DB-F45B171D53D6}"/>
              </a:ext>
            </a:extLst>
          </p:cNvPr>
          <p:cNvSpPr/>
          <p:nvPr/>
        </p:nvSpPr>
        <p:spPr>
          <a:xfrm>
            <a:off x="5937379" y="2016895"/>
            <a:ext cx="3082796" cy="154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ADBA0-7F4C-006B-1AB2-156E63A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0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6427-9FE9-4564-881D-3D481348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and Datapath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LLM to generate ISA Formal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EEAE2-4373-A30B-7345-0FDF15EB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03B3C-061F-BFAB-F247-78C3114B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F857E-399E-106B-8731-50683732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10343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bug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0A0B4-C4D7-784E-0CCD-827BF998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5" y="2318706"/>
            <a:ext cx="4887007" cy="2524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40BD52-DD0E-7F84-B4B1-32DFAA7B6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858" y="2233987"/>
            <a:ext cx="5632321" cy="434559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D20505-8280-8E9A-DB2D-32FBF716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21" y="5014148"/>
            <a:ext cx="4906060" cy="37152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65946C-50FC-5DF9-43D3-E7945E03EF04}"/>
              </a:ext>
            </a:extLst>
          </p:cNvPr>
          <p:cNvSpPr txBox="1"/>
          <p:nvPr/>
        </p:nvSpPr>
        <p:spPr>
          <a:xfrm>
            <a:off x="302225" y="17683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BEB8DD-8FF7-7232-C523-6F06ECA99D94}"/>
              </a:ext>
            </a:extLst>
          </p:cNvPr>
          <p:cNvSpPr txBox="1"/>
          <p:nvPr/>
        </p:nvSpPr>
        <p:spPr>
          <a:xfrm>
            <a:off x="5189232" y="177319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4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3345A-E28C-813F-025C-EEEB3FDA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700FE-2A0A-72C9-21C2-F177BD33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A1798-7897-BEE6-8D95-84DA8253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10343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guide LLM to fix the bug correctly?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7EA11-9641-1AFD-842F-38945574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5" y="2318706"/>
            <a:ext cx="4887007" cy="25244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4BCF5D-53C3-8DEA-43B1-25D79C279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86" y="2423399"/>
            <a:ext cx="5339472" cy="34878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931BA8-BA93-D5DD-A73F-C4EE620CB7D4}"/>
              </a:ext>
            </a:extLst>
          </p:cNvPr>
          <p:cNvSpPr txBox="1"/>
          <p:nvPr/>
        </p:nvSpPr>
        <p:spPr>
          <a:xfrm>
            <a:off x="302225" y="17683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9EE335-541E-BB59-EC45-826E006939C4}"/>
              </a:ext>
            </a:extLst>
          </p:cNvPr>
          <p:cNvSpPr txBox="1"/>
          <p:nvPr/>
        </p:nvSpPr>
        <p:spPr>
          <a:xfrm>
            <a:off x="5189232" y="177319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3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4AEB-D836-00B0-2D0B-78E59493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B019D-7B5B-8F86-1FD3-9942DAC7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0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2B249-F980-63A3-7AD8-05F0A973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and Datapath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LLM to generate ISA Formal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4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C7BD6-CCAD-867D-DA4B-60E2CE0B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5492CC-DE92-BCAF-3CB0-7A9F681B91BD}"/>
              </a:ext>
            </a:extLst>
          </p:cNvPr>
          <p:cNvSpPr txBox="1"/>
          <p:nvPr/>
        </p:nvSpPr>
        <p:spPr>
          <a:xfrm>
            <a:off x="984250" y="1459855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6F9BE1E3-ECDA-8356-3F89-2A3E1F5B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1459316"/>
            <a:ext cx="8527732" cy="50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8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BC670-AC92-B89D-56E2-C0BDD6C1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0AE5228-7241-C138-E9C0-15A0926B269A}"/>
              </a:ext>
            </a:extLst>
          </p:cNvPr>
          <p:cNvGrpSpPr/>
          <p:nvPr/>
        </p:nvGrpSpPr>
        <p:grpSpPr>
          <a:xfrm>
            <a:off x="299303" y="1369372"/>
            <a:ext cx="10539294" cy="5363324"/>
            <a:chOff x="299303" y="1369372"/>
            <a:chExt cx="10539294" cy="536332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4EAA40-CD39-F563-C246-A333C1AC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303" y="5179904"/>
              <a:ext cx="10526594" cy="1552792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7F614A5-AF2A-5096-325B-4EFFD983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56" y="1369372"/>
              <a:ext cx="10507541" cy="381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8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312956-BA7E-7538-23F1-F192311C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85FF7F6-B051-9E77-F1AB-07140F48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66" y="3704421"/>
            <a:ext cx="409632" cy="371527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B9359DB-AC3E-B347-F96C-A29DDA77E2E3}"/>
              </a:ext>
            </a:extLst>
          </p:cNvPr>
          <p:cNvCxnSpPr>
            <a:cxnSpLocks/>
          </p:cNvCxnSpPr>
          <p:nvPr/>
        </p:nvCxnSpPr>
        <p:spPr>
          <a:xfrm>
            <a:off x="1296318" y="2723920"/>
            <a:ext cx="1162279" cy="85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45B2809-7769-8602-9B76-D8640A91B06A}"/>
              </a:ext>
            </a:extLst>
          </p:cNvPr>
          <p:cNvSpPr/>
          <p:nvPr/>
        </p:nvSpPr>
        <p:spPr>
          <a:xfrm>
            <a:off x="376409" y="2272229"/>
            <a:ext cx="1839817" cy="4516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RTL Design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BF8DB7-321D-1A02-F4D4-5161D5DD4B81}"/>
              </a:ext>
            </a:extLst>
          </p:cNvPr>
          <p:cNvSpPr/>
          <p:nvPr/>
        </p:nvSpPr>
        <p:spPr>
          <a:xfrm>
            <a:off x="110169" y="3624257"/>
            <a:ext cx="1916935" cy="4516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Example Question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6260DB8-5BB0-CAC8-E369-85F8599AFB0E}"/>
              </a:ext>
            </a:extLst>
          </p:cNvPr>
          <p:cNvCxnSpPr>
            <a:stCxn id="17" idx="3"/>
          </p:cNvCxnSpPr>
          <p:nvPr/>
        </p:nvCxnSpPr>
        <p:spPr>
          <a:xfrm flipV="1">
            <a:off x="2027104" y="3850102"/>
            <a:ext cx="5067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3379FA4-B58E-081D-DDD4-DA157DA42A3C}"/>
              </a:ext>
            </a:extLst>
          </p:cNvPr>
          <p:cNvSpPr/>
          <p:nvPr/>
        </p:nvSpPr>
        <p:spPr>
          <a:xfrm>
            <a:off x="292863" y="4771096"/>
            <a:ext cx="1839817" cy="4516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Example Answer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77EA28C-2F74-376A-E248-04FD4862645B}"/>
              </a:ext>
            </a:extLst>
          </p:cNvPr>
          <p:cNvCxnSpPr>
            <a:cxnSpLocks/>
          </p:cNvCxnSpPr>
          <p:nvPr/>
        </p:nvCxnSpPr>
        <p:spPr>
          <a:xfrm flipV="1">
            <a:off x="1410159" y="4117262"/>
            <a:ext cx="1123721" cy="65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66E114C9-AAD0-59E5-4169-2E1372C535A5}"/>
              </a:ext>
            </a:extLst>
          </p:cNvPr>
          <p:cNvCxnSpPr>
            <a:cxnSpLocks/>
          </p:cNvCxnSpPr>
          <p:nvPr/>
        </p:nvCxnSpPr>
        <p:spPr>
          <a:xfrm flipV="1">
            <a:off x="3084890" y="3189235"/>
            <a:ext cx="1134739" cy="550991"/>
          </a:xfrm>
          <a:prstGeom prst="bentConnector3">
            <a:avLst>
              <a:gd name="adj1" fmla="val 1004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BF68A74D-D882-994E-594A-F8510358D29B}"/>
              </a:ext>
            </a:extLst>
          </p:cNvPr>
          <p:cNvSpPr/>
          <p:nvPr/>
        </p:nvSpPr>
        <p:spPr>
          <a:xfrm>
            <a:off x="2684862" y="919665"/>
            <a:ext cx="3104919" cy="2263525"/>
          </a:xfrm>
          <a:prstGeom prst="diamon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Obvious</a:t>
            </a:r>
            <a:r>
              <a:rPr lang="en-US" altLang="zh-TW" dirty="0">
                <a:solidFill>
                  <a:schemeClr val="tx1"/>
                </a:solidFill>
              </a:rPr>
              <a:t> mistake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Forget previous 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2C25A80-A19F-3399-95B0-27F3D623EE57}"/>
              </a:ext>
            </a:extLst>
          </p:cNvPr>
          <p:cNvCxnSpPr>
            <a:cxnSpLocks/>
          </p:cNvCxnSpPr>
          <p:nvPr/>
        </p:nvCxnSpPr>
        <p:spPr>
          <a:xfrm flipH="1">
            <a:off x="2919470" y="2500293"/>
            <a:ext cx="270165" cy="1082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5669EAA-03FD-99DA-2DF0-A999593E777F}"/>
              </a:ext>
            </a:extLst>
          </p:cNvPr>
          <p:cNvSpPr txBox="1"/>
          <p:nvPr/>
        </p:nvSpPr>
        <p:spPr>
          <a:xfrm>
            <a:off x="3038990" y="2896219"/>
            <a:ext cx="5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AFAF53-E254-5958-8C2B-9D4E1F59DB03}"/>
              </a:ext>
            </a:extLst>
          </p:cNvPr>
          <p:cNvSpPr txBox="1"/>
          <p:nvPr/>
        </p:nvSpPr>
        <p:spPr>
          <a:xfrm>
            <a:off x="4252595" y="572621"/>
            <a:ext cx="5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No</a:t>
            </a:r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564033-5CEC-F449-F6A6-EFA2EB221E71}"/>
              </a:ext>
            </a:extLst>
          </p:cNvPr>
          <p:cNvSpPr/>
          <p:nvPr/>
        </p:nvSpPr>
        <p:spPr>
          <a:xfrm>
            <a:off x="4902512" y="486273"/>
            <a:ext cx="2263712" cy="63758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Simulation run of SVA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FE679CE-1F1D-C1CC-42CA-063ED885AF8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166224" y="805065"/>
            <a:ext cx="437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菱形 52">
            <a:extLst>
              <a:ext uri="{FF2B5EF4-FFF2-40B4-BE49-F238E27FC236}">
                <a16:creationId xmlns:a16="http://schemas.microsoft.com/office/drawing/2014/main" id="{5F1C0B54-B2F7-4D66-F75B-969FA5389898}"/>
              </a:ext>
            </a:extLst>
          </p:cNvPr>
          <p:cNvSpPr/>
          <p:nvPr/>
        </p:nvSpPr>
        <p:spPr>
          <a:xfrm>
            <a:off x="7603310" y="57147"/>
            <a:ext cx="2263712" cy="149583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JG error message/waveform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D6AD681-4B94-FC99-D4BA-FF56971E9897}"/>
              </a:ext>
            </a:extLst>
          </p:cNvPr>
          <p:cNvCxnSpPr>
            <a:cxnSpLocks/>
            <a:stCxn id="53" idx="2"/>
            <a:endCxn id="97" idx="0"/>
          </p:cNvCxnSpPr>
          <p:nvPr/>
        </p:nvCxnSpPr>
        <p:spPr>
          <a:xfrm>
            <a:off x="8735166" y="1552982"/>
            <a:ext cx="0" cy="319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307221D-D768-97B6-9702-496E3AEEA7C3}"/>
              </a:ext>
            </a:extLst>
          </p:cNvPr>
          <p:cNvSpPr txBox="1"/>
          <p:nvPr/>
        </p:nvSpPr>
        <p:spPr>
          <a:xfrm>
            <a:off x="8808651" y="1682095"/>
            <a:ext cx="5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55CA13-AF7F-96A9-E311-F662B2CBA567}"/>
              </a:ext>
            </a:extLst>
          </p:cNvPr>
          <p:cNvCxnSpPr/>
          <p:nvPr/>
        </p:nvCxnSpPr>
        <p:spPr>
          <a:xfrm flipV="1">
            <a:off x="4588691" y="837304"/>
            <a:ext cx="236697" cy="20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9A206887-A861-D4C2-01C2-DD7351DB537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3044499" y="1309019"/>
            <a:ext cx="5088367" cy="2581166"/>
          </a:xfrm>
          <a:prstGeom prst="bentConnector3">
            <a:avLst>
              <a:gd name="adj1" fmla="val 289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9280A9A-0647-0D7E-70B5-C78DC954F429}"/>
              </a:ext>
            </a:extLst>
          </p:cNvPr>
          <p:cNvSpPr txBox="1"/>
          <p:nvPr/>
        </p:nvSpPr>
        <p:spPr>
          <a:xfrm>
            <a:off x="5826967" y="3519755"/>
            <a:ext cx="57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Yes</a:t>
            </a:r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3C2615D2-7C23-6280-9BDB-1894E1AE43F6}"/>
              </a:ext>
            </a:extLst>
          </p:cNvPr>
          <p:cNvSpPr/>
          <p:nvPr/>
        </p:nvSpPr>
        <p:spPr>
          <a:xfrm>
            <a:off x="7486588" y="4748400"/>
            <a:ext cx="2497156" cy="10886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SVA Assertion Suite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83C18CB-C552-831D-362F-92F0F7202381}"/>
              </a:ext>
            </a:extLst>
          </p:cNvPr>
          <p:cNvSpPr/>
          <p:nvPr/>
        </p:nvSpPr>
        <p:spPr>
          <a:xfrm>
            <a:off x="1410159" y="5477386"/>
            <a:ext cx="2989245" cy="7491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ISA Formal introduction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2032564-1547-4706-47AD-CB59AEE0C0FD}"/>
              </a:ext>
            </a:extLst>
          </p:cNvPr>
          <p:cNvCxnSpPr>
            <a:cxnSpLocks/>
          </p:cNvCxnSpPr>
          <p:nvPr/>
        </p:nvCxnSpPr>
        <p:spPr>
          <a:xfrm flipV="1">
            <a:off x="2859046" y="4224563"/>
            <a:ext cx="2153" cy="1233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ADBA0-7F4C-006B-1AB2-156E63A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0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6427-9FE9-4564-881D-3D481348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4524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and Datapath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Guiding LLM to generate ISA Formal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ADBA0-7F4C-006B-1AB2-156E63A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6427-9FE9-4564-881D-3D481348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13255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and Datapath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LLM to generate ISA Formal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0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487AF-01B3-B35D-7FE7-598C443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EB6422-D480-DDAE-FEBB-BF266B6C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525"/>
          <a:stretch/>
        </p:blipFill>
        <p:spPr>
          <a:xfrm>
            <a:off x="741678" y="1539433"/>
            <a:ext cx="10106153" cy="530031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C3BB4B5-D69F-163A-9F3E-AC48D3AE947B}"/>
              </a:ext>
            </a:extLst>
          </p:cNvPr>
          <p:cNvSpPr>
            <a:spLocks noGrp="1"/>
          </p:cNvSpPr>
          <p:nvPr/>
        </p:nvSpPr>
        <p:spPr>
          <a:xfrm>
            <a:off x="670249" y="10719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BiRISC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 Dual-issue in-order 6-stage pipeline,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RV32I instruction set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branch prediction </a:t>
            </a:r>
            <a:endParaRPr lang="en-US" altLang="zh-TW" sz="20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E1EFA80B-7044-6813-DA38-DA4186834B46}"/>
              </a:ext>
            </a:extLst>
          </p:cNvPr>
          <p:cNvCxnSpPr>
            <a:cxnSpLocks/>
          </p:cNvCxnSpPr>
          <p:nvPr/>
        </p:nvCxnSpPr>
        <p:spPr>
          <a:xfrm flipV="1">
            <a:off x="7238082" y="3316478"/>
            <a:ext cx="363556" cy="3525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19CAC-5E5A-D071-D07D-92330296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6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B-type Instruction</a:t>
            </a:r>
            <a:r>
              <a:rPr lang="en-US" altLang="zh-TW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6F0E14-57D3-0BE7-109D-73B49E88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13" y="1014016"/>
            <a:ext cx="10334819" cy="5704283"/>
          </a:xfrm>
          <a:prstGeom prst="rect">
            <a:avLst/>
          </a:prstGeom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BA764D4D-E832-CC21-1E98-1E24DDB20A52}"/>
              </a:ext>
            </a:extLst>
          </p:cNvPr>
          <p:cNvCxnSpPr>
            <a:cxnSpLocks/>
          </p:cNvCxnSpPr>
          <p:nvPr/>
        </p:nvCxnSpPr>
        <p:spPr>
          <a:xfrm flipV="1">
            <a:off x="7844010" y="2622014"/>
            <a:ext cx="363556" cy="3525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ADBA0-7F4C-006B-1AB2-156E63A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0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6427-9FE9-4564-881D-3D481348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0" y="13255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and Datapath</a:t>
            </a: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Guiding LLM to generate ISA Formal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</a:p>
          <a:p>
            <a:pPr lvl="1"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 Code for B-type Instruction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Detection</a:t>
            </a:r>
          </a:p>
          <a:p>
            <a:pPr>
              <a:lnSpc>
                <a:spcPct val="150000"/>
              </a:lnSpc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TW" altLang="en-US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C4A10-E3D7-2011-D2CE-554DA208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862448F9-E63F-BBD8-FC42-B287B16B6E2D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8745529" y="4905063"/>
            <a:ext cx="0" cy="9454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C5090993-337B-27E4-8171-8A0544A7C05E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6808876" y="4789689"/>
            <a:ext cx="0" cy="10608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E74AF9B-3A2C-2993-2E7E-A81E56E8DC21}"/>
              </a:ext>
            </a:extLst>
          </p:cNvPr>
          <p:cNvCxnSpPr>
            <a:cxnSpLocks/>
          </p:cNvCxnSpPr>
          <p:nvPr/>
        </p:nvCxnSpPr>
        <p:spPr>
          <a:xfrm>
            <a:off x="4528113" y="4352925"/>
            <a:ext cx="0" cy="14976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9FA8929-9B6E-6729-8E32-8F7F0FFF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1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Pipeline Follower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530490-C6B9-48EE-2257-6DA014479076}"/>
              </a:ext>
            </a:extLst>
          </p:cNvPr>
          <p:cNvSpPr/>
          <p:nvPr/>
        </p:nvSpPr>
        <p:spPr>
          <a:xfrm>
            <a:off x="4467779" y="4718445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77E16C-4DE9-ECE4-CF56-5F02A48353F8}"/>
              </a:ext>
            </a:extLst>
          </p:cNvPr>
          <p:cNvSpPr/>
          <p:nvPr/>
        </p:nvSpPr>
        <p:spPr>
          <a:xfrm>
            <a:off x="3430461" y="4718444"/>
            <a:ext cx="7415258" cy="2026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F526274-C488-7974-8489-6E5D19546E4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2757626" y="4564620"/>
            <a:ext cx="2788939" cy="631368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69B10BA-E2B4-B9C8-2E4B-1EEE27DDAC35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111942" y="3786831"/>
            <a:ext cx="1842239" cy="86943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565568E-90BE-317D-A060-19A27F307A47}"/>
              </a:ext>
            </a:extLst>
          </p:cNvPr>
          <p:cNvSpPr/>
          <p:nvPr/>
        </p:nvSpPr>
        <p:spPr>
          <a:xfrm>
            <a:off x="4467779" y="5850550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E6C4E9-D487-D8CF-268C-5729D2771C3B}"/>
              </a:ext>
            </a:extLst>
          </p:cNvPr>
          <p:cNvSpPr/>
          <p:nvPr/>
        </p:nvSpPr>
        <p:spPr>
          <a:xfrm>
            <a:off x="6749956" y="4737564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47FCC94-47F5-0002-7153-0048A1D147BE}"/>
              </a:ext>
            </a:extLst>
          </p:cNvPr>
          <p:cNvCxnSpPr>
            <a:cxnSpLocks/>
            <a:stCxn id="45" idx="0"/>
          </p:cNvCxnSpPr>
          <p:nvPr/>
        </p:nvCxnSpPr>
        <p:spPr>
          <a:xfrm>
            <a:off x="5677918" y="5142525"/>
            <a:ext cx="1005145" cy="9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B723518-0DC9-CAFA-F031-6D9E9846FAB1}"/>
              </a:ext>
            </a:extLst>
          </p:cNvPr>
          <p:cNvSpPr txBox="1"/>
          <p:nvPr/>
        </p:nvSpPr>
        <p:spPr>
          <a:xfrm>
            <a:off x="6010694" y="4676761"/>
            <a:ext cx="43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/>
              <a:t>E1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1A924E-20E6-BC53-5487-121D6B93B667}"/>
              </a:ext>
            </a:extLst>
          </p:cNvPr>
          <p:cNvSpPr txBox="1"/>
          <p:nvPr/>
        </p:nvSpPr>
        <p:spPr>
          <a:xfrm>
            <a:off x="3752703" y="5115881"/>
            <a:ext cx="85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pre_insn0</a:t>
            </a:r>
          </a:p>
          <a:p>
            <a:r>
              <a:rPr lang="en-US" altLang="zh-TW" sz="1200"/>
              <a:t>pre_pc0</a:t>
            </a:r>
            <a:endParaRPr lang="zh-TW" altLang="en-US" sz="12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BE8C28B-F0CD-EC92-C895-327209EAE99B}"/>
              </a:ext>
            </a:extLst>
          </p:cNvPr>
          <p:cNvSpPr txBox="1"/>
          <p:nvPr/>
        </p:nvSpPr>
        <p:spPr>
          <a:xfrm>
            <a:off x="5036049" y="3633729"/>
            <a:ext cx="1087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000"/>
              <a:t>squash_e1_e2_o  </a:t>
            </a:r>
          </a:p>
          <a:p>
            <a:r>
              <a:rPr lang="it-IT" altLang="zh-TW" sz="1000"/>
              <a:t>squash_e1_e2_i</a:t>
            </a:r>
            <a:endParaRPr lang="zh-TW" altLang="en-US" sz="10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9369A-E3EC-3852-9EBA-C3C995E98F4C}"/>
              </a:ext>
            </a:extLst>
          </p:cNvPr>
          <p:cNvSpPr/>
          <p:nvPr/>
        </p:nvSpPr>
        <p:spPr>
          <a:xfrm>
            <a:off x="8705471" y="4739733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4A6520-0C7E-799E-4D80-BF57BBE91ABB}"/>
              </a:ext>
            </a:extLst>
          </p:cNvPr>
          <p:cNvSpPr txBox="1"/>
          <p:nvPr/>
        </p:nvSpPr>
        <p:spPr>
          <a:xfrm>
            <a:off x="7614216" y="4667152"/>
            <a:ext cx="34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E2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A6BFF74-ED66-9EC6-C06E-C9F8CAD4F261}"/>
              </a:ext>
            </a:extLst>
          </p:cNvPr>
          <p:cNvSpPr txBox="1"/>
          <p:nvPr/>
        </p:nvSpPr>
        <p:spPr>
          <a:xfrm>
            <a:off x="9114287" y="4707139"/>
            <a:ext cx="1085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Writeback</a:t>
            </a:r>
            <a:endParaRPr lang="zh-TW" altLang="en-US" sz="120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8C68A78-56D6-1D77-2E55-53C14D4E4E2D}"/>
              </a:ext>
            </a:extLst>
          </p:cNvPr>
          <p:cNvCxnSpPr>
            <a:cxnSpLocks/>
          </p:cNvCxnSpPr>
          <p:nvPr/>
        </p:nvCxnSpPr>
        <p:spPr>
          <a:xfrm>
            <a:off x="8823311" y="5191414"/>
            <a:ext cx="1597039" cy="1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A498CDE-64A8-3DA9-D494-EB3E20A9B69F}"/>
              </a:ext>
            </a:extLst>
          </p:cNvPr>
          <p:cNvSpPr txBox="1"/>
          <p:nvPr/>
        </p:nvSpPr>
        <p:spPr>
          <a:xfrm>
            <a:off x="5139208" y="3014308"/>
            <a:ext cx="937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err="1"/>
              <a:t>issue_stall_i</a:t>
            </a:r>
            <a:endParaRPr lang="en-US" altLang="zh-TW" sz="100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75467DC-A25E-A9B8-12FB-4023C408C35A}"/>
              </a:ext>
            </a:extLst>
          </p:cNvPr>
          <p:cNvCxnSpPr>
            <a:cxnSpLocks/>
          </p:cNvCxnSpPr>
          <p:nvPr/>
        </p:nvCxnSpPr>
        <p:spPr>
          <a:xfrm flipH="1">
            <a:off x="4528113" y="4146079"/>
            <a:ext cx="10254" cy="57236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D3C36E1-1C3D-5BF0-F673-CF9069723A19}"/>
              </a:ext>
            </a:extLst>
          </p:cNvPr>
          <p:cNvSpPr txBox="1"/>
          <p:nvPr/>
        </p:nvSpPr>
        <p:spPr>
          <a:xfrm>
            <a:off x="1843828" y="4979834"/>
            <a:ext cx="211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Pipe0 follower</a:t>
            </a:r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FDAFEF7-6EF9-C7BF-2BA7-529998A8BF68}"/>
              </a:ext>
            </a:extLst>
          </p:cNvPr>
          <p:cNvSpPr txBox="1"/>
          <p:nvPr/>
        </p:nvSpPr>
        <p:spPr>
          <a:xfrm>
            <a:off x="1861850" y="6138791"/>
            <a:ext cx="16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pipe1 follower</a:t>
            </a:r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6C47F9-9DFC-C15E-8492-8607950F8806}"/>
              </a:ext>
            </a:extLst>
          </p:cNvPr>
          <p:cNvSpPr txBox="1"/>
          <p:nvPr/>
        </p:nvSpPr>
        <p:spPr>
          <a:xfrm>
            <a:off x="3720002" y="6275561"/>
            <a:ext cx="85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pre_insn1</a:t>
            </a:r>
          </a:p>
          <a:p>
            <a:r>
              <a:rPr lang="en-US" altLang="zh-TW" sz="1200"/>
              <a:t>pre_pc1</a:t>
            </a:r>
            <a:endParaRPr lang="zh-TW" altLang="en-US" sz="120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5FECD56-D39C-3639-85F6-FDC7F2F35F8E}"/>
              </a:ext>
            </a:extLst>
          </p:cNvPr>
          <p:cNvSpPr txBox="1"/>
          <p:nvPr/>
        </p:nvSpPr>
        <p:spPr>
          <a:xfrm>
            <a:off x="3768189" y="4678501"/>
            <a:ext cx="1085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Pre-dec</a:t>
            </a:r>
            <a:endParaRPr lang="zh-TW" altLang="en-US" sz="1200"/>
          </a:p>
        </p:txBody>
      </p:sp>
      <p:sp>
        <p:nvSpPr>
          <p:cNvPr id="45" name="雲朵形 44">
            <a:extLst>
              <a:ext uri="{FF2B5EF4-FFF2-40B4-BE49-F238E27FC236}">
                <a16:creationId xmlns:a16="http://schemas.microsoft.com/office/drawing/2014/main" id="{17B4448D-AE87-F9D2-9173-D5554308299B}"/>
              </a:ext>
            </a:extLst>
          </p:cNvPr>
          <p:cNvSpPr/>
          <p:nvPr/>
        </p:nvSpPr>
        <p:spPr>
          <a:xfrm>
            <a:off x="5283627" y="4964907"/>
            <a:ext cx="394620" cy="3552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49C76EC-7669-8E6B-F6BE-0A16EAB6E80B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579732" y="5142525"/>
            <a:ext cx="705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FF8162D-D72F-81BE-DDCE-6EBF1F8159FF}"/>
              </a:ext>
            </a:extLst>
          </p:cNvPr>
          <p:cNvSpPr txBox="1"/>
          <p:nvPr/>
        </p:nvSpPr>
        <p:spPr>
          <a:xfrm>
            <a:off x="5890612" y="5174328"/>
            <a:ext cx="77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E1_insn0</a:t>
            </a:r>
          </a:p>
          <a:p>
            <a:r>
              <a:rPr lang="en-US" altLang="zh-TW" sz="1200"/>
              <a:t>E1_pc0</a:t>
            </a:r>
            <a:endParaRPr lang="zh-TW" altLang="en-US" sz="120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D0F21F2-0B9A-70EE-07E9-3FCC4F8CD1D4}"/>
              </a:ext>
            </a:extLst>
          </p:cNvPr>
          <p:cNvSpPr txBox="1"/>
          <p:nvPr/>
        </p:nvSpPr>
        <p:spPr>
          <a:xfrm>
            <a:off x="4528113" y="4657641"/>
            <a:ext cx="49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/>
              <a:t>issue</a:t>
            </a:r>
            <a:endParaRPr lang="zh-TW" altLang="en-US" sz="12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230EB1-0C67-9AE7-F0E2-2BDF11BFDBE5}"/>
              </a:ext>
            </a:extLst>
          </p:cNvPr>
          <p:cNvCxnSpPr>
            <a:cxnSpLocks/>
          </p:cNvCxnSpPr>
          <p:nvPr/>
        </p:nvCxnSpPr>
        <p:spPr>
          <a:xfrm>
            <a:off x="6888772" y="5191414"/>
            <a:ext cx="1778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7BC2822-212B-D33C-7811-8C36BD13E3AF}"/>
              </a:ext>
            </a:extLst>
          </p:cNvPr>
          <p:cNvSpPr txBox="1"/>
          <p:nvPr/>
        </p:nvSpPr>
        <p:spPr>
          <a:xfrm>
            <a:off x="7388544" y="5195896"/>
            <a:ext cx="1279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E2_insn0</a:t>
            </a:r>
          </a:p>
          <a:p>
            <a:r>
              <a:rPr lang="en-US" altLang="zh-TW" sz="1200"/>
              <a:t>E2_pc0</a:t>
            </a:r>
          </a:p>
          <a:p>
            <a:r>
              <a:rPr lang="en-US" altLang="zh-TW" sz="1200"/>
              <a:t>E2_mem_addr0</a:t>
            </a:r>
          </a:p>
          <a:p>
            <a:endParaRPr lang="zh-TW" altLang="en-US" sz="1200"/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DA300350-B70A-8562-9970-0F27D5E3A5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518839" y="4123678"/>
            <a:ext cx="1290037" cy="6138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497173F-A432-ADA5-F1E5-FFB6F481299D}"/>
              </a:ext>
            </a:extLst>
          </p:cNvPr>
          <p:cNvCxnSpPr>
            <a:cxnSpLocks/>
          </p:cNvCxnSpPr>
          <p:nvPr/>
        </p:nvCxnSpPr>
        <p:spPr>
          <a:xfrm flipV="1">
            <a:off x="5518839" y="2902772"/>
            <a:ext cx="0" cy="122090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圖片 85">
            <a:extLst>
              <a:ext uri="{FF2B5EF4-FFF2-40B4-BE49-F238E27FC236}">
                <a16:creationId xmlns:a16="http://schemas.microsoft.com/office/drawing/2014/main" id="{ACEC50BF-8DA9-339C-D632-8767DDE9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1" y="1729817"/>
            <a:ext cx="10796406" cy="1161432"/>
          </a:xfrm>
          <a:prstGeom prst="rect">
            <a:avLst/>
          </a:prstGeom>
        </p:spPr>
      </p:pic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617207B1-8AAC-B760-C3A4-60E7EB659372}"/>
              </a:ext>
            </a:extLst>
          </p:cNvPr>
          <p:cNvCxnSpPr>
            <a:cxnSpLocks/>
          </p:cNvCxnSpPr>
          <p:nvPr/>
        </p:nvCxnSpPr>
        <p:spPr>
          <a:xfrm flipV="1">
            <a:off x="3598032" y="2902772"/>
            <a:ext cx="976572" cy="413488"/>
          </a:xfrm>
          <a:prstGeom prst="bentConnector3">
            <a:avLst>
              <a:gd name="adj1" fmla="val 1007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145AAC2A-F2ED-C09E-EE80-F714C4687601}"/>
              </a:ext>
            </a:extLst>
          </p:cNvPr>
          <p:cNvCxnSpPr>
            <a:cxnSpLocks/>
          </p:cNvCxnSpPr>
          <p:nvPr/>
        </p:nvCxnSpPr>
        <p:spPr>
          <a:xfrm flipV="1">
            <a:off x="3823291" y="2884165"/>
            <a:ext cx="1030337" cy="601670"/>
          </a:xfrm>
          <a:prstGeom prst="bentConnector3">
            <a:avLst>
              <a:gd name="adj1" fmla="val 989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929526D3-FAFF-FC71-0540-72F7EF1281A4}"/>
              </a:ext>
            </a:extLst>
          </p:cNvPr>
          <p:cNvCxnSpPr>
            <a:cxnSpLocks/>
          </p:cNvCxnSpPr>
          <p:nvPr/>
        </p:nvCxnSpPr>
        <p:spPr>
          <a:xfrm flipV="1">
            <a:off x="4528113" y="4123678"/>
            <a:ext cx="990726" cy="11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E10A398B-9558-68D5-F6B5-3B9A3D667ECC}"/>
              </a:ext>
            </a:extLst>
          </p:cNvPr>
          <p:cNvCxnSpPr>
            <a:endCxn id="45" idx="3"/>
          </p:cNvCxnSpPr>
          <p:nvPr/>
        </p:nvCxnSpPr>
        <p:spPr>
          <a:xfrm rot="16200000" flipH="1">
            <a:off x="4201680" y="3705960"/>
            <a:ext cx="2101053" cy="457461"/>
          </a:xfrm>
          <a:prstGeom prst="bentConnector3">
            <a:avLst>
              <a:gd name="adj1" fmla="val 8536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EA1D76F-BC19-00E9-50EC-A94B8E388BEE}"/>
              </a:ext>
            </a:extLst>
          </p:cNvPr>
          <p:cNvSpPr txBox="1"/>
          <p:nvPr/>
        </p:nvSpPr>
        <p:spPr>
          <a:xfrm>
            <a:off x="4973990" y="4283901"/>
            <a:ext cx="868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/>
              <a:t>slot0_valid_rslot1_valid_r</a:t>
            </a:r>
            <a:endParaRPr lang="zh-TW" altLang="en-US" sz="1000"/>
          </a:p>
          <a:p>
            <a:endParaRPr lang="zh-TW" altLang="en-US" sz="1000"/>
          </a:p>
        </p:txBody>
      </p:sp>
      <p:sp>
        <p:nvSpPr>
          <p:cNvPr id="119" name="流程圖: 接點 118">
            <a:extLst>
              <a:ext uri="{FF2B5EF4-FFF2-40B4-BE49-F238E27FC236}">
                <a16:creationId xmlns:a16="http://schemas.microsoft.com/office/drawing/2014/main" id="{0F222315-8377-2904-3220-3DFDC73445E9}"/>
              </a:ext>
            </a:extLst>
          </p:cNvPr>
          <p:cNvSpPr/>
          <p:nvPr/>
        </p:nvSpPr>
        <p:spPr>
          <a:xfrm>
            <a:off x="5495980" y="4093369"/>
            <a:ext cx="45719" cy="5271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B8BC75-8078-91D7-2A58-3C21E7FC1907}"/>
              </a:ext>
            </a:extLst>
          </p:cNvPr>
          <p:cNvSpPr txBox="1"/>
          <p:nvPr/>
        </p:nvSpPr>
        <p:spPr>
          <a:xfrm>
            <a:off x="4076851" y="3776466"/>
            <a:ext cx="93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000"/>
              <a:t>issue_valid_i issue_accept_i</a:t>
            </a:r>
            <a:endParaRPr lang="zh-TW" altLang="en-US" sz="1000"/>
          </a:p>
        </p:txBody>
      </p:sp>
      <p:cxnSp>
        <p:nvCxnSpPr>
          <p:cNvPr id="124" name="接點: 肘形 123">
            <a:extLst>
              <a:ext uri="{FF2B5EF4-FFF2-40B4-BE49-F238E27FC236}">
                <a16:creationId xmlns:a16="http://schemas.microsoft.com/office/drawing/2014/main" id="{D93DDFF5-2023-BA34-7EF6-3BB01491FED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89643" y="3485834"/>
            <a:ext cx="3274748" cy="12538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9B3A0875-6C4A-AE23-2FE9-F79B247BDF51}"/>
              </a:ext>
            </a:extLst>
          </p:cNvPr>
          <p:cNvSpPr txBox="1"/>
          <p:nvPr/>
        </p:nvSpPr>
        <p:spPr>
          <a:xfrm>
            <a:off x="5527138" y="3253312"/>
            <a:ext cx="10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000"/>
              <a:t>squash_wb_i</a:t>
            </a:r>
            <a:endParaRPr lang="zh-TW" altLang="en-US" sz="100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A76E2D5-373C-4291-D097-AB69909B043B}"/>
              </a:ext>
            </a:extLst>
          </p:cNvPr>
          <p:cNvSpPr txBox="1"/>
          <p:nvPr/>
        </p:nvSpPr>
        <p:spPr>
          <a:xfrm>
            <a:off x="8995783" y="5202720"/>
            <a:ext cx="13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WB_insn0</a:t>
            </a:r>
          </a:p>
          <a:p>
            <a:r>
              <a:rPr lang="en-US" altLang="zh-TW" sz="1200"/>
              <a:t>WB_pc0</a:t>
            </a:r>
          </a:p>
          <a:p>
            <a:r>
              <a:rPr lang="en-US" altLang="zh-TW" sz="1200"/>
              <a:t>WB_mem_addr0</a:t>
            </a:r>
            <a:endParaRPr lang="zh-TW" altLang="en-US" sz="1200"/>
          </a:p>
        </p:txBody>
      </p: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3780A4D5-1F99-5D2F-31EA-36369ED75908}"/>
              </a:ext>
            </a:extLst>
          </p:cNvPr>
          <p:cNvCxnSpPr/>
          <p:nvPr/>
        </p:nvCxnSpPr>
        <p:spPr>
          <a:xfrm rot="16200000" flipH="1">
            <a:off x="5579545" y="3773739"/>
            <a:ext cx="2041379" cy="299444"/>
          </a:xfrm>
          <a:prstGeom prst="bentConnector3">
            <a:avLst>
              <a:gd name="adj1" fmla="val 9945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68F1263E-E965-398C-C7B2-908F359BCAEC}"/>
              </a:ext>
            </a:extLst>
          </p:cNvPr>
          <p:cNvSpPr txBox="1"/>
          <p:nvPr/>
        </p:nvSpPr>
        <p:spPr>
          <a:xfrm>
            <a:off x="6424393" y="2891249"/>
            <a:ext cx="108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1000"/>
              <a:t>mem_d_addr_o</a:t>
            </a:r>
            <a:endParaRPr lang="zh-TW" altLang="en-US" sz="100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41F94FD-E9B3-6DBF-D525-58D67ED77696}"/>
              </a:ext>
            </a:extLst>
          </p:cNvPr>
          <p:cNvSpPr/>
          <p:nvPr/>
        </p:nvSpPr>
        <p:spPr>
          <a:xfrm>
            <a:off x="6749956" y="5850550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0AD7D88E-4C9D-B5C6-0527-E95CAC85ACA0}"/>
              </a:ext>
            </a:extLst>
          </p:cNvPr>
          <p:cNvCxnSpPr>
            <a:cxnSpLocks/>
            <a:stCxn id="153" idx="0"/>
          </p:cNvCxnSpPr>
          <p:nvPr/>
        </p:nvCxnSpPr>
        <p:spPr>
          <a:xfrm>
            <a:off x="5677918" y="6085843"/>
            <a:ext cx="1005145" cy="9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7CEB366E-5374-0560-E53F-956889199486}"/>
              </a:ext>
            </a:extLst>
          </p:cNvPr>
          <p:cNvSpPr/>
          <p:nvPr/>
        </p:nvSpPr>
        <p:spPr>
          <a:xfrm>
            <a:off x="8686609" y="5850550"/>
            <a:ext cx="117840" cy="8484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C997B8CD-32E8-1822-FB63-5C52C2F84FFF}"/>
              </a:ext>
            </a:extLst>
          </p:cNvPr>
          <p:cNvCxnSpPr>
            <a:cxnSpLocks/>
          </p:cNvCxnSpPr>
          <p:nvPr/>
        </p:nvCxnSpPr>
        <p:spPr>
          <a:xfrm>
            <a:off x="8823311" y="6134732"/>
            <a:ext cx="1597039" cy="1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雲朵形 152">
            <a:extLst>
              <a:ext uri="{FF2B5EF4-FFF2-40B4-BE49-F238E27FC236}">
                <a16:creationId xmlns:a16="http://schemas.microsoft.com/office/drawing/2014/main" id="{9DCEEA17-B5BB-83C5-ED16-99C7184D3E26}"/>
              </a:ext>
            </a:extLst>
          </p:cNvPr>
          <p:cNvSpPr/>
          <p:nvPr/>
        </p:nvSpPr>
        <p:spPr>
          <a:xfrm>
            <a:off x="5283627" y="5908225"/>
            <a:ext cx="394620" cy="3552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42A59E89-8D2D-5A4A-7BFA-0489FB677F57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4579732" y="6085843"/>
            <a:ext cx="705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7B9A0573-0C52-F493-FFDC-6EB8ABD02615}"/>
              </a:ext>
            </a:extLst>
          </p:cNvPr>
          <p:cNvSpPr txBox="1"/>
          <p:nvPr/>
        </p:nvSpPr>
        <p:spPr>
          <a:xfrm>
            <a:off x="5890612" y="6117646"/>
            <a:ext cx="77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E1_insn1</a:t>
            </a:r>
          </a:p>
          <a:p>
            <a:r>
              <a:rPr lang="en-US" altLang="zh-TW" sz="1200"/>
              <a:t>E1_pc1</a:t>
            </a:r>
            <a:endParaRPr lang="zh-TW" altLang="en-US" sz="1200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BE43D78E-0AF3-A508-87BB-DC46EFEBB3FB}"/>
              </a:ext>
            </a:extLst>
          </p:cNvPr>
          <p:cNvCxnSpPr>
            <a:cxnSpLocks/>
          </p:cNvCxnSpPr>
          <p:nvPr/>
        </p:nvCxnSpPr>
        <p:spPr>
          <a:xfrm>
            <a:off x="6888772" y="6134732"/>
            <a:ext cx="17789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468274FB-B353-D5E1-98D0-B2BCE48518CC}"/>
              </a:ext>
            </a:extLst>
          </p:cNvPr>
          <p:cNvSpPr txBox="1"/>
          <p:nvPr/>
        </p:nvSpPr>
        <p:spPr>
          <a:xfrm>
            <a:off x="7388544" y="6139214"/>
            <a:ext cx="1279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E2_insn1</a:t>
            </a:r>
          </a:p>
          <a:p>
            <a:r>
              <a:rPr lang="en-US" altLang="zh-TW" sz="1200"/>
              <a:t>E2_pc1</a:t>
            </a:r>
          </a:p>
          <a:p>
            <a:r>
              <a:rPr lang="en-US" altLang="zh-TW" sz="1200"/>
              <a:t>E2_mem_addr1</a:t>
            </a:r>
          </a:p>
          <a:p>
            <a:endParaRPr lang="zh-TW" altLang="en-US" sz="120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DCC6FDC-1502-6B6E-FAB0-4CC0F75CCEE1}"/>
              </a:ext>
            </a:extLst>
          </p:cNvPr>
          <p:cNvSpPr txBox="1"/>
          <p:nvPr/>
        </p:nvSpPr>
        <p:spPr>
          <a:xfrm>
            <a:off x="8995783" y="6146038"/>
            <a:ext cx="1352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WB_insn1</a:t>
            </a:r>
          </a:p>
          <a:p>
            <a:r>
              <a:rPr lang="en-US" altLang="zh-TW" sz="1200"/>
              <a:t>WB_pc1</a:t>
            </a:r>
          </a:p>
          <a:p>
            <a:r>
              <a:rPr lang="en-US" altLang="zh-TW" sz="1200"/>
              <a:t>WB_mem_addr1</a:t>
            </a:r>
            <a:endParaRPr lang="zh-TW" altLang="en-US" sz="1200"/>
          </a:p>
        </p:txBody>
      </p:sp>
      <p:cxnSp>
        <p:nvCxnSpPr>
          <p:cNvPr id="163" name="接點: 肘形 162">
            <a:extLst>
              <a:ext uri="{FF2B5EF4-FFF2-40B4-BE49-F238E27FC236}">
                <a16:creationId xmlns:a16="http://schemas.microsoft.com/office/drawing/2014/main" id="{60B33BD3-2FAF-24BC-D8E9-01031D9245BE}"/>
              </a:ext>
            </a:extLst>
          </p:cNvPr>
          <p:cNvCxnSpPr/>
          <p:nvPr/>
        </p:nvCxnSpPr>
        <p:spPr>
          <a:xfrm rot="16200000" flipH="1">
            <a:off x="5579545" y="4767629"/>
            <a:ext cx="2041379" cy="299444"/>
          </a:xfrm>
          <a:prstGeom prst="bentConnector3">
            <a:avLst>
              <a:gd name="adj1" fmla="val 9945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0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F5AFC-E292-1C9E-6079-DE390136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DD838-7B6A-350E-56A5-C8E8FB32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9066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First Attempt at SVA Prompt</a:t>
            </a:r>
            <a:endParaRPr lang="zh-TW" altLang="en-US" b="1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937AB6E-FC7F-C57B-7FF7-D8F268DE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795" y="1386427"/>
            <a:ext cx="4111489" cy="539129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2368C8-74AD-382C-0394-EB59B1022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67" y="1386474"/>
            <a:ext cx="3753738" cy="31396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8CC9A9-61DD-BB72-6099-D403E100F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067" y="4655861"/>
            <a:ext cx="3830856" cy="205745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1CDBB6-14A9-951D-FEB0-CB161959F69C}"/>
              </a:ext>
            </a:extLst>
          </p:cNvPr>
          <p:cNvSpPr txBox="1"/>
          <p:nvPr/>
        </p:nvSpPr>
        <p:spPr>
          <a:xfrm>
            <a:off x="106262" y="959606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B24484-C75C-1903-FE18-C46C4859E8E1}"/>
              </a:ext>
            </a:extLst>
          </p:cNvPr>
          <p:cNvSpPr txBox="1"/>
          <p:nvPr/>
        </p:nvSpPr>
        <p:spPr>
          <a:xfrm>
            <a:off x="6569067" y="959606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8CDD7D-DA86-4863-A471-98989A96CA18}"/>
              </a:ext>
            </a:extLst>
          </p:cNvPr>
          <p:cNvSpPr/>
          <p:nvPr/>
        </p:nvSpPr>
        <p:spPr>
          <a:xfrm>
            <a:off x="6569067" y="1430154"/>
            <a:ext cx="3068205" cy="19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3D601-73CC-3F8D-B313-81CA305D8483}"/>
              </a:ext>
            </a:extLst>
          </p:cNvPr>
          <p:cNvSpPr/>
          <p:nvPr/>
        </p:nvSpPr>
        <p:spPr>
          <a:xfrm>
            <a:off x="6569067" y="2970765"/>
            <a:ext cx="3068205" cy="199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F1CA22-C8DF-0D1D-7E1F-5584D2B4D404}"/>
              </a:ext>
            </a:extLst>
          </p:cNvPr>
          <p:cNvSpPr/>
          <p:nvPr/>
        </p:nvSpPr>
        <p:spPr>
          <a:xfrm>
            <a:off x="6776553" y="5427845"/>
            <a:ext cx="2860720" cy="143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2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4C39-04F0-F78D-C939-A4C3E56D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DC87772-BC30-A888-7487-FFDD78F2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81" y="18255"/>
            <a:ext cx="4210638" cy="419158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09D734-0525-D6EC-96A0-25FB90D3F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92" y="4963661"/>
            <a:ext cx="6620799" cy="15337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A6A4919-1C56-2481-CF07-10B919F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1825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SVA</a:t>
            </a:r>
            <a:endParaRPr lang="zh-TW" altLang="en-US" b="1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D417539-4263-D837-6A9C-7F2B17839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92" y="1380519"/>
            <a:ext cx="3862070" cy="7335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717FDF-6E6D-AB43-AFE0-D89EAA4F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27" y="2657633"/>
            <a:ext cx="4200819" cy="21625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6F8AEE-DE90-ACD8-FF95-08BD2F321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539" y="4365050"/>
            <a:ext cx="4378651" cy="11972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F07FB1-404F-8C5D-2077-AAE9FD14E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539" y="5809048"/>
            <a:ext cx="4507863" cy="68835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3F301B-D75C-6EA9-A91A-D472175761AA}"/>
              </a:ext>
            </a:extLst>
          </p:cNvPr>
          <p:cNvSpPr txBox="1"/>
          <p:nvPr/>
        </p:nvSpPr>
        <p:spPr>
          <a:xfrm>
            <a:off x="426192" y="992163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974413-4AB5-ADC9-EFEB-40ACD9C9A545}"/>
              </a:ext>
            </a:extLst>
          </p:cNvPr>
          <p:cNvSpPr txBox="1"/>
          <p:nvPr/>
        </p:nvSpPr>
        <p:spPr>
          <a:xfrm>
            <a:off x="457227" y="2216915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3766FB-52C6-8E72-FCF4-C621CC7BAE20}"/>
              </a:ext>
            </a:extLst>
          </p:cNvPr>
          <p:cNvSpPr/>
          <p:nvPr/>
        </p:nvSpPr>
        <p:spPr>
          <a:xfrm>
            <a:off x="1359011" y="3690454"/>
            <a:ext cx="2905967" cy="238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CF297B-E545-161C-2BEE-F1AC614C409B}"/>
              </a:ext>
            </a:extLst>
          </p:cNvPr>
          <p:cNvSpPr/>
          <p:nvPr/>
        </p:nvSpPr>
        <p:spPr>
          <a:xfrm>
            <a:off x="1104652" y="4915205"/>
            <a:ext cx="5942339" cy="551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0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a645b5-af9a-4bf6-a026-ce1c0cca90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7A539991771EB4FBDC690FE5C188D39" ma:contentTypeVersion="11" ma:contentTypeDescription="建立新的文件。" ma:contentTypeScope="" ma:versionID="d8bf5c6fef2c8d0cadeaa66068911f72">
  <xsd:schema xmlns:xsd="http://www.w3.org/2001/XMLSchema" xmlns:xs="http://www.w3.org/2001/XMLSchema" xmlns:p="http://schemas.microsoft.com/office/2006/metadata/properties" xmlns:ns3="6ba645b5-af9a-4bf6-a026-ce1c0cca90f1" targetNamespace="http://schemas.microsoft.com/office/2006/metadata/properties" ma:root="true" ma:fieldsID="3688acdfddbdd5ebb819a443ca1db747" ns3:_="">
    <xsd:import namespace="6ba645b5-af9a-4bf6-a026-ce1c0cca90f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645b5-af9a-4bf6-a026-ce1c0cca90f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0E74F7-68CD-4230-A5B8-61564F494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EE686E-D547-4FB8-9D68-300FC98DD517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ba645b5-af9a-4bf6-a026-ce1c0cca90f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855A5C-0AA6-4D26-ACCB-B165F53A7808}">
  <ds:schemaRefs>
    <ds:schemaRef ds:uri="6ba645b5-af9a-4bf6-a026-ce1c0cca90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寬螢幕</PresentationFormat>
  <Paragraphs>150</Paragraphs>
  <Slides>19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Roboto</vt:lpstr>
      <vt:lpstr>Times New Roman</vt:lpstr>
      <vt:lpstr>Office 佈景主題</vt:lpstr>
      <vt:lpstr>Project 2</vt:lpstr>
      <vt:lpstr>Outline</vt:lpstr>
      <vt:lpstr>Outline</vt:lpstr>
      <vt:lpstr>Design Architecture</vt:lpstr>
      <vt:lpstr>B-type Instruction Datapath</vt:lpstr>
      <vt:lpstr>Outline</vt:lpstr>
      <vt:lpstr>Pipeline Follower</vt:lpstr>
      <vt:lpstr>First Attempt at SVA Prompt</vt:lpstr>
      <vt:lpstr>SVA</vt:lpstr>
      <vt:lpstr>SVA</vt:lpstr>
      <vt:lpstr>SVA Code for B-type Instruction</vt:lpstr>
      <vt:lpstr>SVA Code for B-type Instruction</vt:lpstr>
      <vt:lpstr>Outline</vt:lpstr>
      <vt:lpstr>Bugs Detection - 1</vt:lpstr>
      <vt:lpstr>Bugs Detection - 1</vt:lpstr>
      <vt:lpstr>Outline</vt:lpstr>
      <vt:lpstr>Conclusion</vt:lpstr>
      <vt:lpstr>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Lijung Chen</dc:creator>
  <cp:lastModifiedBy>賴郁明 LAI,YU-MING</cp:lastModifiedBy>
  <cp:revision>2</cp:revision>
  <dcterms:created xsi:type="dcterms:W3CDTF">2024-10-15T05:16:26Z</dcterms:created>
  <dcterms:modified xsi:type="dcterms:W3CDTF">2024-11-26T04:24:46Z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0x01010017A539991771EB4FBDC690FE5C188D39</vt:lpwstr>
  </property>
</Properties>
</file>