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2" r:id="rId9"/>
    <p:sldId id="261" r:id="rId10"/>
    <p:sldId id="264" r:id="rId11"/>
    <p:sldId id="265" r:id="rId12"/>
    <p:sldId id="267" r:id="rId1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7849685C-AD79-8E6D-881F-A2598CE68E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76CED8F-3C69-10BE-01CF-69B80BF32A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A2225-257B-4209-A951-6173863F7725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353EFFB-8A24-B9E7-B477-2DB189D563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D4EBD95-6E7C-CE5C-13A5-1D150A3F8F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11537-1827-45BC-A59A-4083A200B9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207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Times New Roman"/>
      </a:defRPr>
    </a:lvl1pPr>
    <a:lvl2pPr indent="228600" defTabSz="457200" latinLnBrk="0">
      <a:defRPr sz="1200">
        <a:latin typeface="+mn-lt"/>
        <a:ea typeface="+mn-ea"/>
        <a:cs typeface="+mn-cs"/>
        <a:sym typeface="Times New Roman"/>
      </a:defRPr>
    </a:lvl2pPr>
    <a:lvl3pPr indent="457200" defTabSz="457200" latinLnBrk="0">
      <a:defRPr sz="1200">
        <a:latin typeface="+mn-lt"/>
        <a:ea typeface="+mn-ea"/>
        <a:cs typeface="+mn-cs"/>
        <a:sym typeface="Times New Roman"/>
      </a:defRPr>
    </a:lvl3pPr>
    <a:lvl4pPr indent="685800" defTabSz="457200" latinLnBrk="0">
      <a:defRPr sz="1200">
        <a:latin typeface="+mn-lt"/>
        <a:ea typeface="+mn-ea"/>
        <a:cs typeface="+mn-cs"/>
        <a:sym typeface="Times New Roman"/>
      </a:defRPr>
    </a:lvl4pPr>
    <a:lvl5pPr indent="914400" defTabSz="457200" latinLnBrk="0">
      <a:defRPr sz="1200">
        <a:latin typeface="+mn-lt"/>
        <a:ea typeface="+mn-ea"/>
        <a:cs typeface="+mn-cs"/>
        <a:sym typeface="Times New Roman"/>
      </a:defRPr>
    </a:lvl5pPr>
    <a:lvl6pPr indent="1143000" defTabSz="457200" latinLnBrk="0">
      <a:defRPr sz="1200">
        <a:latin typeface="+mn-lt"/>
        <a:ea typeface="+mn-ea"/>
        <a:cs typeface="+mn-cs"/>
        <a:sym typeface="Times New Roman"/>
      </a:defRPr>
    </a:lvl6pPr>
    <a:lvl7pPr indent="1371600" defTabSz="457200" latinLnBrk="0">
      <a:defRPr sz="1200">
        <a:latin typeface="+mn-lt"/>
        <a:ea typeface="+mn-ea"/>
        <a:cs typeface="+mn-cs"/>
        <a:sym typeface="Times New Roman"/>
      </a:defRPr>
    </a:lvl7pPr>
    <a:lvl8pPr indent="1600200" defTabSz="457200" latinLnBrk="0">
      <a:defRPr sz="1200">
        <a:latin typeface="+mn-lt"/>
        <a:ea typeface="+mn-ea"/>
        <a:cs typeface="+mn-cs"/>
        <a:sym typeface="Times New Roman"/>
      </a:defRPr>
    </a:lvl8pPr>
    <a:lvl9pPr indent="1828800" defTabSz="457200" latinLnBrk="0"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2" descr="圖片 12"/>
          <p:cNvPicPr>
            <a:picLocks noChangeAspect="1"/>
          </p:cNvPicPr>
          <p:nvPr/>
        </p:nvPicPr>
        <p:blipFill>
          <a:blip r:embed="rId2"/>
          <a:srcRect l="31889" t="41212" r="56467" b="40849"/>
          <a:stretch>
            <a:fillRect/>
          </a:stretch>
        </p:blipFill>
        <p:spPr>
          <a:xfrm>
            <a:off x="0" y="45979"/>
            <a:ext cx="878542" cy="956942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6;p1"/>
          <p:cNvSpPr/>
          <p:nvPr/>
        </p:nvSpPr>
        <p:spPr>
          <a:xfrm flipV="1">
            <a:off x="754386" y="777263"/>
            <a:ext cx="7886701" cy="45720"/>
          </a:xfrm>
          <a:prstGeom prst="rect">
            <a:avLst/>
          </a:prstGeom>
          <a:gradFill>
            <a:gsLst>
              <a:gs pos="0">
                <a:srgbClr val="6F0000"/>
              </a:gs>
              <a:gs pos="50000">
                <a:srgbClr val="A10000"/>
              </a:gs>
              <a:gs pos="100000">
                <a:srgbClr val="C00000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b="1"/>
            </a:pPr>
            <a:endParaRPr/>
          </a:p>
        </p:txBody>
      </p:sp>
      <p:sp>
        <p:nvSpPr>
          <p:cNvPr id="18" name="Google Shape;16;p1"/>
          <p:cNvSpPr/>
          <p:nvPr/>
        </p:nvSpPr>
        <p:spPr>
          <a:xfrm>
            <a:off x="121853" y="6414092"/>
            <a:ext cx="7886700" cy="45720"/>
          </a:xfrm>
          <a:prstGeom prst="rect">
            <a:avLst/>
          </a:prstGeom>
          <a:gradFill>
            <a:gsLst>
              <a:gs pos="0">
                <a:srgbClr val="6F0000"/>
              </a:gs>
              <a:gs pos="50000">
                <a:srgbClr val="A10000"/>
              </a:gs>
              <a:gs pos="100000">
                <a:srgbClr val="C00000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b="1"/>
            </a:pPr>
            <a:endParaRPr/>
          </a:p>
        </p:txBody>
      </p:sp>
      <p:pic>
        <p:nvPicPr>
          <p:cNvPr id="19" name="圖片 11" descr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401" y="5771180"/>
            <a:ext cx="1245013" cy="107544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Google Shape;18;p1"/>
          <p:cNvSpPr txBox="1"/>
          <p:nvPr/>
        </p:nvSpPr>
        <p:spPr>
          <a:xfrm>
            <a:off x="73921" y="6526922"/>
            <a:ext cx="1362993" cy="301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100" tIns="35100" rIns="35100" bIns="35100">
            <a:spAutoFit/>
          </a:bodyPr>
          <a:lstStyle/>
          <a:p>
            <a:pPr algn="l">
              <a:defRPr sz="1300" b="1">
                <a:latin typeface="Copperplate Gothic Bold"/>
                <a:ea typeface="Copperplate Gothic Bold"/>
                <a:cs typeface="Copperplate Gothic Bold"/>
                <a:sym typeface="Copperplate Gothic Bold"/>
              </a:defRPr>
            </a:pPr>
            <a:r>
              <a:rPr lang="en-US" altLang="zh-TW" sz="1500" dirty="0"/>
              <a:t>HDL</a:t>
            </a:r>
            <a:r>
              <a:rPr lang="zh-TW" altLang="en-US" sz="1500" dirty="0"/>
              <a:t> </a:t>
            </a:r>
            <a:r>
              <a:rPr lang="en-US" altLang="zh-TW" sz="1500" dirty="0"/>
              <a:t>2025</a:t>
            </a:r>
            <a:endParaRPr sz="1500" dirty="0"/>
          </a:p>
        </p:txBody>
      </p:sp>
      <p:sp>
        <p:nvSpPr>
          <p:cNvPr id="21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43000" y="429070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solidFill>
                  <a:schemeClr val="tx1"/>
                </a:solidFill>
                <a:latin typeface="+mn-ea"/>
                <a:ea typeface="+mn-ea"/>
              </a:defRPr>
            </a:lvl1pPr>
            <a:lvl2pPr marL="0" indent="342865" algn="ctr">
              <a:buSzTx/>
              <a:buFontTx/>
              <a:buNone/>
              <a:defRPr sz="1800">
                <a:solidFill>
                  <a:schemeClr val="tx1"/>
                </a:solidFill>
                <a:latin typeface="+mn-ea"/>
                <a:ea typeface="+mn-ea"/>
              </a:defRPr>
            </a:lvl2pPr>
            <a:lvl3pPr marL="0" indent="685731" algn="ctr">
              <a:buSzTx/>
              <a:buFontTx/>
              <a:buNone/>
              <a:defRPr sz="1800">
                <a:solidFill>
                  <a:schemeClr val="tx1"/>
                </a:solidFill>
                <a:latin typeface="+mn-ea"/>
                <a:ea typeface="+mn-ea"/>
              </a:defRPr>
            </a:lvl3pPr>
            <a:lvl4pPr marL="0" indent="1028597" algn="ctr">
              <a:buSzTx/>
              <a:buFontTx/>
              <a:buNone/>
              <a:defRPr sz="1800">
                <a:solidFill>
                  <a:schemeClr val="tx1"/>
                </a:solidFill>
                <a:latin typeface="+mn-ea"/>
                <a:ea typeface="+mn-ea"/>
              </a:defRPr>
            </a:lvl4pPr>
            <a:lvl5pPr marL="0" indent="1371463" algn="ctr">
              <a:buSzTx/>
              <a:buFontTx/>
              <a:buNone/>
              <a:defRPr sz="18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r>
              <a:rPr dirty="0" err="1"/>
              <a:t>內文層級一</a:t>
            </a:r>
            <a:endParaRPr dirty="0"/>
          </a:p>
          <a:p>
            <a:pPr lvl="1"/>
            <a:r>
              <a:rPr dirty="0" err="1"/>
              <a:t>內文層級二</a:t>
            </a:r>
            <a:endParaRPr dirty="0"/>
          </a:p>
          <a:p>
            <a:pPr lvl="2"/>
            <a:r>
              <a:rPr dirty="0" err="1"/>
              <a:t>內文層級三</a:t>
            </a:r>
            <a:endParaRPr dirty="0"/>
          </a:p>
          <a:p>
            <a:pPr lvl="3"/>
            <a:r>
              <a:rPr dirty="0" err="1"/>
              <a:t>內文層級四</a:t>
            </a:r>
            <a:endParaRPr dirty="0"/>
          </a:p>
          <a:p>
            <a:pPr lvl="4"/>
            <a:r>
              <a:rPr dirty="0" err="1"/>
              <a:t>內文層級五</a:t>
            </a:r>
            <a:endParaRPr dirty="0"/>
          </a:p>
        </p:txBody>
      </p:sp>
      <p:pic>
        <p:nvPicPr>
          <p:cNvPr id="22" name="圖片 8" descr="圖片 8"/>
          <p:cNvPicPr>
            <a:picLocks noChangeAspect="1"/>
          </p:cNvPicPr>
          <p:nvPr/>
        </p:nvPicPr>
        <p:blipFill>
          <a:blip r:embed="rId2"/>
          <a:srcRect l="31889" t="41212" r="35033" b="40849"/>
          <a:stretch>
            <a:fillRect/>
          </a:stretch>
        </p:blipFill>
        <p:spPr>
          <a:xfrm>
            <a:off x="0" y="46799"/>
            <a:ext cx="2495803" cy="956942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Google Shape;16;p1"/>
          <p:cNvSpPr/>
          <p:nvPr/>
        </p:nvSpPr>
        <p:spPr>
          <a:xfrm rot="10800000" flipH="1">
            <a:off x="802812" y="777263"/>
            <a:ext cx="8205536" cy="45720"/>
          </a:xfrm>
          <a:prstGeom prst="rect">
            <a:avLst/>
          </a:prstGeom>
          <a:gradFill>
            <a:gsLst>
              <a:gs pos="0">
                <a:srgbClr val="6F0000"/>
              </a:gs>
              <a:gs pos="50000">
                <a:srgbClr val="A10000"/>
              </a:gs>
              <a:gs pos="100000">
                <a:srgbClr val="C00000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b="1"/>
            </a:pPr>
            <a:endParaRPr/>
          </a:p>
        </p:txBody>
      </p:sp>
      <p:sp>
        <p:nvSpPr>
          <p:cNvPr id="24" name="大標題文字"/>
          <p:cNvSpPr txBox="1">
            <a:spLocks noGrp="1"/>
          </p:cNvSpPr>
          <p:nvPr>
            <p:ph type="title"/>
          </p:nvPr>
        </p:nvSpPr>
        <p:spPr>
          <a:xfrm>
            <a:off x="1143000" y="1745188"/>
            <a:ext cx="6858000" cy="2387601"/>
          </a:xfrm>
          <a:prstGeom prst="rect">
            <a:avLst/>
          </a:prstGeom>
        </p:spPr>
        <p:txBody>
          <a:bodyPr/>
          <a:lstStyle>
            <a:lvl1pPr>
              <a:defRPr sz="4500">
                <a:latin typeface="+mn-ea"/>
                <a:ea typeface="+mn-ea"/>
              </a:defRPr>
            </a:lvl1pPr>
          </a:lstStyle>
          <a:p>
            <a:r>
              <a:rPr dirty="0" err="1"/>
              <a:t>大標題文字</a:t>
            </a:r>
            <a:endParaRPr dirty="0"/>
          </a:p>
        </p:txBody>
      </p:sp>
      <p:sp>
        <p:nvSpPr>
          <p:cNvPr id="2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23811E-112B-B99C-3581-DDF9A04C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2F52BE8-C1D8-85D3-3A39-81423B5C2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F03EDB8-E7D0-E2F6-C152-AD8EC932204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43751" y="1208921"/>
            <a:ext cx="7915688" cy="46620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7304025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2" descr="圖片 12"/>
          <p:cNvPicPr>
            <a:picLocks noChangeAspect="1"/>
          </p:cNvPicPr>
          <p:nvPr/>
        </p:nvPicPr>
        <p:blipFill>
          <a:blip r:embed="rId4"/>
          <a:srcRect l="31889" t="41212" r="56467" b="40849"/>
          <a:stretch>
            <a:fillRect/>
          </a:stretch>
        </p:blipFill>
        <p:spPr>
          <a:xfrm>
            <a:off x="0" y="45979"/>
            <a:ext cx="878542" cy="95694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大標題文字"/>
          <p:cNvSpPr txBox="1">
            <a:spLocks noGrp="1"/>
          </p:cNvSpPr>
          <p:nvPr>
            <p:ph type="title"/>
          </p:nvPr>
        </p:nvSpPr>
        <p:spPr>
          <a:xfrm>
            <a:off x="843751" y="185335"/>
            <a:ext cx="8125839" cy="532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大標題文字</a:t>
            </a:r>
            <a:endParaRPr dirty="0"/>
          </a:p>
        </p:txBody>
      </p:sp>
      <p:sp>
        <p:nvSpPr>
          <p:cNvPr id="4" name="內文層級一…"/>
          <p:cNvSpPr txBox="1">
            <a:spLocks noGrp="1"/>
          </p:cNvSpPr>
          <p:nvPr>
            <p:ph type="body" idx="1"/>
          </p:nvPr>
        </p:nvSpPr>
        <p:spPr>
          <a:xfrm>
            <a:off x="136836" y="979378"/>
            <a:ext cx="8870328" cy="5286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內文層級一</a:t>
            </a:r>
            <a:endParaRPr dirty="0"/>
          </a:p>
          <a:p>
            <a:pPr lvl="1"/>
            <a:r>
              <a:rPr dirty="0" err="1"/>
              <a:t>內文層級二</a:t>
            </a:r>
            <a:endParaRPr dirty="0"/>
          </a:p>
          <a:p>
            <a:pPr lvl="2"/>
            <a:r>
              <a:rPr dirty="0" err="1"/>
              <a:t>內文層級三</a:t>
            </a:r>
            <a:endParaRPr dirty="0"/>
          </a:p>
          <a:p>
            <a:pPr lvl="3"/>
            <a:r>
              <a:rPr dirty="0" err="1"/>
              <a:t>內文層級四</a:t>
            </a:r>
            <a:endParaRPr dirty="0"/>
          </a:p>
          <a:p>
            <a:pPr lvl="4"/>
            <a:r>
              <a:rPr dirty="0" err="1"/>
              <a:t>內文層級五</a:t>
            </a:r>
            <a:endParaRPr dirty="0"/>
          </a:p>
        </p:txBody>
      </p:sp>
      <p:sp>
        <p:nvSpPr>
          <p:cNvPr id="5" name="Google Shape;16;p1"/>
          <p:cNvSpPr/>
          <p:nvPr/>
        </p:nvSpPr>
        <p:spPr>
          <a:xfrm rot="10800000" flipH="1">
            <a:off x="804343" y="777263"/>
            <a:ext cx="8204655" cy="45720"/>
          </a:xfrm>
          <a:prstGeom prst="rect">
            <a:avLst/>
          </a:prstGeom>
          <a:gradFill>
            <a:gsLst>
              <a:gs pos="0">
                <a:srgbClr val="6F0000"/>
              </a:gs>
              <a:gs pos="50000">
                <a:srgbClr val="A10000"/>
              </a:gs>
              <a:gs pos="100000">
                <a:srgbClr val="C00000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b="1"/>
            </a:pPr>
            <a:endParaRPr/>
          </a:p>
        </p:txBody>
      </p:sp>
      <p:sp>
        <p:nvSpPr>
          <p:cNvPr id="6" name="Google Shape;16;p1"/>
          <p:cNvSpPr/>
          <p:nvPr/>
        </p:nvSpPr>
        <p:spPr>
          <a:xfrm>
            <a:off x="121853" y="6414092"/>
            <a:ext cx="7886700" cy="45720"/>
          </a:xfrm>
          <a:prstGeom prst="rect">
            <a:avLst/>
          </a:prstGeom>
          <a:gradFill>
            <a:gsLst>
              <a:gs pos="0">
                <a:srgbClr val="6F0000"/>
              </a:gs>
              <a:gs pos="50000">
                <a:srgbClr val="A10000"/>
              </a:gs>
              <a:gs pos="100000">
                <a:srgbClr val="C00000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b="1"/>
            </a:pPr>
            <a:endParaRPr/>
          </a:p>
        </p:txBody>
      </p:sp>
      <p:pic>
        <p:nvPicPr>
          <p:cNvPr id="7" name="圖片 11" descr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4401" y="5771180"/>
            <a:ext cx="1245013" cy="1075442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Google Shape;18;p1"/>
          <p:cNvSpPr txBox="1"/>
          <p:nvPr/>
        </p:nvSpPr>
        <p:spPr>
          <a:xfrm>
            <a:off x="73921" y="6526922"/>
            <a:ext cx="1374869" cy="301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100" tIns="35100" rIns="35100" bIns="35100">
            <a:spAutoFit/>
          </a:bodyPr>
          <a:lstStyle/>
          <a:p>
            <a:pPr algn="l">
              <a:defRPr sz="1300" b="1">
                <a:latin typeface="Copperplate Gothic Bold"/>
                <a:ea typeface="Copperplate Gothic Bold"/>
                <a:cs typeface="Copperplate Gothic Bold"/>
                <a:sym typeface="Copperplate Gothic Bold"/>
              </a:defRPr>
            </a:pPr>
            <a:r>
              <a:rPr lang="en-US" sz="1500" dirty="0"/>
              <a:t>HDL</a:t>
            </a:r>
            <a:r>
              <a:rPr sz="1500" dirty="0"/>
              <a:t> 202</a:t>
            </a:r>
            <a:r>
              <a:rPr lang="en-US" sz="1500" dirty="0"/>
              <a:t>5</a:t>
            </a:r>
            <a:endParaRPr sz="1500" dirty="0"/>
          </a:p>
        </p:txBody>
      </p:sp>
      <p:sp>
        <p:nvSpPr>
          <p:cNvPr id="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568234" y="6533446"/>
            <a:ext cx="259005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30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6857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chemeClr val="tx1"/>
          </a:solidFill>
          <a:uFillTx/>
          <a:latin typeface="+mn-ea"/>
          <a:ea typeface="+mn-ea"/>
          <a:cs typeface="+mn-cs"/>
          <a:sym typeface="Times New Roman"/>
        </a:defRPr>
      </a:lvl1pPr>
      <a:lvl2pPr marL="0" marR="0" indent="0" algn="ctr" defTabSz="6857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8E2D25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ctr" defTabSz="6857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8E2D25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ctr" defTabSz="6857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8E2D25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ctr" defTabSz="6857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8E2D25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ctr" defTabSz="6857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8E2D25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ctr" defTabSz="6857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8E2D25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ctr" defTabSz="6857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8E2D25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ctr" defTabSz="6857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8E2D25"/>
          </a:solidFill>
          <a:uFillTx/>
          <a:latin typeface="+mn-lt"/>
          <a:ea typeface="+mn-ea"/>
          <a:cs typeface="+mn-cs"/>
          <a:sym typeface="Times New Roman"/>
        </a:defRPr>
      </a:lvl9pPr>
    </p:titleStyle>
    <p:bodyStyle>
      <a:lvl1pPr marL="171434" marR="0" indent="-171434" algn="l" defTabSz="685731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chemeClr val="tx1"/>
          </a:solidFill>
          <a:uFillTx/>
          <a:latin typeface="標楷體" panose="03000509000000000000" pitchFamily="65" charset="-120"/>
          <a:ea typeface="標楷體" panose="03000509000000000000" pitchFamily="65" charset="-120"/>
          <a:cs typeface="+mn-cs"/>
          <a:sym typeface="Times New Roman"/>
        </a:defRPr>
      </a:lvl1pPr>
      <a:lvl2pPr marL="531444" marR="0" indent="-188577" algn="l" defTabSz="685731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chemeClr val="tx1"/>
          </a:solidFill>
          <a:uFillTx/>
          <a:latin typeface="標楷體" panose="03000509000000000000" pitchFamily="65" charset="-120"/>
          <a:ea typeface="標楷體" panose="03000509000000000000" pitchFamily="65" charset="-120"/>
          <a:cs typeface="+mn-cs"/>
          <a:sym typeface="Times New Roman"/>
        </a:defRPr>
      </a:lvl2pPr>
      <a:lvl3pPr marL="895261" marR="0" indent="-209530" algn="l" defTabSz="685731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chemeClr val="tx1"/>
          </a:solidFill>
          <a:uFillTx/>
          <a:latin typeface="標楷體" panose="03000509000000000000" pitchFamily="65" charset="-120"/>
          <a:ea typeface="標楷體" panose="03000509000000000000" pitchFamily="65" charset="-120"/>
          <a:cs typeface="+mn-cs"/>
          <a:sym typeface="Times New Roman"/>
        </a:defRPr>
      </a:lvl3pPr>
      <a:lvl4pPr marL="1264317" marR="0" indent="-235721" algn="l" defTabSz="685731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chemeClr val="tx1"/>
          </a:solidFill>
          <a:uFillTx/>
          <a:latin typeface="標楷體" panose="03000509000000000000" pitchFamily="65" charset="-120"/>
          <a:ea typeface="標楷體" panose="03000509000000000000" pitchFamily="65" charset="-120"/>
          <a:cs typeface="+mn-cs"/>
          <a:sym typeface="Times New Roman"/>
        </a:defRPr>
      </a:lvl4pPr>
      <a:lvl5pPr marL="1640858" marR="0" indent="-269396" algn="l" defTabSz="685731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chemeClr val="tx1"/>
          </a:solidFill>
          <a:uFillTx/>
          <a:latin typeface="標楷體" panose="03000509000000000000" pitchFamily="65" charset="-120"/>
          <a:ea typeface="標楷體" panose="03000509000000000000" pitchFamily="65" charset="-120"/>
          <a:cs typeface="+mn-cs"/>
          <a:sym typeface="Times New Roman"/>
        </a:defRPr>
      </a:lvl5pPr>
      <a:lvl6pPr marL="2004447" marR="0" indent="-290118" algn="l" defTabSz="685731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8E2D25"/>
          </a:solidFill>
          <a:uFillTx/>
          <a:latin typeface="+mn-lt"/>
          <a:ea typeface="+mn-ea"/>
          <a:cs typeface="+mn-cs"/>
          <a:sym typeface="Times New Roman"/>
        </a:defRPr>
      </a:lvl6pPr>
      <a:lvl7pPr marL="2347312" marR="0" indent="-290118" algn="l" defTabSz="685731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8E2D25"/>
          </a:solidFill>
          <a:uFillTx/>
          <a:latin typeface="+mn-lt"/>
          <a:ea typeface="+mn-ea"/>
          <a:cs typeface="+mn-cs"/>
          <a:sym typeface="Times New Roman"/>
        </a:defRPr>
      </a:lvl7pPr>
      <a:lvl8pPr marL="2690179" marR="0" indent="-290118" algn="l" defTabSz="685731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8E2D25"/>
          </a:solidFill>
          <a:uFillTx/>
          <a:latin typeface="+mn-lt"/>
          <a:ea typeface="+mn-ea"/>
          <a:cs typeface="+mn-cs"/>
          <a:sym typeface="Times New Roman"/>
        </a:defRPr>
      </a:lvl8pPr>
      <a:lvl9pPr marL="3033046" marR="0" indent="-290118" algn="l" defTabSz="685731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8E2D25"/>
          </a:solidFill>
          <a:uFillTx/>
          <a:latin typeface="+mn-lt"/>
          <a:ea typeface="+mn-ea"/>
          <a:cs typeface="+mn-cs"/>
          <a:sym typeface="Times New Roman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標楷體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標楷體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標楷體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標楷體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標楷體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標楷體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標楷體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標楷體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標楷體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按兩下來編輯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800" dirty="0"/>
              <a:t>Lecturer:</a:t>
            </a:r>
            <a:r>
              <a:rPr lang="zh-TW" altLang="en-US" sz="2800" dirty="0"/>
              <a:t>周韋棋</a:t>
            </a:r>
          </a:p>
        </p:txBody>
      </p:sp>
      <p:sp>
        <p:nvSpPr>
          <p:cNvPr id="57" name="按兩下來編輯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4400" dirty="0">
                <a:latin typeface="+mn-lt"/>
              </a:rPr>
              <a:t>The 1</a:t>
            </a:r>
            <a:r>
              <a:rPr lang="en-US" altLang="zh-TW" sz="4400" spc="-7" baseline="30000" dirty="0">
                <a:latin typeface="+mn-lt"/>
              </a:rPr>
              <a:t>st</a:t>
            </a:r>
            <a:r>
              <a:rPr lang="en-US" altLang="zh-TW" sz="4400" spc="-7" dirty="0">
                <a:latin typeface="+mn-lt"/>
              </a:rPr>
              <a:t> </a:t>
            </a:r>
            <a:r>
              <a:rPr lang="en-US" altLang="zh-TW" sz="4400" spc="-5" dirty="0">
                <a:latin typeface="+mn-lt"/>
              </a:rPr>
              <a:t>Homework</a:t>
            </a:r>
            <a:br>
              <a:rPr lang="en-US" altLang="zh-TW" sz="4400" spc="-5" dirty="0">
                <a:latin typeface="+mn-lt"/>
              </a:rPr>
            </a:br>
            <a:br>
              <a:rPr lang="en-US" altLang="zh-TW" sz="4400" spc="-5" dirty="0">
                <a:latin typeface="+mn-lt"/>
              </a:rPr>
            </a:br>
            <a:r>
              <a:rPr lang="en-US" altLang="zh-TW" sz="4400" spc="-5" dirty="0">
                <a:latin typeface="+mn-lt"/>
              </a:rPr>
              <a:t>Carry Look-Ahead Adder</a:t>
            </a:r>
            <a:endParaRPr dirty="0">
              <a:latin typeface="+mn-lt"/>
            </a:endParaRP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606950" y="6533446"/>
            <a:ext cx="181573" cy="2565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50B01-D299-2F97-7895-02B21C890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4D44F4-BFBD-29FE-0817-74B473DD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C591C8-C562-E3EB-932C-CE9A6DEA72B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bg1">
                    <a:lumMod val="75000"/>
                  </a:schemeClr>
                </a:solidFill>
              </a:rPr>
              <a:t>作業內容說明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TW" altLang="en-US" sz="2400" dirty="0">
                <a:solidFill>
                  <a:schemeClr val="bg1">
                    <a:lumMod val="75000"/>
                  </a:schemeClr>
                </a:solidFill>
              </a:rPr>
              <a:t>作業驗證說明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TW" altLang="en-US" sz="2400" dirty="0"/>
              <a:t>作業繳交注意事項</a:t>
            </a:r>
          </a:p>
        </p:txBody>
      </p:sp>
    </p:spTree>
    <p:extLst>
      <p:ext uri="{BB962C8B-B14F-4D97-AF65-F5344CB8AC3E}">
        <p14:creationId xmlns:p14="http://schemas.microsoft.com/office/powerpoint/2010/main" val="8357208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FAD2A-40EC-3D4E-3572-5842111E9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作業繳交形式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FE46226-AB65-304D-69DE-FA453865CAE8}"/>
              </a:ext>
            </a:extLst>
          </p:cNvPr>
          <p:cNvSpPr txBox="1"/>
          <p:nvPr/>
        </p:nvSpPr>
        <p:spPr>
          <a:xfrm>
            <a:off x="1185193" y="3965418"/>
            <a:ext cx="134267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StudentID.tar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E09BBFB-181A-FF2F-3572-EC19565DD4A2}"/>
              </a:ext>
            </a:extLst>
          </p:cNvPr>
          <p:cNvCxnSpPr>
            <a:cxnSpLocks/>
          </p:cNvCxnSpPr>
          <p:nvPr/>
        </p:nvCxnSpPr>
        <p:spPr>
          <a:xfrm>
            <a:off x="2527866" y="3428999"/>
            <a:ext cx="107255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322241C8-F7EC-5DC5-C59F-35B02EC29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845" y="1110585"/>
            <a:ext cx="944773" cy="74316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561F690-C1F0-D878-4188-027ABC906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983" y="2384669"/>
            <a:ext cx="944773" cy="743168"/>
          </a:xfrm>
          <a:prstGeom prst="rect">
            <a:avLst/>
          </a:prstGeom>
        </p:spPr>
      </p:pic>
      <p:pic>
        <p:nvPicPr>
          <p:cNvPr id="9" name="Picture 2" descr="TAR file format symbol icon | Freepik">
            <a:extLst>
              <a:ext uri="{FF2B5EF4-FFF2-40B4-BE49-F238E27FC236}">
                <a16:creationId xmlns:a16="http://schemas.microsoft.com/office/drawing/2014/main" id="{251C14CE-806E-056B-3C7F-58EDC8948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403" y="2930379"/>
            <a:ext cx="947829" cy="94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456BC8B-C4D1-56A6-3D05-B7082561C2D4}"/>
              </a:ext>
            </a:extLst>
          </p:cNvPr>
          <p:cNvSpPr txBox="1"/>
          <p:nvPr/>
        </p:nvSpPr>
        <p:spPr>
          <a:xfrm>
            <a:off x="5555496" y="1853753"/>
            <a:ext cx="42575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sim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C43265F-1A99-15E3-17B5-1647EBEF4C9F}"/>
              </a:ext>
            </a:extLst>
          </p:cNvPr>
          <p:cNvSpPr txBox="1"/>
          <p:nvPr/>
        </p:nvSpPr>
        <p:spPr>
          <a:xfrm>
            <a:off x="5567695" y="3127837"/>
            <a:ext cx="36163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/>
              <a:t>src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pic>
        <p:nvPicPr>
          <p:cNvPr id="1028" name="Picture 4" descr="File - Free files and folders icons">
            <a:extLst>
              <a:ext uri="{FF2B5EF4-FFF2-40B4-BE49-F238E27FC236}">
                <a16:creationId xmlns:a16="http://schemas.microsoft.com/office/drawing/2014/main" id="{8C00509A-88CF-E70E-4AA1-FEFB865B8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044" y="3641453"/>
            <a:ext cx="901574" cy="90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EBF1023F-AF21-FC26-9CFA-AD1911E09049}"/>
              </a:ext>
            </a:extLst>
          </p:cNvPr>
          <p:cNvSpPr txBox="1"/>
          <p:nvPr/>
        </p:nvSpPr>
        <p:spPr>
          <a:xfrm>
            <a:off x="5329885" y="4601370"/>
            <a:ext cx="92589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Makefile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093BBA1-124C-FBCE-BF2E-5AB019510FB7}"/>
              </a:ext>
            </a:extLst>
          </p:cNvPr>
          <p:cNvCxnSpPr>
            <a:cxnSpLocks/>
          </p:cNvCxnSpPr>
          <p:nvPr/>
        </p:nvCxnSpPr>
        <p:spPr>
          <a:xfrm flipV="1">
            <a:off x="3869402" y="1853753"/>
            <a:ext cx="1170844" cy="114140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4551AFB-91AA-EA85-AECA-EA00963858D6}"/>
              </a:ext>
            </a:extLst>
          </p:cNvPr>
          <p:cNvCxnSpPr>
            <a:cxnSpLocks/>
          </p:cNvCxnSpPr>
          <p:nvPr/>
        </p:nvCxnSpPr>
        <p:spPr>
          <a:xfrm flipV="1">
            <a:off x="3886025" y="2825700"/>
            <a:ext cx="1287135" cy="47110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89D4ED3-793B-87F1-3DF6-FC9297E550F6}"/>
              </a:ext>
            </a:extLst>
          </p:cNvPr>
          <p:cNvCxnSpPr>
            <a:cxnSpLocks/>
          </p:cNvCxnSpPr>
          <p:nvPr/>
        </p:nvCxnSpPr>
        <p:spPr>
          <a:xfrm>
            <a:off x="3881664" y="3623048"/>
            <a:ext cx="1291496" cy="5078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F4D85C-F15F-D223-8692-182DF74968CB}"/>
              </a:ext>
            </a:extLst>
          </p:cNvPr>
          <p:cNvSpPr txBox="1"/>
          <p:nvPr/>
        </p:nvSpPr>
        <p:spPr>
          <a:xfrm>
            <a:off x="7114821" y="944179"/>
            <a:ext cx="1262527" cy="101566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sz="2000" dirty="0"/>
              <a:t>top_tb.sv</a:t>
            </a:r>
          </a:p>
          <a:p>
            <a:r>
              <a:rPr kumimoji="1" lang="en-US" altLang="zh-TW" sz="2000" dirty="0"/>
              <a:t>data.dat</a:t>
            </a:r>
          </a:p>
          <a:p>
            <a:r>
              <a:rPr kumimoji="1" lang="en-US" altLang="zh-TW" sz="2000" dirty="0"/>
              <a:t>ans.dat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B021E447-873F-885B-5AB9-281BE5FA2374}"/>
              </a:ext>
            </a:extLst>
          </p:cNvPr>
          <p:cNvCxnSpPr>
            <a:cxnSpLocks/>
          </p:cNvCxnSpPr>
          <p:nvPr/>
        </p:nvCxnSpPr>
        <p:spPr>
          <a:xfrm>
            <a:off x="6376532" y="1514397"/>
            <a:ext cx="60248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2BFBBD4-D8AC-E590-47F4-BDA064BC6211}"/>
              </a:ext>
            </a:extLst>
          </p:cNvPr>
          <p:cNvSpPr txBox="1"/>
          <p:nvPr/>
        </p:nvSpPr>
        <p:spPr>
          <a:xfrm>
            <a:off x="7092071" y="2625645"/>
            <a:ext cx="1853890" cy="40011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sz="2000" dirty="0"/>
              <a:t>your design (.v)</a:t>
            </a: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9EDAC03-408D-E0A7-0DF1-4FA545563BE1}"/>
              </a:ext>
            </a:extLst>
          </p:cNvPr>
          <p:cNvCxnSpPr>
            <a:cxnSpLocks/>
          </p:cNvCxnSpPr>
          <p:nvPr/>
        </p:nvCxnSpPr>
        <p:spPr>
          <a:xfrm>
            <a:off x="6356670" y="2825700"/>
            <a:ext cx="60248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CDCD035-DAAA-2742-2486-480FCDF80AE5}"/>
              </a:ext>
            </a:extLst>
          </p:cNvPr>
          <p:cNvCxnSpPr>
            <a:cxnSpLocks/>
          </p:cNvCxnSpPr>
          <p:nvPr/>
        </p:nvCxnSpPr>
        <p:spPr>
          <a:xfrm>
            <a:off x="3807497" y="3967876"/>
            <a:ext cx="1365663" cy="143664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 descr="File - Free files and folders icons">
            <a:extLst>
              <a:ext uri="{FF2B5EF4-FFF2-40B4-BE49-F238E27FC236}">
                <a16:creationId xmlns:a16="http://schemas.microsoft.com/office/drawing/2014/main" id="{B01C6583-C10E-BA99-97CA-404D11A66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203" y="5029043"/>
            <a:ext cx="901574" cy="90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A9DFC33A-364C-EDE7-1F8E-855C2B1B295F}"/>
              </a:ext>
            </a:extLst>
          </p:cNvPr>
          <p:cNvSpPr txBox="1"/>
          <p:nvPr/>
        </p:nvSpPr>
        <p:spPr>
          <a:xfrm>
            <a:off x="5315361" y="5988960"/>
            <a:ext cx="104130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/>
              <a:t>StudentID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73014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D3FE0F-7F9B-8065-D1C7-3BAC0DA5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作業繳交期限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4470D5-4D2C-1C58-2B7E-67B2A3C2D7A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2025/03/18(</a:t>
            </a:r>
            <a:r>
              <a:rPr lang="zh-TW" altLang="en-US" dirty="0">
                <a:latin typeface="+mn-lt"/>
              </a:rPr>
              <a:t>二</a:t>
            </a:r>
            <a:r>
              <a:rPr lang="en-US" altLang="zh-TW">
                <a:latin typeface="+mn-lt"/>
              </a:rPr>
              <a:t>) 14:00</a:t>
            </a:r>
            <a:r>
              <a:rPr lang="zh-TW" altLang="en-US">
                <a:latin typeface="+mn-lt"/>
              </a:rPr>
              <a:t>前</a:t>
            </a:r>
            <a:r>
              <a:rPr lang="zh-TW" altLang="en-US" dirty="0">
                <a:latin typeface="+mn-lt"/>
              </a:rPr>
              <a:t>繳交</a:t>
            </a:r>
            <a:endParaRPr lang="en-US" altLang="zh-TW" dirty="0">
              <a:latin typeface="+mn-lt"/>
            </a:endParaRPr>
          </a:p>
          <a:p>
            <a:pPr lvl="1"/>
            <a:r>
              <a:rPr lang="zh-TW" altLang="en-US" dirty="0">
                <a:latin typeface="+mn-lt"/>
              </a:rPr>
              <a:t>遲交作業者，可以接受補交，作業成績</a:t>
            </a:r>
            <a:r>
              <a:rPr lang="en-US" altLang="zh-TW" dirty="0">
                <a:latin typeface="+mn-lt"/>
              </a:rPr>
              <a:t>8</a:t>
            </a:r>
            <a:r>
              <a:rPr lang="zh-TW" altLang="en-US" dirty="0">
                <a:latin typeface="+mn-lt"/>
              </a:rPr>
              <a:t>折</a:t>
            </a:r>
            <a:endParaRPr lang="en-US" altLang="zh-TW" dirty="0">
              <a:latin typeface="+mn-lt"/>
            </a:endParaRPr>
          </a:p>
          <a:p>
            <a:pPr lvl="1"/>
            <a:r>
              <a:rPr lang="zh-TW" altLang="en-US" dirty="0">
                <a:latin typeface="+mn-lt"/>
              </a:rPr>
              <a:t>請依照繳交格式上傳至</a:t>
            </a:r>
            <a:r>
              <a:rPr lang="en-US" altLang="zh-TW" dirty="0">
                <a:latin typeface="+mn-lt"/>
              </a:rPr>
              <a:t>Moodle</a:t>
            </a:r>
          </a:p>
          <a:p>
            <a:pPr lvl="1"/>
            <a:r>
              <a:rPr lang="zh-TW" altLang="en-US" dirty="0">
                <a:latin typeface="+mn-lt"/>
              </a:rPr>
              <a:t>每次的作業期限皆為</a:t>
            </a:r>
            <a:r>
              <a:rPr lang="en-US" altLang="zh-TW" dirty="0">
                <a:latin typeface="+mn-lt"/>
              </a:rPr>
              <a:t>2</a:t>
            </a:r>
            <a:r>
              <a:rPr lang="zh-TW" altLang="en-US" dirty="0">
                <a:latin typeface="+mn-lt"/>
              </a:rPr>
              <a:t>週</a:t>
            </a:r>
            <a:endParaRPr lang="en-US" altLang="zh-TW" dirty="0">
              <a:latin typeface="+mn-lt"/>
            </a:endParaRPr>
          </a:p>
          <a:p>
            <a:pPr lvl="1"/>
            <a:endParaRPr lang="en-US" altLang="zh-TW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297966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6185F-F5BF-FD8A-A62C-7FB50B26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874FB7-5D4A-63B8-8E9E-ECAFD088B59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作業內容說明</a:t>
            </a:r>
            <a:endParaRPr lang="en-US" altLang="zh-TW" sz="2400" dirty="0"/>
          </a:p>
          <a:p>
            <a:r>
              <a:rPr lang="zh-TW" altLang="en-US" sz="2400" dirty="0"/>
              <a:t>作業驗證說明</a:t>
            </a:r>
            <a:endParaRPr lang="en-US" altLang="zh-TW" sz="2400" dirty="0"/>
          </a:p>
          <a:p>
            <a:r>
              <a:rPr lang="zh-TW" altLang="en-US" sz="2400" dirty="0"/>
              <a:t>作業繳交注意事項</a:t>
            </a:r>
          </a:p>
        </p:txBody>
      </p:sp>
    </p:spTree>
    <p:extLst>
      <p:ext uri="{BB962C8B-B14F-4D97-AF65-F5344CB8AC3E}">
        <p14:creationId xmlns:p14="http://schemas.microsoft.com/office/powerpoint/2010/main" val="6922943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5272C-BE7E-D175-DF11-FD73D9533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733691-87B6-4F09-F54D-2D96166E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3565E7-0A36-48D8-0C67-9F5C5E262AF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作業內容說明</a:t>
            </a:r>
            <a:endParaRPr lang="en-US" altLang="zh-TW" sz="2400" dirty="0"/>
          </a:p>
          <a:p>
            <a:r>
              <a:rPr lang="zh-TW" altLang="en-US" sz="2400" dirty="0">
                <a:solidFill>
                  <a:schemeClr val="bg1">
                    <a:lumMod val="75000"/>
                  </a:schemeClr>
                </a:solidFill>
              </a:rPr>
              <a:t>作業驗證說明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TW" altLang="en-US" sz="2400" dirty="0">
                <a:solidFill>
                  <a:schemeClr val="bg1">
                    <a:lumMod val="75000"/>
                  </a:schemeClr>
                </a:solidFill>
              </a:rPr>
              <a:t>作業繳交注意事項</a:t>
            </a:r>
          </a:p>
        </p:txBody>
      </p:sp>
    </p:spTree>
    <p:extLst>
      <p:ext uri="{BB962C8B-B14F-4D97-AF65-F5344CB8AC3E}">
        <p14:creationId xmlns:p14="http://schemas.microsoft.com/office/powerpoint/2010/main" val="31599796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2D9F7-C205-9889-7F94-BF40AF48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Signal 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0AB6DF-4E1E-F5D8-42BC-1052D89F574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ea"/>
                <a:ea typeface="+mn-ea"/>
              </a:rPr>
              <a:t>Generate Signal		</a:t>
            </a:r>
            <a:r>
              <a:rPr lang="en-US" altLang="zh-TW" dirty="0">
                <a:effectLst/>
                <a:latin typeface="+mn-ea"/>
                <a:ea typeface="+mn-ea"/>
              </a:rPr>
              <a:t>G</a:t>
            </a:r>
            <a:r>
              <a:rPr lang="en-US" altLang="zh-TW" baseline="-25000" dirty="0">
                <a:effectLst/>
                <a:latin typeface="+mn-ea"/>
                <a:ea typeface="+mn-ea"/>
              </a:rPr>
              <a:t>i </a:t>
            </a:r>
            <a:r>
              <a:rPr lang="en-US" altLang="zh-TW" dirty="0">
                <a:effectLst/>
                <a:latin typeface="+mn-ea"/>
                <a:ea typeface="+mn-ea"/>
              </a:rPr>
              <a:t>=A</a:t>
            </a:r>
            <a:r>
              <a:rPr lang="en-US" altLang="zh-TW" baseline="-25000" dirty="0">
                <a:effectLst/>
                <a:latin typeface="+mn-ea"/>
                <a:ea typeface="+mn-ea"/>
              </a:rPr>
              <a:t>i </a:t>
            </a:r>
            <a:r>
              <a:rPr lang="en-US" altLang="zh-TW" dirty="0">
                <a:effectLst/>
                <a:latin typeface="+mn-ea"/>
                <a:ea typeface="+mn-ea"/>
                <a:cs typeface="Cambria Math" panose="02040503050406030204" pitchFamily="18" charset="0"/>
              </a:rPr>
              <a:t>⋅</a:t>
            </a:r>
            <a:r>
              <a:rPr lang="en-US" altLang="zh-TW" dirty="0">
                <a:effectLst/>
                <a:latin typeface="+mn-ea"/>
                <a:ea typeface="+mn-ea"/>
              </a:rPr>
              <a:t> B</a:t>
            </a:r>
            <a:r>
              <a:rPr lang="en-US" altLang="zh-TW" baseline="-25000" dirty="0">
                <a:effectLst/>
                <a:latin typeface="+mn-ea"/>
                <a:ea typeface="+mn-ea"/>
              </a:rPr>
              <a:t>i</a:t>
            </a:r>
          </a:p>
          <a:p>
            <a:r>
              <a:rPr lang="en-US" altLang="zh-TW" dirty="0">
                <a:latin typeface="+mn-ea"/>
                <a:ea typeface="+mn-ea"/>
              </a:rPr>
              <a:t>Propagate Signal 	</a:t>
            </a:r>
            <a:r>
              <a:rPr lang="en-US" altLang="zh-TW" dirty="0">
                <a:effectLst/>
                <a:latin typeface="+mn-ea"/>
                <a:ea typeface="+mn-ea"/>
              </a:rPr>
              <a:t>P</a:t>
            </a:r>
            <a:r>
              <a:rPr lang="en-US" altLang="zh-TW" baseline="-25000" dirty="0">
                <a:effectLst/>
                <a:latin typeface="+mn-ea"/>
                <a:ea typeface="+mn-ea"/>
              </a:rPr>
              <a:t>i</a:t>
            </a:r>
            <a:r>
              <a:rPr lang="en-US" altLang="zh-TW" dirty="0">
                <a:effectLst/>
                <a:latin typeface="+mn-ea"/>
                <a:ea typeface="+mn-ea"/>
              </a:rPr>
              <a:t> = A</a:t>
            </a:r>
            <a:r>
              <a:rPr lang="en-US" altLang="zh-TW" baseline="-25000" dirty="0">
                <a:effectLst/>
                <a:latin typeface="+mn-ea"/>
                <a:ea typeface="+mn-ea"/>
              </a:rPr>
              <a:t>i</a:t>
            </a:r>
            <a:r>
              <a:rPr lang="en-US" altLang="zh-TW" dirty="0">
                <a:effectLst/>
                <a:latin typeface="+mn-ea"/>
                <a:ea typeface="+mn-ea"/>
              </a:rPr>
              <a:t>​ </a:t>
            </a:r>
            <a:r>
              <a:rPr lang="en-US" altLang="zh-TW" dirty="0">
                <a:effectLst/>
                <a:latin typeface="+mn-ea"/>
                <a:ea typeface="+mn-ea"/>
                <a:cs typeface="Cambria Math" panose="02040503050406030204" pitchFamily="18" charset="0"/>
              </a:rPr>
              <a:t>⊕</a:t>
            </a:r>
            <a:r>
              <a:rPr lang="en-US" altLang="zh-TW" dirty="0">
                <a:effectLst/>
                <a:latin typeface="+mn-ea"/>
                <a:ea typeface="+mn-ea"/>
              </a:rPr>
              <a:t> B</a:t>
            </a:r>
            <a:r>
              <a:rPr lang="en-US" altLang="zh-TW" baseline="-25000" dirty="0">
                <a:effectLst/>
                <a:latin typeface="+mn-ea"/>
                <a:ea typeface="+mn-ea"/>
              </a:rPr>
              <a:t>i</a:t>
            </a:r>
          </a:p>
          <a:p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400" baseline="-25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i+1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= G</a:t>
            </a:r>
            <a:r>
              <a:rPr lang="en-US" altLang="zh-TW" sz="2400" baseline="-25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+ (P</a:t>
            </a:r>
            <a:r>
              <a:rPr lang="en-US" altLang="zh-TW" sz="2400" baseline="-25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ffectLst/>
                <a:latin typeface="Cambria Math" panose="02040503050406030204" pitchFamily="18" charset="0"/>
                <a:ea typeface="標楷體" panose="03000509000000000000" pitchFamily="65" charset="-120"/>
                <a:cs typeface="Cambria Math" panose="02040503050406030204" pitchFamily="18" charset="0"/>
              </a:rPr>
              <a:t>⋅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C</a:t>
            </a:r>
            <a:r>
              <a:rPr lang="en-US" altLang="zh-TW" sz="2400" baseline="-25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20A5BC-169D-18F3-573F-AAD3316D0E60}"/>
              </a:ext>
            </a:extLst>
          </p:cNvPr>
          <p:cNvSpPr/>
          <p:nvPr/>
        </p:nvSpPr>
        <p:spPr>
          <a:xfrm>
            <a:off x="3434657" y="3486576"/>
            <a:ext cx="2636823" cy="14123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3DF06F8-72EB-1A27-14DF-FC87259F645E}"/>
              </a:ext>
            </a:extLst>
          </p:cNvPr>
          <p:cNvCxnSpPr>
            <a:cxnSpLocks/>
          </p:cNvCxnSpPr>
          <p:nvPr/>
        </p:nvCxnSpPr>
        <p:spPr>
          <a:xfrm flipH="1">
            <a:off x="4029101" y="3725606"/>
            <a:ext cx="743830" cy="282475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弧形 24">
            <a:extLst>
              <a:ext uri="{FF2B5EF4-FFF2-40B4-BE49-F238E27FC236}">
                <a16:creationId xmlns:a16="http://schemas.microsoft.com/office/drawing/2014/main" id="{BC6BA14A-2B5D-9090-0E87-7814E71EBC7C}"/>
              </a:ext>
            </a:extLst>
          </p:cNvPr>
          <p:cNvSpPr/>
          <p:nvPr/>
        </p:nvSpPr>
        <p:spPr>
          <a:xfrm rot="10397317">
            <a:off x="3671253" y="3212395"/>
            <a:ext cx="3362357" cy="1026423"/>
          </a:xfrm>
          <a:prstGeom prst="arc">
            <a:avLst>
              <a:gd name="adj1" fmla="val 16011035"/>
              <a:gd name="adj2" fmla="val 20862877"/>
            </a:avLst>
          </a:prstGeom>
          <a:noFill/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AF778F19-78AF-BDB1-1CA2-4FE51EECAE69}"/>
              </a:ext>
            </a:extLst>
          </p:cNvPr>
          <p:cNvCxnSpPr>
            <a:cxnSpLocks/>
          </p:cNvCxnSpPr>
          <p:nvPr/>
        </p:nvCxnSpPr>
        <p:spPr>
          <a:xfrm>
            <a:off x="4391085" y="3105408"/>
            <a:ext cx="0" cy="381169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6DECA114-669D-3428-2074-C74B71087DEF}"/>
              </a:ext>
            </a:extLst>
          </p:cNvPr>
          <p:cNvCxnSpPr>
            <a:cxnSpLocks/>
          </p:cNvCxnSpPr>
          <p:nvPr/>
        </p:nvCxnSpPr>
        <p:spPr>
          <a:xfrm>
            <a:off x="5106170" y="3105407"/>
            <a:ext cx="0" cy="381169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CB8B39E-590C-34ED-445D-C0ED324A129A}"/>
              </a:ext>
            </a:extLst>
          </p:cNvPr>
          <p:cNvSpPr txBox="1"/>
          <p:nvPr/>
        </p:nvSpPr>
        <p:spPr>
          <a:xfrm>
            <a:off x="4261563" y="2736077"/>
            <a:ext cx="25904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A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DC5546D-2A3D-45B0-0196-AF4A04A6E252}"/>
              </a:ext>
            </a:extLst>
          </p:cNvPr>
          <p:cNvSpPr txBox="1"/>
          <p:nvPr/>
        </p:nvSpPr>
        <p:spPr>
          <a:xfrm>
            <a:off x="4982664" y="2730158"/>
            <a:ext cx="2462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B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920F3F19-1DF9-39D8-0E65-F717DCE5ECE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071480" y="4192746"/>
            <a:ext cx="419854" cy="0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B515417-3F83-B1AE-4F5F-488BF072AB95}"/>
              </a:ext>
            </a:extLst>
          </p:cNvPr>
          <p:cNvSpPr txBox="1"/>
          <p:nvPr/>
        </p:nvSpPr>
        <p:spPr>
          <a:xfrm>
            <a:off x="6631371" y="4008081"/>
            <a:ext cx="2462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C6C95F1-32F5-A07F-1714-5220CB45EB9E}"/>
              </a:ext>
            </a:extLst>
          </p:cNvPr>
          <p:cNvSpPr txBox="1"/>
          <p:nvPr/>
        </p:nvSpPr>
        <p:spPr>
          <a:xfrm>
            <a:off x="2132295" y="4008081"/>
            <a:ext cx="88742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CARRY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04574C7B-6073-C62F-BA6A-20994107698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051018" y="4192746"/>
            <a:ext cx="383639" cy="0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AACADB6C-641E-58D5-C3DF-69A49191113E}"/>
              </a:ext>
            </a:extLst>
          </p:cNvPr>
          <p:cNvCxnSpPr>
            <a:cxnSpLocks/>
          </p:cNvCxnSpPr>
          <p:nvPr/>
        </p:nvCxnSpPr>
        <p:spPr>
          <a:xfrm flipV="1">
            <a:off x="4755995" y="4898916"/>
            <a:ext cx="0" cy="380833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102A4FD-8186-B0E8-AA7A-FD778AE0B8EA}"/>
              </a:ext>
            </a:extLst>
          </p:cNvPr>
          <p:cNvSpPr txBox="1"/>
          <p:nvPr/>
        </p:nvSpPr>
        <p:spPr>
          <a:xfrm>
            <a:off x="4453910" y="5279749"/>
            <a:ext cx="59246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SUM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DEDEA81-D945-3875-9BA9-199AFF007566}"/>
              </a:ext>
            </a:extLst>
          </p:cNvPr>
          <p:cNvSpPr txBox="1"/>
          <p:nvPr/>
        </p:nvSpPr>
        <p:spPr>
          <a:xfrm>
            <a:off x="4793833" y="3540941"/>
            <a:ext cx="25904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G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318A068-DDC3-CCF1-13BE-0DD27A17C85D}"/>
              </a:ext>
            </a:extLst>
          </p:cNvPr>
          <p:cNvSpPr txBox="1"/>
          <p:nvPr/>
        </p:nvSpPr>
        <p:spPr>
          <a:xfrm>
            <a:off x="5507404" y="4008081"/>
            <a:ext cx="22057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P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03816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9D06AC-58C9-2E5D-3039-A277B608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Carry Look-Ahead Adder Architecture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EDBE708-10CA-FE73-180E-501D34987CE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rtl="0"/>
            <a:r>
              <a: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sym typeface="Times New Roman"/>
              </a:rPr>
              <a:t>本次作業請以</a:t>
            </a:r>
            <a:r>
              <a:rPr lang="en-US" altLang="zh-TW" sz="1800" dirty="0">
                <a:solidFill>
                  <a:srgbClr val="C00000"/>
                </a:solidFill>
                <a:latin typeface="+mn-lt"/>
              </a:rPr>
              <a:t>gate-level</a:t>
            </a:r>
            <a:r>
              <a:rPr lang="zh-TW" altLang="en-US" sz="1800" dirty="0">
                <a:latin typeface="+mn-lt"/>
              </a:rPr>
              <a:t>的設計完成</a:t>
            </a:r>
            <a:endParaRPr lang="en-US" altLang="zh-TW" sz="1800" kern="100" dirty="0">
              <a:effectLst/>
              <a:latin typeface="+mn-lt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+mn-lt"/>
                <a:cs typeface="Times New Roman" panose="02020603050405020304" pitchFamily="18" charset="0"/>
              </a:rPr>
              <a:t>C</a:t>
            </a:r>
            <a:r>
              <a:rPr lang="en-US" altLang="zh-TW" sz="1800" kern="100" baseline="-25000" dirty="0">
                <a:effectLst/>
                <a:latin typeface="+mn-lt"/>
                <a:cs typeface="Times New Roman" panose="02020603050405020304" pitchFamily="18" charset="0"/>
              </a:rPr>
              <a:t>1</a:t>
            </a:r>
            <a:r>
              <a:rPr lang="en-US" altLang="zh-TW" sz="1800" kern="100" dirty="0">
                <a:effectLst/>
                <a:latin typeface="+mn-lt"/>
                <a:cs typeface="Times New Roman" panose="02020603050405020304" pitchFamily="18" charset="0"/>
              </a:rPr>
              <a:t> = G</a:t>
            </a:r>
            <a:r>
              <a:rPr lang="en-US" altLang="zh-TW" sz="1800" kern="100" baseline="-25000" dirty="0">
                <a:effectLst/>
                <a:latin typeface="+mn-lt"/>
                <a:cs typeface="Times New Roman" panose="02020603050405020304" pitchFamily="18" charset="0"/>
              </a:rPr>
              <a:t>0</a:t>
            </a:r>
            <a:r>
              <a:rPr lang="en-US" altLang="zh-TW" sz="1800" kern="100" dirty="0">
                <a:effectLst/>
                <a:latin typeface="+mn-lt"/>
                <a:cs typeface="Times New Roman" panose="02020603050405020304" pitchFamily="18" charset="0"/>
              </a:rPr>
              <a:t> + P</a:t>
            </a:r>
            <a:r>
              <a:rPr lang="en-US" altLang="zh-TW" sz="1800" kern="100" baseline="-25000" dirty="0">
                <a:effectLst/>
                <a:latin typeface="+mn-lt"/>
                <a:cs typeface="Times New Roman" panose="02020603050405020304" pitchFamily="18" charset="0"/>
              </a:rPr>
              <a:t>0</a:t>
            </a:r>
            <a:r>
              <a:rPr lang="en-US" altLang="zh-TW" sz="1800" kern="100" dirty="0">
                <a:effectLst/>
                <a:latin typeface="+mn-lt"/>
                <a:cs typeface="Times New Roman" panose="02020603050405020304" pitchFamily="18" charset="0"/>
              </a:rPr>
              <a:t>C</a:t>
            </a:r>
            <a:r>
              <a:rPr lang="en-US" altLang="zh-TW" sz="1800" kern="100" baseline="-25000" dirty="0">
                <a:effectLst/>
                <a:latin typeface="+mn-lt"/>
                <a:cs typeface="Times New Roman" panose="02020603050405020304" pitchFamily="18" charset="0"/>
              </a:rPr>
              <a:t>0</a:t>
            </a:r>
            <a:endParaRPr lang="zh-TW" altLang="zh-TW" sz="1800" kern="100" dirty="0">
              <a:effectLst/>
              <a:latin typeface="+mn-lt"/>
              <a:cs typeface="Times New Roman" panose="02020603050405020304" pitchFamily="18" charset="0"/>
            </a:endParaRPr>
          </a:p>
          <a:p>
            <a:r>
              <a:rPr lang="en-US" altLang="zh-TW" sz="1800" kern="100" dirty="0">
                <a:effectLst/>
                <a:latin typeface="+mn-lt"/>
                <a:cs typeface="Times New Roman" panose="02020603050405020304" pitchFamily="18" charset="0"/>
              </a:rPr>
              <a:t>C</a:t>
            </a:r>
            <a:r>
              <a:rPr lang="en-US" altLang="zh-TW" sz="1800" kern="100" baseline="-25000" dirty="0">
                <a:effectLst/>
                <a:latin typeface="+mn-lt"/>
                <a:cs typeface="Times New Roman" panose="02020603050405020304" pitchFamily="18" charset="0"/>
              </a:rPr>
              <a:t>2</a:t>
            </a:r>
            <a:r>
              <a:rPr lang="en-US" altLang="zh-TW" sz="1800" kern="100" dirty="0">
                <a:effectLst/>
                <a:latin typeface="+mn-lt"/>
                <a:cs typeface="Times New Roman" panose="02020603050405020304" pitchFamily="18" charset="0"/>
              </a:rPr>
              <a:t> = G</a:t>
            </a:r>
            <a:r>
              <a:rPr lang="en-US" altLang="zh-TW" sz="1800" kern="100" baseline="-25000" dirty="0">
                <a:effectLst/>
                <a:latin typeface="+mn-lt"/>
                <a:cs typeface="Times New Roman" panose="02020603050405020304" pitchFamily="18" charset="0"/>
              </a:rPr>
              <a:t>1</a:t>
            </a:r>
            <a:r>
              <a:rPr lang="en-US" altLang="zh-TW" sz="1800" kern="100" dirty="0">
                <a:effectLst/>
                <a:latin typeface="+mn-lt"/>
                <a:cs typeface="Times New Roman" panose="02020603050405020304" pitchFamily="18" charset="0"/>
              </a:rPr>
              <a:t> + P</a:t>
            </a:r>
            <a:r>
              <a:rPr lang="en-US" altLang="zh-TW" sz="1800" kern="100" baseline="-25000" dirty="0">
                <a:effectLst/>
                <a:latin typeface="+mn-lt"/>
                <a:cs typeface="Times New Roman" panose="02020603050405020304" pitchFamily="18" charset="0"/>
              </a:rPr>
              <a:t>1</a:t>
            </a:r>
            <a:r>
              <a:rPr lang="en-US" altLang="zh-TW" sz="1800" kern="100" dirty="0">
                <a:effectLst/>
                <a:latin typeface="+mn-lt"/>
                <a:cs typeface="Times New Roman" panose="02020603050405020304" pitchFamily="18" charset="0"/>
              </a:rPr>
              <a:t>C</a:t>
            </a:r>
            <a:r>
              <a:rPr lang="en-US" altLang="zh-TW" sz="1800" kern="100" baseline="-25000" dirty="0">
                <a:effectLst/>
                <a:latin typeface="+mn-lt"/>
                <a:cs typeface="Times New Roman" panose="02020603050405020304" pitchFamily="18" charset="0"/>
              </a:rPr>
              <a:t>1</a:t>
            </a:r>
            <a:r>
              <a:rPr lang="en-US" altLang="zh-TW" sz="1800" kern="100" dirty="0">
                <a:effectLst/>
                <a:latin typeface="+mn-lt"/>
                <a:cs typeface="Times New Roman" panose="02020603050405020304" pitchFamily="18" charset="0"/>
              </a:rPr>
              <a:t> = G</a:t>
            </a:r>
            <a:r>
              <a:rPr lang="en-US" altLang="zh-TW" sz="1800" kern="100" baseline="-25000" dirty="0">
                <a:effectLst/>
                <a:latin typeface="+mn-lt"/>
                <a:cs typeface="Times New Roman" panose="02020603050405020304" pitchFamily="18" charset="0"/>
              </a:rPr>
              <a:t>1</a:t>
            </a:r>
            <a:r>
              <a:rPr lang="en-US" altLang="zh-TW" sz="1800" kern="100" dirty="0">
                <a:effectLst/>
                <a:latin typeface="+mn-lt"/>
                <a:cs typeface="Times New Roman" panose="02020603050405020304" pitchFamily="18" charset="0"/>
              </a:rPr>
              <a:t> + P</a:t>
            </a:r>
            <a:r>
              <a:rPr lang="en-US" altLang="zh-TW" sz="1800" kern="100" baseline="-25000" dirty="0">
                <a:effectLst/>
                <a:latin typeface="+mn-lt"/>
                <a:cs typeface="Times New Roman" panose="02020603050405020304" pitchFamily="18" charset="0"/>
              </a:rPr>
              <a:t>1</a:t>
            </a:r>
            <a:r>
              <a:rPr lang="en-US" altLang="zh-TW" sz="1800" kern="100" dirty="0">
                <a:effectLst/>
                <a:latin typeface="+mn-lt"/>
                <a:cs typeface="Times New Roman" panose="02020603050405020304" pitchFamily="18" charset="0"/>
              </a:rPr>
              <a:t>G</a:t>
            </a:r>
            <a:r>
              <a:rPr lang="en-US" altLang="zh-TW" sz="1800" kern="100" baseline="-25000" dirty="0">
                <a:effectLst/>
                <a:latin typeface="+mn-lt"/>
                <a:cs typeface="Times New Roman" panose="02020603050405020304" pitchFamily="18" charset="0"/>
              </a:rPr>
              <a:t>0</a:t>
            </a:r>
            <a:r>
              <a:rPr lang="en-US" altLang="zh-TW" sz="1800" kern="100" dirty="0">
                <a:effectLst/>
                <a:latin typeface="+mn-lt"/>
                <a:cs typeface="Times New Roman" panose="02020603050405020304" pitchFamily="18" charset="0"/>
              </a:rPr>
              <a:t> + P</a:t>
            </a:r>
            <a:r>
              <a:rPr lang="en-US" altLang="zh-TW" sz="1800" kern="100" baseline="-25000" dirty="0">
                <a:effectLst/>
                <a:latin typeface="+mn-lt"/>
                <a:cs typeface="Times New Roman" panose="02020603050405020304" pitchFamily="18" charset="0"/>
              </a:rPr>
              <a:t>1</a:t>
            </a:r>
            <a:r>
              <a:rPr lang="en-US" altLang="zh-TW" sz="1800" kern="100" dirty="0">
                <a:effectLst/>
                <a:latin typeface="+mn-lt"/>
                <a:cs typeface="Times New Roman" panose="02020603050405020304" pitchFamily="18" charset="0"/>
              </a:rPr>
              <a:t>P</a:t>
            </a:r>
            <a:r>
              <a:rPr lang="en-US" altLang="zh-TW" sz="1800" kern="100" baseline="-25000" dirty="0">
                <a:effectLst/>
                <a:latin typeface="+mn-lt"/>
                <a:cs typeface="Times New Roman" panose="02020603050405020304" pitchFamily="18" charset="0"/>
              </a:rPr>
              <a:t>0</a:t>
            </a:r>
            <a:r>
              <a:rPr lang="en-US" altLang="zh-TW" sz="1800" kern="100" dirty="0">
                <a:effectLst/>
                <a:latin typeface="+mn-lt"/>
                <a:cs typeface="Times New Roman" panose="02020603050405020304" pitchFamily="18" charset="0"/>
              </a:rPr>
              <a:t>C</a:t>
            </a:r>
            <a:r>
              <a:rPr lang="en-US" altLang="zh-TW" sz="1800" kern="100" baseline="-25000" dirty="0">
                <a:effectLst/>
                <a:latin typeface="+mn-lt"/>
                <a:cs typeface="Times New Roman" panose="02020603050405020304" pitchFamily="18" charset="0"/>
              </a:rPr>
              <a:t>0</a:t>
            </a:r>
          </a:p>
          <a:p>
            <a:pPr marL="0" indent="0">
              <a:buNone/>
            </a:pPr>
            <a:endParaRPr lang="zh-TW" altLang="zh-TW" sz="1800" kern="100" dirty="0">
              <a:effectLst/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圖片 6" descr="一張含有 文字, 圖表, 行, 字型 的圖片&#10;&#10;AI 產生的內容可能不正確。">
            <a:extLst>
              <a:ext uri="{FF2B5EF4-FFF2-40B4-BE49-F238E27FC236}">
                <a16:creationId xmlns:a16="http://schemas.microsoft.com/office/drawing/2014/main" id="{80B8040F-042A-F61A-3C2C-FC1CBDB09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32" y="2630112"/>
            <a:ext cx="7994736" cy="282693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15AB85D-7D21-7420-343E-A7F1C29C7D7B}"/>
              </a:ext>
            </a:extLst>
          </p:cNvPr>
          <p:cNvSpPr txBox="1"/>
          <p:nvPr/>
        </p:nvSpPr>
        <p:spPr>
          <a:xfrm rot="5400000">
            <a:off x="2544025" y="1869954"/>
            <a:ext cx="32316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…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823413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DF0856-3517-30AA-37A9-F0D751C8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Specification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D90653C-2668-3F1D-6E05-2F58F58DB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97436"/>
              </p:ext>
            </p:extLst>
          </p:nvPr>
        </p:nvGraphicFramePr>
        <p:xfrm>
          <a:off x="1524000" y="3089998"/>
          <a:ext cx="60959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9994">
                  <a:extLst>
                    <a:ext uri="{9D8B030D-6E8A-4147-A177-3AD203B41FA5}">
                      <a16:colId xmlns:a16="http://schemas.microsoft.com/office/drawing/2014/main" val="3058585245"/>
                    </a:ext>
                  </a:extLst>
                </a:gridCol>
                <a:gridCol w="790188">
                  <a:extLst>
                    <a:ext uri="{9D8B030D-6E8A-4147-A177-3AD203B41FA5}">
                      <a16:colId xmlns:a16="http://schemas.microsoft.com/office/drawing/2014/main" val="1473130431"/>
                    </a:ext>
                  </a:extLst>
                </a:gridCol>
                <a:gridCol w="851026">
                  <a:extLst>
                    <a:ext uri="{9D8B030D-6E8A-4147-A177-3AD203B41FA5}">
                      <a16:colId xmlns:a16="http://schemas.microsoft.com/office/drawing/2014/main" val="278323241"/>
                    </a:ext>
                  </a:extLst>
                </a:gridCol>
                <a:gridCol w="606582">
                  <a:extLst>
                    <a:ext uri="{9D8B030D-6E8A-4147-A177-3AD203B41FA5}">
                      <a16:colId xmlns:a16="http://schemas.microsoft.com/office/drawing/2014/main" val="509471615"/>
                    </a:ext>
                  </a:extLst>
                </a:gridCol>
                <a:gridCol w="1898209">
                  <a:extLst>
                    <a:ext uri="{9D8B030D-6E8A-4147-A177-3AD203B41FA5}">
                      <a16:colId xmlns:a16="http://schemas.microsoft.com/office/drawing/2014/main" val="3414899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Module</a:t>
                      </a:r>
                      <a:endParaRPr lang="zh-TW" altLang="en-US" sz="16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r>
                        <a:rPr lang="en-US" altLang="zh-TW" sz="1600" dirty="0"/>
                        <a:t>I/O ports Specifications</a:t>
                      </a:r>
                      <a:endParaRPr lang="zh-TW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579203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r>
                        <a:rPr lang="en-US" altLang="zh-TW" sz="1600" dirty="0"/>
                        <a:t>top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Name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Signal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Bits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Signal Explanation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543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First operand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6085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B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Second operand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4059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Cin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Carry in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0820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Output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Sum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5034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Cout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output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Carry out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5542"/>
                  </a:ext>
                </a:extLst>
              </a:tr>
            </a:tbl>
          </a:graphicData>
        </a:graphic>
      </p:graphicFrame>
      <p:sp>
        <p:nvSpPr>
          <p:cNvPr id="9" name="矩形: 圓角 8">
            <a:extLst>
              <a:ext uri="{FF2B5EF4-FFF2-40B4-BE49-F238E27FC236}">
                <a16:creationId xmlns:a16="http://schemas.microsoft.com/office/drawing/2014/main" id="{B537A564-88E8-A3B4-3AB1-FC13FC619D79}"/>
              </a:ext>
            </a:extLst>
          </p:cNvPr>
          <p:cNvSpPr/>
          <p:nvPr/>
        </p:nvSpPr>
        <p:spPr>
          <a:xfrm>
            <a:off x="3022637" y="1466662"/>
            <a:ext cx="3098725" cy="1403287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9CC32F4-354A-25DC-653F-1F2F168C8CD5}"/>
              </a:ext>
            </a:extLst>
          </p:cNvPr>
          <p:cNvSpPr txBox="1"/>
          <p:nvPr/>
        </p:nvSpPr>
        <p:spPr>
          <a:xfrm>
            <a:off x="4231385" y="1812414"/>
            <a:ext cx="681228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200" dirty="0"/>
              <a:t>top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59F8939-9565-118B-06E0-EB02D943CC67}"/>
              </a:ext>
            </a:extLst>
          </p:cNvPr>
          <p:cNvCxnSpPr>
            <a:cxnSpLocks/>
          </p:cNvCxnSpPr>
          <p:nvPr/>
        </p:nvCxnSpPr>
        <p:spPr>
          <a:xfrm>
            <a:off x="2192737" y="1756372"/>
            <a:ext cx="829900" cy="0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3DDE44B-5D84-6C8F-5C81-8FFF7B1B0CEB}"/>
              </a:ext>
            </a:extLst>
          </p:cNvPr>
          <p:cNvCxnSpPr>
            <a:cxnSpLocks/>
          </p:cNvCxnSpPr>
          <p:nvPr/>
        </p:nvCxnSpPr>
        <p:spPr>
          <a:xfrm>
            <a:off x="2476412" y="1616386"/>
            <a:ext cx="262550" cy="265878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31C60C1-491F-4756-1C6B-4FE5E5A68699}"/>
              </a:ext>
            </a:extLst>
          </p:cNvPr>
          <p:cNvCxnSpPr>
            <a:cxnSpLocks/>
          </p:cNvCxnSpPr>
          <p:nvPr/>
        </p:nvCxnSpPr>
        <p:spPr>
          <a:xfrm>
            <a:off x="2192737" y="2176159"/>
            <a:ext cx="829900" cy="0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34E3C1E-981D-779F-6BCB-974C2B09C5F5}"/>
              </a:ext>
            </a:extLst>
          </p:cNvPr>
          <p:cNvCxnSpPr>
            <a:cxnSpLocks/>
          </p:cNvCxnSpPr>
          <p:nvPr/>
        </p:nvCxnSpPr>
        <p:spPr>
          <a:xfrm>
            <a:off x="2476412" y="2036173"/>
            <a:ext cx="262550" cy="265878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42849203-541C-2664-70A9-C2A1E21AEBDD}"/>
              </a:ext>
            </a:extLst>
          </p:cNvPr>
          <p:cNvCxnSpPr>
            <a:cxnSpLocks/>
          </p:cNvCxnSpPr>
          <p:nvPr/>
        </p:nvCxnSpPr>
        <p:spPr>
          <a:xfrm>
            <a:off x="2203300" y="2595946"/>
            <a:ext cx="829900" cy="0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BB1D1216-25C9-AD5B-4E0F-B1726404ECE0}"/>
              </a:ext>
            </a:extLst>
          </p:cNvPr>
          <p:cNvCxnSpPr>
            <a:cxnSpLocks/>
          </p:cNvCxnSpPr>
          <p:nvPr/>
        </p:nvCxnSpPr>
        <p:spPr>
          <a:xfrm>
            <a:off x="2486975" y="2455960"/>
            <a:ext cx="262550" cy="265878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ED08999-7C83-40FD-5EFB-1F3493BFADA3}"/>
              </a:ext>
            </a:extLst>
          </p:cNvPr>
          <p:cNvCxnSpPr>
            <a:cxnSpLocks/>
          </p:cNvCxnSpPr>
          <p:nvPr/>
        </p:nvCxnSpPr>
        <p:spPr>
          <a:xfrm>
            <a:off x="6127399" y="1851508"/>
            <a:ext cx="829900" cy="0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2E21D85-E8E8-746F-5134-69FC7C210B59}"/>
              </a:ext>
            </a:extLst>
          </p:cNvPr>
          <p:cNvCxnSpPr>
            <a:cxnSpLocks/>
          </p:cNvCxnSpPr>
          <p:nvPr/>
        </p:nvCxnSpPr>
        <p:spPr>
          <a:xfrm>
            <a:off x="6411074" y="1711522"/>
            <a:ext cx="262550" cy="265878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00212C3-CF85-0B16-062B-6E866148EC90}"/>
              </a:ext>
            </a:extLst>
          </p:cNvPr>
          <p:cNvCxnSpPr>
            <a:cxnSpLocks/>
          </p:cNvCxnSpPr>
          <p:nvPr/>
        </p:nvCxnSpPr>
        <p:spPr>
          <a:xfrm>
            <a:off x="6121362" y="2391559"/>
            <a:ext cx="829900" cy="0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069C7D9-6FCD-D0B7-BE7F-54FFE41AF2E9}"/>
              </a:ext>
            </a:extLst>
          </p:cNvPr>
          <p:cNvCxnSpPr>
            <a:cxnSpLocks/>
          </p:cNvCxnSpPr>
          <p:nvPr/>
        </p:nvCxnSpPr>
        <p:spPr>
          <a:xfrm>
            <a:off x="6405037" y="2251573"/>
            <a:ext cx="262550" cy="265878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D13F793-90E7-0CF5-0140-2FD3640438B5}"/>
              </a:ext>
            </a:extLst>
          </p:cNvPr>
          <p:cNvSpPr txBox="1"/>
          <p:nvPr/>
        </p:nvSpPr>
        <p:spPr>
          <a:xfrm>
            <a:off x="1471169" y="1539531"/>
            <a:ext cx="70788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A[3:0]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F6234E5-B12A-C2CB-50F8-800A31364421}"/>
              </a:ext>
            </a:extLst>
          </p:cNvPr>
          <p:cNvSpPr txBox="1"/>
          <p:nvPr/>
        </p:nvSpPr>
        <p:spPr>
          <a:xfrm>
            <a:off x="1469660" y="1949556"/>
            <a:ext cx="69506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B</a:t>
            </a: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[3:0]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F51D24B-38BC-4BC8-0284-1C7AD42259A2}"/>
              </a:ext>
            </a:extLst>
          </p:cNvPr>
          <p:cNvSpPr txBox="1"/>
          <p:nvPr/>
        </p:nvSpPr>
        <p:spPr>
          <a:xfrm>
            <a:off x="7067141" y="1666843"/>
            <a:ext cx="66941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S</a:t>
            </a: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[3:0]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66BC1A9-F888-F0D0-A986-DF1DF60287C2}"/>
              </a:ext>
            </a:extLst>
          </p:cNvPr>
          <p:cNvSpPr txBox="1"/>
          <p:nvPr/>
        </p:nvSpPr>
        <p:spPr>
          <a:xfrm>
            <a:off x="1612233" y="2397187"/>
            <a:ext cx="42575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Cin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98BD176-4F33-13C1-2A71-A11DFDA3CFAC}"/>
              </a:ext>
            </a:extLst>
          </p:cNvPr>
          <p:cNvSpPr txBox="1"/>
          <p:nvPr/>
        </p:nvSpPr>
        <p:spPr>
          <a:xfrm>
            <a:off x="7106010" y="2206894"/>
            <a:ext cx="5411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Cout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01677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DDE3B-B28D-866B-49B9-B99BAE82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 commands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3423F09-A8D5-253C-C724-82BFF77C7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27419"/>
              </p:ext>
            </p:extLst>
          </p:nvPr>
        </p:nvGraphicFramePr>
        <p:xfrm>
          <a:off x="1527018" y="2064543"/>
          <a:ext cx="608996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0650">
                  <a:extLst>
                    <a:ext uri="{9D8B030D-6E8A-4147-A177-3AD203B41FA5}">
                      <a16:colId xmlns:a16="http://schemas.microsoft.com/office/drawing/2014/main" val="1368944011"/>
                    </a:ext>
                  </a:extLst>
                </a:gridCol>
                <a:gridCol w="1729211">
                  <a:extLst>
                    <a:ext uri="{9D8B030D-6E8A-4147-A177-3AD203B41FA5}">
                      <a16:colId xmlns:a16="http://schemas.microsoft.com/office/drawing/2014/main" val="3874026289"/>
                    </a:ext>
                  </a:extLst>
                </a:gridCol>
                <a:gridCol w="1880103">
                  <a:extLst>
                    <a:ext uri="{9D8B030D-6E8A-4147-A177-3AD203B41FA5}">
                      <a16:colId xmlns:a16="http://schemas.microsoft.com/office/drawing/2014/main" val="3572626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Simulation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Command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Example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095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RTL simulation for different data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make </a:t>
                      </a:r>
                      <a:r>
                        <a:rPr lang="en-US" altLang="zh-TW" sz="1200" dirty="0" err="1"/>
                        <a:t>rtlX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make rtl0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38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Dump waveform(no array)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make </a:t>
                      </a:r>
                      <a:r>
                        <a:rPr lang="en-US" altLang="zh-TW" sz="1200" dirty="0" err="1"/>
                        <a:t>rtlX</a:t>
                      </a:r>
                      <a:r>
                        <a:rPr lang="en-US" altLang="zh-TW" sz="1200" dirty="0"/>
                        <a:t> FSDB=1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make rtl0 FSDB=1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41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Dump waveform(with array)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make </a:t>
                      </a:r>
                      <a:r>
                        <a:rPr lang="en-US" altLang="zh-TW" sz="1200" dirty="0" err="1"/>
                        <a:t>rtlX</a:t>
                      </a:r>
                      <a:r>
                        <a:rPr lang="en-US" altLang="zh-TW" sz="1200" dirty="0"/>
                        <a:t> FSDB=2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make rtl0 FSDB=2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2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RTL simulation for all data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make </a:t>
                      </a:r>
                      <a:r>
                        <a:rPr lang="en-US" altLang="zh-TW" sz="1200" dirty="0" err="1"/>
                        <a:t>rtl_all</a:t>
                      </a:r>
                      <a:endParaRPr lang="zh-TW" altLang="en-US" sz="12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40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Open </a:t>
                      </a:r>
                      <a:r>
                        <a:rPr lang="en-US" altLang="zh-TW" sz="1200" dirty="0" err="1"/>
                        <a:t>nWave</a:t>
                      </a:r>
                      <a:r>
                        <a:rPr lang="en-US" altLang="zh-TW" sz="1200" dirty="0"/>
                        <a:t> with </a:t>
                      </a:r>
                      <a:r>
                        <a:rPr lang="en-US" altLang="zh-TW" sz="1200" dirty="0" err="1"/>
                        <a:t>fsdb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make </a:t>
                      </a:r>
                      <a:r>
                        <a:rPr lang="en-US" altLang="zh-TW" sz="1200" dirty="0" err="1"/>
                        <a:t>nWave</a:t>
                      </a:r>
                      <a:endParaRPr lang="zh-TW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37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Delete build file for simulation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make clean</a:t>
                      </a:r>
                      <a:endParaRPr lang="zh-TW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89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Compress homework to tar format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make tar</a:t>
                      </a:r>
                      <a:endParaRPr lang="zh-TW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60596"/>
                  </a:ext>
                </a:extLst>
              </a:tr>
            </a:tbl>
          </a:graphicData>
        </a:graphic>
      </p:graphicFrame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FACD226-8C5A-8DEF-47C8-683DDD3181EA}"/>
              </a:ext>
            </a:extLst>
          </p:cNvPr>
          <p:cNvCxnSpPr/>
          <p:nvPr/>
        </p:nvCxnSpPr>
        <p:spPr>
          <a:xfrm>
            <a:off x="5727826" y="3539906"/>
            <a:ext cx="1889156" cy="1491357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7458114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F710F-2644-9CCE-9F32-CA5B71CF2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55C84-43B7-ED38-25BE-9E8BF75B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485EB4-DEB6-0F0E-B6D9-B5D597A91F9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bg1">
                    <a:lumMod val="75000"/>
                  </a:schemeClr>
                </a:solidFill>
              </a:rPr>
              <a:t>作業內容說明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TW" altLang="en-US" sz="2400" dirty="0"/>
              <a:t>作業驗證說明</a:t>
            </a:r>
            <a:endParaRPr lang="en-US" altLang="zh-TW" sz="2400" dirty="0"/>
          </a:p>
          <a:p>
            <a:r>
              <a:rPr lang="zh-TW" altLang="en-US" sz="2400" dirty="0">
                <a:solidFill>
                  <a:schemeClr val="bg1">
                    <a:lumMod val="75000"/>
                  </a:schemeClr>
                </a:solidFill>
              </a:rPr>
              <a:t>作業繳交注意事項</a:t>
            </a:r>
          </a:p>
        </p:txBody>
      </p:sp>
    </p:spTree>
    <p:extLst>
      <p:ext uri="{BB962C8B-B14F-4D97-AF65-F5344CB8AC3E}">
        <p14:creationId xmlns:p14="http://schemas.microsoft.com/office/powerpoint/2010/main" val="197698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F1C7B6-D50E-5641-FA5D-E551A77C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correctness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4F6EC8-B3B3-989F-3081-5A99EF9478A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提供的測資</a:t>
            </a:r>
            <a:endParaRPr lang="en-US" altLang="zh-TW" dirty="0">
              <a:latin typeface="+mn-ea"/>
              <a:ea typeface="+mn-ea"/>
            </a:endParaRPr>
          </a:p>
          <a:p>
            <a:r>
              <a:rPr lang="en-US" altLang="zh-TW" dirty="0">
                <a:latin typeface="+mn-ea"/>
                <a:ea typeface="+mn-ea"/>
              </a:rPr>
              <a:t>Data1 (20%)</a:t>
            </a:r>
          </a:p>
          <a:p>
            <a:r>
              <a:rPr lang="en-US" altLang="zh-TW" dirty="0">
                <a:latin typeface="+mn-ea"/>
                <a:ea typeface="+mn-ea"/>
              </a:rPr>
              <a:t>Data2 (20%)</a:t>
            </a:r>
          </a:p>
          <a:p>
            <a:r>
              <a:rPr lang="en-US" altLang="zh-TW" dirty="0">
                <a:latin typeface="+mn-ea"/>
                <a:ea typeface="+mn-ea"/>
              </a:rPr>
              <a:t>Data3 (20%)</a:t>
            </a:r>
          </a:p>
          <a:p>
            <a:r>
              <a:rPr lang="zh-TW" altLang="en-US" dirty="0">
                <a:latin typeface="+mn-ea"/>
                <a:ea typeface="+mn-ea"/>
              </a:rPr>
              <a:t>隱藏測資 </a:t>
            </a:r>
            <a:r>
              <a:rPr lang="en-US" altLang="zh-TW" dirty="0">
                <a:latin typeface="+mn-ea"/>
                <a:ea typeface="+mn-ea"/>
              </a:rPr>
              <a:t>(</a:t>
            </a:r>
            <a:r>
              <a:rPr lang="zh-TW" altLang="en-US" dirty="0">
                <a:latin typeface="+mn-ea"/>
                <a:ea typeface="+mn-ea"/>
              </a:rPr>
              <a:t>助教</a:t>
            </a:r>
            <a:r>
              <a:rPr lang="en-US" altLang="zh-TW" dirty="0">
                <a:latin typeface="+mn-ea"/>
                <a:ea typeface="+mn-ea"/>
              </a:rPr>
              <a:t>Demo)</a:t>
            </a:r>
          </a:p>
          <a:p>
            <a:r>
              <a:rPr lang="en-US" altLang="zh-TW" dirty="0">
                <a:latin typeface="+mn-ea"/>
                <a:ea typeface="+mn-ea"/>
              </a:rPr>
              <a:t>Data4 (20%)</a:t>
            </a:r>
          </a:p>
          <a:p>
            <a:r>
              <a:rPr lang="en-US" altLang="zh-TW" dirty="0">
                <a:latin typeface="+mn-ea"/>
                <a:ea typeface="+mn-ea"/>
              </a:rPr>
              <a:t>Data5 (20%)</a:t>
            </a:r>
          </a:p>
          <a:p>
            <a:endParaRPr lang="en-US" altLang="zh-TW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8135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Office 佈景主題">
  <a:themeElements>
    <a:clrScheme name="1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佈景主題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1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佈景主題">
  <a:themeElements>
    <a:clrScheme name="1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佈景主題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1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</TotalTime>
  <Words>348</Words>
  <Application>Microsoft Office PowerPoint</Application>
  <PresentationFormat>如螢幕大小 (4:3)</PresentationFormat>
  <Paragraphs>113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標楷體</vt:lpstr>
      <vt:lpstr>Aptos</vt:lpstr>
      <vt:lpstr>Arial</vt:lpstr>
      <vt:lpstr>Cambria Math</vt:lpstr>
      <vt:lpstr>Copperplate Gothic Bold</vt:lpstr>
      <vt:lpstr>Times New Roman</vt:lpstr>
      <vt:lpstr>1_Office 佈景主題</vt:lpstr>
      <vt:lpstr>The 1st Homework  Carry Look-Ahead Adder</vt:lpstr>
      <vt:lpstr>Outline</vt:lpstr>
      <vt:lpstr>Outline</vt:lpstr>
      <vt:lpstr>Signal Introduction</vt:lpstr>
      <vt:lpstr>Carry Look-Ahead Adder Architecture</vt:lpstr>
      <vt:lpstr>Specification</vt:lpstr>
      <vt:lpstr>Simulation commands</vt:lpstr>
      <vt:lpstr>Outline</vt:lpstr>
      <vt:lpstr>Function correctness</vt:lpstr>
      <vt:lpstr>Outline</vt:lpstr>
      <vt:lpstr>作業繳交形式</vt:lpstr>
      <vt:lpstr>作業繳交期限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周韋棋</dc:creator>
  <cp:lastModifiedBy>周韋棋</cp:lastModifiedBy>
  <cp:revision>18</cp:revision>
  <dcterms:modified xsi:type="dcterms:W3CDTF">2025-03-01T09:46:34Z</dcterms:modified>
</cp:coreProperties>
</file>