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52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68" r:id="rId5"/>
    <p:sldId id="269" r:id="rId6"/>
    <p:sldId id="270" r:id="rId7"/>
    <p:sldId id="263" r:id="rId8"/>
    <p:sldId id="266" r:id="rId9"/>
    <p:sldId id="262" r:id="rId10"/>
    <p:sldId id="261" r:id="rId11"/>
    <p:sldId id="264" r:id="rId12"/>
    <p:sldId id="265" r:id="rId13"/>
    <p:sldId id="267" r:id="rId14"/>
  </p:sldIdLst>
  <p:sldSz cx="9144000" cy="6858000" type="screen4x3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84E427A-3D55-4303-BF80-6455036E1DE7}" styleName="佈景主題樣式 1 - 輔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8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7849685C-AD79-8E6D-881F-A2598CE68ED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76CED8F-3C69-10BE-01CF-69B80BF32A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CA2225-257B-4209-A951-6173863F7725}" type="datetimeFigureOut">
              <a:rPr lang="zh-TW" altLang="en-US" smtClean="0"/>
              <a:t>2025/3/3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353EFFB-8A24-B9E7-B477-2DB189D5630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D4EBD95-6E7C-CE5C-13A5-1D150A3F8F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B11537-1827-45BC-A59A-4083A200B99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2076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Times New Roman"/>
      </a:defRPr>
    </a:lvl1pPr>
    <a:lvl2pPr indent="228600" defTabSz="457200" latinLnBrk="0">
      <a:defRPr sz="1200">
        <a:latin typeface="+mn-lt"/>
        <a:ea typeface="+mn-ea"/>
        <a:cs typeface="+mn-cs"/>
        <a:sym typeface="Times New Roman"/>
      </a:defRPr>
    </a:lvl2pPr>
    <a:lvl3pPr indent="457200" defTabSz="457200" latinLnBrk="0">
      <a:defRPr sz="1200">
        <a:latin typeface="+mn-lt"/>
        <a:ea typeface="+mn-ea"/>
        <a:cs typeface="+mn-cs"/>
        <a:sym typeface="Times New Roman"/>
      </a:defRPr>
    </a:lvl3pPr>
    <a:lvl4pPr indent="685800" defTabSz="457200" latinLnBrk="0">
      <a:defRPr sz="1200">
        <a:latin typeface="+mn-lt"/>
        <a:ea typeface="+mn-ea"/>
        <a:cs typeface="+mn-cs"/>
        <a:sym typeface="Times New Roman"/>
      </a:defRPr>
    </a:lvl4pPr>
    <a:lvl5pPr indent="914400" defTabSz="457200" latinLnBrk="0">
      <a:defRPr sz="1200">
        <a:latin typeface="+mn-lt"/>
        <a:ea typeface="+mn-ea"/>
        <a:cs typeface="+mn-cs"/>
        <a:sym typeface="Times New Roman"/>
      </a:defRPr>
    </a:lvl5pPr>
    <a:lvl6pPr indent="1143000" defTabSz="457200" latinLnBrk="0">
      <a:defRPr sz="1200">
        <a:latin typeface="+mn-lt"/>
        <a:ea typeface="+mn-ea"/>
        <a:cs typeface="+mn-cs"/>
        <a:sym typeface="Times New Roman"/>
      </a:defRPr>
    </a:lvl6pPr>
    <a:lvl7pPr indent="1371600" defTabSz="457200" latinLnBrk="0">
      <a:defRPr sz="1200">
        <a:latin typeface="+mn-lt"/>
        <a:ea typeface="+mn-ea"/>
        <a:cs typeface="+mn-cs"/>
        <a:sym typeface="Times New Roman"/>
      </a:defRPr>
    </a:lvl7pPr>
    <a:lvl8pPr indent="1600200" defTabSz="457200" latinLnBrk="0">
      <a:defRPr sz="1200">
        <a:latin typeface="+mn-lt"/>
        <a:ea typeface="+mn-ea"/>
        <a:cs typeface="+mn-cs"/>
        <a:sym typeface="Times New Roman"/>
      </a:defRPr>
    </a:lvl8pPr>
    <a:lvl9pPr indent="1828800" defTabSz="457200" latinLnBrk="0"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圖片 12" descr="圖片 12"/>
          <p:cNvPicPr>
            <a:picLocks noChangeAspect="1"/>
          </p:cNvPicPr>
          <p:nvPr/>
        </p:nvPicPr>
        <p:blipFill>
          <a:blip r:embed="rId2"/>
          <a:srcRect l="31889" t="41212" r="56467" b="40849"/>
          <a:stretch>
            <a:fillRect/>
          </a:stretch>
        </p:blipFill>
        <p:spPr>
          <a:xfrm>
            <a:off x="0" y="45979"/>
            <a:ext cx="878542" cy="956942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6;p1"/>
          <p:cNvSpPr/>
          <p:nvPr/>
        </p:nvSpPr>
        <p:spPr>
          <a:xfrm flipV="1">
            <a:off x="754386" y="777263"/>
            <a:ext cx="7886701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sp>
        <p:nvSpPr>
          <p:cNvPr id="18" name="Google Shape;16;p1"/>
          <p:cNvSpPr/>
          <p:nvPr/>
        </p:nvSpPr>
        <p:spPr>
          <a:xfrm>
            <a:off x="121853" y="6414092"/>
            <a:ext cx="7886700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pic>
        <p:nvPicPr>
          <p:cNvPr id="19" name="圖片 11" descr="圖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4401" y="5771180"/>
            <a:ext cx="1245013" cy="1075442"/>
          </a:xfrm>
          <a:prstGeom prst="rect">
            <a:avLst/>
          </a:prstGeom>
          <a:ln w="12700">
            <a:miter lim="400000"/>
          </a:ln>
        </p:spPr>
      </p:pic>
      <p:sp>
        <p:nvSpPr>
          <p:cNvPr id="20" name="Google Shape;18;p1"/>
          <p:cNvSpPr txBox="1"/>
          <p:nvPr/>
        </p:nvSpPr>
        <p:spPr>
          <a:xfrm>
            <a:off x="73921" y="6526922"/>
            <a:ext cx="1362993" cy="301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100" tIns="35100" rIns="35100" bIns="35100">
            <a:spAutoFit/>
          </a:bodyPr>
          <a:lstStyle/>
          <a:p>
            <a:pPr algn="l">
              <a:defRPr sz="1300" b="1"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lang="en-US" altLang="zh-TW" sz="1500" dirty="0"/>
              <a:t>HDL</a:t>
            </a:r>
            <a:r>
              <a:rPr lang="zh-TW" altLang="en-US" sz="1500" dirty="0"/>
              <a:t> </a:t>
            </a:r>
            <a:r>
              <a:rPr lang="en-US" altLang="zh-TW" sz="1500" dirty="0"/>
              <a:t>2025</a:t>
            </a:r>
            <a:endParaRPr sz="1500" dirty="0"/>
          </a:p>
        </p:txBody>
      </p:sp>
      <p:sp>
        <p:nvSpPr>
          <p:cNvPr id="21" name="內文層級一…"/>
          <p:cNvSpPr txBox="1">
            <a:spLocks noGrp="1"/>
          </p:cNvSpPr>
          <p:nvPr>
            <p:ph type="body" sz="quarter" idx="1"/>
          </p:nvPr>
        </p:nvSpPr>
        <p:spPr>
          <a:xfrm>
            <a:off x="1143000" y="4290707"/>
            <a:ext cx="6858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1pPr>
            <a:lvl2pPr marL="0" indent="342865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2pPr>
            <a:lvl3pPr marL="0" indent="685731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3pPr>
            <a:lvl4pPr marL="0" indent="1028597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4pPr>
            <a:lvl5pPr marL="0" indent="1371463" algn="ctr">
              <a:buSzTx/>
              <a:buFontTx/>
              <a:buNone/>
              <a:defRPr sz="1800">
                <a:solidFill>
                  <a:schemeClr val="tx1"/>
                </a:solidFill>
                <a:latin typeface="+mn-ea"/>
                <a:ea typeface="+mn-ea"/>
              </a:defRPr>
            </a:lvl5pPr>
          </a:lstStyle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pic>
        <p:nvPicPr>
          <p:cNvPr id="22" name="圖片 8" descr="圖片 8"/>
          <p:cNvPicPr>
            <a:picLocks noChangeAspect="1"/>
          </p:cNvPicPr>
          <p:nvPr/>
        </p:nvPicPr>
        <p:blipFill>
          <a:blip r:embed="rId2"/>
          <a:srcRect l="31889" t="41212" r="35033" b="40849"/>
          <a:stretch>
            <a:fillRect/>
          </a:stretch>
        </p:blipFill>
        <p:spPr>
          <a:xfrm>
            <a:off x="0" y="46799"/>
            <a:ext cx="2495803" cy="95694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Google Shape;16;p1"/>
          <p:cNvSpPr/>
          <p:nvPr/>
        </p:nvSpPr>
        <p:spPr>
          <a:xfrm rot="10800000" flipH="1">
            <a:off x="802812" y="777263"/>
            <a:ext cx="8205536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sp>
        <p:nvSpPr>
          <p:cNvPr id="24" name="大標題文字"/>
          <p:cNvSpPr txBox="1">
            <a:spLocks noGrp="1"/>
          </p:cNvSpPr>
          <p:nvPr>
            <p:ph type="title"/>
          </p:nvPr>
        </p:nvSpPr>
        <p:spPr>
          <a:xfrm>
            <a:off x="1143000" y="1745188"/>
            <a:ext cx="6858000" cy="2387601"/>
          </a:xfrm>
          <a:prstGeom prst="rect">
            <a:avLst/>
          </a:prstGeom>
        </p:spPr>
        <p:txBody>
          <a:bodyPr/>
          <a:lstStyle>
            <a:lvl1pPr>
              <a:defRPr sz="4500">
                <a:latin typeface="+mn-ea"/>
                <a:ea typeface="+mn-ea"/>
              </a:defRPr>
            </a:lvl1pPr>
          </a:lstStyle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25" name="幻燈片編號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537480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23811E-112B-B99C-3581-DDF9A04C5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E2F52BE8-C1D8-85D3-3A39-81423B5C21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CB4B4D-7CA3-9044-876B-883B54F8677D}" type="slidenum">
              <a:rPr lang="en-US" altLang="zh-TW" smtClean="0"/>
              <a:t>‹#›</a:t>
            </a:fld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1F03EDB8-E7D0-E2F6-C152-AD8EC932204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43751" y="1208921"/>
            <a:ext cx="7915688" cy="466204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89510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2" descr="圖片 12"/>
          <p:cNvPicPr>
            <a:picLocks noChangeAspect="1"/>
          </p:cNvPicPr>
          <p:nvPr/>
        </p:nvPicPr>
        <p:blipFill>
          <a:blip r:embed="rId4"/>
          <a:srcRect l="31889" t="41212" r="56467" b="40849"/>
          <a:stretch>
            <a:fillRect/>
          </a:stretch>
        </p:blipFill>
        <p:spPr>
          <a:xfrm>
            <a:off x="0" y="45979"/>
            <a:ext cx="878542" cy="956942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大標題文字"/>
          <p:cNvSpPr txBox="1">
            <a:spLocks noGrp="1"/>
          </p:cNvSpPr>
          <p:nvPr>
            <p:ph type="title"/>
          </p:nvPr>
        </p:nvSpPr>
        <p:spPr>
          <a:xfrm>
            <a:off x="843751" y="185335"/>
            <a:ext cx="8125839" cy="532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 err="1"/>
              <a:t>大標題文字</a:t>
            </a:r>
            <a:endParaRPr dirty="0"/>
          </a:p>
        </p:txBody>
      </p:sp>
      <p:sp>
        <p:nvSpPr>
          <p:cNvPr id="4" name="內文層級一…"/>
          <p:cNvSpPr txBox="1">
            <a:spLocks noGrp="1"/>
          </p:cNvSpPr>
          <p:nvPr>
            <p:ph type="body" idx="1"/>
          </p:nvPr>
        </p:nvSpPr>
        <p:spPr>
          <a:xfrm>
            <a:off x="136836" y="979378"/>
            <a:ext cx="8870328" cy="5286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rPr dirty="0" err="1"/>
              <a:t>內文層級一</a:t>
            </a:r>
            <a:endParaRPr dirty="0"/>
          </a:p>
          <a:p>
            <a:pPr lvl="1"/>
            <a:r>
              <a:rPr dirty="0" err="1"/>
              <a:t>內文層級二</a:t>
            </a:r>
            <a:endParaRPr dirty="0"/>
          </a:p>
          <a:p>
            <a:pPr lvl="2"/>
            <a:r>
              <a:rPr dirty="0" err="1"/>
              <a:t>內文層級三</a:t>
            </a:r>
            <a:endParaRPr dirty="0"/>
          </a:p>
          <a:p>
            <a:pPr lvl="3"/>
            <a:r>
              <a:rPr dirty="0" err="1"/>
              <a:t>內文層級四</a:t>
            </a:r>
            <a:endParaRPr dirty="0"/>
          </a:p>
          <a:p>
            <a:pPr lvl="4"/>
            <a:r>
              <a:rPr dirty="0" err="1"/>
              <a:t>內文層級五</a:t>
            </a:r>
            <a:endParaRPr dirty="0"/>
          </a:p>
        </p:txBody>
      </p:sp>
      <p:sp>
        <p:nvSpPr>
          <p:cNvPr id="5" name="Google Shape;16;p1"/>
          <p:cNvSpPr/>
          <p:nvPr/>
        </p:nvSpPr>
        <p:spPr>
          <a:xfrm rot="10800000" flipH="1">
            <a:off x="804343" y="777263"/>
            <a:ext cx="8204655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  <a:lin ang="10800000"/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sp>
        <p:nvSpPr>
          <p:cNvPr id="6" name="Google Shape;16;p1"/>
          <p:cNvSpPr/>
          <p:nvPr/>
        </p:nvSpPr>
        <p:spPr>
          <a:xfrm>
            <a:off x="121853" y="6414092"/>
            <a:ext cx="7886700" cy="45720"/>
          </a:xfrm>
          <a:prstGeom prst="rect">
            <a:avLst/>
          </a:prstGeom>
          <a:gradFill>
            <a:gsLst>
              <a:gs pos="0">
                <a:srgbClr val="6F0000"/>
              </a:gs>
              <a:gs pos="50000">
                <a:srgbClr val="A10000"/>
              </a:gs>
              <a:gs pos="100000">
                <a:srgbClr val="C00000"/>
              </a:gs>
            </a:gsLst>
          </a:gradFill>
          <a:ln w="12700">
            <a:miter lim="400000"/>
          </a:ln>
        </p:spPr>
        <p:txBody>
          <a:bodyPr lIns="45719" rIns="45719" anchor="ctr"/>
          <a:lstStyle/>
          <a:p>
            <a:pPr>
              <a:defRPr b="1"/>
            </a:pPr>
            <a:endParaRPr/>
          </a:p>
        </p:txBody>
      </p:sp>
      <p:pic>
        <p:nvPicPr>
          <p:cNvPr id="7" name="圖片 11" descr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4401" y="5771180"/>
            <a:ext cx="1245013" cy="1075442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Google Shape;18;p1"/>
          <p:cNvSpPr txBox="1"/>
          <p:nvPr/>
        </p:nvSpPr>
        <p:spPr>
          <a:xfrm>
            <a:off x="73921" y="6526922"/>
            <a:ext cx="1374869" cy="30171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35100" tIns="35100" rIns="35100" bIns="35100">
            <a:spAutoFit/>
          </a:bodyPr>
          <a:lstStyle/>
          <a:p>
            <a:pPr algn="l">
              <a:defRPr sz="1300" b="1">
                <a:latin typeface="Copperplate Gothic Bold"/>
                <a:ea typeface="Copperplate Gothic Bold"/>
                <a:cs typeface="Copperplate Gothic Bold"/>
                <a:sym typeface="Copperplate Gothic Bold"/>
              </a:defRPr>
            </a:pPr>
            <a:r>
              <a:rPr lang="en-US" sz="1500" dirty="0"/>
              <a:t>HDL</a:t>
            </a:r>
            <a:r>
              <a:rPr sz="1500" dirty="0"/>
              <a:t> 202</a:t>
            </a:r>
            <a:r>
              <a:rPr lang="en-US" sz="1500" dirty="0"/>
              <a:t>5</a:t>
            </a:r>
            <a:endParaRPr sz="1500" dirty="0"/>
          </a:p>
        </p:txBody>
      </p:sp>
      <p:sp>
        <p:nvSpPr>
          <p:cNvPr id="9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568234" y="6533446"/>
            <a:ext cx="259005" cy="2565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 algn="ctr">
              <a:defRPr sz="1300">
                <a:latin typeface="標楷體"/>
                <a:ea typeface="標楷體"/>
                <a:cs typeface="標楷體"/>
                <a:sym typeface="標楷體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80935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</p:sldLayoutIdLst>
  <p:transition spd="med"/>
  <p:txStyles>
    <p:titleStyle>
      <a:lvl1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chemeClr val="tx1"/>
          </a:solidFill>
          <a:uFillTx/>
          <a:latin typeface="+mn-ea"/>
          <a:ea typeface="+mn-ea"/>
          <a:cs typeface="+mn-cs"/>
          <a:sym typeface="Times New Roman"/>
        </a:defRPr>
      </a:lvl1pPr>
      <a:lvl2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2pPr>
      <a:lvl3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3pPr>
      <a:lvl4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4pPr>
      <a:lvl5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5pPr>
      <a:lvl6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6pPr>
      <a:lvl7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7pPr>
      <a:lvl8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8pPr>
      <a:lvl9pPr marL="0" marR="0" indent="0" algn="ctr" defTabSz="685731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200" b="1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9pPr>
    </p:titleStyle>
    <p:bodyStyle>
      <a:lvl1pPr marL="171434" marR="0" indent="-171434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1pPr>
      <a:lvl2pPr marL="531444" marR="0" indent="-188577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2pPr>
      <a:lvl3pPr marL="895261" marR="0" indent="-209530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3pPr>
      <a:lvl4pPr marL="1264317" marR="0" indent="-235721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4pPr>
      <a:lvl5pPr marL="1640858" marR="0" indent="-269396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chemeClr val="tx1"/>
          </a:solidFill>
          <a:uFillTx/>
          <a:latin typeface="標楷體" panose="03000509000000000000" pitchFamily="65" charset="-120"/>
          <a:ea typeface="標楷體" panose="03000509000000000000" pitchFamily="65" charset="-120"/>
          <a:cs typeface="+mn-cs"/>
          <a:sym typeface="Times New Roman"/>
        </a:defRPr>
      </a:lvl5pPr>
      <a:lvl6pPr marL="2004447" marR="0" indent="-290118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6pPr>
      <a:lvl7pPr marL="2347312" marR="0" indent="-290118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7pPr>
      <a:lvl8pPr marL="2690179" marR="0" indent="-290118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8pPr>
      <a:lvl9pPr marL="3033046" marR="0" indent="-290118" algn="l" defTabSz="685731" latinLnBrk="0">
        <a:lnSpc>
          <a:spcPct val="9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2200" b="0" i="0" u="none" strike="noStrike" cap="none" spc="0" baseline="0">
          <a:solidFill>
            <a:srgbClr val="8E2D25"/>
          </a:solidFill>
          <a:uFillTx/>
          <a:latin typeface="+mn-lt"/>
          <a:ea typeface="+mn-ea"/>
          <a:cs typeface="+mn-cs"/>
          <a:sym typeface="Times New Roman"/>
        </a:defRPr>
      </a:lvl9pPr>
    </p:bodyStyle>
    <p:other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1pPr>
      <a:lvl2pPr marL="0" marR="0" indent="457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2pPr>
      <a:lvl3pPr marL="0" marR="0" indent="914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3pPr>
      <a:lvl4pPr marL="0" marR="0" indent="1371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4pPr>
      <a:lvl5pPr marL="0" marR="0" indent="18288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5pPr>
      <a:lvl6pPr marL="0" marR="0" indent="22860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6pPr>
      <a:lvl7pPr marL="0" marR="0" indent="27432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7pPr>
      <a:lvl8pPr marL="0" marR="0" indent="32004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8pPr>
      <a:lvl9pPr marL="0" marR="0" indent="365760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標楷體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按兩下來編輯"/>
          <p:cNvSpPr txBox="1"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2800" dirty="0"/>
              <a:t>Lecturer:</a:t>
            </a:r>
            <a:r>
              <a:rPr lang="zh-TW" altLang="en-US" sz="2800" dirty="0"/>
              <a:t>周韋棋</a:t>
            </a:r>
          </a:p>
          <a:p>
            <a:endParaRPr sz="2800" dirty="0"/>
          </a:p>
        </p:txBody>
      </p:sp>
      <p:sp>
        <p:nvSpPr>
          <p:cNvPr id="57" name="按兩下來編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TW" sz="4800" dirty="0">
                <a:latin typeface="+mn-lt"/>
              </a:rPr>
              <a:t>The 2</a:t>
            </a:r>
            <a:r>
              <a:rPr lang="en-US" altLang="zh-TW" sz="4800" spc="-7" baseline="30000" dirty="0">
                <a:latin typeface="+mn-lt"/>
              </a:rPr>
              <a:t>nd</a:t>
            </a:r>
            <a:r>
              <a:rPr lang="en-US" altLang="zh-TW" sz="4800" spc="-7" dirty="0">
                <a:latin typeface="+mn-lt"/>
              </a:rPr>
              <a:t> </a:t>
            </a:r>
            <a:r>
              <a:rPr lang="en-US" altLang="zh-TW" sz="4800" spc="-5" dirty="0">
                <a:latin typeface="+mn-lt"/>
              </a:rPr>
              <a:t>Homework</a:t>
            </a:r>
            <a:br>
              <a:rPr lang="en-US" altLang="zh-TW" sz="4800" spc="-5" dirty="0">
                <a:latin typeface="+mn-lt"/>
              </a:rPr>
            </a:br>
            <a:br>
              <a:rPr lang="en-US" altLang="zh-TW" sz="4800" spc="-5" dirty="0">
                <a:latin typeface="+mn-lt"/>
              </a:rPr>
            </a:br>
            <a:r>
              <a:rPr lang="en-US" altLang="zh-TW" sz="4800" spc="-5" dirty="0">
                <a:latin typeface="+mn-lt"/>
              </a:rPr>
              <a:t>Run Length Encoding</a:t>
            </a:r>
            <a:endParaRPr dirty="0">
              <a:latin typeface="+mn-lt"/>
            </a:endParaRPr>
          </a:p>
        </p:txBody>
      </p:sp>
      <p:sp>
        <p:nvSpPr>
          <p:cNvPr id="58" name="幻燈片編號"/>
          <p:cNvSpPr txBox="1">
            <a:spLocks noGrp="1"/>
          </p:cNvSpPr>
          <p:nvPr>
            <p:ph type="sldNum" sz="quarter" idx="2"/>
          </p:nvPr>
        </p:nvSpPr>
        <p:spPr>
          <a:xfrm>
            <a:off x="4606950" y="6533446"/>
            <a:ext cx="181573" cy="25654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</a:t>
            </a:fld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F1C7B6-D50E-5641-FA5D-E551A77C9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 correctness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6EC8-B3B3-989F-3081-5A99EF9478A8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TW" altLang="en-US" dirty="0">
                <a:latin typeface="+mn-ea"/>
                <a:ea typeface="+mn-ea"/>
              </a:rPr>
              <a:t>提供的測資</a:t>
            </a:r>
            <a:endParaRPr lang="en-US" altLang="zh-TW" dirty="0">
              <a:latin typeface="+mn-ea"/>
              <a:ea typeface="+mn-ea"/>
            </a:endParaRPr>
          </a:p>
          <a:p>
            <a:r>
              <a:rPr lang="en-US" altLang="zh-TW" dirty="0">
                <a:latin typeface="+mn-ea"/>
                <a:ea typeface="+mn-ea"/>
              </a:rPr>
              <a:t>Data1 (20%)</a:t>
            </a:r>
          </a:p>
          <a:p>
            <a:r>
              <a:rPr lang="en-US" altLang="zh-TW" dirty="0">
                <a:latin typeface="+mn-ea"/>
                <a:ea typeface="+mn-ea"/>
              </a:rPr>
              <a:t>Data2 (20%)</a:t>
            </a:r>
          </a:p>
          <a:p>
            <a:r>
              <a:rPr lang="en-US" altLang="zh-TW" dirty="0">
                <a:latin typeface="+mn-ea"/>
                <a:ea typeface="+mn-ea"/>
              </a:rPr>
              <a:t>Data3 (20%)</a:t>
            </a:r>
          </a:p>
          <a:p>
            <a:r>
              <a:rPr lang="zh-TW" altLang="en-US" dirty="0">
                <a:latin typeface="+mn-ea"/>
                <a:ea typeface="+mn-ea"/>
              </a:rPr>
              <a:t>隱藏測資 </a:t>
            </a:r>
            <a:r>
              <a:rPr lang="en-US" altLang="zh-TW" dirty="0">
                <a:latin typeface="+mn-ea"/>
                <a:ea typeface="+mn-ea"/>
              </a:rPr>
              <a:t>(</a:t>
            </a:r>
            <a:r>
              <a:rPr lang="zh-TW" altLang="en-US" dirty="0">
                <a:latin typeface="+mn-ea"/>
                <a:ea typeface="+mn-ea"/>
              </a:rPr>
              <a:t>助教</a:t>
            </a:r>
            <a:r>
              <a:rPr lang="en-US" altLang="zh-TW" dirty="0">
                <a:latin typeface="+mn-ea"/>
                <a:ea typeface="+mn-ea"/>
              </a:rPr>
              <a:t>Demo)</a:t>
            </a:r>
          </a:p>
          <a:p>
            <a:r>
              <a:rPr lang="en-US" altLang="zh-TW" dirty="0">
                <a:latin typeface="+mn-ea"/>
                <a:ea typeface="+mn-ea"/>
              </a:rPr>
              <a:t>Data4 (20%)</a:t>
            </a:r>
          </a:p>
          <a:p>
            <a:r>
              <a:rPr lang="en-US" altLang="zh-TW" dirty="0">
                <a:latin typeface="+mn-ea"/>
                <a:ea typeface="+mn-ea"/>
              </a:rPr>
              <a:t>Data5 (20%)</a:t>
            </a:r>
          </a:p>
          <a:p>
            <a:endParaRPr lang="en-US" altLang="zh-TW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781359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50B01-D299-2F97-7895-02B21C89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4D44F4-BFBD-29FE-0817-74B473DD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AC591C8-C562-E3EB-932C-CE9A6DEA72B0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作業內容說明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作業驗證說明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2400" dirty="0"/>
              <a:t>作業繳交注意事項</a:t>
            </a:r>
          </a:p>
        </p:txBody>
      </p:sp>
    </p:spTree>
    <p:extLst>
      <p:ext uri="{BB962C8B-B14F-4D97-AF65-F5344CB8AC3E}">
        <p14:creationId xmlns:p14="http://schemas.microsoft.com/office/powerpoint/2010/main" val="835720822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3FAD2A-40EC-3D4E-3572-5842111E9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作業繳交形式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EFE46226-AB65-304D-69DE-FA453865CAE8}"/>
              </a:ext>
            </a:extLst>
          </p:cNvPr>
          <p:cNvSpPr txBox="1"/>
          <p:nvPr/>
        </p:nvSpPr>
        <p:spPr>
          <a:xfrm>
            <a:off x="1185193" y="3965418"/>
            <a:ext cx="134267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StudentID.tar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FE09BBFB-181A-FF2F-3572-EC19565DD4A2}"/>
              </a:ext>
            </a:extLst>
          </p:cNvPr>
          <p:cNvCxnSpPr>
            <a:cxnSpLocks/>
          </p:cNvCxnSpPr>
          <p:nvPr/>
        </p:nvCxnSpPr>
        <p:spPr>
          <a:xfrm>
            <a:off x="2527866" y="3428999"/>
            <a:ext cx="1072550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322241C8-F7EC-5DC5-C59F-35B02EC296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8845" y="1110585"/>
            <a:ext cx="944773" cy="74316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561F690-C1F0-D878-4188-027ABC9066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8983" y="2384669"/>
            <a:ext cx="944773" cy="743168"/>
          </a:xfrm>
          <a:prstGeom prst="rect">
            <a:avLst/>
          </a:prstGeom>
        </p:spPr>
      </p:pic>
      <p:pic>
        <p:nvPicPr>
          <p:cNvPr id="9" name="Picture 2" descr="TAR file format symbol icon | Freepik">
            <a:extLst>
              <a:ext uri="{FF2B5EF4-FFF2-40B4-BE49-F238E27FC236}">
                <a16:creationId xmlns:a16="http://schemas.microsoft.com/office/drawing/2014/main" id="{251C14CE-806E-056B-3C7F-58EDC8948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403" y="2930379"/>
            <a:ext cx="947829" cy="947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456BC8B-C4D1-56A6-3D05-B7082561C2D4}"/>
              </a:ext>
            </a:extLst>
          </p:cNvPr>
          <p:cNvSpPr txBox="1"/>
          <p:nvPr/>
        </p:nvSpPr>
        <p:spPr>
          <a:xfrm>
            <a:off x="5555496" y="1853753"/>
            <a:ext cx="425756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sim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7C43265F-1A99-15E3-17B5-1647EBEF4C9F}"/>
              </a:ext>
            </a:extLst>
          </p:cNvPr>
          <p:cNvSpPr txBox="1"/>
          <p:nvPr/>
        </p:nvSpPr>
        <p:spPr>
          <a:xfrm>
            <a:off x="5567695" y="3127837"/>
            <a:ext cx="36163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/>
              <a:t>src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pic>
        <p:nvPicPr>
          <p:cNvPr id="1028" name="Picture 4" descr="File - Free files and folders icons">
            <a:extLst>
              <a:ext uri="{FF2B5EF4-FFF2-40B4-BE49-F238E27FC236}">
                <a16:creationId xmlns:a16="http://schemas.microsoft.com/office/drawing/2014/main" id="{8C00509A-88CF-E70E-4AA1-FEFB865B8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2044" y="3641453"/>
            <a:ext cx="901574" cy="90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EBF1023F-AF21-FC26-9CFA-AD1911E09049}"/>
              </a:ext>
            </a:extLst>
          </p:cNvPr>
          <p:cNvSpPr txBox="1"/>
          <p:nvPr/>
        </p:nvSpPr>
        <p:spPr>
          <a:xfrm>
            <a:off x="5329885" y="4601370"/>
            <a:ext cx="925892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Makefile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B093BBA1-124C-FBCE-BF2E-5AB019510FB7}"/>
              </a:ext>
            </a:extLst>
          </p:cNvPr>
          <p:cNvCxnSpPr>
            <a:cxnSpLocks/>
          </p:cNvCxnSpPr>
          <p:nvPr/>
        </p:nvCxnSpPr>
        <p:spPr>
          <a:xfrm flipV="1">
            <a:off x="3869402" y="1853753"/>
            <a:ext cx="1170844" cy="114140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54551AFB-91AA-EA85-AECA-EA00963858D6}"/>
              </a:ext>
            </a:extLst>
          </p:cNvPr>
          <p:cNvCxnSpPr>
            <a:cxnSpLocks/>
          </p:cNvCxnSpPr>
          <p:nvPr/>
        </p:nvCxnSpPr>
        <p:spPr>
          <a:xfrm flipV="1">
            <a:off x="3886025" y="2825700"/>
            <a:ext cx="1287135" cy="47110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89D4ED3-793B-87F1-3DF6-FC9297E550F6}"/>
              </a:ext>
            </a:extLst>
          </p:cNvPr>
          <p:cNvCxnSpPr>
            <a:cxnSpLocks/>
          </p:cNvCxnSpPr>
          <p:nvPr/>
        </p:nvCxnSpPr>
        <p:spPr>
          <a:xfrm>
            <a:off x="3881664" y="3623048"/>
            <a:ext cx="1291496" cy="507875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F4D85C-F15F-D223-8692-182DF74968CB}"/>
              </a:ext>
            </a:extLst>
          </p:cNvPr>
          <p:cNvSpPr txBox="1"/>
          <p:nvPr/>
        </p:nvSpPr>
        <p:spPr>
          <a:xfrm>
            <a:off x="7114821" y="944179"/>
            <a:ext cx="1262527" cy="1015663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sz="2000" dirty="0"/>
              <a:t>top_tb.sv</a:t>
            </a:r>
          </a:p>
          <a:p>
            <a:r>
              <a:rPr kumimoji="1" lang="en-US" altLang="zh-TW" sz="2000" dirty="0"/>
              <a:t>data.dat</a:t>
            </a:r>
          </a:p>
          <a:p>
            <a:r>
              <a:rPr kumimoji="1" lang="en-US" altLang="zh-TW" sz="2000" dirty="0"/>
              <a:t>ans.dat</a:t>
            </a:r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B021E447-873F-885B-5AB9-281BE5FA2374}"/>
              </a:ext>
            </a:extLst>
          </p:cNvPr>
          <p:cNvCxnSpPr>
            <a:cxnSpLocks/>
          </p:cNvCxnSpPr>
          <p:nvPr/>
        </p:nvCxnSpPr>
        <p:spPr>
          <a:xfrm>
            <a:off x="6376532" y="1514397"/>
            <a:ext cx="60248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2BFBBD4-D8AC-E590-47F4-BDA064BC6211}"/>
              </a:ext>
            </a:extLst>
          </p:cNvPr>
          <p:cNvSpPr txBox="1"/>
          <p:nvPr/>
        </p:nvSpPr>
        <p:spPr>
          <a:xfrm>
            <a:off x="7092071" y="2625645"/>
            <a:ext cx="1853890" cy="400110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kumimoji="1" lang="en-US" altLang="zh-TW" sz="2000" dirty="0"/>
              <a:t>your design (.v)</a:t>
            </a:r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79EDAC03-408D-E0A7-0DF1-4FA545563BE1}"/>
              </a:ext>
            </a:extLst>
          </p:cNvPr>
          <p:cNvCxnSpPr>
            <a:cxnSpLocks/>
          </p:cNvCxnSpPr>
          <p:nvPr/>
        </p:nvCxnSpPr>
        <p:spPr>
          <a:xfrm>
            <a:off x="6356670" y="2825700"/>
            <a:ext cx="602487" cy="0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6CDCD035-DAAA-2742-2486-480FCDF80AE5}"/>
              </a:ext>
            </a:extLst>
          </p:cNvPr>
          <p:cNvCxnSpPr>
            <a:cxnSpLocks/>
          </p:cNvCxnSpPr>
          <p:nvPr/>
        </p:nvCxnSpPr>
        <p:spPr>
          <a:xfrm>
            <a:off x="3807497" y="3967876"/>
            <a:ext cx="1365663" cy="1436643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4" descr="File - Free files and folders icons">
            <a:extLst>
              <a:ext uri="{FF2B5EF4-FFF2-40B4-BE49-F238E27FC236}">
                <a16:creationId xmlns:a16="http://schemas.microsoft.com/office/drawing/2014/main" id="{B01C6583-C10E-BA99-97CA-404D11A66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4203" y="5029043"/>
            <a:ext cx="901574" cy="901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文字方塊 26">
            <a:extLst>
              <a:ext uri="{FF2B5EF4-FFF2-40B4-BE49-F238E27FC236}">
                <a16:creationId xmlns:a16="http://schemas.microsoft.com/office/drawing/2014/main" id="{A9DFC33A-364C-EDE7-1F8E-855C2B1B295F}"/>
              </a:ext>
            </a:extLst>
          </p:cNvPr>
          <p:cNvSpPr txBox="1"/>
          <p:nvPr/>
        </p:nvSpPr>
        <p:spPr>
          <a:xfrm>
            <a:off x="5315361" y="5988960"/>
            <a:ext cx="104130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/>
              <a:t>StudentID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2730141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D3FE0F-7F9B-8065-D1C7-3BAC0DA5A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作業繳交期限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64470D5-4D2C-1C58-2B7E-67B2A3C2D7A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2025/03/25(</a:t>
            </a:r>
            <a:r>
              <a:rPr lang="zh-TW" altLang="en-US" dirty="0">
                <a:latin typeface="+mn-lt"/>
              </a:rPr>
              <a:t>二</a:t>
            </a:r>
            <a:r>
              <a:rPr lang="en-US" altLang="zh-TW" dirty="0">
                <a:latin typeface="+mn-lt"/>
              </a:rPr>
              <a:t>) 14:00</a:t>
            </a:r>
            <a:r>
              <a:rPr lang="zh-TW" altLang="en-US" dirty="0">
                <a:latin typeface="+mn-lt"/>
              </a:rPr>
              <a:t>前繳交</a:t>
            </a:r>
            <a:endParaRPr lang="en-US" altLang="zh-TW" dirty="0">
              <a:latin typeface="+mn-lt"/>
            </a:endParaRPr>
          </a:p>
          <a:p>
            <a:pPr lvl="1"/>
            <a:r>
              <a:rPr lang="zh-TW" altLang="en-US" dirty="0">
                <a:latin typeface="+mn-lt"/>
              </a:rPr>
              <a:t>遲交作業者，可以接受補交，作業成績</a:t>
            </a:r>
            <a:r>
              <a:rPr lang="en-US" altLang="zh-TW" dirty="0">
                <a:latin typeface="+mn-lt"/>
              </a:rPr>
              <a:t>8</a:t>
            </a:r>
            <a:r>
              <a:rPr lang="zh-TW" altLang="en-US" dirty="0">
                <a:latin typeface="+mn-lt"/>
              </a:rPr>
              <a:t>折</a:t>
            </a:r>
            <a:endParaRPr lang="en-US" altLang="zh-TW" dirty="0">
              <a:latin typeface="+mn-lt"/>
            </a:endParaRPr>
          </a:p>
          <a:p>
            <a:pPr lvl="1"/>
            <a:r>
              <a:rPr lang="zh-TW" altLang="en-US" dirty="0">
                <a:latin typeface="+mn-lt"/>
              </a:rPr>
              <a:t>請依照繳交格式上傳至</a:t>
            </a:r>
            <a:r>
              <a:rPr lang="en-US" altLang="zh-TW" dirty="0">
                <a:latin typeface="+mn-lt"/>
              </a:rPr>
              <a:t>Moodle</a:t>
            </a:r>
          </a:p>
          <a:p>
            <a:pPr lvl="1"/>
            <a:r>
              <a:rPr lang="zh-TW" altLang="en-US" dirty="0">
                <a:latin typeface="+mn-lt"/>
              </a:rPr>
              <a:t>每次的作業期限皆為</a:t>
            </a:r>
            <a:r>
              <a:rPr lang="en-US" altLang="zh-TW" dirty="0">
                <a:latin typeface="+mn-lt"/>
              </a:rPr>
              <a:t>2</a:t>
            </a:r>
            <a:r>
              <a:rPr lang="zh-TW" altLang="en-US" dirty="0">
                <a:latin typeface="+mn-lt"/>
              </a:rPr>
              <a:t>週</a:t>
            </a:r>
            <a:endParaRPr lang="en-US" altLang="zh-TW" dirty="0">
              <a:latin typeface="+mn-lt"/>
            </a:endParaRPr>
          </a:p>
          <a:p>
            <a:pPr lvl="1"/>
            <a:endParaRPr lang="en-US" altLang="zh-TW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829796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D6185F-F5BF-FD8A-A62C-7FB50B261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874FB7-5D4A-63B8-8E9E-ECAFD088B59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作業內容說明</a:t>
            </a:r>
            <a:endParaRPr lang="en-US" altLang="zh-TW" sz="2400" dirty="0"/>
          </a:p>
          <a:p>
            <a:r>
              <a:rPr lang="zh-TW" altLang="en-US" sz="2400" dirty="0"/>
              <a:t>作業驗證說明</a:t>
            </a:r>
            <a:endParaRPr lang="en-US" altLang="zh-TW" sz="2400" dirty="0"/>
          </a:p>
          <a:p>
            <a:r>
              <a:rPr lang="zh-TW" altLang="en-US" sz="2400" dirty="0"/>
              <a:t>作業繳交注意事項</a:t>
            </a:r>
          </a:p>
        </p:txBody>
      </p:sp>
    </p:spTree>
    <p:extLst>
      <p:ext uri="{BB962C8B-B14F-4D97-AF65-F5344CB8AC3E}">
        <p14:creationId xmlns:p14="http://schemas.microsoft.com/office/powerpoint/2010/main" val="692294314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5272C-BE7E-D175-DF11-FD73D953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733691-87B6-4F09-F54D-2D96166E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3565E7-0A36-48D8-0C67-9F5C5E262AF4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作業內容說明</a:t>
            </a:r>
            <a:endParaRPr lang="en-US" altLang="zh-TW" sz="2400" dirty="0"/>
          </a:p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作業驗證說明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作業繳交注意事項</a:t>
            </a:r>
          </a:p>
        </p:txBody>
      </p:sp>
    </p:spTree>
    <p:extLst>
      <p:ext uri="{BB962C8B-B14F-4D97-AF65-F5344CB8AC3E}">
        <p14:creationId xmlns:p14="http://schemas.microsoft.com/office/powerpoint/2010/main" val="3159979674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0753DD5-0378-BCA1-28A6-DE6326737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RLE(Run Length Encoding)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785233-6BBF-999A-1456-0AEA2DCFD3A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en-US" altLang="zh-TW" dirty="0">
                <a:latin typeface="+mn-ea"/>
                <a:ea typeface="+mn-ea"/>
              </a:rPr>
              <a:t>RLE</a:t>
            </a:r>
            <a:r>
              <a:rPr lang="zh-TW" altLang="en-US" dirty="0">
                <a:latin typeface="+mn-ea"/>
                <a:ea typeface="+mn-ea"/>
              </a:rPr>
              <a:t>編碼是一種與資料性質無關的</a:t>
            </a:r>
            <a:r>
              <a:rPr lang="zh-TW" altLang="en-US" dirty="0">
                <a:solidFill>
                  <a:srgbClr val="C00000"/>
                </a:solidFill>
                <a:latin typeface="+mn-ea"/>
                <a:ea typeface="+mn-ea"/>
              </a:rPr>
              <a:t>無失真資料壓縮技術</a:t>
            </a:r>
            <a:r>
              <a:rPr lang="zh-TW" altLang="en-US" dirty="0">
                <a:latin typeface="+mn-ea"/>
                <a:ea typeface="+mn-ea"/>
              </a:rPr>
              <a:t>，基於「使用變動長度的碼來取代連續出現的原始資料」來實現壓縮。</a:t>
            </a:r>
          </a:p>
          <a:p>
            <a:endParaRPr lang="zh-TW" altLang="en-US" dirty="0">
              <a:latin typeface="+mn-ea"/>
              <a:ea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246AF7C-771E-8B58-FDA3-2D6B394004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407439"/>
              </p:ext>
            </p:extLst>
          </p:nvPr>
        </p:nvGraphicFramePr>
        <p:xfrm>
          <a:off x="1013423" y="3130191"/>
          <a:ext cx="7481221" cy="30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0111">
                  <a:extLst>
                    <a:ext uri="{9D8B030D-6E8A-4147-A177-3AD203B41FA5}">
                      <a16:colId xmlns:a16="http://schemas.microsoft.com/office/drawing/2014/main" val="1714420848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3028068637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2954127783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4088601362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1630024525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4115354970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2655300627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4076949052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559834446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389718650"/>
                    </a:ext>
                  </a:extLst>
                </a:gridCol>
                <a:gridCol w="680111">
                  <a:extLst>
                    <a:ext uri="{9D8B030D-6E8A-4147-A177-3AD203B41FA5}">
                      <a16:colId xmlns:a16="http://schemas.microsoft.com/office/drawing/2014/main" val="2048474402"/>
                    </a:ext>
                  </a:extLst>
                </a:gridCol>
              </a:tblGrid>
              <a:tr h="30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082950"/>
                  </a:ext>
                </a:extLst>
              </a:tr>
            </a:tbl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42DB07A2-C02D-A1B9-8815-41E30FB22242}"/>
              </a:ext>
            </a:extLst>
          </p:cNvPr>
          <p:cNvSpPr txBox="1"/>
          <p:nvPr/>
        </p:nvSpPr>
        <p:spPr>
          <a:xfrm>
            <a:off x="843751" y="2700058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原數據</a:t>
            </a:r>
            <a:r>
              <a:rPr lang="en-US" altLang="zh-TW" dirty="0"/>
              <a:t>: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DACD9B62-63B3-0C6A-A0B1-6D33EF4A9DC0}"/>
              </a:ext>
            </a:extLst>
          </p:cNvPr>
          <p:cNvSpPr txBox="1"/>
          <p:nvPr/>
        </p:nvSpPr>
        <p:spPr>
          <a:xfrm>
            <a:off x="843750" y="3858406"/>
            <a:ext cx="169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RLE</a:t>
            </a:r>
            <a:r>
              <a:rPr lang="zh-TW" altLang="en-US" dirty="0"/>
              <a:t>結果</a:t>
            </a:r>
            <a:r>
              <a:rPr lang="en-US" altLang="zh-TW" dirty="0"/>
              <a:t>:</a:t>
            </a:r>
            <a:endParaRPr lang="zh-TW" altLang="en-US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0F92ED3-9D79-6DFB-A1B2-878B2620F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403243"/>
              </p:ext>
            </p:extLst>
          </p:nvPr>
        </p:nvGraphicFramePr>
        <p:xfrm>
          <a:off x="1013423" y="4471103"/>
          <a:ext cx="6242144" cy="30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268">
                  <a:extLst>
                    <a:ext uri="{9D8B030D-6E8A-4147-A177-3AD203B41FA5}">
                      <a16:colId xmlns:a16="http://schemas.microsoft.com/office/drawing/2014/main" val="1714420848"/>
                    </a:ext>
                  </a:extLst>
                </a:gridCol>
                <a:gridCol w="780268">
                  <a:extLst>
                    <a:ext uri="{9D8B030D-6E8A-4147-A177-3AD203B41FA5}">
                      <a16:colId xmlns:a16="http://schemas.microsoft.com/office/drawing/2014/main" val="3028068637"/>
                    </a:ext>
                  </a:extLst>
                </a:gridCol>
                <a:gridCol w="780268">
                  <a:extLst>
                    <a:ext uri="{9D8B030D-6E8A-4147-A177-3AD203B41FA5}">
                      <a16:colId xmlns:a16="http://schemas.microsoft.com/office/drawing/2014/main" val="2954127783"/>
                    </a:ext>
                  </a:extLst>
                </a:gridCol>
                <a:gridCol w="780268">
                  <a:extLst>
                    <a:ext uri="{9D8B030D-6E8A-4147-A177-3AD203B41FA5}">
                      <a16:colId xmlns:a16="http://schemas.microsoft.com/office/drawing/2014/main" val="4088601362"/>
                    </a:ext>
                  </a:extLst>
                </a:gridCol>
                <a:gridCol w="780268">
                  <a:extLst>
                    <a:ext uri="{9D8B030D-6E8A-4147-A177-3AD203B41FA5}">
                      <a16:colId xmlns:a16="http://schemas.microsoft.com/office/drawing/2014/main" val="1630024525"/>
                    </a:ext>
                  </a:extLst>
                </a:gridCol>
                <a:gridCol w="780268">
                  <a:extLst>
                    <a:ext uri="{9D8B030D-6E8A-4147-A177-3AD203B41FA5}">
                      <a16:colId xmlns:a16="http://schemas.microsoft.com/office/drawing/2014/main" val="559834446"/>
                    </a:ext>
                  </a:extLst>
                </a:gridCol>
                <a:gridCol w="780268">
                  <a:extLst>
                    <a:ext uri="{9D8B030D-6E8A-4147-A177-3AD203B41FA5}">
                      <a16:colId xmlns:a16="http://schemas.microsoft.com/office/drawing/2014/main" val="389718650"/>
                    </a:ext>
                  </a:extLst>
                </a:gridCol>
                <a:gridCol w="780268">
                  <a:extLst>
                    <a:ext uri="{9D8B030D-6E8A-4147-A177-3AD203B41FA5}">
                      <a16:colId xmlns:a16="http://schemas.microsoft.com/office/drawing/2014/main" val="2048474402"/>
                    </a:ext>
                  </a:extLst>
                </a:gridCol>
              </a:tblGrid>
              <a:tr h="3001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zh-TW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A1B1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008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04308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9FDCBD-041C-5D9E-B50F-97A0AE1A4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Function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13AEA14-65A5-8673-D647-1349B9BF20A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一組輸出為三組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及一組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輸出有幾個零，最大數目為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個。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LEVEL: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非零的數。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TERM:INPUT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輸出結束時輸出為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，還未結束為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輸出最大長度為連續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筆資料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3F217C8-E62A-BD21-5F7B-B6360778E7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757258"/>
              </p:ext>
            </p:extLst>
          </p:nvPr>
        </p:nvGraphicFramePr>
        <p:xfrm>
          <a:off x="384561" y="4474311"/>
          <a:ext cx="4156560" cy="994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570">
                  <a:extLst>
                    <a:ext uri="{9D8B030D-6E8A-4147-A177-3AD203B41FA5}">
                      <a16:colId xmlns:a16="http://schemas.microsoft.com/office/drawing/2014/main" val="3767965199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380909274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007973981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589274414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10794018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284810467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638176549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639130761"/>
                    </a:ext>
                  </a:extLst>
                </a:gridCol>
              </a:tblGrid>
              <a:tr h="331498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9A0000"/>
                          </a:solidFill>
                        </a:rPr>
                        <a:t>RUN</a:t>
                      </a:r>
                      <a:endParaRPr lang="zh-TW" altLang="en-US" sz="800" dirty="0">
                        <a:solidFill>
                          <a:srgbClr val="9A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LEVEL</a:t>
                      </a:r>
                      <a:endParaRPr lang="zh-TW" altLang="en-US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9A0000"/>
                          </a:solidFill>
                        </a:rPr>
                        <a:t>RUN</a:t>
                      </a:r>
                      <a:endParaRPr lang="zh-TW" altLang="en-US" sz="800" dirty="0">
                        <a:solidFill>
                          <a:srgbClr val="9A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LEVEL</a:t>
                      </a:r>
                      <a:endParaRPr lang="zh-TW" altLang="en-US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9A0000"/>
                          </a:solidFill>
                        </a:rPr>
                        <a:t>RUN</a:t>
                      </a:r>
                      <a:endParaRPr lang="zh-TW" altLang="en-US" sz="800" dirty="0">
                        <a:solidFill>
                          <a:srgbClr val="9A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LEVEL</a:t>
                      </a:r>
                      <a:endParaRPr lang="zh-TW" altLang="en-US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TERM</a:t>
                      </a:r>
                      <a:endParaRPr lang="zh-TW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174876"/>
                  </a:ext>
                </a:extLst>
              </a:tr>
              <a:tr h="331498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bit</a:t>
                      </a:r>
                      <a:endParaRPr lang="zh-TW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797491"/>
                  </a:ext>
                </a:extLst>
              </a:tr>
              <a:tr h="331498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output</a:t>
                      </a:r>
                      <a:endParaRPr lang="zh-TW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7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875735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58973AA3-79A6-A200-E18B-281E01FAC67D}"/>
              </a:ext>
            </a:extLst>
          </p:cNvPr>
          <p:cNvSpPr txBox="1"/>
          <p:nvPr/>
        </p:nvSpPr>
        <p:spPr>
          <a:xfrm>
            <a:off x="384561" y="3854168"/>
            <a:ext cx="366382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INPUT1:</a:t>
            </a:r>
            <a:r>
              <a:rPr lang="en-US" altLang="zh-TW" dirty="0">
                <a:solidFill>
                  <a:srgbClr val="C00000"/>
                </a:solidFill>
              </a:rPr>
              <a:t>0,0,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12,</a:t>
            </a:r>
            <a:r>
              <a:rPr lang="en-US" altLang="zh-TW" dirty="0">
                <a:solidFill>
                  <a:srgbClr val="C00000"/>
                </a:solidFill>
              </a:rPr>
              <a:t>0,0,0,0,0,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7,</a:t>
            </a:r>
            <a:r>
              <a:rPr lang="en-US" altLang="zh-TW" dirty="0">
                <a:solidFill>
                  <a:srgbClr val="C00000"/>
                </a:solidFill>
              </a:rPr>
              <a:t>0,0,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22</a:t>
            </a:r>
            <a:r>
              <a:rPr lang="en-US" altLang="zh-TW" dirty="0">
                <a:solidFill>
                  <a:schemeClr val="tx1"/>
                </a:solidFill>
              </a:rPr>
              <a:t>……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B532E74B-0751-AB52-4BE7-7FF528DAB4EF}"/>
              </a:ext>
            </a:extLst>
          </p:cNvPr>
          <p:cNvSpPr txBox="1"/>
          <p:nvPr/>
        </p:nvSpPr>
        <p:spPr>
          <a:xfrm>
            <a:off x="4645135" y="3854168"/>
            <a:ext cx="2971324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/>
              <a:t>INPUT2:</a:t>
            </a:r>
            <a:r>
              <a:rPr lang="en-US" altLang="zh-TW" dirty="0">
                <a:solidFill>
                  <a:srgbClr val="C00000"/>
                </a:solidFill>
              </a:rPr>
              <a:t>0,0,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18,</a:t>
            </a:r>
            <a:r>
              <a:rPr lang="en-US" altLang="zh-TW" dirty="0">
                <a:solidFill>
                  <a:srgbClr val="C00000"/>
                </a:solidFill>
              </a:rPr>
              <a:t>0,0……0,0,</a:t>
            </a:r>
            <a:r>
              <a:rPr lang="en-US" altLang="zh-TW" dirty="0">
                <a:solidFill>
                  <a:schemeClr val="accent5">
                    <a:lumMod val="75000"/>
                  </a:schemeClr>
                </a:solidFill>
              </a:rPr>
              <a:t>22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9" name="右大括弧 8">
            <a:extLst>
              <a:ext uri="{FF2B5EF4-FFF2-40B4-BE49-F238E27FC236}">
                <a16:creationId xmlns:a16="http://schemas.microsoft.com/office/drawing/2014/main" id="{7FE4CD55-277E-8C9A-3EFE-5F53AA3965C1}"/>
              </a:ext>
            </a:extLst>
          </p:cNvPr>
          <p:cNvSpPr/>
          <p:nvPr/>
        </p:nvSpPr>
        <p:spPr>
          <a:xfrm rot="16200000">
            <a:off x="6603091" y="3315105"/>
            <a:ext cx="155448" cy="914400"/>
          </a:xfrm>
          <a:prstGeom prst="rightBrace">
            <a:avLst/>
          </a:prstGeom>
          <a:noFill/>
          <a:ln w="12700" cap="flat">
            <a:solidFill>
              <a:srgbClr val="C00000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B173349-AB9A-2EA1-D103-8637253E64A7}"/>
              </a:ext>
            </a:extLst>
          </p:cNvPr>
          <p:cNvSpPr txBox="1"/>
          <p:nvPr/>
        </p:nvSpPr>
        <p:spPr>
          <a:xfrm>
            <a:off x="6519233" y="3306661"/>
            <a:ext cx="3231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b="0" i="0" u="none" strike="noStrike" cap="none" spc="0" normalizeH="0" baseline="0" dirty="0">
                <a:ln>
                  <a:noFill/>
                </a:ln>
                <a:solidFill>
                  <a:srgbClr val="9A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33</a:t>
            </a:r>
            <a:endParaRPr kumimoji="0" lang="zh-TW" altLang="en-US" b="0" i="0" u="none" strike="noStrike" cap="none" spc="0" normalizeH="0" baseline="0" dirty="0">
              <a:ln>
                <a:noFill/>
              </a:ln>
              <a:solidFill>
                <a:srgbClr val="9A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F01B3A1-3B80-697C-C4CB-FFE4B87E3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427772"/>
              </p:ext>
            </p:extLst>
          </p:nvPr>
        </p:nvGraphicFramePr>
        <p:xfrm>
          <a:off x="4645135" y="4474311"/>
          <a:ext cx="4156560" cy="99449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9570">
                  <a:extLst>
                    <a:ext uri="{9D8B030D-6E8A-4147-A177-3AD203B41FA5}">
                      <a16:colId xmlns:a16="http://schemas.microsoft.com/office/drawing/2014/main" val="3767965199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380909274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007973981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589274414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10794018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284810467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2638176549"/>
                    </a:ext>
                  </a:extLst>
                </a:gridCol>
                <a:gridCol w="519570">
                  <a:extLst>
                    <a:ext uri="{9D8B030D-6E8A-4147-A177-3AD203B41FA5}">
                      <a16:colId xmlns:a16="http://schemas.microsoft.com/office/drawing/2014/main" val="3639130761"/>
                    </a:ext>
                  </a:extLst>
                </a:gridCol>
              </a:tblGrid>
              <a:tr h="331498">
                <a:tc>
                  <a:txBody>
                    <a:bodyPr/>
                    <a:lstStyle/>
                    <a:p>
                      <a:endParaRPr lang="zh-TW" altLang="en-US" sz="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9A0000"/>
                          </a:solidFill>
                        </a:rPr>
                        <a:t>RUN</a:t>
                      </a:r>
                      <a:endParaRPr lang="zh-TW" altLang="en-US" sz="800" dirty="0">
                        <a:solidFill>
                          <a:srgbClr val="9A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LEVEL</a:t>
                      </a:r>
                      <a:endParaRPr lang="zh-TW" altLang="en-US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9A0000"/>
                          </a:solidFill>
                        </a:rPr>
                        <a:t>RUN</a:t>
                      </a:r>
                      <a:endParaRPr lang="zh-TW" altLang="en-US" sz="800" dirty="0">
                        <a:solidFill>
                          <a:srgbClr val="9A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LEVEL</a:t>
                      </a:r>
                      <a:endParaRPr lang="zh-TW" altLang="en-US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rgbClr val="9A0000"/>
                          </a:solidFill>
                        </a:rPr>
                        <a:t>RUN</a:t>
                      </a:r>
                      <a:endParaRPr lang="zh-TW" altLang="en-US" sz="800" dirty="0">
                        <a:solidFill>
                          <a:srgbClr val="9A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LEVEL</a:t>
                      </a:r>
                      <a:endParaRPr lang="zh-TW" altLang="en-US" sz="800" dirty="0">
                        <a:solidFill>
                          <a:schemeClr val="accent5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TERM</a:t>
                      </a:r>
                      <a:endParaRPr lang="zh-TW" altLang="en-US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9174876"/>
                  </a:ext>
                </a:extLst>
              </a:tr>
              <a:tr h="331498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bit</a:t>
                      </a:r>
                      <a:endParaRPr lang="zh-TW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5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7797491"/>
                  </a:ext>
                </a:extLst>
              </a:tr>
              <a:tr h="331498">
                <a:tc>
                  <a:txBody>
                    <a:bodyPr/>
                    <a:lstStyle/>
                    <a:p>
                      <a:r>
                        <a:rPr lang="en-US" altLang="zh-TW" sz="800" dirty="0"/>
                        <a:t>output</a:t>
                      </a:r>
                      <a:endParaRPr lang="zh-TW" altLang="en-US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18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31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22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0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68757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599368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4E90B8-3D82-296E-642C-8B075416B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Waveform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B409821-B2E0-23EE-743B-0F8BF76D8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073" y="1707864"/>
            <a:ext cx="7409854" cy="3629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0294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DF0856-3517-30AA-37A9-F0D751C85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Specification</a:t>
            </a:r>
            <a:endParaRPr lang="zh-TW" altLang="en-US"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D90653C-2668-3F1D-6E05-2F58F58DB4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689395"/>
              </p:ext>
            </p:extLst>
          </p:nvPr>
        </p:nvGraphicFramePr>
        <p:xfrm>
          <a:off x="1524000" y="3101009"/>
          <a:ext cx="6095999" cy="29557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9774">
                  <a:extLst>
                    <a:ext uri="{9D8B030D-6E8A-4147-A177-3AD203B41FA5}">
                      <a16:colId xmlns:a16="http://schemas.microsoft.com/office/drawing/2014/main" val="3058585245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1473130431"/>
                    </a:ext>
                  </a:extLst>
                </a:gridCol>
                <a:gridCol w="927521">
                  <a:extLst>
                    <a:ext uri="{9D8B030D-6E8A-4147-A177-3AD203B41FA5}">
                      <a16:colId xmlns:a16="http://schemas.microsoft.com/office/drawing/2014/main" val="278323241"/>
                    </a:ext>
                  </a:extLst>
                </a:gridCol>
                <a:gridCol w="606582">
                  <a:extLst>
                    <a:ext uri="{9D8B030D-6E8A-4147-A177-3AD203B41FA5}">
                      <a16:colId xmlns:a16="http://schemas.microsoft.com/office/drawing/2014/main" val="509471615"/>
                    </a:ext>
                  </a:extLst>
                </a:gridCol>
                <a:gridCol w="1898209">
                  <a:extLst>
                    <a:ext uri="{9D8B030D-6E8A-4147-A177-3AD203B41FA5}">
                      <a16:colId xmlns:a16="http://schemas.microsoft.com/office/drawing/2014/main" val="3414899710"/>
                    </a:ext>
                  </a:extLst>
                </a:gridCol>
              </a:tblGrid>
              <a:tr h="359829"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Module</a:t>
                      </a:r>
                      <a:endParaRPr lang="zh-TW" altLang="en-US" sz="16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r>
                        <a:rPr lang="en-US" altLang="zh-TW" sz="1600" dirty="0"/>
                        <a:t>I/O ports Specifications</a:t>
                      </a:r>
                      <a:endParaRPr lang="zh-TW" altLang="en-US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3579203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r>
                        <a:rPr lang="en-US" altLang="zh-TW" sz="1600" dirty="0"/>
                        <a:t>top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Name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Signal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Bits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Signal Explanation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365438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clk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 clock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860854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rst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System reset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140590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in_data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data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08206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in_valid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input valid signal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55034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out_data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5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 data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455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 err="1"/>
                        <a:t>out_valid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1</a:t>
                      </a:r>
                      <a:endParaRPr lang="zh-TW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600" dirty="0"/>
                        <a:t>output valid signal</a:t>
                      </a:r>
                      <a:endParaRPr lang="zh-TW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4611763"/>
                  </a:ext>
                </a:extLst>
              </a:tr>
            </a:tbl>
          </a:graphicData>
        </a:graphic>
      </p:graphicFrame>
      <p:sp>
        <p:nvSpPr>
          <p:cNvPr id="9" name="矩形: 圓角 8">
            <a:extLst>
              <a:ext uri="{FF2B5EF4-FFF2-40B4-BE49-F238E27FC236}">
                <a16:creationId xmlns:a16="http://schemas.microsoft.com/office/drawing/2014/main" id="{B537A564-88E8-A3B4-3AB1-FC13FC619D79}"/>
              </a:ext>
            </a:extLst>
          </p:cNvPr>
          <p:cNvSpPr/>
          <p:nvPr/>
        </p:nvSpPr>
        <p:spPr>
          <a:xfrm>
            <a:off x="3022637" y="1466662"/>
            <a:ext cx="3098725" cy="1403287"/>
          </a:xfrm>
          <a:prstGeom prst="roundRect">
            <a:avLst/>
          </a:prstGeom>
          <a:solidFill>
            <a:srgbClr val="FFFFFF"/>
          </a:solidFill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E9CC32F4-354A-25DC-653F-1F2F168C8CD5}"/>
              </a:ext>
            </a:extLst>
          </p:cNvPr>
          <p:cNvSpPr txBox="1"/>
          <p:nvPr/>
        </p:nvSpPr>
        <p:spPr>
          <a:xfrm>
            <a:off x="4231385" y="1812414"/>
            <a:ext cx="681228" cy="5847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sz="3200" dirty="0"/>
              <a:t>top</a:t>
            </a:r>
            <a:endParaRPr kumimoji="0" lang="zh-TW" alt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559F8939-9565-118B-06E0-EB02D943CC67}"/>
              </a:ext>
            </a:extLst>
          </p:cNvPr>
          <p:cNvCxnSpPr>
            <a:cxnSpLocks/>
          </p:cNvCxnSpPr>
          <p:nvPr/>
        </p:nvCxnSpPr>
        <p:spPr>
          <a:xfrm>
            <a:off x="2214170" y="1645919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3DDE44B-5D84-6C8F-5C81-8FFF7B1B0CEB}"/>
              </a:ext>
            </a:extLst>
          </p:cNvPr>
          <p:cNvCxnSpPr>
            <a:cxnSpLocks/>
          </p:cNvCxnSpPr>
          <p:nvPr/>
        </p:nvCxnSpPr>
        <p:spPr>
          <a:xfrm>
            <a:off x="2497845" y="1505933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531C60C1-491F-4756-1C6B-4FE5E5A68699}"/>
              </a:ext>
            </a:extLst>
          </p:cNvPr>
          <p:cNvCxnSpPr>
            <a:cxnSpLocks/>
          </p:cNvCxnSpPr>
          <p:nvPr/>
        </p:nvCxnSpPr>
        <p:spPr>
          <a:xfrm>
            <a:off x="2214718" y="1978879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34E3C1E-981D-779F-6BCB-974C2B09C5F5}"/>
              </a:ext>
            </a:extLst>
          </p:cNvPr>
          <p:cNvCxnSpPr>
            <a:cxnSpLocks/>
          </p:cNvCxnSpPr>
          <p:nvPr/>
        </p:nvCxnSpPr>
        <p:spPr>
          <a:xfrm>
            <a:off x="2498393" y="1838893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42849203-541C-2664-70A9-C2A1E21AEBDD}"/>
              </a:ext>
            </a:extLst>
          </p:cNvPr>
          <p:cNvCxnSpPr>
            <a:cxnSpLocks/>
          </p:cNvCxnSpPr>
          <p:nvPr/>
        </p:nvCxnSpPr>
        <p:spPr>
          <a:xfrm>
            <a:off x="2197269" y="2315049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B1D1216-25C9-AD5B-4E0F-B1726404ECE0}"/>
              </a:ext>
            </a:extLst>
          </p:cNvPr>
          <p:cNvCxnSpPr>
            <a:cxnSpLocks/>
          </p:cNvCxnSpPr>
          <p:nvPr/>
        </p:nvCxnSpPr>
        <p:spPr>
          <a:xfrm>
            <a:off x="2480944" y="2175063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0ED08999-7C83-40FD-5EFB-1F3493BFADA3}"/>
              </a:ext>
            </a:extLst>
          </p:cNvPr>
          <p:cNvCxnSpPr>
            <a:cxnSpLocks/>
          </p:cNvCxnSpPr>
          <p:nvPr/>
        </p:nvCxnSpPr>
        <p:spPr>
          <a:xfrm>
            <a:off x="6127399" y="1851508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2E21D85-E8E8-746F-5134-69FC7C210B59}"/>
              </a:ext>
            </a:extLst>
          </p:cNvPr>
          <p:cNvCxnSpPr>
            <a:cxnSpLocks/>
          </p:cNvCxnSpPr>
          <p:nvPr/>
        </p:nvCxnSpPr>
        <p:spPr>
          <a:xfrm>
            <a:off x="6411074" y="1711522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00212C3-CF85-0B16-062B-6E866148EC90}"/>
              </a:ext>
            </a:extLst>
          </p:cNvPr>
          <p:cNvCxnSpPr>
            <a:cxnSpLocks/>
          </p:cNvCxnSpPr>
          <p:nvPr/>
        </p:nvCxnSpPr>
        <p:spPr>
          <a:xfrm>
            <a:off x="6121362" y="2391559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A069C7D9-6FCD-D0B7-BE7F-54FFE41AF2E9}"/>
              </a:ext>
            </a:extLst>
          </p:cNvPr>
          <p:cNvCxnSpPr>
            <a:cxnSpLocks/>
          </p:cNvCxnSpPr>
          <p:nvPr/>
        </p:nvCxnSpPr>
        <p:spPr>
          <a:xfrm>
            <a:off x="6405037" y="2251573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CD13F793-90E7-0CF5-0140-2FD3640438B5}"/>
              </a:ext>
            </a:extLst>
          </p:cNvPr>
          <p:cNvSpPr txBox="1"/>
          <p:nvPr/>
        </p:nvSpPr>
        <p:spPr>
          <a:xfrm>
            <a:off x="1784790" y="1431004"/>
            <a:ext cx="374459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/>
              <a:t>clk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F6234E5-B12A-C2CB-50F8-800A31364421}"/>
              </a:ext>
            </a:extLst>
          </p:cNvPr>
          <p:cNvSpPr txBox="1"/>
          <p:nvPr/>
        </p:nvSpPr>
        <p:spPr>
          <a:xfrm>
            <a:off x="1805352" y="1751020"/>
            <a:ext cx="323163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rst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F51D24B-38BC-4BC8-0284-1C7AD42259A2}"/>
              </a:ext>
            </a:extLst>
          </p:cNvPr>
          <p:cNvSpPr txBox="1"/>
          <p:nvPr/>
        </p:nvSpPr>
        <p:spPr>
          <a:xfrm>
            <a:off x="7067004" y="1627749"/>
            <a:ext cx="1336261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/>
              <a:t>o</a:t>
            </a: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ut_data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[4:0]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066BC1A9-F888-F0D0-A986-DF1DF60287C2}"/>
              </a:ext>
            </a:extLst>
          </p:cNvPr>
          <p:cNvSpPr txBox="1"/>
          <p:nvPr/>
        </p:nvSpPr>
        <p:spPr>
          <a:xfrm>
            <a:off x="997662" y="2110782"/>
            <a:ext cx="122084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in_data</a:t>
            </a:r>
            <a:r>
              <a:rPr kumimoji="0" lang="en-US" altLang="zh-TW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Times New Roman"/>
              </a:rPr>
              <a:t>[4:0]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98BD176-4F33-13C1-2A71-A11DFDA3CFAC}"/>
              </a:ext>
            </a:extLst>
          </p:cNvPr>
          <p:cNvSpPr txBox="1"/>
          <p:nvPr/>
        </p:nvSpPr>
        <p:spPr>
          <a:xfrm>
            <a:off x="7067004" y="2160212"/>
            <a:ext cx="964365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/>
              <a:t>out_valid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  <p:cxnSp>
        <p:nvCxnSpPr>
          <p:cNvPr id="3" name="直線接點 2">
            <a:extLst>
              <a:ext uri="{FF2B5EF4-FFF2-40B4-BE49-F238E27FC236}">
                <a16:creationId xmlns:a16="http://schemas.microsoft.com/office/drawing/2014/main" id="{E8E8FCE7-D81A-4070-8D50-753E4695D525}"/>
              </a:ext>
            </a:extLst>
          </p:cNvPr>
          <p:cNvCxnSpPr>
            <a:cxnSpLocks/>
          </p:cNvCxnSpPr>
          <p:nvPr/>
        </p:nvCxnSpPr>
        <p:spPr>
          <a:xfrm>
            <a:off x="2191232" y="2669528"/>
            <a:ext cx="829900" cy="0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  <a:headEnd type="none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C97CF352-E975-5B7E-0FBE-8D6374E922D2}"/>
              </a:ext>
            </a:extLst>
          </p:cNvPr>
          <p:cNvCxnSpPr>
            <a:cxnSpLocks/>
          </p:cNvCxnSpPr>
          <p:nvPr/>
        </p:nvCxnSpPr>
        <p:spPr>
          <a:xfrm>
            <a:off x="2474907" y="2529542"/>
            <a:ext cx="262550" cy="265878"/>
          </a:xfrm>
          <a:prstGeom prst="line">
            <a:avLst/>
          </a:prstGeom>
          <a:noFill/>
          <a:ln w="28575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" name="文字方塊 5">
            <a:extLst>
              <a:ext uri="{FF2B5EF4-FFF2-40B4-BE49-F238E27FC236}">
                <a16:creationId xmlns:a16="http://schemas.microsoft.com/office/drawing/2014/main" id="{D8A98380-520B-EAC4-5483-673601ED7440}"/>
              </a:ext>
            </a:extLst>
          </p:cNvPr>
          <p:cNvSpPr txBox="1"/>
          <p:nvPr/>
        </p:nvSpPr>
        <p:spPr>
          <a:xfrm>
            <a:off x="1264910" y="2469287"/>
            <a:ext cx="848948" cy="36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zh-TW" dirty="0" err="1"/>
              <a:t>in_valid</a:t>
            </a:r>
            <a:endParaRPr kumimoji="0" lang="zh-TW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0167756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5DDE3B-B28D-866B-49B9-B99BAE82B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Simulation commands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3423F09-A8D5-253C-C724-82BFF77C797C}"/>
              </a:ext>
            </a:extLst>
          </p:cNvPr>
          <p:cNvGraphicFramePr>
            <a:graphicFrameLocks noGrp="1"/>
          </p:cNvGraphicFramePr>
          <p:nvPr/>
        </p:nvGraphicFramePr>
        <p:xfrm>
          <a:off x="1527018" y="2064543"/>
          <a:ext cx="60899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0650">
                  <a:extLst>
                    <a:ext uri="{9D8B030D-6E8A-4147-A177-3AD203B41FA5}">
                      <a16:colId xmlns:a16="http://schemas.microsoft.com/office/drawing/2014/main" val="1368944011"/>
                    </a:ext>
                  </a:extLst>
                </a:gridCol>
                <a:gridCol w="1729211">
                  <a:extLst>
                    <a:ext uri="{9D8B030D-6E8A-4147-A177-3AD203B41FA5}">
                      <a16:colId xmlns:a16="http://schemas.microsoft.com/office/drawing/2014/main" val="3874026289"/>
                    </a:ext>
                  </a:extLst>
                </a:gridCol>
                <a:gridCol w="1880103">
                  <a:extLst>
                    <a:ext uri="{9D8B030D-6E8A-4147-A177-3AD203B41FA5}">
                      <a16:colId xmlns:a16="http://schemas.microsoft.com/office/drawing/2014/main" val="35726263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Simulation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Command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Example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095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RTL simulation for different data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rtlX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rtl0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638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Dump waveform(no array)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rtlX</a:t>
                      </a:r>
                      <a:r>
                        <a:rPr lang="en-US" altLang="zh-TW" sz="1200" dirty="0"/>
                        <a:t> FSDB=1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rtl0 FSDB=1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7410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Dump waveform(with array)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rtlX</a:t>
                      </a:r>
                      <a:r>
                        <a:rPr lang="en-US" altLang="zh-TW" sz="1200" dirty="0"/>
                        <a:t> FSDB=2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make rtl0 FSDB=2</a:t>
                      </a: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422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RTL simulation for all data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rtl_all</a:t>
                      </a:r>
                      <a:endParaRPr lang="zh-TW" altLang="en-US" sz="1200" dirty="0"/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40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Open </a:t>
                      </a:r>
                      <a:r>
                        <a:rPr lang="en-US" altLang="zh-TW" sz="1200" dirty="0" err="1"/>
                        <a:t>nWave</a:t>
                      </a:r>
                      <a:r>
                        <a:rPr lang="en-US" altLang="zh-TW" sz="1200" dirty="0"/>
                        <a:t> with </a:t>
                      </a:r>
                      <a:r>
                        <a:rPr lang="en-US" altLang="zh-TW" sz="1200" dirty="0" err="1"/>
                        <a:t>fsdb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TW" sz="1200" dirty="0"/>
                        <a:t>make </a:t>
                      </a:r>
                      <a:r>
                        <a:rPr lang="en-US" altLang="zh-TW" sz="1200" dirty="0" err="1"/>
                        <a:t>nWave</a:t>
                      </a:r>
                      <a:endParaRPr lang="zh-TW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537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Delete build file for simulation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make clean</a:t>
                      </a:r>
                      <a:endParaRPr lang="zh-TW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92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Compress homework to tar format</a:t>
                      </a:r>
                      <a:endParaRPr lang="zh-TW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/>
                        <a:t>make tar</a:t>
                      </a:r>
                      <a:endParaRPr lang="zh-TW" altLang="en-US" sz="12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660596"/>
                  </a:ext>
                </a:extLst>
              </a:tr>
            </a:tbl>
          </a:graphicData>
        </a:graphic>
      </p:graphicFrame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FFACD226-8C5A-8DEF-47C8-683DDD3181EA}"/>
              </a:ext>
            </a:extLst>
          </p:cNvPr>
          <p:cNvCxnSpPr/>
          <p:nvPr/>
        </p:nvCxnSpPr>
        <p:spPr>
          <a:xfrm>
            <a:off x="5727826" y="3539906"/>
            <a:ext cx="1889156" cy="1491357"/>
          </a:xfrm>
          <a:prstGeom prst="line">
            <a:avLst/>
          </a:prstGeom>
          <a:noFill/>
          <a:ln w="19050" cap="flat">
            <a:solidFill>
              <a:schemeClr val="tx1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47458114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F710F-2644-9CCE-9F32-CA5B71CF2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D55C84-43B7-ED38-25BE-9E8BF75BD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Outline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6485EB4-DEB6-0F0E-B6D9-B5D597A91F9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作業內容說明</a:t>
            </a:r>
            <a:endParaRPr lang="en-US" altLang="zh-TW" sz="2400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zh-TW" altLang="en-US" sz="2400" dirty="0"/>
              <a:t>作業驗證說明</a:t>
            </a:r>
            <a:endParaRPr lang="en-US" altLang="zh-TW" sz="2400" dirty="0"/>
          </a:p>
          <a:p>
            <a:r>
              <a:rPr lang="zh-TW" altLang="en-US" sz="2400" dirty="0">
                <a:solidFill>
                  <a:schemeClr val="bg1">
                    <a:lumMod val="75000"/>
                  </a:schemeClr>
                </a:solidFill>
              </a:rPr>
              <a:t>作業繳交注意事項</a:t>
            </a:r>
          </a:p>
        </p:txBody>
      </p:sp>
    </p:spTree>
    <p:extLst>
      <p:ext uri="{BB962C8B-B14F-4D97-AF65-F5344CB8AC3E}">
        <p14:creationId xmlns:p14="http://schemas.microsoft.com/office/powerpoint/2010/main" val="1976987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2_Office 佈景主題">
  <a:themeElements>
    <a:clrScheme name="1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佈景主題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1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佈景主題">
  <a:themeElements>
    <a:clrScheme name="1_Office 佈景主題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1_Office 佈景主題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1_Office 佈景主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478</Words>
  <Application>Microsoft Office PowerPoint</Application>
  <PresentationFormat>如螢幕大小 (4:3)</PresentationFormat>
  <Paragraphs>181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19" baseType="lpstr">
      <vt:lpstr>標楷體</vt:lpstr>
      <vt:lpstr>Aptos</vt:lpstr>
      <vt:lpstr>Arial</vt:lpstr>
      <vt:lpstr>Copperplate Gothic Bold</vt:lpstr>
      <vt:lpstr>Times New Roman</vt:lpstr>
      <vt:lpstr>2_Office 佈景主題</vt:lpstr>
      <vt:lpstr>The 2nd Homework  Run Length Encoding</vt:lpstr>
      <vt:lpstr>Outline</vt:lpstr>
      <vt:lpstr>Outline</vt:lpstr>
      <vt:lpstr>RLE(Run Length Encoding)</vt:lpstr>
      <vt:lpstr>Function</vt:lpstr>
      <vt:lpstr>Waveform</vt:lpstr>
      <vt:lpstr>Specification</vt:lpstr>
      <vt:lpstr>Simulation commands</vt:lpstr>
      <vt:lpstr>Outline</vt:lpstr>
      <vt:lpstr>Function correctness</vt:lpstr>
      <vt:lpstr>Outline</vt:lpstr>
      <vt:lpstr>作業繳交形式</vt:lpstr>
      <vt:lpstr>作業繳交期限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周韋棋</dc:creator>
  <cp:lastModifiedBy>周韋棋</cp:lastModifiedBy>
  <cp:revision>11</cp:revision>
  <dcterms:modified xsi:type="dcterms:W3CDTF">2025-03-03T03:05:29Z</dcterms:modified>
</cp:coreProperties>
</file>