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0"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u="sng" dirty="0">
                <a:solidFill>
                  <a:srgbClr val="161D23"/>
                </a:solidFill>
              </a:rPr>
              <a:t>Student Name:</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955460" cy="276999"/>
          </a:xfrm>
          <a:prstGeom prst="rect">
            <a:avLst/>
          </a:prstGeom>
          <a:noFill/>
        </p:spPr>
        <p:txBody>
          <a:bodyPr wrap="square" rtlCol="0" anchor="ctr">
            <a:spAutoFit/>
          </a:bodyPr>
          <a:lstStyle/>
          <a:p>
            <a:r>
              <a:rPr lang="en-US" sz="1200" b="1" dirty="0">
                <a:solidFill>
                  <a:srgbClr val="161D23"/>
                </a:solidFill>
                <a:latin typeface="Century" panose="02040604050505020304" pitchFamily="18" charset="0"/>
                <a:cs typeface="Aharoni" panose="02010803020104030203" pitchFamily="2" charset="-79"/>
              </a:rPr>
              <a:t>PRATISHTHA NARULA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u="sng" dirty="0">
                <a:solidFill>
                  <a:srgbClr val="161D23"/>
                </a:solidFill>
              </a:rPr>
              <a:t>Student ID:</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529048" cy="276999"/>
          </a:xfrm>
          <a:prstGeom prst="rect">
            <a:avLst/>
          </a:prstGeom>
          <a:noFill/>
        </p:spPr>
        <p:txBody>
          <a:bodyPr wrap="square" rtlCol="0" anchor="ctr">
            <a:spAutoFit/>
          </a:bodyPr>
          <a:lstStyle/>
          <a:p>
            <a:r>
              <a:rPr lang="en-US" sz="1200" b="1" dirty="0">
                <a:solidFill>
                  <a:srgbClr val="161D23"/>
                </a:solidFill>
                <a:latin typeface="Century" panose="02040604050505020304" pitchFamily="18" charset="0"/>
              </a:rPr>
              <a:t>STU65c53081930c11707421825</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619570" cy="276999"/>
          </a:xfrm>
          <a:prstGeom prst="rect">
            <a:avLst/>
          </a:prstGeom>
          <a:noFill/>
        </p:spPr>
        <p:txBody>
          <a:bodyPr wrap="square" rtlCol="0" anchor="ctr">
            <a:spAutoFit/>
          </a:bodyPr>
          <a:lstStyle/>
          <a:p>
            <a:r>
              <a:rPr lang="en-US" sz="1200" dirty="0">
                <a:solidFill>
                  <a:srgbClr val="161D23"/>
                </a:solidFill>
                <a:latin typeface="Century" panose="02040604050505020304" pitchFamily="18" charset="0"/>
              </a:rPr>
              <a:t>Netaji Subhas University of Technology, Delhi </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u="sng"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u="sng"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b="1" dirty="0">
                <a:solidFill>
                  <a:srgbClr val="161D23"/>
                </a:solidFill>
                <a:latin typeface="Century" panose="02040604050505020304" pitchFamily="18" charset="0"/>
              </a:rPr>
              <a:t>9250045053</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529048" cy="276999"/>
          </a:xfrm>
          <a:prstGeom prst="rect">
            <a:avLst/>
          </a:prstGeom>
          <a:noFill/>
        </p:spPr>
        <p:txBody>
          <a:bodyPr wrap="square" rtlCol="0" anchor="ctr">
            <a:spAutoFit/>
          </a:bodyPr>
          <a:lstStyle/>
          <a:p>
            <a:r>
              <a:rPr lang="en-US" sz="1200" b="1" dirty="0">
                <a:solidFill>
                  <a:srgbClr val="161D23"/>
                </a:solidFill>
                <a:latin typeface="Century" panose="02040604050505020304" pitchFamily="18" charset="0"/>
              </a:rPr>
              <a:t>pratishthanarula10@gmail.com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2" name="TextBox 1">
            <a:extLst>
              <a:ext uri="{FF2B5EF4-FFF2-40B4-BE49-F238E27FC236}">
                <a16:creationId xmlns:a16="http://schemas.microsoft.com/office/drawing/2014/main" id="{E3C46F41-EBDD-5A32-D579-C39A84C891F0}"/>
              </a:ext>
            </a:extLst>
          </p:cNvPr>
          <p:cNvSpPr txBox="1"/>
          <p:nvPr/>
        </p:nvSpPr>
        <p:spPr>
          <a:xfrm>
            <a:off x="434340" y="1188906"/>
            <a:ext cx="7993380" cy="3539430"/>
          </a:xfrm>
          <a:prstGeom prst="rect">
            <a:avLst/>
          </a:prstGeom>
          <a:noFill/>
        </p:spPr>
        <p:txBody>
          <a:bodyPr wrap="square" rtlCol="0">
            <a:spAutoFit/>
          </a:bodyPr>
          <a:lstStyle/>
          <a:p>
            <a:r>
              <a:rPr lang="en-US" u="sng" dirty="0"/>
              <a:t>Key Results from Analysis:</a:t>
            </a:r>
          </a:p>
          <a:p>
            <a:endParaRPr lang="en-US" dirty="0"/>
          </a:p>
          <a:p>
            <a:r>
              <a:rPr lang="en-US" b="1" dirty="0"/>
              <a:t>Gender Distribution: </a:t>
            </a:r>
            <a:r>
              <a:rPr lang="en-US" dirty="0"/>
              <a:t>Approximately 64% of the total patients are male, while the remaining 36% are female.</a:t>
            </a:r>
          </a:p>
          <a:p>
            <a:endParaRPr lang="en-US" dirty="0"/>
          </a:p>
          <a:p>
            <a:r>
              <a:rPr lang="en-US" b="1" dirty="0"/>
              <a:t>Average Duration of Stay: </a:t>
            </a:r>
            <a:r>
              <a:rPr lang="en-US" dirty="0"/>
              <a:t>The average duration of a patient's stay in the Intensive Care Unit (ICU) is 4 days, whereas the average duration of stay in the hospital overall is 63 days.</a:t>
            </a:r>
          </a:p>
          <a:p>
            <a:endParaRPr lang="en-US" dirty="0"/>
          </a:p>
          <a:p>
            <a:r>
              <a:rPr lang="en-US" b="1" dirty="0"/>
              <a:t>Urban vs. Rural Distribution: </a:t>
            </a:r>
            <a:r>
              <a:rPr lang="en-US" dirty="0"/>
              <a:t>Patients residing in urban areas outnumber those in rural areas, indicating a higher concentration of healthcare demand in urban settings.</a:t>
            </a:r>
          </a:p>
          <a:p>
            <a:endParaRPr lang="en-US" dirty="0"/>
          </a:p>
          <a:p>
            <a:r>
              <a:rPr lang="en-US" b="1" dirty="0"/>
              <a:t>Age Distribution: </a:t>
            </a:r>
            <a:r>
              <a:rPr lang="en-US" dirty="0"/>
              <a:t>Patients aged 50 or older represent the largest demographic group, suggesting a higher incidence of healthcare needs among older individuals.</a:t>
            </a:r>
          </a:p>
          <a:p>
            <a:endParaRPr lang="en-US" dirty="0"/>
          </a:p>
          <a:p>
            <a:r>
              <a:rPr lang="en-US" b="1" dirty="0"/>
              <a:t>Type of Admission: </a:t>
            </a:r>
            <a:r>
              <a:rPr lang="en-US" dirty="0"/>
              <a:t>Outpatient Department (OPD) cases outnumber emergency admissions, indicating a higher volume of non-emergency healthcare visits compared to emergencies.</a:t>
            </a:r>
            <a:endParaRPr lang="en-IN" dirty="0"/>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6" y="1149763"/>
            <a:ext cx="4104016" cy="2677656"/>
          </a:xfrm>
          <a:prstGeom prst="rect">
            <a:avLst/>
          </a:prstGeom>
          <a:noFill/>
        </p:spPr>
        <p:txBody>
          <a:bodyPr wrap="square" rtlCol="0">
            <a:spAutoFit/>
          </a:bodyPr>
          <a:lstStyle/>
          <a:p>
            <a:pPr>
              <a:spcAft>
                <a:spcPts val="800"/>
              </a:spcAft>
            </a:pPr>
            <a:r>
              <a:rPr lang="en-US" dirty="0">
                <a:latin typeface="+mn-lt"/>
              </a:rPr>
              <a:t>In conclusion, our project highlights the transformative impact of data-driven decision-making within the healthcare landscape. Through the utilization of Power BI, we have successfully unearthed invaluable insights poised to revolutionize various facets of healthcare delivery. By harnessing the analytical capabilities of Power BI, we've navigated through complex datasets, extracting actionable intelligence that can significantly enhance operational efficiencies and resource management within healthcare organizations.</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48968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400" dirty="0">
                  <a:solidFill>
                    <a:schemeClr val="accent2">
                      <a:lumMod val="75000"/>
                    </a:schemeClr>
                  </a:solidFill>
                  <a:latin typeface="+mj-lt"/>
                </a:rPr>
                <a:t>Abstract | Problem Statement | Project Overview |</a:t>
              </a:r>
              <a:r>
                <a:rPr lang="en-US" sz="1400" dirty="0">
                  <a:solidFill>
                    <a:schemeClr val="accent2">
                      <a:lumMod val="75000"/>
                    </a:schemeClr>
                  </a:solidFill>
                  <a:latin typeface="+mj-lt"/>
                  <a:ea typeface="+mn-lt"/>
                  <a:cs typeface="Poppins"/>
                </a:rPr>
                <a:t> Proposed </a:t>
              </a:r>
              <a:r>
                <a:rPr lang="en-US" sz="1400" dirty="0">
                  <a:solidFill>
                    <a:schemeClr val="accent2">
                      <a:lumMod val="75000"/>
                    </a:schemeClr>
                  </a:solidFill>
                  <a:latin typeface="+mj-lt"/>
                  <a:ea typeface="+mn-lt"/>
                  <a:cs typeface="+mn-lt"/>
                </a:rPr>
                <a:t>Solution </a:t>
              </a:r>
              <a:r>
                <a:rPr lang="en-US" sz="1400" dirty="0">
                  <a:solidFill>
                    <a:schemeClr val="accent2">
                      <a:lumMod val="75000"/>
                    </a:schemeClr>
                  </a:solidFill>
                  <a:latin typeface="+mj-lt"/>
                </a:rPr>
                <a:t>| </a:t>
              </a:r>
              <a:r>
                <a:rPr lang="en-US" sz="1400" dirty="0">
                  <a:solidFill>
                    <a:schemeClr val="accent2">
                      <a:lumMod val="75000"/>
                    </a:schemeClr>
                  </a:solidFill>
                  <a:latin typeface="+mj-lt"/>
                  <a:ea typeface="+mn-lt"/>
                  <a:cs typeface="Poppins"/>
                </a:rPr>
                <a:t>Technology Used</a:t>
              </a:r>
              <a:r>
                <a:rPr lang="en-US" sz="1400" dirty="0">
                  <a:solidFill>
                    <a:schemeClr val="accent2">
                      <a:lumMod val="75000"/>
                    </a:schemeClr>
                  </a:solidFill>
                  <a:latin typeface="+mj-lt"/>
                </a:rPr>
                <a:t> | Modelling &amp; Results </a:t>
              </a:r>
              <a:r>
                <a:rPr lang="en-US" sz="1400" dirty="0">
                  <a:solidFill>
                    <a:schemeClr val="accent2">
                      <a:lumMod val="75000"/>
                    </a:schemeClr>
                  </a:solidFill>
                  <a:latin typeface="+mj-lt"/>
                  <a:ea typeface="+mn-lt"/>
                  <a:cs typeface="+mn-lt"/>
                </a:rPr>
                <a:t>| Conclusion | Q&amp;A</a:t>
              </a:r>
              <a:endParaRPr lang="en-US" sz="14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66723" y="2433955"/>
              <a:ext cx="5194462" cy="75341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Times New Roman" panose="02020603050405020304" pitchFamily="18" charset="0"/>
                  <a:cs typeface="Times New Roman" panose="02020603050405020304" pitchFamily="18" charset="0"/>
                </a:rPr>
                <a:t>Project Title:</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HEALTHCARE DATA DRIVEN DECISIONS USING POWER BI</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Healthcare data management faces significant challenges: </a:t>
                </a:r>
                <a:r>
                  <a:rPr lang="en-US" sz="1400" dirty="0">
                    <a:solidFill>
                      <a:schemeClr val="tx1"/>
                    </a:solidFill>
                    <a:latin typeface="+mj-lt"/>
                    <a:cs typeface="Times New Roman" panose="02020603050405020304" pitchFamily="18" charset="0"/>
                  </a:rPr>
                  <a:t>The healthcare sector generates immense volumes of data from various sources including patient records, medical devices, and administrative systems. But, its management is complex.</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Decision-making inefficiency:</a:t>
                </a:r>
                <a:r>
                  <a:rPr lang="en-US" sz="1400" dirty="0">
                    <a:solidFill>
                      <a:schemeClr val="tx1"/>
                    </a:solidFill>
                    <a:latin typeface="+mj-lt"/>
                    <a:cs typeface="Times New Roman" panose="02020603050405020304" pitchFamily="18" charset="0"/>
                  </a:rPr>
                  <a:t> Decision-makers often struggle to extract relevant insights from large datasets, leading to delays and suboptimal decisions.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Utilizing Power BI for streamlined processes: </a:t>
                </a:r>
                <a:r>
                  <a:rPr lang="en-US" sz="1400" dirty="0">
                    <a:solidFill>
                      <a:schemeClr val="tx1"/>
                    </a:solidFill>
                    <a:latin typeface="+mj-lt"/>
                    <a:cs typeface="Times New Roman" panose="02020603050405020304" pitchFamily="18" charset="0"/>
                  </a:rPr>
                  <a:t>We employ Power BI to simplify data cleaning, analysis, and visualization, facilitating easier access to actionable insights for healthcare professionals.</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Improving patient care and operational efficiency</a:t>
                </a:r>
                <a:r>
                  <a:rPr lang="en-US" b="1" dirty="0">
                    <a:solidFill>
                      <a:schemeClr val="tx1"/>
                    </a:solidFill>
                    <a:latin typeface="+mj-lt"/>
                    <a:cs typeface="Times New Roman" panose="02020603050405020304" pitchFamily="18" charset="0"/>
                  </a:rPr>
                  <a:t>: </a:t>
                </a:r>
                <a:r>
                  <a:rPr lang="en-US" sz="1400" dirty="0">
                    <a:solidFill>
                      <a:schemeClr val="tx1"/>
                    </a:solidFill>
                    <a:latin typeface="+mj-lt"/>
                    <a:cs typeface="Times New Roman" panose="02020603050405020304" pitchFamily="18" charset="0"/>
                  </a:rPr>
                  <a:t>Our goal is to empower healthcare organizations with data-driven insights to enhance patient care outcomes and optimize resource allocation, ultimately improving overall healthcare delivery.</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4" y="1284891"/>
            <a:ext cx="5329037" cy="3108543"/>
          </a:xfrm>
          <a:prstGeom prst="rect">
            <a:avLst/>
          </a:prstGeom>
          <a:noFill/>
        </p:spPr>
        <p:txBody>
          <a:bodyPr wrap="square" rtlCol="0">
            <a:spAutoFit/>
          </a:bodyPr>
          <a:lstStyle/>
          <a:p>
            <a:pPr algn="just">
              <a:spcAft>
                <a:spcPts val="800"/>
              </a:spcAft>
            </a:pPr>
            <a:r>
              <a:rPr lang="en-US" dirty="0">
                <a:latin typeface="+mn-lt"/>
              </a:rPr>
              <a:t>The healthcare industry operates within an ecosystem characterized by an abundance of data stemming from diverse sources such as electronic health records (</a:t>
            </a:r>
            <a:r>
              <a:rPr lang="en-US" b="1" dirty="0">
                <a:latin typeface="+mn-lt"/>
              </a:rPr>
              <a:t>EHRs</a:t>
            </a:r>
            <a:r>
              <a:rPr lang="en-US" dirty="0">
                <a:latin typeface="+mn-lt"/>
              </a:rPr>
              <a:t>), medical imaging, diagnostic tests, administrative records, and wearable health monitoring devices. However, the sheer volume and complexity of this data </a:t>
            </a:r>
            <a:r>
              <a:rPr lang="en-US" b="1" dirty="0">
                <a:latin typeface="+mn-lt"/>
              </a:rPr>
              <a:t>pose significant challenges </a:t>
            </a:r>
            <a:r>
              <a:rPr lang="en-US" dirty="0">
                <a:latin typeface="+mn-lt"/>
              </a:rPr>
              <a:t>for healthcare organizations. Often, decision-makers within these organizations find themselves inundated with data, struggling to extract actionable insights in a timely manner. This inefficiency in decision-making can lead to </a:t>
            </a:r>
            <a:r>
              <a:rPr lang="en-US" b="1" dirty="0">
                <a:latin typeface="+mn-lt"/>
              </a:rPr>
              <a:t>suboptimal patient outcomes </a:t>
            </a:r>
            <a:r>
              <a:rPr lang="en-US" dirty="0">
                <a:latin typeface="+mn-lt"/>
              </a:rPr>
              <a:t>and </a:t>
            </a:r>
            <a:r>
              <a:rPr lang="en-US" b="1" dirty="0">
                <a:latin typeface="+mn-lt"/>
              </a:rPr>
              <a:t>inefficient allocation of resources</a:t>
            </a:r>
            <a:r>
              <a:rPr lang="en-US" dirty="0">
                <a:latin typeface="+mn-lt"/>
              </a:rPr>
              <a:t>. Our project recognizes these challenges and aims to provide a solution by focusing on streamlining data processes and harnessing the power of comprehensive analytics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022237"/>
            <a:ext cx="5275144" cy="3970318"/>
          </a:xfrm>
          <a:prstGeom prst="rect">
            <a:avLst/>
          </a:prstGeom>
          <a:noFill/>
        </p:spPr>
        <p:txBody>
          <a:bodyPr wrap="square" rtlCol="0">
            <a:spAutoFit/>
          </a:bodyPr>
          <a:lstStyle/>
          <a:p>
            <a:pPr algn="l"/>
            <a:r>
              <a:rPr lang="en-US" sz="1200" b="1" i="0" dirty="0">
                <a:solidFill>
                  <a:srgbClr val="0D0D0D"/>
                </a:solidFill>
                <a:effectLst/>
                <a:highlight>
                  <a:srgbClr val="FFFFFF"/>
                </a:highlight>
                <a:latin typeface="+mn-lt"/>
                <a:cs typeface="Times New Roman" panose="02020603050405020304" pitchFamily="18" charset="0"/>
              </a:rPr>
              <a:t>Week 1: Data Cleaning</a:t>
            </a:r>
          </a:p>
          <a:p>
            <a:pPr algn="l"/>
            <a:r>
              <a:rPr lang="en-US" sz="1200" i="0" dirty="0">
                <a:solidFill>
                  <a:srgbClr val="0D0D0D"/>
                </a:solidFill>
                <a:effectLst/>
                <a:highlight>
                  <a:srgbClr val="FFFFFF"/>
                </a:highlight>
                <a:latin typeface="+mn-lt"/>
                <a:cs typeface="Times New Roman" panose="02020603050405020304" pitchFamily="18" charset="0"/>
              </a:rPr>
              <a:t>Importing and preprocessing admission and patient data</a:t>
            </a:r>
          </a:p>
          <a:p>
            <a:pPr algn="l"/>
            <a:r>
              <a:rPr lang="en-US" sz="1200" i="0" dirty="0">
                <a:solidFill>
                  <a:srgbClr val="0D0D0D"/>
                </a:solidFill>
                <a:effectLst/>
                <a:highlight>
                  <a:srgbClr val="FFFFFF"/>
                </a:highlight>
                <a:latin typeface="+mn-lt"/>
                <a:cs typeface="Times New Roman" panose="02020603050405020304" pitchFamily="18" charset="0"/>
              </a:rPr>
              <a:t>Standardizing data types and formatting</a:t>
            </a:r>
          </a:p>
          <a:p>
            <a:pPr algn="l"/>
            <a:r>
              <a:rPr lang="en-US" sz="1200" i="0" dirty="0">
                <a:solidFill>
                  <a:srgbClr val="0D0D0D"/>
                </a:solidFill>
                <a:effectLst/>
                <a:highlight>
                  <a:srgbClr val="FFFFFF"/>
                </a:highlight>
                <a:latin typeface="+mn-lt"/>
                <a:cs typeface="Times New Roman" panose="02020603050405020304" pitchFamily="18" charset="0"/>
              </a:rPr>
              <a:t>Selecting relevant columns for analysis</a:t>
            </a:r>
            <a:br>
              <a:rPr lang="en-US" sz="1200" i="0" dirty="0">
                <a:solidFill>
                  <a:srgbClr val="0D0D0D"/>
                </a:solidFill>
                <a:effectLst/>
                <a:highlight>
                  <a:srgbClr val="FFFFFF"/>
                </a:highlight>
                <a:latin typeface="+mn-lt"/>
                <a:cs typeface="Times New Roman" panose="02020603050405020304" pitchFamily="18" charset="0"/>
              </a:rPr>
            </a:br>
            <a:endParaRPr lang="en-US" sz="1200" i="0" dirty="0">
              <a:solidFill>
                <a:srgbClr val="0D0D0D"/>
              </a:solidFill>
              <a:effectLst/>
              <a:highlight>
                <a:srgbClr val="FFFFFF"/>
              </a:highlight>
              <a:latin typeface="+mn-lt"/>
              <a:cs typeface="Times New Roman" panose="02020603050405020304" pitchFamily="18" charset="0"/>
            </a:endParaRPr>
          </a:p>
          <a:p>
            <a:pPr algn="l"/>
            <a:r>
              <a:rPr lang="en-US" sz="1200" b="1" i="0" dirty="0">
                <a:solidFill>
                  <a:srgbClr val="0D0D0D"/>
                </a:solidFill>
                <a:effectLst/>
                <a:highlight>
                  <a:srgbClr val="FFFFFF"/>
                </a:highlight>
                <a:latin typeface="+mn-lt"/>
                <a:cs typeface="Times New Roman" panose="02020603050405020304" pitchFamily="18" charset="0"/>
              </a:rPr>
              <a:t>Week 2: Data Analysis Expression (DAX)</a:t>
            </a:r>
          </a:p>
          <a:p>
            <a:pPr algn="l"/>
            <a:r>
              <a:rPr lang="en-US" sz="1200" i="0" dirty="0">
                <a:solidFill>
                  <a:srgbClr val="0D0D0D"/>
                </a:solidFill>
                <a:effectLst/>
                <a:highlight>
                  <a:srgbClr val="FFFFFF"/>
                </a:highlight>
                <a:latin typeface="+mn-lt"/>
                <a:cs typeface="Times New Roman" panose="02020603050405020304" pitchFamily="18" charset="0"/>
              </a:rPr>
              <a:t>Creating new columns for analysis, including duration of stay, smoking/alcohol habits, presence of specific medical conditions, etc.</a:t>
            </a:r>
          </a:p>
          <a:p>
            <a:pPr algn="l"/>
            <a:r>
              <a:rPr lang="en-US" sz="1200" i="0" dirty="0">
                <a:solidFill>
                  <a:srgbClr val="0D0D0D"/>
                </a:solidFill>
                <a:effectLst/>
                <a:highlight>
                  <a:srgbClr val="FFFFFF"/>
                </a:highlight>
                <a:latin typeface="+mn-lt"/>
                <a:cs typeface="Times New Roman" panose="02020603050405020304" pitchFamily="18" charset="0"/>
              </a:rPr>
              <a:t>Calculating age groups and other relevant metrics</a:t>
            </a:r>
          </a:p>
          <a:p>
            <a:pPr algn="l"/>
            <a:r>
              <a:rPr lang="en-US" sz="1200" i="0" dirty="0">
                <a:solidFill>
                  <a:srgbClr val="0D0D0D"/>
                </a:solidFill>
                <a:effectLst/>
                <a:highlight>
                  <a:srgbClr val="FFFFFF"/>
                </a:highlight>
                <a:latin typeface="+mn-lt"/>
                <a:cs typeface="Times New Roman" panose="02020603050405020304" pitchFamily="18" charset="0"/>
              </a:rPr>
              <a:t>Generating new measures for patient demographics and trends</a:t>
            </a:r>
          </a:p>
          <a:p>
            <a:pPr algn="l"/>
            <a:br>
              <a:rPr lang="en-US" sz="1200" b="1" i="0" dirty="0">
                <a:solidFill>
                  <a:srgbClr val="0D0D0D"/>
                </a:solidFill>
                <a:effectLst/>
                <a:highlight>
                  <a:srgbClr val="FFFFFF"/>
                </a:highlight>
                <a:latin typeface="+mn-lt"/>
                <a:cs typeface="Times New Roman" panose="02020603050405020304" pitchFamily="18" charset="0"/>
              </a:rPr>
            </a:br>
            <a:r>
              <a:rPr lang="en-US" sz="1200" b="1" i="0" dirty="0">
                <a:solidFill>
                  <a:srgbClr val="0D0D0D"/>
                </a:solidFill>
                <a:effectLst/>
                <a:highlight>
                  <a:srgbClr val="FFFFFF"/>
                </a:highlight>
                <a:latin typeface="+mn-lt"/>
                <a:cs typeface="Times New Roman" panose="02020603050405020304" pitchFamily="18" charset="0"/>
              </a:rPr>
              <a:t>Week 3: Visualization and Dashboard</a:t>
            </a:r>
          </a:p>
          <a:p>
            <a:pPr algn="l"/>
            <a:r>
              <a:rPr lang="en-US" sz="1200" i="0" dirty="0">
                <a:solidFill>
                  <a:srgbClr val="0D0D0D"/>
                </a:solidFill>
                <a:effectLst/>
                <a:highlight>
                  <a:srgbClr val="FFFFFF"/>
                </a:highlight>
                <a:latin typeface="+mn-lt"/>
                <a:cs typeface="Times New Roman" panose="02020603050405020304" pitchFamily="18" charset="0"/>
              </a:rPr>
              <a:t>Designing visualizations to explore relationships between diseases and lifestyle habits</a:t>
            </a:r>
          </a:p>
          <a:p>
            <a:pPr algn="l"/>
            <a:r>
              <a:rPr lang="en-US" sz="1200" i="0" dirty="0">
                <a:solidFill>
                  <a:srgbClr val="0D0D0D"/>
                </a:solidFill>
                <a:effectLst/>
                <a:highlight>
                  <a:srgbClr val="FFFFFF"/>
                </a:highlight>
                <a:latin typeface="+mn-lt"/>
                <a:cs typeface="Times New Roman" panose="02020603050405020304" pitchFamily="18" charset="0"/>
              </a:rPr>
              <a:t>Creating dynamic dashboards for easy data interpretation</a:t>
            </a:r>
          </a:p>
          <a:p>
            <a:pPr algn="l"/>
            <a:r>
              <a:rPr lang="en-US" sz="1200" i="0" dirty="0">
                <a:solidFill>
                  <a:srgbClr val="0D0D0D"/>
                </a:solidFill>
                <a:effectLst/>
                <a:highlight>
                  <a:srgbClr val="FFFFFF"/>
                </a:highlight>
                <a:latin typeface="+mn-lt"/>
                <a:cs typeface="Times New Roman" panose="02020603050405020304" pitchFamily="18" charset="0"/>
              </a:rPr>
              <a:t>Implementing slicers for interactive filtering</a:t>
            </a:r>
          </a:p>
          <a:p>
            <a:pPr algn="l"/>
            <a:br>
              <a:rPr lang="en-US" sz="1200" b="1" i="0" dirty="0">
                <a:solidFill>
                  <a:srgbClr val="0D0D0D"/>
                </a:solidFill>
                <a:effectLst/>
                <a:highlight>
                  <a:srgbClr val="FFFFFF"/>
                </a:highlight>
                <a:latin typeface="+mn-lt"/>
                <a:cs typeface="Times New Roman" panose="02020603050405020304" pitchFamily="18" charset="0"/>
              </a:rPr>
            </a:br>
            <a:r>
              <a:rPr lang="en-US" sz="1200" b="1" i="0" dirty="0">
                <a:solidFill>
                  <a:srgbClr val="0D0D0D"/>
                </a:solidFill>
                <a:effectLst/>
                <a:highlight>
                  <a:srgbClr val="FFFFFF"/>
                </a:highlight>
                <a:latin typeface="+mn-lt"/>
                <a:cs typeface="Times New Roman" panose="02020603050405020304" pitchFamily="18" charset="0"/>
              </a:rPr>
              <a:t>Week 4: Formatting and Testing</a:t>
            </a:r>
          </a:p>
          <a:p>
            <a:pPr algn="l"/>
            <a:r>
              <a:rPr lang="en-US" sz="1200" i="0" dirty="0">
                <a:solidFill>
                  <a:srgbClr val="0D0D0D"/>
                </a:solidFill>
                <a:effectLst/>
                <a:highlight>
                  <a:srgbClr val="FFFFFF"/>
                </a:highlight>
                <a:latin typeface="+mn-lt"/>
                <a:cs typeface="Times New Roman" panose="02020603050405020304" pitchFamily="18" charset="0"/>
              </a:rPr>
              <a:t>Finalizing formatting for presentation and usability</a:t>
            </a:r>
          </a:p>
          <a:p>
            <a:pPr algn="l"/>
            <a:r>
              <a:rPr lang="en-US" sz="1200" i="0" dirty="0">
                <a:solidFill>
                  <a:srgbClr val="0D0D0D"/>
                </a:solidFill>
                <a:effectLst/>
                <a:highlight>
                  <a:srgbClr val="FFFFFF"/>
                </a:highlight>
                <a:latin typeface="+mn-lt"/>
                <a:cs typeface="Times New Roman" panose="02020603050405020304" pitchFamily="18" charset="0"/>
              </a:rPr>
              <a:t>Conducting testing to ensure accuracy and functionality</a:t>
            </a:r>
          </a:p>
          <a:p>
            <a:pPr algn="l"/>
            <a:r>
              <a:rPr lang="en-US" sz="1200" i="0" dirty="0">
                <a:solidFill>
                  <a:srgbClr val="0D0D0D"/>
                </a:solidFill>
                <a:effectLst/>
                <a:highlight>
                  <a:srgbClr val="FFFFFF"/>
                </a:highlight>
                <a:latin typeface="+mn-lt"/>
                <a:cs typeface="Times New Roman" panose="02020603050405020304" pitchFamily="18" charset="0"/>
              </a:rPr>
              <a:t>Preparing for deployment and dissemination of findings</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966180"/>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933" y="1625215"/>
            <a:ext cx="6407619" cy="2031325"/>
          </a:xfrm>
          <a:prstGeom prst="rect">
            <a:avLst/>
          </a:prstGeom>
          <a:noFill/>
        </p:spPr>
        <p:txBody>
          <a:bodyPr wrap="square" rtlCol="0">
            <a:spAutoFit/>
          </a:bodyPr>
          <a:lstStyle/>
          <a:p>
            <a:pPr>
              <a:spcAft>
                <a:spcPts val="800"/>
              </a:spcAft>
            </a:pPr>
            <a:r>
              <a:rPr lang="en-US" dirty="0">
                <a:latin typeface="+mn-lt"/>
              </a:rPr>
              <a:t>Our solution centers on leveraging Power BI, a robust business intelligence tool, to convert raw healthcare data into actionable insights. Through the application of advanced analytics techniques and intuitive visualization tools, we empower healthcare professionals to make well-informed decisions and enhance patient outcomes. By harnessing Power BI's capabilities, we streamline the data analysis process, enabling healthcare organizations to unlock valuable insights from complex datasets efficiently. This approach facilitates proactive decision-making, optimizing resource allocation and ultimately improving the quality of care delivered to patients.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84459" y="958281"/>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84459" y="1656227"/>
            <a:ext cx="4888984" cy="1384995"/>
          </a:xfrm>
          <a:prstGeom prst="rect">
            <a:avLst/>
          </a:prstGeom>
          <a:noFill/>
        </p:spPr>
        <p:txBody>
          <a:bodyPr wrap="square" rtlCol="0">
            <a:spAutoFit/>
          </a:bodyPr>
          <a:lstStyle/>
          <a:p>
            <a:pPr>
              <a:spcAft>
                <a:spcPts val="800"/>
              </a:spcAft>
            </a:pPr>
            <a:r>
              <a:rPr lang="en-US" dirty="0">
                <a:latin typeface="+mn-lt"/>
              </a:rPr>
              <a:t>Power BI emerges as the cornerstone of our project, offering a user-friendly interface coupled with powerful analytical capabilities. Key features utilized include data modeling, DAX expressions for complex calculations, interactive visualizations, and seamless dashboard creation.	</a:t>
            </a:r>
          </a:p>
        </p:txBody>
      </p:sp>
      <p:pic>
        <p:nvPicPr>
          <p:cNvPr id="1030" name="Picture 6" descr="What is Power BI? - Beginner's Guide to Power BI | DataCamp">
            <a:extLst>
              <a:ext uri="{FF2B5EF4-FFF2-40B4-BE49-F238E27FC236}">
                <a16:creationId xmlns:a16="http://schemas.microsoft.com/office/drawing/2014/main" id="{8B37A615-F900-3BAE-9252-2E0AFA232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21" y="1732156"/>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2B536A7-D2D9-650C-0860-66BD163D2FC1}"/>
              </a:ext>
            </a:extLst>
          </p:cNvPr>
          <p:cNvPicPr>
            <a:picLocks noChangeAspect="1"/>
          </p:cNvPicPr>
          <p:nvPr/>
        </p:nvPicPr>
        <p:blipFill>
          <a:blip r:embed="rId3"/>
          <a:stretch>
            <a:fillRect/>
          </a:stretch>
        </p:blipFill>
        <p:spPr>
          <a:xfrm>
            <a:off x="929268" y="1243419"/>
            <a:ext cx="7002966" cy="3633382"/>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BF247AAB-F8DB-5960-B983-538989BA20D2}"/>
              </a:ext>
            </a:extLst>
          </p:cNvPr>
          <p:cNvSpPr txBox="1"/>
          <p:nvPr/>
        </p:nvSpPr>
        <p:spPr>
          <a:xfrm>
            <a:off x="143932" y="1264921"/>
            <a:ext cx="8451427" cy="2462213"/>
          </a:xfrm>
          <a:prstGeom prst="rect">
            <a:avLst/>
          </a:prstGeom>
          <a:noFill/>
        </p:spPr>
        <p:txBody>
          <a:bodyPr wrap="square" rtlCol="0">
            <a:spAutoFit/>
          </a:bodyPr>
          <a:lstStyle/>
          <a:p>
            <a:r>
              <a:rPr lang="en-US" dirty="0"/>
              <a:t>We employed various techniques to structure and analyze healthcare data effectively. This involved creating data models within </a:t>
            </a:r>
            <a:r>
              <a:rPr lang="en-US" b="1" dirty="0"/>
              <a:t>Power</a:t>
            </a:r>
            <a:r>
              <a:rPr lang="en-US" dirty="0"/>
              <a:t> </a:t>
            </a:r>
            <a:r>
              <a:rPr lang="en-US" b="1" dirty="0"/>
              <a:t>BI</a:t>
            </a:r>
            <a:r>
              <a:rPr lang="en-US" dirty="0"/>
              <a:t> to organize and manipulate the datasets for meaningful insights extraction. Initially, we focused on data preparation, which included tasks such as importing data from multiple sources (e.g., admission data, patient data), checking data types, and transforming data to ensure </a:t>
            </a:r>
            <a:r>
              <a:rPr lang="en-US" u="sng" dirty="0"/>
              <a:t>consistency</a:t>
            </a:r>
            <a:r>
              <a:rPr lang="en-US" dirty="0"/>
              <a:t> and </a:t>
            </a:r>
            <a:r>
              <a:rPr lang="en-US" u="sng" dirty="0"/>
              <a:t>accuracy</a:t>
            </a:r>
            <a:r>
              <a:rPr lang="en-US" dirty="0"/>
              <a:t>. We carefully selected relevant variables and cleaned the data to remove any inconsistencies or errors that could impact the analysis.</a:t>
            </a:r>
          </a:p>
          <a:p>
            <a:r>
              <a:rPr lang="en-US" dirty="0"/>
              <a:t>Subsequently, we utilized Power BI's data modeling capabilities to establish relationships between different tables within the dataset. This enabled us to perform complex analyses and calculations across multiple data dimensions seamlessly. By defining relationships and creating calculated columns and measures using Data Analysis Expressions (</a:t>
            </a:r>
            <a:r>
              <a:rPr lang="en-US" b="1" dirty="0"/>
              <a:t>DAX</a:t>
            </a:r>
            <a:r>
              <a:rPr lang="en-US" dirty="0"/>
              <a:t>), we enhanced the depth and sophistication of our analyses.</a:t>
            </a:r>
            <a:endParaRPr lang="en-IN" dirty="0"/>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2798</TotalTime>
  <Words>972</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Century</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Pratishtha Narula</cp:lastModifiedBy>
  <cp:revision>55</cp:revision>
  <dcterms:modified xsi:type="dcterms:W3CDTF">2024-04-04T20:06:07Z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