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5"/>
  </p:notesMasterIdLst>
  <p:sldIdLst>
    <p:sldId id="282" r:id="rId3"/>
    <p:sldId id="257" r:id="rId4"/>
    <p:sldId id="293" r:id="rId5"/>
    <p:sldId id="272" r:id="rId6"/>
    <p:sldId id="268" r:id="rId7"/>
    <p:sldId id="290" r:id="rId8"/>
    <p:sldId id="291" r:id="rId9"/>
    <p:sldId id="289" r:id="rId10"/>
    <p:sldId id="292" r:id="rId11"/>
    <p:sldId id="261" r:id="rId12"/>
    <p:sldId id="278" r:id="rId13"/>
    <p:sldId id="28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36" autoAdjust="0"/>
    <p:restoredTop sz="81658" autoAdjust="0"/>
  </p:normalViewPr>
  <p:slideViewPr>
    <p:cSldViewPr snapToGrid="0">
      <p:cViewPr varScale="1">
        <p:scale>
          <a:sx n="93" d="100"/>
          <a:sy n="93" d="100"/>
        </p:scale>
        <p:origin x="135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23.svg"/></Relationships>
</file>

<file path=ppt/diagrams/_rels/data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4" Type="http://schemas.openxmlformats.org/officeDocument/2006/relationships/image" Target="../media/image30.svg"/></Relationships>
</file>

<file path=ppt/diagrams/_rels/data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svg"/><Relationship Id="rId1" Type="http://schemas.openxmlformats.org/officeDocument/2006/relationships/image" Target="../media/image39.png"/><Relationship Id="rId4" Type="http://schemas.openxmlformats.org/officeDocument/2006/relationships/image" Target="../media/image4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23.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4" Type="http://schemas.openxmlformats.org/officeDocument/2006/relationships/image" Target="../media/image30.svg"/></Relationships>
</file>

<file path=ppt/diagrams/_rels/drawing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svg"/><Relationship Id="rId1" Type="http://schemas.openxmlformats.org/officeDocument/2006/relationships/image" Target="../media/image39.png"/><Relationship Id="rId4" Type="http://schemas.openxmlformats.org/officeDocument/2006/relationships/image" Target="../media/image42.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C8C7FD7E-2EE2-4355-9AC1-463EDBD8A7F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A4BDA2A-BCF2-4E1B-9718-DC9D1B0F89E9}">
      <dgm:prSet/>
      <dgm:spPr/>
      <dgm:t>
        <a:bodyPr/>
        <a:lstStyle/>
        <a:p>
          <a:pPr>
            <a:lnSpc>
              <a:spcPct val="100000"/>
            </a:lnSpc>
          </a:pPr>
          <a:r>
            <a:rPr lang="en-US" b="0"/>
            <a:t>Q1: Housing prices are affected by lot size, type of dwelling, remodel date, type of foundation, number of kitchens.</a:t>
          </a:r>
        </a:p>
      </dgm:t>
    </dgm:pt>
    <dgm:pt modelId="{356FB5F4-D778-4445-8B8D-C619B29554E4}" type="parTrans" cxnId="{86C4A571-1F3F-4BBC-B17E-4A525A4767BB}">
      <dgm:prSet/>
      <dgm:spPr/>
      <dgm:t>
        <a:bodyPr/>
        <a:lstStyle/>
        <a:p>
          <a:endParaRPr lang="en-US"/>
        </a:p>
      </dgm:t>
    </dgm:pt>
    <dgm:pt modelId="{EAA6E52D-86F8-4860-AAC9-975048160A5E}" type="sibTrans" cxnId="{86C4A571-1F3F-4BBC-B17E-4A525A4767BB}">
      <dgm:prSet/>
      <dgm:spPr/>
      <dgm:t>
        <a:bodyPr/>
        <a:lstStyle/>
        <a:p>
          <a:endParaRPr lang="en-US"/>
        </a:p>
      </dgm:t>
    </dgm:pt>
    <dgm:pt modelId="{7E0F0DB5-FAF1-42DE-A8F5-DC27224A3346}">
      <dgm:prSet/>
      <dgm:spPr/>
      <dgm:t>
        <a:bodyPr/>
        <a:lstStyle/>
        <a:p>
          <a:pPr>
            <a:lnSpc>
              <a:spcPct val="100000"/>
            </a:lnSpc>
          </a:pPr>
          <a:r>
            <a:rPr lang="en-US" b="0"/>
            <a:t>Q2: If the bid is less than $170,000, the buyer can buy a house built before 2000.</a:t>
          </a:r>
        </a:p>
      </dgm:t>
    </dgm:pt>
    <dgm:pt modelId="{64D34D58-8296-4943-8155-8950963BB5A8}" type="parTrans" cxnId="{66A80BD5-D367-46D4-8739-4A418EFB1600}">
      <dgm:prSet/>
      <dgm:spPr/>
      <dgm:t>
        <a:bodyPr/>
        <a:lstStyle/>
        <a:p>
          <a:endParaRPr lang="en-US"/>
        </a:p>
      </dgm:t>
    </dgm:pt>
    <dgm:pt modelId="{AB947B1F-556F-45F6-BB12-26A75E24D11B}" type="sibTrans" cxnId="{66A80BD5-D367-46D4-8739-4A418EFB1600}">
      <dgm:prSet/>
      <dgm:spPr/>
      <dgm:t>
        <a:bodyPr/>
        <a:lstStyle/>
        <a:p>
          <a:endParaRPr lang="en-US"/>
        </a:p>
      </dgm:t>
    </dgm:pt>
    <dgm:pt modelId="{A000052D-D866-43E2-95DF-FA4464710FBE}">
      <dgm:prSet/>
      <dgm:spPr/>
      <dgm:t>
        <a:bodyPr/>
        <a:lstStyle/>
        <a:p>
          <a:pPr>
            <a:lnSpc>
              <a:spcPct val="100000"/>
            </a:lnSpc>
          </a:pPr>
          <a:r>
            <a:rPr lang="en-US" b="0"/>
            <a:t>Q3: The most popular total rooms and the number of bedrooms in this area are 5 and 2 respectively.</a:t>
          </a:r>
        </a:p>
      </dgm:t>
    </dgm:pt>
    <dgm:pt modelId="{67D2A820-AAD8-4B33-AB42-029C30C72608}" type="parTrans" cxnId="{53C47738-EF9A-4C3A-AE6B-F02A7F33B92C}">
      <dgm:prSet/>
      <dgm:spPr/>
      <dgm:t>
        <a:bodyPr/>
        <a:lstStyle/>
        <a:p>
          <a:endParaRPr lang="en-US"/>
        </a:p>
      </dgm:t>
    </dgm:pt>
    <dgm:pt modelId="{F0B005E6-BBAF-447B-B7FC-249571046360}" type="sibTrans" cxnId="{53C47738-EF9A-4C3A-AE6B-F02A7F33B92C}">
      <dgm:prSet/>
      <dgm:spPr/>
      <dgm:t>
        <a:bodyPr/>
        <a:lstStyle/>
        <a:p>
          <a:endParaRPr lang="en-US"/>
        </a:p>
      </dgm:t>
    </dgm:pt>
    <dgm:pt modelId="{5D920181-D478-495D-B3F4-0DE7BBF50121}">
      <dgm:prSet/>
      <dgm:spPr/>
      <dgm:t>
        <a:bodyPr/>
        <a:lstStyle/>
        <a:p>
          <a:pPr>
            <a:lnSpc>
              <a:spcPct val="100000"/>
            </a:lnSpc>
          </a:pPr>
          <a:r>
            <a:rPr lang="en-US"/>
            <a:t>Q4: June is the hottest time of year for house sales in Ames, Iowa.</a:t>
          </a:r>
        </a:p>
      </dgm:t>
    </dgm:pt>
    <dgm:pt modelId="{B555460B-72B9-42DC-B158-023A43287B55}" type="parTrans" cxnId="{D8C1C946-1098-4D6D-A9FF-B751B9A0FB37}">
      <dgm:prSet/>
      <dgm:spPr/>
      <dgm:t>
        <a:bodyPr/>
        <a:lstStyle/>
        <a:p>
          <a:endParaRPr lang="zh-TW" altLang="en-US"/>
        </a:p>
      </dgm:t>
    </dgm:pt>
    <dgm:pt modelId="{E3EBD520-F354-4E31-A477-30AF88BB5977}" type="sibTrans" cxnId="{D8C1C946-1098-4D6D-A9FF-B751B9A0FB37}">
      <dgm:prSet/>
      <dgm:spPr/>
      <dgm:t>
        <a:bodyPr/>
        <a:lstStyle/>
        <a:p>
          <a:endParaRPr lang="zh-TW" altLang="en-US"/>
        </a:p>
      </dgm:t>
    </dgm:pt>
    <dgm:pt modelId="{966DF7CB-118A-44B2-8FBE-3587B5595055}" type="pres">
      <dgm:prSet presAssocID="{C8C7FD7E-2EE2-4355-9AC1-463EDBD8A7F6}" presName="root" presStyleCnt="0">
        <dgm:presLayoutVars>
          <dgm:dir/>
          <dgm:resizeHandles val="exact"/>
        </dgm:presLayoutVars>
      </dgm:prSet>
      <dgm:spPr/>
    </dgm:pt>
    <dgm:pt modelId="{903F3387-C9A8-4E6B-874F-3A69834B6734}" type="pres">
      <dgm:prSet presAssocID="{7A4BDA2A-BCF2-4E1B-9718-DC9D1B0F89E9}" presName="compNode" presStyleCnt="0"/>
      <dgm:spPr/>
    </dgm:pt>
    <dgm:pt modelId="{7A68F537-A3A9-4B60-883C-652DE36D7F31}" type="pres">
      <dgm:prSet presAssocID="{7A4BDA2A-BCF2-4E1B-9718-DC9D1B0F89E9}" presName="bgRect" presStyleLbl="bgShp" presStyleIdx="0" presStyleCnt="4"/>
      <dgm:spPr/>
    </dgm:pt>
    <dgm:pt modelId="{D681A8CE-11BB-4ED5-92F1-C037E1201A83}" type="pres">
      <dgm:prSet presAssocID="{7A4BDA2A-BCF2-4E1B-9718-DC9D1B0F89E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uburban scene"/>
        </a:ext>
      </dgm:extLst>
    </dgm:pt>
    <dgm:pt modelId="{DD3E8E8C-D001-4200-A2C9-F5169F414175}" type="pres">
      <dgm:prSet presAssocID="{7A4BDA2A-BCF2-4E1B-9718-DC9D1B0F89E9}" presName="spaceRect" presStyleCnt="0"/>
      <dgm:spPr/>
    </dgm:pt>
    <dgm:pt modelId="{0478F0A6-DCC3-435D-A481-8B1C7DC7976A}" type="pres">
      <dgm:prSet presAssocID="{7A4BDA2A-BCF2-4E1B-9718-DC9D1B0F89E9}" presName="parTx" presStyleLbl="revTx" presStyleIdx="0" presStyleCnt="4">
        <dgm:presLayoutVars>
          <dgm:chMax val="0"/>
          <dgm:chPref val="0"/>
        </dgm:presLayoutVars>
      </dgm:prSet>
      <dgm:spPr/>
    </dgm:pt>
    <dgm:pt modelId="{8716F0DE-E2C0-44D1-BF5E-0FBF26BD4B71}" type="pres">
      <dgm:prSet presAssocID="{EAA6E52D-86F8-4860-AAC9-975048160A5E}" presName="sibTrans" presStyleCnt="0"/>
      <dgm:spPr/>
    </dgm:pt>
    <dgm:pt modelId="{9BF596A9-B28C-43DE-8D89-FDF77B696722}" type="pres">
      <dgm:prSet presAssocID="{7E0F0DB5-FAF1-42DE-A8F5-DC27224A3346}" presName="compNode" presStyleCnt="0"/>
      <dgm:spPr/>
    </dgm:pt>
    <dgm:pt modelId="{20712E92-782C-4B16-8E44-F7A28EEE631A}" type="pres">
      <dgm:prSet presAssocID="{7E0F0DB5-FAF1-42DE-A8F5-DC27224A3346}" presName="bgRect" presStyleLbl="bgShp" presStyleIdx="1" presStyleCnt="4"/>
      <dgm:spPr/>
    </dgm:pt>
    <dgm:pt modelId="{D0E257A3-5659-4971-BF4E-64847B932F54}" type="pres">
      <dgm:prSet presAssocID="{7E0F0DB5-FAF1-42DE-A8F5-DC27224A334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ouse"/>
        </a:ext>
      </dgm:extLst>
    </dgm:pt>
    <dgm:pt modelId="{C0119283-9AEE-439F-9ACD-921D48CC7E94}" type="pres">
      <dgm:prSet presAssocID="{7E0F0DB5-FAF1-42DE-A8F5-DC27224A3346}" presName="spaceRect" presStyleCnt="0"/>
      <dgm:spPr/>
    </dgm:pt>
    <dgm:pt modelId="{3EA6D799-A6AF-43B4-B921-E98DE1F78A83}" type="pres">
      <dgm:prSet presAssocID="{7E0F0DB5-FAF1-42DE-A8F5-DC27224A3346}" presName="parTx" presStyleLbl="revTx" presStyleIdx="1" presStyleCnt="4">
        <dgm:presLayoutVars>
          <dgm:chMax val="0"/>
          <dgm:chPref val="0"/>
        </dgm:presLayoutVars>
      </dgm:prSet>
      <dgm:spPr/>
    </dgm:pt>
    <dgm:pt modelId="{7A47A996-BE99-40B4-9CF8-52F2DEA5ED6F}" type="pres">
      <dgm:prSet presAssocID="{AB947B1F-556F-45F6-BB12-26A75E24D11B}" presName="sibTrans" presStyleCnt="0"/>
      <dgm:spPr/>
    </dgm:pt>
    <dgm:pt modelId="{97B388C6-3CD1-4560-B5EA-7F7724A6A5E6}" type="pres">
      <dgm:prSet presAssocID="{A000052D-D866-43E2-95DF-FA4464710FBE}" presName="compNode" presStyleCnt="0"/>
      <dgm:spPr/>
    </dgm:pt>
    <dgm:pt modelId="{BFD6E298-D33C-4214-A5FA-BAB5D297245B}" type="pres">
      <dgm:prSet presAssocID="{A000052D-D866-43E2-95DF-FA4464710FBE}" presName="bgRect" presStyleLbl="bgShp" presStyleIdx="2" presStyleCnt="4"/>
      <dgm:spPr/>
    </dgm:pt>
    <dgm:pt modelId="{F68DE74B-3B74-446D-92FA-06E3C0243A8E}" type="pres">
      <dgm:prSet presAssocID="{A000052D-D866-43E2-95DF-FA4464710FB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thtub"/>
        </a:ext>
      </dgm:extLst>
    </dgm:pt>
    <dgm:pt modelId="{27F8100E-FA7E-45AB-B7EB-B57C84110C32}" type="pres">
      <dgm:prSet presAssocID="{A000052D-D866-43E2-95DF-FA4464710FBE}" presName="spaceRect" presStyleCnt="0"/>
      <dgm:spPr/>
    </dgm:pt>
    <dgm:pt modelId="{CA34898A-BE78-4948-88C1-FCAC9218BE38}" type="pres">
      <dgm:prSet presAssocID="{A000052D-D866-43E2-95DF-FA4464710FBE}" presName="parTx" presStyleLbl="revTx" presStyleIdx="2" presStyleCnt="4">
        <dgm:presLayoutVars>
          <dgm:chMax val="0"/>
          <dgm:chPref val="0"/>
        </dgm:presLayoutVars>
      </dgm:prSet>
      <dgm:spPr/>
    </dgm:pt>
    <dgm:pt modelId="{679B13E4-45CD-4C20-8AE1-681AF99DFE46}" type="pres">
      <dgm:prSet presAssocID="{F0B005E6-BBAF-447B-B7FC-249571046360}" presName="sibTrans" presStyleCnt="0"/>
      <dgm:spPr/>
    </dgm:pt>
    <dgm:pt modelId="{0761F0EE-9C9F-42F5-8CC8-235F07BEFE36}" type="pres">
      <dgm:prSet presAssocID="{5D920181-D478-495D-B3F4-0DE7BBF50121}" presName="compNode" presStyleCnt="0"/>
      <dgm:spPr/>
    </dgm:pt>
    <dgm:pt modelId="{84B1D760-0610-4B1F-B334-0758C34BCD9F}" type="pres">
      <dgm:prSet presAssocID="{5D920181-D478-495D-B3F4-0DE7BBF50121}" presName="bgRect" presStyleLbl="bgShp" presStyleIdx="3" presStyleCnt="4"/>
      <dgm:spPr/>
    </dgm:pt>
    <dgm:pt modelId="{B6B20BC9-4942-441A-8AAB-D6B5EEF504A5}" type="pres">
      <dgm:prSet presAssocID="{5D920181-D478-495D-B3F4-0DE7BBF5012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ome"/>
        </a:ext>
      </dgm:extLst>
    </dgm:pt>
    <dgm:pt modelId="{0EA11AA6-B7E8-4112-9673-3F8F0AFCFD55}" type="pres">
      <dgm:prSet presAssocID="{5D920181-D478-495D-B3F4-0DE7BBF50121}" presName="spaceRect" presStyleCnt="0"/>
      <dgm:spPr/>
    </dgm:pt>
    <dgm:pt modelId="{EBB54ED3-0109-4606-99EF-61B3C07C993F}" type="pres">
      <dgm:prSet presAssocID="{5D920181-D478-495D-B3F4-0DE7BBF50121}" presName="parTx" presStyleLbl="revTx" presStyleIdx="3" presStyleCnt="4">
        <dgm:presLayoutVars>
          <dgm:chMax val="0"/>
          <dgm:chPref val="0"/>
        </dgm:presLayoutVars>
      </dgm:prSet>
      <dgm:spPr/>
    </dgm:pt>
  </dgm:ptLst>
  <dgm:cxnLst>
    <dgm:cxn modelId="{E2E75D00-8741-42CB-B0F2-E9ABC1C490A2}" type="presOf" srcId="{C8C7FD7E-2EE2-4355-9AC1-463EDBD8A7F6}" destId="{966DF7CB-118A-44B2-8FBE-3587B5595055}" srcOrd="0" destOrd="0" presId="urn:microsoft.com/office/officeart/2018/2/layout/IconVerticalSolidList"/>
    <dgm:cxn modelId="{53C47738-EF9A-4C3A-AE6B-F02A7F33B92C}" srcId="{C8C7FD7E-2EE2-4355-9AC1-463EDBD8A7F6}" destId="{A000052D-D866-43E2-95DF-FA4464710FBE}" srcOrd="2" destOrd="0" parTransId="{67D2A820-AAD8-4B33-AB42-029C30C72608}" sibTransId="{F0B005E6-BBAF-447B-B7FC-249571046360}"/>
    <dgm:cxn modelId="{AE00623F-16AE-4FDE-A7BD-C0B70B39109F}" type="presOf" srcId="{A000052D-D866-43E2-95DF-FA4464710FBE}" destId="{CA34898A-BE78-4948-88C1-FCAC9218BE38}" srcOrd="0" destOrd="0" presId="urn:microsoft.com/office/officeart/2018/2/layout/IconVerticalSolidList"/>
    <dgm:cxn modelId="{D8C1C946-1098-4D6D-A9FF-B751B9A0FB37}" srcId="{C8C7FD7E-2EE2-4355-9AC1-463EDBD8A7F6}" destId="{5D920181-D478-495D-B3F4-0DE7BBF50121}" srcOrd="3" destOrd="0" parTransId="{B555460B-72B9-42DC-B158-023A43287B55}" sibTransId="{E3EBD520-F354-4E31-A477-30AF88BB5977}"/>
    <dgm:cxn modelId="{EB8EFC48-FD17-4B7B-865C-2683370F5AB6}" type="presOf" srcId="{7A4BDA2A-BCF2-4E1B-9718-DC9D1B0F89E9}" destId="{0478F0A6-DCC3-435D-A481-8B1C7DC7976A}" srcOrd="0" destOrd="0" presId="urn:microsoft.com/office/officeart/2018/2/layout/IconVerticalSolidList"/>
    <dgm:cxn modelId="{3068A14B-8639-4B56-A9FD-277529843F5C}" type="presOf" srcId="{5D920181-D478-495D-B3F4-0DE7BBF50121}" destId="{EBB54ED3-0109-4606-99EF-61B3C07C993F}" srcOrd="0" destOrd="0" presId="urn:microsoft.com/office/officeart/2018/2/layout/IconVerticalSolidList"/>
    <dgm:cxn modelId="{86C4A571-1F3F-4BBC-B17E-4A525A4767BB}" srcId="{C8C7FD7E-2EE2-4355-9AC1-463EDBD8A7F6}" destId="{7A4BDA2A-BCF2-4E1B-9718-DC9D1B0F89E9}" srcOrd="0" destOrd="0" parTransId="{356FB5F4-D778-4445-8B8D-C619B29554E4}" sibTransId="{EAA6E52D-86F8-4860-AAC9-975048160A5E}"/>
    <dgm:cxn modelId="{94F48993-432A-482D-B971-93CFEE253F88}" type="presOf" srcId="{7E0F0DB5-FAF1-42DE-A8F5-DC27224A3346}" destId="{3EA6D799-A6AF-43B4-B921-E98DE1F78A83}" srcOrd="0" destOrd="0" presId="urn:microsoft.com/office/officeart/2018/2/layout/IconVerticalSolidList"/>
    <dgm:cxn modelId="{66A80BD5-D367-46D4-8739-4A418EFB1600}" srcId="{C8C7FD7E-2EE2-4355-9AC1-463EDBD8A7F6}" destId="{7E0F0DB5-FAF1-42DE-A8F5-DC27224A3346}" srcOrd="1" destOrd="0" parTransId="{64D34D58-8296-4943-8155-8950963BB5A8}" sibTransId="{AB947B1F-556F-45F6-BB12-26A75E24D11B}"/>
    <dgm:cxn modelId="{472DD48E-8D79-4D15-8092-131E5C3E671E}" type="presParOf" srcId="{966DF7CB-118A-44B2-8FBE-3587B5595055}" destId="{903F3387-C9A8-4E6B-874F-3A69834B6734}" srcOrd="0" destOrd="0" presId="urn:microsoft.com/office/officeart/2018/2/layout/IconVerticalSolidList"/>
    <dgm:cxn modelId="{0BB3ABDF-9B61-4736-AAF3-FA9A85221363}" type="presParOf" srcId="{903F3387-C9A8-4E6B-874F-3A69834B6734}" destId="{7A68F537-A3A9-4B60-883C-652DE36D7F31}" srcOrd="0" destOrd="0" presId="urn:microsoft.com/office/officeart/2018/2/layout/IconVerticalSolidList"/>
    <dgm:cxn modelId="{0E70B602-758F-444F-BA21-3017DA654638}" type="presParOf" srcId="{903F3387-C9A8-4E6B-874F-3A69834B6734}" destId="{D681A8CE-11BB-4ED5-92F1-C037E1201A83}" srcOrd="1" destOrd="0" presId="urn:microsoft.com/office/officeart/2018/2/layout/IconVerticalSolidList"/>
    <dgm:cxn modelId="{5B000BD2-AFAC-4F9A-B994-C0168BFBC179}" type="presParOf" srcId="{903F3387-C9A8-4E6B-874F-3A69834B6734}" destId="{DD3E8E8C-D001-4200-A2C9-F5169F414175}" srcOrd="2" destOrd="0" presId="urn:microsoft.com/office/officeart/2018/2/layout/IconVerticalSolidList"/>
    <dgm:cxn modelId="{CF246BBF-3F24-42A2-B41F-6CF73D7D8982}" type="presParOf" srcId="{903F3387-C9A8-4E6B-874F-3A69834B6734}" destId="{0478F0A6-DCC3-435D-A481-8B1C7DC7976A}" srcOrd="3" destOrd="0" presId="urn:microsoft.com/office/officeart/2018/2/layout/IconVerticalSolidList"/>
    <dgm:cxn modelId="{6F2C9678-BE84-411B-B47B-4D742B852B0D}" type="presParOf" srcId="{966DF7CB-118A-44B2-8FBE-3587B5595055}" destId="{8716F0DE-E2C0-44D1-BF5E-0FBF26BD4B71}" srcOrd="1" destOrd="0" presId="urn:microsoft.com/office/officeart/2018/2/layout/IconVerticalSolidList"/>
    <dgm:cxn modelId="{76326559-2751-4943-98CB-068FEA3A6CE5}" type="presParOf" srcId="{966DF7CB-118A-44B2-8FBE-3587B5595055}" destId="{9BF596A9-B28C-43DE-8D89-FDF77B696722}" srcOrd="2" destOrd="0" presId="urn:microsoft.com/office/officeart/2018/2/layout/IconVerticalSolidList"/>
    <dgm:cxn modelId="{50F163E8-C989-4234-933D-B271437A7A33}" type="presParOf" srcId="{9BF596A9-B28C-43DE-8D89-FDF77B696722}" destId="{20712E92-782C-4B16-8E44-F7A28EEE631A}" srcOrd="0" destOrd="0" presId="urn:microsoft.com/office/officeart/2018/2/layout/IconVerticalSolidList"/>
    <dgm:cxn modelId="{E8B59995-C594-442D-94A0-ADB9085A50AD}" type="presParOf" srcId="{9BF596A9-B28C-43DE-8D89-FDF77B696722}" destId="{D0E257A3-5659-4971-BF4E-64847B932F54}" srcOrd="1" destOrd="0" presId="urn:microsoft.com/office/officeart/2018/2/layout/IconVerticalSolidList"/>
    <dgm:cxn modelId="{A76155A8-0F83-401C-8357-4F4E49B8928F}" type="presParOf" srcId="{9BF596A9-B28C-43DE-8D89-FDF77B696722}" destId="{C0119283-9AEE-439F-9ACD-921D48CC7E94}" srcOrd="2" destOrd="0" presId="urn:microsoft.com/office/officeart/2018/2/layout/IconVerticalSolidList"/>
    <dgm:cxn modelId="{27B25617-6449-4E45-AD5A-C0D11E67BD50}" type="presParOf" srcId="{9BF596A9-B28C-43DE-8D89-FDF77B696722}" destId="{3EA6D799-A6AF-43B4-B921-E98DE1F78A83}" srcOrd="3" destOrd="0" presId="urn:microsoft.com/office/officeart/2018/2/layout/IconVerticalSolidList"/>
    <dgm:cxn modelId="{65188506-AC5C-4B83-A880-AAA556BFBB51}" type="presParOf" srcId="{966DF7CB-118A-44B2-8FBE-3587B5595055}" destId="{7A47A996-BE99-40B4-9CF8-52F2DEA5ED6F}" srcOrd="3" destOrd="0" presId="urn:microsoft.com/office/officeart/2018/2/layout/IconVerticalSolidList"/>
    <dgm:cxn modelId="{DD4B49E5-BE1A-40C6-93DB-F73B258CF943}" type="presParOf" srcId="{966DF7CB-118A-44B2-8FBE-3587B5595055}" destId="{97B388C6-3CD1-4560-B5EA-7F7724A6A5E6}" srcOrd="4" destOrd="0" presId="urn:microsoft.com/office/officeart/2018/2/layout/IconVerticalSolidList"/>
    <dgm:cxn modelId="{A88A336E-5240-408A-A2D0-3375D594CB3C}" type="presParOf" srcId="{97B388C6-3CD1-4560-B5EA-7F7724A6A5E6}" destId="{BFD6E298-D33C-4214-A5FA-BAB5D297245B}" srcOrd="0" destOrd="0" presId="urn:microsoft.com/office/officeart/2018/2/layout/IconVerticalSolidList"/>
    <dgm:cxn modelId="{4A177702-1695-429D-83F7-A2CA5889B43F}" type="presParOf" srcId="{97B388C6-3CD1-4560-B5EA-7F7724A6A5E6}" destId="{F68DE74B-3B74-446D-92FA-06E3C0243A8E}" srcOrd="1" destOrd="0" presId="urn:microsoft.com/office/officeart/2018/2/layout/IconVerticalSolidList"/>
    <dgm:cxn modelId="{B6D672E0-FC6E-4F1A-9096-E93C1A43EBB7}" type="presParOf" srcId="{97B388C6-3CD1-4560-B5EA-7F7724A6A5E6}" destId="{27F8100E-FA7E-45AB-B7EB-B57C84110C32}" srcOrd="2" destOrd="0" presId="urn:microsoft.com/office/officeart/2018/2/layout/IconVerticalSolidList"/>
    <dgm:cxn modelId="{27C6FFB1-E831-4DE5-AD0A-E6C4D26621B9}" type="presParOf" srcId="{97B388C6-3CD1-4560-B5EA-7F7724A6A5E6}" destId="{CA34898A-BE78-4948-88C1-FCAC9218BE38}" srcOrd="3" destOrd="0" presId="urn:microsoft.com/office/officeart/2018/2/layout/IconVerticalSolidList"/>
    <dgm:cxn modelId="{D59429D1-B5BC-48A8-B5BD-492F978217E6}" type="presParOf" srcId="{966DF7CB-118A-44B2-8FBE-3587B5595055}" destId="{679B13E4-45CD-4C20-8AE1-681AF99DFE46}" srcOrd="5" destOrd="0" presId="urn:microsoft.com/office/officeart/2018/2/layout/IconVerticalSolidList"/>
    <dgm:cxn modelId="{3D9A2882-B936-4C93-A391-08528EF9C4CD}" type="presParOf" srcId="{966DF7CB-118A-44B2-8FBE-3587B5595055}" destId="{0761F0EE-9C9F-42F5-8CC8-235F07BEFE36}" srcOrd="6" destOrd="0" presId="urn:microsoft.com/office/officeart/2018/2/layout/IconVerticalSolidList"/>
    <dgm:cxn modelId="{36A78D88-CCB2-4E3E-81B7-4C0A6A93B6BD}" type="presParOf" srcId="{0761F0EE-9C9F-42F5-8CC8-235F07BEFE36}" destId="{84B1D760-0610-4B1F-B334-0758C34BCD9F}" srcOrd="0" destOrd="0" presId="urn:microsoft.com/office/officeart/2018/2/layout/IconVerticalSolidList"/>
    <dgm:cxn modelId="{D7FE7F6E-BC93-4051-9974-69B0AB299487}" type="presParOf" srcId="{0761F0EE-9C9F-42F5-8CC8-235F07BEFE36}" destId="{B6B20BC9-4942-441A-8AAB-D6B5EEF504A5}" srcOrd="1" destOrd="0" presId="urn:microsoft.com/office/officeart/2018/2/layout/IconVerticalSolidList"/>
    <dgm:cxn modelId="{CBC12864-A723-42B5-AA5A-931C5F3A0B41}" type="presParOf" srcId="{0761F0EE-9C9F-42F5-8CC8-235F07BEFE36}" destId="{0EA11AA6-B7E8-4112-9673-3F8F0AFCFD55}" srcOrd="2" destOrd="0" presId="urn:microsoft.com/office/officeart/2018/2/layout/IconVerticalSolidList"/>
    <dgm:cxn modelId="{E7E5DFAD-B451-491A-B821-C38467D0D82F}" type="presParOf" srcId="{0761F0EE-9C9F-42F5-8CC8-235F07BEFE36}" destId="{EBB54ED3-0109-4606-99EF-61B3C07C993F}"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9DFDF11-FC9A-4ABA-A159-1831142822DC}" type="doc">
      <dgm:prSet loTypeId="urn:microsoft.com/office/officeart/2018/2/layout/IconCircle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72C4C18-63AF-4531-AA7A-37B971EB8DEF}">
      <dgm:prSet/>
      <dgm:spPr/>
      <dgm:t>
        <a:bodyPr/>
        <a:lstStyle/>
        <a:p>
          <a:pPr>
            <a:lnSpc>
              <a:spcPct val="100000"/>
            </a:lnSpc>
          </a:pPr>
          <a:r>
            <a:rPr lang="en-US" b="0" kern="1200"/>
            <a:t>Q1: Multiple regression model can be used to check the relationship between variables.</a:t>
          </a:r>
        </a:p>
        <a:p>
          <a:pPr>
            <a:lnSpc>
              <a:spcPct val="100000"/>
            </a:lnSpc>
          </a:pPr>
          <a:r>
            <a:rPr lang="en-US" altLang="zh-TW" b="0" kern="1200">
              <a:latin typeface="Calibri" panose="020F0502020204030204"/>
              <a:ea typeface="+mn-ea"/>
              <a:cs typeface="+mn-cs"/>
            </a:rPr>
            <a:t>Formula in our model is Y= </a:t>
          </a:r>
          <a:r>
            <a:rPr lang="zh-TW" altLang="en-US" b="0" kern="1200">
              <a:latin typeface="Calibri" panose="020F0502020204030204"/>
              <a:ea typeface="+mn-ea"/>
              <a:cs typeface="+mn-cs"/>
            </a:rPr>
            <a:t>𝛽</a:t>
          </a:r>
          <a:r>
            <a:rPr lang="en-US" altLang="zh-TW" b="0" kern="1200">
              <a:latin typeface="Calibri" panose="020F0502020204030204"/>
              <a:ea typeface="+mn-ea"/>
              <a:cs typeface="+mn-cs"/>
            </a:rPr>
            <a:t>0+ </a:t>
          </a:r>
          <a:r>
            <a:rPr lang="zh-TW" altLang="en-US" b="0" kern="1200">
              <a:latin typeface="Calibri" panose="020F0502020204030204"/>
              <a:ea typeface="+mn-ea"/>
              <a:cs typeface="+mn-cs"/>
            </a:rPr>
            <a:t>𝛽</a:t>
          </a:r>
          <a:r>
            <a:rPr lang="en-US" altLang="zh-TW" b="0" kern="1200">
              <a:latin typeface="Calibri" panose="020F0502020204030204"/>
              <a:ea typeface="+mn-ea"/>
              <a:cs typeface="+mn-cs"/>
            </a:rPr>
            <a:t>1X+ </a:t>
          </a:r>
          <a:r>
            <a:rPr lang="zh-TW" altLang="en-US" b="0" kern="1200">
              <a:latin typeface="Calibri" panose="020F0502020204030204"/>
              <a:ea typeface="+mn-ea"/>
              <a:cs typeface="+mn-cs"/>
            </a:rPr>
            <a:t>𝛽</a:t>
          </a:r>
          <a:r>
            <a:rPr lang="en-US" altLang="zh-TW" b="0" kern="1200">
              <a:latin typeface="Calibri" panose="020F0502020204030204"/>
              <a:ea typeface="+mn-ea"/>
              <a:cs typeface="+mn-cs"/>
            </a:rPr>
            <a:t>2X+</a:t>
          </a:r>
          <a:r>
            <a:rPr lang="zh-TW" altLang="en-US" b="0" kern="1200">
              <a:latin typeface="Calibri" panose="020F0502020204030204"/>
              <a:ea typeface="+mn-ea"/>
              <a:cs typeface="+mn-cs"/>
            </a:rPr>
            <a:t>𝛽</a:t>
          </a:r>
          <a:r>
            <a:rPr lang="en-US" altLang="zh-TW" b="0" kern="1200">
              <a:latin typeface="Calibri" panose="020F0502020204030204"/>
              <a:ea typeface="+mn-ea"/>
              <a:cs typeface="+mn-cs"/>
            </a:rPr>
            <a:t>3X+...+</a:t>
          </a:r>
          <a:r>
            <a:rPr lang="zh-TW" altLang="en-US" b="0" kern="1200">
              <a:latin typeface="Calibri" panose="020F0502020204030204"/>
              <a:ea typeface="+mn-ea"/>
              <a:cs typeface="+mn-cs"/>
            </a:rPr>
            <a:t>𝛽</a:t>
          </a:r>
          <a:r>
            <a:rPr lang="en-US" altLang="zh-TW" b="0" kern="1200">
              <a:latin typeface="Calibri" panose="020F0502020204030204"/>
              <a:ea typeface="+mn-ea"/>
              <a:cs typeface="+mn-cs"/>
            </a:rPr>
            <a:t>82X+ε. </a:t>
          </a:r>
          <a:endParaRPr lang="en-US" b="0" kern="1200">
            <a:latin typeface="Calibri" panose="020F0502020204030204"/>
            <a:ea typeface="+mn-ea"/>
            <a:cs typeface="+mn-cs"/>
          </a:endParaRPr>
        </a:p>
      </dgm:t>
    </dgm:pt>
    <dgm:pt modelId="{5298E8BF-976E-4235-89C2-92B640B387F8}" type="parTrans" cxnId="{585BD8FD-8148-418D-913F-AF349D580ADA}">
      <dgm:prSet/>
      <dgm:spPr/>
      <dgm:t>
        <a:bodyPr/>
        <a:lstStyle/>
        <a:p>
          <a:endParaRPr lang="en-US" sz="2000" b="0"/>
        </a:p>
      </dgm:t>
    </dgm:pt>
    <dgm:pt modelId="{31E55257-80E8-4B59-9F2F-ECF552BB8FAF}" type="sibTrans" cxnId="{585BD8FD-8148-418D-913F-AF349D580ADA}">
      <dgm:prSet/>
      <dgm:spPr/>
      <dgm:t>
        <a:bodyPr/>
        <a:lstStyle/>
        <a:p>
          <a:pPr>
            <a:lnSpc>
              <a:spcPct val="100000"/>
            </a:lnSpc>
          </a:pPr>
          <a:endParaRPr lang="en-US" b="0"/>
        </a:p>
      </dgm:t>
    </dgm:pt>
    <dgm:pt modelId="{CE3E6781-29D7-4E49-A90D-6AFD06D5C1AC}">
      <dgm:prSet/>
      <dgm:spPr/>
      <dgm:t>
        <a:bodyPr/>
        <a:lstStyle/>
        <a:p>
          <a:pPr>
            <a:lnSpc>
              <a:spcPct val="100000"/>
            </a:lnSpc>
          </a:pPr>
          <a:r>
            <a:rPr lang="en-US" b="0" kern="1200"/>
            <a:t>Q2</a:t>
          </a:r>
          <a:r>
            <a:rPr lang="en-US" b="0" kern="1200">
              <a:latin typeface="Calibri" panose="020F0502020204030204"/>
              <a:ea typeface="新細明體" panose="02020500000000000000" pitchFamily="18" charset="-120"/>
              <a:cs typeface="+mn-cs"/>
            </a:rPr>
            <a:t>: Use logistic regression model can help us </a:t>
          </a:r>
          <a:r>
            <a:rPr lang="en-US" altLang="zh-TW" b="0" kern="1200">
              <a:latin typeface="Calibri" panose="020F0502020204030204"/>
              <a:ea typeface="新細明體" panose="02020500000000000000" pitchFamily="18" charset="-120"/>
              <a:cs typeface="+mn-cs"/>
            </a:rPr>
            <a:t>predict the probability corresponding to an event that has two outcomes is the logistic regression model. </a:t>
          </a:r>
          <a:endParaRPr lang="en-US" b="0" kern="1200">
            <a:latin typeface="Calibri" panose="020F0502020204030204"/>
            <a:ea typeface="新細明體" panose="02020500000000000000" pitchFamily="18" charset="-120"/>
            <a:cs typeface="+mn-cs"/>
          </a:endParaRPr>
        </a:p>
      </dgm:t>
    </dgm:pt>
    <dgm:pt modelId="{0AD340F4-F905-48C2-9ECC-00D20EECAAE0}" type="parTrans" cxnId="{4E69882B-18F5-499C-A4A3-1E10FA61F734}">
      <dgm:prSet/>
      <dgm:spPr/>
      <dgm:t>
        <a:bodyPr/>
        <a:lstStyle/>
        <a:p>
          <a:endParaRPr lang="en-US" sz="2000" b="0"/>
        </a:p>
      </dgm:t>
    </dgm:pt>
    <dgm:pt modelId="{399C9FBB-67E4-4744-AF9B-C9499C67FE79}" type="sibTrans" cxnId="{4E69882B-18F5-499C-A4A3-1E10FA61F734}">
      <dgm:prSet/>
      <dgm:spPr/>
      <dgm:t>
        <a:bodyPr/>
        <a:lstStyle/>
        <a:p>
          <a:pPr>
            <a:lnSpc>
              <a:spcPct val="100000"/>
            </a:lnSpc>
          </a:pPr>
          <a:endParaRPr lang="en-US" b="0"/>
        </a:p>
      </dgm:t>
    </dgm:pt>
    <dgm:pt modelId="{4729BA78-36D4-42FD-B7B1-C3761CFE7E63}">
      <dgm:prSet/>
      <dgm:spPr/>
      <dgm:t>
        <a:bodyPr/>
        <a:lstStyle/>
        <a:p>
          <a:pPr>
            <a:lnSpc>
              <a:spcPct val="100000"/>
            </a:lnSpc>
          </a:pPr>
          <a:r>
            <a:rPr lang="en-US" b="0"/>
            <a:t>Q3: By write the code on SAS. </a:t>
          </a:r>
          <a:r>
            <a:rPr lang="en-US"/>
            <a:t>Analyzing the combination of the number of bedrooms and total rooms in this area can be used as a reference for future house construction. </a:t>
          </a:r>
          <a:endParaRPr lang="en-US" b="0"/>
        </a:p>
      </dgm:t>
    </dgm:pt>
    <dgm:pt modelId="{AD3E571A-7979-4998-9F52-D618860B850E}" type="parTrans" cxnId="{54D8CE5A-91CE-4605-B079-C70AE1B2924B}">
      <dgm:prSet/>
      <dgm:spPr/>
      <dgm:t>
        <a:bodyPr/>
        <a:lstStyle/>
        <a:p>
          <a:endParaRPr lang="en-US" sz="2000" b="0"/>
        </a:p>
      </dgm:t>
    </dgm:pt>
    <dgm:pt modelId="{3E14A7A5-493C-456B-B056-2EA7E43610E0}" type="sibTrans" cxnId="{54D8CE5A-91CE-4605-B079-C70AE1B2924B}">
      <dgm:prSet/>
      <dgm:spPr/>
      <dgm:t>
        <a:bodyPr/>
        <a:lstStyle/>
        <a:p>
          <a:pPr>
            <a:lnSpc>
              <a:spcPct val="100000"/>
            </a:lnSpc>
          </a:pPr>
          <a:endParaRPr lang="en-US" b="0"/>
        </a:p>
      </dgm:t>
    </dgm:pt>
    <dgm:pt modelId="{7DFECD82-0E58-43D6-94F4-A2C3DD911A88}">
      <dgm:prSet/>
      <dgm:spPr/>
      <dgm:t>
        <a:bodyPr/>
        <a:lstStyle/>
        <a:p>
          <a:pPr>
            <a:lnSpc>
              <a:spcPct val="100000"/>
            </a:lnSpc>
          </a:pPr>
          <a:r>
            <a:rPr lang="en-US" b="0"/>
            <a:t>Q4: By write the code on SAS. </a:t>
          </a:r>
          <a:r>
            <a:rPr lang="en-US"/>
            <a:t>The hot time of sale is a very important factor in real estate sales</a:t>
          </a:r>
          <a:endParaRPr lang="en-US" b="0"/>
        </a:p>
      </dgm:t>
    </dgm:pt>
    <dgm:pt modelId="{4BDD8B4E-DD0E-4765-9867-1290D2A3238F}" type="parTrans" cxnId="{BBFF2CE4-DB30-4DDA-A370-36694200CC87}">
      <dgm:prSet/>
      <dgm:spPr/>
      <dgm:t>
        <a:bodyPr/>
        <a:lstStyle/>
        <a:p>
          <a:endParaRPr lang="zh-TW" altLang="en-US" sz="2000" b="0"/>
        </a:p>
      </dgm:t>
    </dgm:pt>
    <dgm:pt modelId="{6B7EE92F-9692-4B06-8970-8BF1F786BB32}" type="sibTrans" cxnId="{BBFF2CE4-DB30-4DDA-A370-36694200CC87}">
      <dgm:prSet/>
      <dgm:spPr/>
      <dgm:t>
        <a:bodyPr/>
        <a:lstStyle/>
        <a:p>
          <a:endParaRPr lang="zh-TW" altLang="en-US" b="0"/>
        </a:p>
      </dgm:t>
    </dgm:pt>
    <dgm:pt modelId="{9396DFA4-38D2-4AFB-941E-B8B31DDE595E}" type="pres">
      <dgm:prSet presAssocID="{39DFDF11-FC9A-4ABA-A159-1831142822DC}" presName="root" presStyleCnt="0">
        <dgm:presLayoutVars>
          <dgm:dir/>
          <dgm:resizeHandles val="exact"/>
        </dgm:presLayoutVars>
      </dgm:prSet>
      <dgm:spPr/>
    </dgm:pt>
    <dgm:pt modelId="{5CCA4963-660B-48EF-80ED-FFC176FEFD54}" type="pres">
      <dgm:prSet presAssocID="{39DFDF11-FC9A-4ABA-A159-1831142822DC}" presName="container" presStyleCnt="0">
        <dgm:presLayoutVars>
          <dgm:dir/>
          <dgm:resizeHandles val="exact"/>
        </dgm:presLayoutVars>
      </dgm:prSet>
      <dgm:spPr/>
    </dgm:pt>
    <dgm:pt modelId="{5F3D5A5E-CCAC-4BA0-B3B1-40C190B86782}" type="pres">
      <dgm:prSet presAssocID="{D72C4C18-63AF-4531-AA7A-37B971EB8DEF}" presName="compNode" presStyleCnt="0"/>
      <dgm:spPr/>
    </dgm:pt>
    <dgm:pt modelId="{428234F2-52A3-4C3A-9F98-4C31F2DC1402}" type="pres">
      <dgm:prSet presAssocID="{D72C4C18-63AF-4531-AA7A-37B971EB8DEF}" presName="iconBgRect" presStyleLbl="bgShp" presStyleIdx="0" presStyleCnt="4"/>
      <dgm:spPr/>
    </dgm:pt>
    <dgm:pt modelId="{AF46F202-311D-4C5F-B903-467F0F39804E}" type="pres">
      <dgm:prSet presAssocID="{D72C4C18-63AF-4531-AA7A-37B971EB8DE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Venn Diagram"/>
        </a:ext>
      </dgm:extLst>
    </dgm:pt>
    <dgm:pt modelId="{CE9C7623-BA33-4E0F-854F-6DC40AC210C9}" type="pres">
      <dgm:prSet presAssocID="{D72C4C18-63AF-4531-AA7A-37B971EB8DEF}" presName="spaceRect" presStyleCnt="0"/>
      <dgm:spPr/>
    </dgm:pt>
    <dgm:pt modelId="{34720DD2-933E-495D-AEEE-B9C515DE9BE0}" type="pres">
      <dgm:prSet presAssocID="{D72C4C18-63AF-4531-AA7A-37B971EB8DEF}" presName="textRect" presStyleLbl="revTx" presStyleIdx="0" presStyleCnt="4">
        <dgm:presLayoutVars>
          <dgm:chMax val="1"/>
          <dgm:chPref val="1"/>
        </dgm:presLayoutVars>
      </dgm:prSet>
      <dgm:spPr/>
    </dgm:pt>
    <dgm:pt modelId="{A6DDC46E-96AC-4160-92C5-F662A43822AC}" type="pres">
      <dgm:prSet presAssocID="{31E55257-80E8-4B59-9F2F-ECF552BB8FAF}" presName="sibTrans" presStyleLbl="sibTrans2D1" presStyleIdx="0" presStyleCnt="0"/>
      <dgm:spPr/>
    </dgm:pt>
    <dgm:pt modelId="{286099B4-FB19-40CD-8DDA-99E8685A5ABB}" type="pres">
      <dgm:prSet presAssocID="{CE3E6781-29D7-4E49-A90D-6AFD06D5C1AC}" presName="compNode" presStyleCnt="0"/>
      <dgm:spPr/>
    </dgm:pt>
    <dgm:pt modelId="{1818A760-CA57-4B5C-BCFA-86403B0742D5}" type="pres">
      <dgm:prSet presAssocID="{CE3E6781-29D7-4E49-A90D-6AFD06D5C1AC}" presName="iconBgRect" presStyleLbl="bgShp" presStyleIdx="1" presStyleCnt="4"/>
      <dgm:spPr/>
    </dgm:pt>
    <dgm:pt modelId="{A1BA0F58-70C7-4D09-B78A-B7140DC46310}" type="pres">
      <dgm:prSet presAssocID="{CE3E6781-29D7-4E49-A90D-6AFD06D5C1A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B0273FCA-DCF8-499E-AD0B-E24060E89074}" type="pres">
      <dgm:prSet presAssocID="{CE3E6781-29D7-4E49-A90D-6AFD06D5C1AC}" presName="spaceRect" presStyleCnt="0"/>
      <dgm:spPr/>
    </dgm:pt>
    <dgm:pt modelId="{0C87A8A1-21AF-4265-9FDE-3159AAEF3BA7}" type="pres">
      <dgm:prSet presAssocID="{CE3E6781-29D7-4E49-A90D-6AFD06D5C1AC}" presName="textRect" presStyleLbl="revTx" presStyleIdx="1" presStyleCnt="4">
        <dgm:presLayoutVars>
          <dgm:chMax val="1"/>
          <dgm:chPref val="1"/>
        </dgm:presLayoutVars>
      </dgm:prSet>
      <dgm:spPr/>
    </dgm:pt>
    <dgm:pt modelId="{2D32385F-B602-4A05-A1FA-17075E7A892B}" type="pres">
      <dgm:prSet presAssocID="{399C9FBB-67E4-4744-AF9B-C9499C67FE79}" presName="sibTrans" presStyleLbl="sibTrans2D1" presStyleIdx="0" presStyleCnt="0"/>
      <dgm:spPr/>
    </dgm:pt>
    <dgm:pt modelId="{09180975-EDD5-4F4E-B8BA-1600A443A31F}" type="pres">
      <dgm:prSet presAssocID="{4729BA78-36D4-42FD-B7B1-C3761CFE7E63}" presName="compNode" presStyleCnt="0"/>
      <dgm:spPr/>
    </dgm:pt>
    <dgm:pt modelId="{CD70BC8E-D4AC-43D7-98EF-8DD36F9A33F8}" type="pres">
      <dgm:prSet presAssocID="{4729BA78-36D4-42FD-B7B1-C3761CFE7E63}" presName="iconBgRect" presStyleLbl="bgShp" presStyleIdx="2" presStyleCnt="4"/>
      <dgm:spPr/>
    </dgm:pt>
    <dgm:pt modelId="{AA66836E-6034-4B15-92C8-95DF3EA0FB01}" type="pres">
      <dgm:prSet presAssocID="{4729BA78-36D4-42FD-B7B1-C3761CFE7E6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CB4582B6-F296-4CC8-9C52-C95F89C0BF03}" type="pres">
      <dgm:prSet presAssocID="{4729BA78-36D4-42FD-B7B1-C3761CFE7E63}" presName="spaceRect" presStyleCnt="0"/>
      <dgm:spPr/>
    </dgm:pt>
    <dgm:pt modelId="{4D08ED50-D5DD-44DF-8D70-45E2F81F2505}" type="pres">
      <dgm:prSet presAssocID="{4729BA78-36D4-42FD-B7B1-C3761CFE7E63}" presName="textRect" presStyleLbl="revTx" presStyleIdx="2" presStyleCnt="4">
        <dgm:presLayoutVars>
          <dgm:chMax val="1"/>
          <dgm:chPref val="1"/>
        </dgm:presLayoutVars>
      </dgm:prSet>
      <dgm:spPr/>
    </dgm:pt>
    <dgm:pt modelId="{453F7337-2331-472F-B28A-E05F59189AB4}" type="pres">
      <dgm:prSet presAssocID="{3E14A7A5-493C-456B-B056-2EA7E43610E0}" presName="sibTrans" presStyleLbl="sibTrans2D1" presStyleIdx="0" presStyleCnt="0"/>
      <dgm:spPr/>
    </dgm:pt>
    <dgm:pt modelId="{D66F4FA4-CE37-4E53-81F2-BFEAAEDEC4B1}" type="pres">
      <dgm:prSet presAssocID="{7DFECD82-0E58-43D6-94F4-A2C3DD911A88}" presName="compNode" presStyleCnt="0"/>
      <dgm:spPr/>
    </dgm:pt>
    <dgm:pt modelId="{7FCDE5E7-A55C-4FFA-A3DD-89ED7799BB8A}" type="pres">
      <dgm:prSet presAssocID="{7DFECD82-0E58-43D6-94F4-A2C3DD911A88}" presName="iconBgRect" presStyleLbl="bgShp" presStyleIdx="3" presStyleCnt="4"/>
      <dgm:spPr/>
    </dgm:pt>
    <dgm:pt modelId="{6E61946F-545A-4BF0-A716-8559DCDF440B}" type="pres">
      <dgm:prSet presAssocID="{7DFECD82-0E58-43D6-94F4-A2C3DD911A8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lowchart"/>
        </a:ext>
      </dgm:extLst>
    </dgm:pt>
    <dgm:pt modelId="{EA60A0EC-7E42-4834-BC2A-16F89CD71EA6}" type="pres">
      <dgm:prSet presAssocID="{7DFECD82-0E58-43D6-94F4-A2C3DD911A88}" presName="spaceRect" presStyleCnt="0"/>
      <dgm:spPr/>
    </dgm:pt>
    <dgm:pt modelId="{61D11342-7F28-4D67-9EA3-9DE19B4B9F7C}" type="pres">
      <dgm:prSet presAssocID="{7DFECD82-0E58-43D6-94F4-A2C3DD911A88}" presName="textRect" presStyleLbl="revTx" presStyleIdx="3" presStyleCnt="4">
        <dgm:presLayoutVars>
          <dgm:chMax val="1"/>
          <dgm:chPref val="1"/>
        </dgm:presLayoutVars>
      </dgm:prSet>
      <dgm:spPr/>
    </dgm:pt>
  </dgm:ptLst>
  <dgm:cxnLst>
    <dgm:cxn modelId="{72F7232B-939D-47AE-931F-393EE2CFFD22}" type="presOf" srcId="{7DFECD82-0E58-43D6-94F4-A2C3DD911A88}" destId="{61D11342-7F28-4D67-9EA3-9DE19B4B9F7C}" srcOrd="0" destOrd="0" presId="urn:microsoft.com/office/officeart/2018/2/layout/IconCircleList"/>
    <dgm:cxn modelId="{4E69882B-18F5-499C-A4A3-1E10FA61F734}" srcId="{39DFDF11-FC9A-4ABA-A159-1831142822DC}" destId="{CE3E6781-29D7-4E49-A90D-6AFD06D5C1AC}" srcOrd="1" destOrd="0" parTransId="{0AD340F4-F905-48C2-9ECC-00D20EECAAE0}" sibTransId="{399C9FBB-67E4-4744-AF9B-C9499C67FE79}"/>
    <dgm:cxn modelId="{54D8CE5A-91CE-4605-B079-C70AE1B2924B}" srcId="{39DFDF11-FC9A-4ABA-A159-1831142822DC}" destId="{4729BA78-36D4-42FD-B7B1-C3761CFE7E63}" srcOrd="2" destOrd="0" parTransId="{AD3E571A-7979-4998-9F52-D618860B850E}" sibTransId="{3E14A7A5-493C-456B-B056-2EA7E43610E0}"/>
    <dgm:cxn modelId="{2AA2467B-B9C9-4B2D-9375-700803F7A8DA}" type="presOf" srcId="{3E14A7A5-493C-456B-B056-2EA7E43610E0}" destId="{453F7337-2331-472F-B28A-E05F59189AB4}" srcOrd="0" destOrd="0" presId="urn:microsoft.com/office/officeart/2018/2/layout/IconCircleList"/>
    <dgm:cxn modelId="{41BCCC99-F722-439D-93F5-DEACC3E28209}" type="presOf" srcId="{D72C4C18-63AF-4531-AA7A-37B971EB8DEF}" destId="{34720DD2-933E-495D-AEEE-B9C515DE9BE0}" srcOrd="0" destOrd="0" presId="urn:microsoft.com/office/officeart/2018/2/layout/IconCircleList"/>
    <dgm:cxn modelId="{82873A9D-6BD2-4A5A-B6ED-C5BBF3AF5707}" type="presOf" srcId="{399C9FBB-67E4-4744-AF9B-C9499C67FE79}" destId="{2D32385F-B602-4A05-A1FA-17075E7A892B}" srcOrd="0" destOrd="0" presId="urn:microsoft.com/office/officeart/2018/2/layout/IconCircleList"/>
    <dgm:cxn modelId="{5A5523BD-A71D-4028-B8B1-CA4231E01404}" type="presOf" srcId="{31E55257-80E8-4B59-9F2F-ECF552BB8FAF}" destId="{A6DDC46E-96AC-4160-92C5-F662A43822AC}" srcOrd="0" destOrd="0" presId="urn:microsoft.com/office/officeart/2018/2/layout/IconCircleList"/>
    <dgm:cxn modelId="{0EAD11D1-7C83-49CC-A57B-621106795615}" type="presOf" srcId="{4729BA78-36D4-42FD-B7B1-C3761CFE7E63}" destId="{4D08ED50-D5DD-44DF-8D70-45E2F81F2505}" srcOrd="0" destOrd="0" presId="urn:microsoft.com/office/officeart/2018/2/layout/IconCircleList"/>
    <dgm:cxn modelId="{B79923D8-27BE-4726-AD0C-25CEA2D3732F}" type="presOf" srcId="{39DFDF11-FC9A-4ABA-A159-1831142822DC}" destId="{9396DFA4-38D2-4AFB-941E-B8B31DDE595E}" srcOrd="0" destOrd="0" presId="urn:microsoft.com/office/officeart/2018/2/layout/IconCircleList"/>
    <dgm:cxn modelId="{BBFF2CE4-DB30-4DDA-A370-36694200CC87}" srcId="{39DFDF11-FC9A-4ABA-A159-1831142822DC}" destId="{7DFECD82-0E58-43D6-94F4-A2C3DD911A88}" srcOrd="3" destOrd="0" parTransId="{4BDD8B4E-DD0E-4765-9867-1290D2A3238F}" sibTransId="{6B7EE92F-9692-4B06-8970-8BF1F786BB32}"/>
    <dgm:cxn modelId="{98711EFC-AAE7-471C-874D-DE0B70C0CC0E}" type="presOf" srcId="{CE3E6781-29D7-4E49-A90D-6AFD06D5C1AC}" destId="{0C87A8A1-21AF-4265-9FDE-3159AAEF3BA7}" srcOrd="0" destOrd="0" presId="urn:microsoft.com/office/officeart/2018/2/layout/IconCircleList"/>
    <dgm:cxn modelId="{585BD8FD-8148-418D-913F-AF349D580ADA}" srcId="{39DFDF11-FC9A-4ABA-A159-1831142822DC}" destId="{D72C4C18-63AF-4531-AA7A-37B971EB8DEF}" srcOrd="0" destOrd="0" parTransId="{5298E8BF-976E-4235-89C2-92B640B387F8}" sibTransId="{31E55257-80E8-4B59-9F2F-ECF552BB8FAF}"/>
    <dgm:cxn modelId="{D3791801-EDDD-4D21-8773-C1A3EBF36EC2}" type="presParOf" srcId="{9396DFA4-38D2-4AFB-941E-B8B31DDE595E}" destId="{5CCA4963-660B-48EF-80ED-FFC176FEFD54}" srcOrd="0" destOrd="0" presId="urn:microsoft.com/office/officeart/2018/2/layout/IconCircleList"/>
    <dgm:cxn modelId="{02D1C46A-6D98-464E-A239-F3072C34A48A}" type="presParOf" srcId="{5CCA4963-660B-48EF-80ED-FFC176FEFD54}" destId="{5F3D5A5E-CCAC-4BA0-B3B1-40C190B86782}" srcOrd="0" destOrd="0" presId="urn:microsoft.com/office/officeart/2018/2/layout/IconCircleList"/>
    <dgm:cxn modelId="{A6542660-B976-4C6F-9FD4-C06D79BEF93E}" type="presParOf" srcId="{5F3D5A5E-CCAC-4BA0-B3B1-40C190B86782}" destId="{428234F2-52A3-4C3A-9F98-4C31F2DC1402}" srcOrd="0" destOrd="0" presId="urn:microsoft.com/office/officeart/2018/2/layout/IconCircleList"/>
    <dgm:cxn modelId="{7774C4B5-5FB9-4A45-889E-2CF379F93B9A}" type="presParOf" srcId="{5F3D5A5E-CCAC-4BA0-B3B1-40C190B86782}" destId="{AF46F202-311D-4C5F-B903-467F0F39804E}" srcOrd="1" destOrd="0" presId="urn:microsoft.com/office/officeart/2018/2/layout/IconCircleList"/>
    <dgm:cxn modelId="{76F82014-4483-4CFC-958F-ED5077788EEE}" type="presParOf" srcId="{5F3D5A5E-CCAC-4BA0-B3B1-40C190B86782}" destId="{CE9C7623-BA33-4E0F-854F-6DC40AC210C9}" srcOrd="2" destOrd="0" presId="urn:microsoft.com/office/officeart/2018/2/layout/IconCircleList"/>
    <dgm:cxn modelId="{8CA21463-F496-48BD-B698-AC85A8E3D54E}" type="presParOf" srcId="{5F3D5A5E-CCAC-4BA0-B3B1-40C190B86782}" destId="{34720DD2-933E-495D-AEEE-B9C515DE9BE0}" srcOrd="3" destOrd="0" presId="urn:microsoft.com/office/officeart/2018/2/layout/IconCircleList"/>
    <dgm:cxn modelId="{4D04841F-F1A7-4CAC-A99A-37B38006B5AB}" type="presParOf" srcId="{5CCA4963-660B-48EF-80ED-FFC176FEFD54}" destId="{A6DDC46E-96AC-4160-92C5-F662A43822AC}" srcOrd="1" destOrd="0" presId="urn:microsoft.com/office/officeart/2018/2/layout/IconCircleList"/>
    <dgm:cxn modelId="{466D4C10-27A4-4E12-926D-9693270C8E8A}" type="presParOf" srcId="{5CCA4963-660B-48EF-80ED-FFC176FEFD54}" destId="{286099B4-FB19-40CD-8DDA-99E8685A5ABB}" srcOrd="2" destOrd="0" presId="urn:microsoft.com/office/officeart/2018/2/layout/IconCircleList"/>
    <dgm:cxn modelId="{8D6BD42C-6968-4699-9359-7E84F12DEA95}" type="presParOf" srcId="{286099B4-FB19-40CD-8DDA-99E8685A5ABB}" destId="{1818A760-CA57-4B5C-BCFA-86403B0742D5}" srcOrd="0" destOrd="0" presId="urn:microsoft.com/office/officeart/2018/2/layout/IconCircleList"/>
    <dgm:cxn modelId="{ECCEF40B-35C8-48A9-ADC5-906EE8151094}" type="presParOf" srcId="{286099B4-FB19-40CD-8DDA-99E8685A5ABB}" destId="{A1BA0F58-70C7-4D09-B78A-B7140DC46310}" srcOrd="1" destOrd="0" presId="urn:microsoft.com/office/officeart/2018/2/layout/IconCircleList"/>
    <dgm:cxn modelId="{FFFC2310-80F7-4DFC-B27F-59778745CBAF}" type="presParOf" srcId="{286099B4-FB19-40CD-8DDA-99E8685A5ABB}" destId="{B0273FCA-DCF8-499E-AD0B-E24060E89074}" srcOrd="2" destOrd="0" presId="urn:microsoft.com/office/officeart/2018/2/layout/IconCircleList"/>
    <dgm:cxn modelId="{48447681-37F6-407E-B3FE-4A64AA54C70F}" type="presParOf" srcId="{286099B4-FB19-40CD-8DDA-99E8685A5ABB}" destId="{0C87A8A1-21AF-4265-9FDE-3159AAEF3BA7}" srcOrd="3" destOrd="0" presId="urn:microsoft.com/office/officeart/2018/2/layout/IconCircleList"/>
    <dgm:cxn modelId="{89938352-6DA7-4561-91DE-846E27FC69BF}" type="presParOf" srcId="{5CCA4963-660B-48EF-80ED-FFC176FEFD54}" destId="{2D32385F-B602-4A05-A1FA-17075E7A892B}" srcOrd="3" destOrd="0" presId="urn:microsoft.com/office/officeart/2018/2/layout/IconCircleList"/>
    <dgm:cxn modelId="{89F8F86B-4CB3-494B-8028-EA4C6568D80E}" type="presParOf" srcId="{5CCA4963-660B-48EF-80ED-FFC176FEFD54}" destId="{09180975-EDD5-4F4E-B8BA-1600A443A31F}" srcOrd="4" destOrd="0" presId="urn:microsoft.com/office/officeart/2018/2/layout/IconCircleList"/>
    <dgm:cxn modelId="{E5A30517-269B-468C-A76F-FFE57D4D6D50}" type="presParOf" srcId="{09180975-EDD5-4F4E-B8BA-1600A443A31F}" destId="{CD70BC8E-D4AC-43D7-98EF-8DD36F9A33F8}" srcOrd="0" destOrd="0" presId="urn:microsoft.com/office/officeart/2018/2/layout/IconCircleList"/>
    <dgm:cxn modelId="{7AFC9BD3-52CD-4E92-8FB7-8C248B9A65EF}" type="presParOf" srcId="{09180975-EDD5-4F4E-B8BA-1600A443A31F}" destId="{AA66836E-6034-4B15-92C8-95DF3EA0FB01}" srcOrd="1" destOrd="0" presId="urn:microsoft.com/office/officeart/2018/2/layout/IconCircleList"/>
    <dgm:cxn modelId="{C3FA6C28-3A09-4C46-9AD5-36BA7D647EF3}" type="presParOf" srcId="{09180975-EDD5-4F4E-B8BA-1600A443A31F}" destId="{CB4582B6-F296-4CC8-9C52-C95F89C0BF03}" srcOrd="2" destOrd="0" presId="urn:microsoft.com/office/officeart/2018/2/layout/IconCircleList"/>
    <dgm:cxn modelId="{52157128-16B6-4DD8-BB64-2EC1B0F23792}" type="presParOf" srcId="{09180975-EDD5-4F4E-B8BA-1600A443A31F}" destId="{4D08ED50-D5DD-44DF-8D70-45E2F81F2505}" srcOrd="3" destOrd="0" presId="urn:microsoft.com/office/officeart/2018/2/layout/IconCircleList"/>
    <dgm:cxn modelId="{343FC7FE-F0ED-446C-B008-F9E2636E7927}" type="presParOf" srcId="{5CCA4963-660B-48EF-80ED-FFC176FEFD54}" destId="{453F7337-2331-472F-B28A-E05F59189AB4}" srcOrd="5" destOrd="0" presId="urn:microsoft.com/office/officeart/2018/2/layout/IconCircleList"/>
    <dgm:cxn modelId="{624414B6-308C-4604-9FAB-66077DAC22EB}" type="presParOf" srcId="{5CCA4963-660B-48EF-80ED-FFC176FEFD54}" destId="{D66F4FA4-CE37-4E53-81F2-BFEAAEDEC4B1}" srcOrd="6" destOrd="0" presId="urn:microsoft.com/office/officeart/2018/2/layout/IconCircleList"/>
    <dgm:cxn modelId="{D14964A1-5C31-4281-A62B-59B7D9810761}" type="presParOf" srcId="{D66F4FA4-CE37-4E53-81F2-BFEAAEDEC4B1}" destId="{7FCDE5E7-A55C-4FFA-A3DD-89ED7799BB8A}" srcOrd="0" destOrd="0" presId="urn:microsoft.com/office/officeart/2018/2/layout/IconCircleList"/>
    <dgm:cxn modelId="{348E8FE6-7959-4364-B49F-E5802D9553AE}" type="presParOf" srcId="{D66F4FA4-CE37-4E53-81F2-BFEAAEDEC4B1}" destId="{6E61946F-545A-4BF0-A716-8559DCDF440B}" srcOrd="1" destOrd="0" presId="urn:microsoft.com/office/officeart/2018/2/layout/IconCircleList"/>
    <dgm:cxn modelId="{31FCE832-5B4E-4B58-B87A-867153698418}" type="presParOf" srcId="{D66F4FA4-CE37-4E53-81F2-BFEAAEDEC4B1}" destId="{EA60A0EC-7E42-4834-BC2A-16F89CD71EA6}" srcOrd="2" destOrd="0" presId="urn:microsoft.com/office/officeart/2018/2/layout/IconCircleList"/>
    <dgm:cxn modelId="{ABDDF500-4BB5-4BD3-98DB-F3A4A2CDEB80}" type="presParOf" srcId="{D66F4FA4-CE37-4E53-81F2-BFEAAEDEC4B1}" destId="{61D11342-7F28-4D67-9EA3-9DE19B4B9F7C}"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80EB00D-241E-49A2-A179-209A00140E0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F017F3A-6FD5-4870-8C0B-AC5CFB912A96}">
      <dgm:prSet/>
      <dgm:spPr/>
      <dgm:t>
        <a:bodyPr/>
        <a:lstStyle/>
        <a:p>
          <a:pPr>
            <a:lnSpc>
              <a:spcPct val="100000"/>
            </a:lnSpc>
          </a:pPr>
          <a:r>
            <a:rPr lang="en-US"/>
            <a:t>Q1-Sale price  = 323,278+1.99*Lot Area-81.25*YearRemodAdd-11.47*YearBuilt+16.43GrLivArea-7.05*MasVnrArea-9.45x6-29.65*Pool Area + ε. </a:t>
          </a:r>
        </a:p>
      </dgm:t>
    </dgm:pt>
    <dgm:pt modelId="{D2B04D1A-24F0-4903-92E7-AB871AD4AA9F}" type="parTrans" cxnId="{9E4C369B-1EC9-4A07-BA74-7586F6397979}">
      <dgm:prSet/>
      <dgm:spPr/>
      <dgm:t>
        <a:bodyPr/>
        <a:lstStyle/>
        <a:p>
          <a:endParaRPr lang="en-US"/>
        </a:p>
      </dgm:t>
    </dgm:pt>
    <dgm:pt modelId="{BA113AEB-1FBA-44E0-A8FF-231BCB7D71C3}" type="sibTrans" cxnId="{9E4C369B-1EC9-4A07-BA74-7586F6397979}">
      <dgm:prSet/>
      <dgm:spPr/>
      <dgm:t>
        <a:bodyPr/>
        <a:lstStyle/>
        <a:p>
          <a:pPr>
            <a:lnSpc>
              <a:spcPct val="100000"/>
            </a:lnSpc>
          </a:pPr>
          <a:endParaRPr lang="en-US"/>
        </a:p>
      </dgm:t>
    </dgm:pt>
    <dgm:pt modelId="{3C2D1470-F267-47D9-88DD-919E3EF6DEED}">
      <dgm:prSet/>
      <dgm:spPr/>
      <dgm:t>
        <a:bodyPr/>
        <a:lstStyle/>
        <a:p>
          <a:pPr>
            <a:lnSpc>
              <a:spcPct val="100000"/>
            </a:lnSpc>
          </a:pPr>
          <a:r>
            <a:rPr lang="en-US"/>
            <a:t>Q2- 371 houses built after 2000 and 103 of them are under 170,000. The buyer still has 27.7% probability to buy a house built after 2000. </a:t>
          </a:r>
        </a:p>
      </dgm:t>
    </dgm:pt>
    <dgm:pt modelId="{51F86A6A-71BE-4515-A90C-793E29864DE6}" type="parTrans" cxnId="{55C08065-B67B-4118-95E2-82EFD2B86D0C}">
      <dgm:prSet/>
      <dgm:spPr/>
      <dgm:t>
        <a:bodyPr/>
        <a:lstStyle/>
        <a:p>
          <a:endParaRPr lang="en-US"/>
        </a:p>
      </dgm:t>
    </dgm:pt>
    <dgm:pt modelId="{48F6638C-DCB2-4265-9323-3C038883B834}" type="sibTrans" cxnId="{55C08065-B67B-4118-95E2-82EFD2B86D0C}">
      <dgm:prSet/>
      <dgm:spPr/>
      <dgm:t>
        <a:bodyPr/>
        <a:lstStyle/>
        <a:p>
          <a:endParaRPr lang="en-US"/>
        </a:p>
      </dgm:t>
    </dgm:pt>
    <dgm:pt modelId="{22BAEBBF-F8DA-44C4-B34D-FF6A3B268689}" type="pres">
      <dgm:prSet presAssocID="{D80EB00D-241E-49A2-A179-209A00140E01}" presName="root" presStyleCnt="0">
        <dgm:presLayoutVars>
          <dgm:dir/>
          <dgm:resizeHandles val="exact"/>
        </dgm:presLayoutVars>
      </dgm:prSet>
      <dgm:spPr/>
    </dgm:pt>
    <dgm:pt modelId="{73B80F5E-8DAA-418F-92C3-1E6882539176}" type="pres">
      <dgm:prSet presAssocID="{EF017F3A-6FD5-4870-8C0B-AC5CFB912A96}" presName="compNode" presStyleCnt="0"/>
      <dgm:spPr/>
    </dgm:pt>
    <dgm:pt modelId="{1319E7A5-342B-4CE3-9852-6B72DCA72413}" type="pres">
      <dgm:prSet presAssocID="{EF017F3A-6FD5-4870-8C0B-AC5CFB912A96}" presName="bgRect" presStyleLbl="bgShp" presStyleIdx="0" presStyleCnt="2"/>
      <dgm:spPr/>
    </dgm:pt>
    <dgm:pt modelId="{617C52CC-060A-4807-8BEA-F16073D286BC}" type="pres">
      <dgm:prSet presAssocID="{EF017F3A-6FD5-4870-8C0B-AC5CFB912A9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J"/>
        </a:ext>
      </dgm:extLst>
    </dgm:pt>
    <dgm:pt modelId="{B5B6D933-34F5-4A45-AEFE-9A1B1B24AB81}" type="pres">
      <dgm:prSet presAssocID="{EF017F3A-6FD5-4870-8C0B-AC5CFB912A96}" presName="spaceRect" presStyleCnt="0"/>
      <dgm:spPr/>
    </dgm:pt>
    <dgm:pt modelId="{EB3E50DA-3133-4C1A-B3E7-6C4D62377E3F}" type="pres">
      <dgm:prSet presAssocID="{EF017F3A-6FD5-4870-8C0B-AC5CFB912A96}" presName="parTx" presStyleLbl="revTx" presStyleIdx="0" presStyleCnt="2">
        <dgm:presLayoutVars>
          <dgm:chMax val="0"/>
          <dgm:chPref val="0"/>
        </dgm:presLayoutVars>
      </dgm:prSet>
      <dgm:spPr/>
    </dgm:pt>
    <dgm:pt modelId="{9B4D8474-C4D6-478A-BB72-83600611A709}" type="pres">
      <dgm:prSet presAssocID="{BA113AEB-1FBA-44E0-A8FF-231BCB7D71C3}" presName="sibTrans" presStyleCnt="0"/>
      <dgm:spPr/>
    </dgm:pt>
    <dgm:pt modelId="{CBA94FC9-DB8B-4015-9B05-EEA4D10BAF87}" type="pres">
      <dgm:prSet presAssocID="{3C2D1470-F267-47D9-88DD-919E3EF6DEED}" presName="compNode" presStyleCnt="0"/>
      <dgm:spPr/>
    </dgm:pt>
    <dgm:pt modelId="{7BCF9F89-0759-410F-A18B-3C1D38757D75}" type="pres">
      <dgm:prSet presAssocID="{3C2D1470-F267-47D9-88DD-919E3EF6DEED}" presName="bgRect" presStyleLbl="bgShp" presStyleIdx="1" presStyleCnt="2"/>
      <dgm:spPr/>
    </dgm:pt>
    <dgm:pt modelId="{7896BA44-AB00-422D-9E88-97FF406F3A43}" type="pres">
      <dgm:prSet presAssocID="{3C2D1470-F267-47D9-88DD-919E3EF6DEE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ouse"/>
        </a:ext>
      </dgm:extLst>
    </dgm:pt>
    <dgm:pt modelId="{884A2B38-D633-4F61-8DF9-940702E539B5}" type="pres">
      <dgm:prSet presAssocID="{3C2D1470-F267-47D9-88DD-919E3EF6DEED}" presName="spaceRect" presStyleCnt="0"/>
      <dgm:spPr/>
    </dgm:pt>
    <dgm:pt modelId="{3DB31872-F01C-48F5-AA73-003A514C811C}" type="pres">
      <dgm:prSet presAssocID="{3C2D1470-F267-47D9-88DD-919E3EF6DEED}" presName="parTx" presStyleLbl="revTx" presStyleIdx="1" presStyleCnt="2">
        <dgm:presLayoutVars>
          <dgm:chMax val="0"/>
          <dgm:chPref val="0"/>
        </dgm:presLayoutVars>
      </dgm:prSet>
      <dgm:spPr/>
    </dgm:pt>
  </dgm:ptLst>
  <dgm:cxnLst>
    <dgm:cxn modelId="{15E9AF34-E755-470C-81AF-01C920DF7424}" type="presOf" srcId="{3C2D1470-F267-47D9-88DD-919E3EF6DEED}" destId="{3DB31872-F01C-48F5-AA73-003A514C811C}" srcOrd="0" destOrd="0" presId="urn:microsoft.com/office/officeart/2018/2/layout/IconVerticalSolidList"/>
    <dgm:cxn modelId="{6733DF36-C7CA-4FDC-85B3-5DB30A0C531B}" type="presOf" srcId="{D80EB00D-241E-49A2-A179-209A00140E01}" destId="{22BAEBBF-F8DA-44C4-B34D-FF6A3B268689}" srcOrd="0" destOrd="0" presId="urn:microsoft.com/office/officeart/2018/2/layout/IconVerticalSolidList"/>
    <dgm:cxn modelId="{55C08065-B67B-4118-95E2-82EFD2B86D0C}" srcId="{D80EB00D-241E-49A2-A179-209A00140E01}" destId="{3C2D1470-F267-47D9-88DD-919E3EF6DEED}" srcOrd="1" destOrd="0" parTransId="{51F86A6A-71BE-4515-A90C-793E29864DE6}" sibTransId="{48F6638C-DCB2-4265-9323-3C038883B834}"/>
    <dgm:cxn modelId="{9E4C369B-1EC9-4A07-BA74-7586F6397979}" srcId="{D80EB00D-241E-49A2-A179-209A00140E01}" destId="{EF017F3A-6FD5-4870-8C0B-AC5CFB912A96}" srcOrd="0" destOrd="0" parTransId="{D2B04D1A-24F0-4903-92E7-AB871AD4AA9F}" sibTransId="{BA113AEB-1FBA-44E0-A8FF-231BCB7D71C3}"/>
    <dgm:cxn modelId="{5664D7B3-D382-4FE2-AEB1-5251D5392A7C}" type="presOf" srcId="{EF017F3A-6FD5-4870-8C0B-AC5CFB912A96}" destId="{EB3E50DA-3133-4C1A-B3E7-6C4D62377E3F}" srcOrd="0" destOrd="0" presId="urn:microsoft.com/office/officeart/2018/2/layout/IconVerticalSolidList"/>
    <dgm:cxn modelId="{0DE5DD22-18C1-4F5E-B178-9B06CBBE6C79}" type="presParOf" srcId="{22BAEBBF-F8DA-44C4-B34D-FF6A3B268689}" destId="{73B80F5E-8DAA-418F-92C3-1E6882539176}" srcOrd="0" destOrd="0" presId="urn:microsoft.com/office/officeart/2018/2/layout/IconVerticalSolidList"/>
    <dgm:cxn modelId="{CFEBA347-EB0C-4808-8B63-06C773B4CBCE}" type="presParOf" srcId="{73B80F5E-8DAA-418F-92C3-1E6882539176}" destId="{1319E7A5-342B-4CE3-9852-6B72DCA72413}" srcOrd="0" destOrd="0" presId="urn:microsoft.com/office/officeart/2018/2/layout/IconVerticalSolidList"/>
    <dgm:cxn modelId="{CC3429CC-B438-4168-852B-12A4DE0C8E36}" type="presParOf" srcId="{73B80F5E-8DAA-418F-92C3-1E6882539176}" destId="{617C52CC-060A-4807-8BEA-F16073D286BC}" srcOrd="1" destOrd="0" presId="urn:microsoft.com/office/officeart/2018/2/layout/IconVerticalSolidList"/>
    <dgm:cxn modelId="{5CF9ECDA-B22B-4161-A2C8-BE0D36C9A32B}" type="presParOf" srcId="{73B80F5E-8DAA-418F-92C3-1E6882539176}" destId="{B5B6D933-34F5-4A45-AEFE-9A1B1B24AB81}" srcOrd="2" destOrd="0" presId="urn:microsoft.com/office/officeart/2018/2/layout/IconVerticalSolidList"/>
    <dgm:cxn modelId="{23F1E8DA-1904-4768-B9C8-65FCDAAFAEA4}" type="presParOf" srcId="{73B80F5E-8DAA-418F-92C3-1E6882539176}" destId="{EB3E50DA-3133-4C1A-B3E7-6C4D62377E3F}" srcOrd="3" destOrd="0" presId="urn:microsoft.com/office/officeart/2018/2/layout/IconVerticalSolidList"/>
    <dgm:cxn modelId="{251B7833-0239-4F5B-BCC9-B56701E3AA3A}" type="presParOf" srcId="{22BAEBBF-F8DA-44C4-B34D-FF6A3B268689}" destId="{9B4D8474-C4D6-478A-BB72-83600611A709}" srcOrd="1" destOrd="0" presId="urn:microsoft.com/office/officeart/2018/2/layout/IconVerticalSolidList"/>
    <dgm:cxn modelId="{EB28AF1A-0866-449F-84B2-9C030ABBED14}" type="presParOf" srcId="{22BAEBBF-F8DA-44C4-B34D-FF6A3B268689}" destId="{CBA94FC9-DB8B-4015-9B05-EEA4D10BAF87}" srcOrd="2" destOrd="0" presId="urn:microsoft.com/office/officeart/2018/2/layout/IconVerticalSolidList"/>
    <dgm:cxn modelId="{9F2C0996-98A9-4165-961E-8A89A336CE3D}" type="presParOf" srcId="{CBA94FC9-DB8B-4015-9B05-EEA4D10BAF87}" destId="{7BCF9F89-0759-410F-A18B-3C1D38757D75}" srcOrd="0" destOrd="0" presId="urn:microsoft.com/office/officeart/2018/2/layout/IconVerticalSolidList"/>
    <dgm:cxn modelId="{1E59CB7C-3483-498E-8B65-A23024BE6A4C}" type="presParOf" srcId="{CBA94FC9-DB8B-4015-9B05-EEA4D10BAF87}" destId="{7896BA44-AB00-422D-9E88-97FF406F3A43}" srcOrd="1" destOrd="0" presId="urn:microsoft.com/office/officeart/2018/2/layout/IconVerticalSolidList"/>
    <dgm:cxn modelId="{36CE6D46-9A54-40C5-965C-90F1A47957A3}" type="presParOf" srcId="{CBA94FC9-DB8B-4015-9B05-EEA4D10BAF87}" destId="{884A2B38-D633-4F61-8DF9-940702E539B5}" srcOrd="2" destOrd="0" presId="urn:microsoft.com/office/officeart/2018/2/layout/IconVerticalSolidList"/>
    <dgm:cxn modelId="{509398A8-7311-449C-8B25-57150D47FEFF}" type="presParOf" srcId="{CBA94FC9-DB8B-4015-9B05-EEA4D10BAF87}" destId="{3DB31872-F01C-48F5-AA73-003A514C811C}"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1063E66-C03E-42AF-B276-78427C4E29EF}"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748C0483-A319-4C55-A5D0-BA1F8CB2BA33}">
      <dgm:prSet custT="1"/>
      <dgm:spPr/>
      <dgm:t>
        <a:bodyPr/>
        <a:lstStyle/>
        <a:p>
          <a:pPr>
            <a:lnSpc>
              <a:spcPct val="100000"/>
            </a:lnSpc>
          </a:pPr>
          <a:r>
            <a:rPr lang="en-US" sz="2000" dirty="0"/>
            <a:t>Q3-The most popular number of rooms is 6, and the most popular number of bedrooms is 3.</a:t>
          </a:r>
        </a:p>
      </dgm:t>
    </dgm:pt>
    <dgm:pt modelId="{EB1D8DC2-3985-4B55-AA65-F0564B4E2ECD}" type="parTrans" cxnId="{ADC19525-4575-40AF-814F-5A73B99E3363}">
      <dgm:prSet/>
      <dgm:spPr/>
      <dgm:t>
        <a:bodyPr/>
        <a:lstStyle/>
        <a:p>
          <a:endParaRPr lang="en-US"/>
        </a:p>
      </dgm:t>
    </dgm:pt>
    <dgm:pt modelId="{066C93FC-8985-43DC-86F0-E5FE305B0DED}" type="sibTrans" cxnId="{ADC19525-4575-40AF-814F-5A73B99E3363}">
      <dgm:prSet/>
      <dgm:spPr/>
      <dgm:t>
        <a:bodyPr/>
        <a:lstStyle/>
        <a:p>
          <a:pPr>
            <a:lnSpc>
              <a:spcPct val="100000"/>
            </a:lnSpc>
          </a:pPr>
          <a:endParaRPr lang="en-US"/>
        </a:p>
      </dgm:t>
    </dgm:pt>
    <dgm:pt modelId="{C1DECF6F-B26C-40C8-9471-CA8B3B93012D}">
      <dgm:prSet/>
      <dgm:spPr/>
      <dgm:t>
        <a:bodyPr/>
        <a:lstStyle/>
        <a:p>
          <a:pPr>
            <a:lnSpc>
              <a:spcPct val="100000"/>
            </a:lnSpc>
          </a:pPr>
          <a:r>
            <a:rPr lang="en-US" dirty="0"/>
            <a:t>Q4- June is the most popular month to sell a house in Ames, Iowa.  </a:t>
          </a:r>
        </a:p>
      </dgm:t>
    </dgm:pt>
    <dgm:pt modelId="{221A1E66-0285-4CF4-8635-D624E4DEB7C4}" type="parTrans" cxnId="{5DEF91EE-4C12-4EB7-9F4B-71A6056C30BF}">
      <dgm:prSet/>
      <dgm:spPr/>
      <dgm:t>
        <a:bodyPr/>
        <a:lstStyle/>
        <a:p>
          <a:endParaRPr lang="en-US"/>
        </a:p>
      </dgm:t>
    </dgm:pt>
    <dgm:pt modelId="{3F8E133D-3C25-4DA5-BDF4-46D1675B3EA8}" type="sibTrans" cxnId="{5DEF91EE-4C12-4EB7-9F4B-71A6056C30BF}">
      <dgm:prSet/>
      <dgm:spPr/>
      <dgm:t>
        <a:bodyPr/>
        <a:lstStyle/>
        <a:p>
          <a:endParaRPr lang="en-US"/>
        </a:p>
      </dgm:t>
    </dgm:pt>
    <dgm:pt modelId="{2FAD63A5-1E69-491D-9FBF-2CAA225C0CCF}" type="pres">
      <dgm:prSet presAssocID="{51063E66-C03E-42AF-B276-78427C4E29EF}" presName="root" presStyleCnt="0">
        <dgm:presLayoutVars>
          <dgm:dir/>
          <dgm:resizeHandles val="exact"/>
        </dgm:presLayoutVars>
      </dgm:prSet>
      <dgm:spPr/>
    </dgm:pt>
    <dgm:pt modelId="{A6D8836E-D1D0-46A8-8912-8BF62F6AC70D}" type="pres">
      <dgm:prSet presAssocID="{51063E66-C03E-42AF-B276-78427C4E29EF}" presName="container" presStyleCnt="0">
        <dgm:presLayoutVars>
          <dgm:dir/>
          <dgm:resizeHandles val="exact"/>
        </dgm:presLayoutVars>
      </dgm:prSet>
      <dgm:spPr/>
    </dgm:pt>
    <dgm:pt modelId="{74CE1031-F537-47E9-A67F-D49900DAD4EF}" type="pres">
      <dgm:prSet presAssocID="{748C0483-A319-4C55-A5D0-BA1F8CB2BA33}" presName="compNode" presStyleCnt="0"/>
      <dgm:spPr/>
    </dgm:pt>
    <dgm:pt modelId="{DD1A7907-A65D-48E2-A85E-B466024B5A86}" type="pres">
      <dgm:prSet presAssocID="{748C0483-A319-4C55-A5D0-BA1F8CB2BA33}" presName="iconBgRect" presStyleLbl="bgShp" presStyleIdx="0" presStyleCnt="2"/>
      <dgm:spPr/>
    </dgm:pt>
    <dgm:pt modelId="{990E9CF1-6EDE-4754-BB7C-737457F3D9C8}" type="pres">
      <dgm:prSet presAssocID="{748C0483-A319-4C55-A5D0-BA1F8CB2BA3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ed"/>
        </a:ext>
      </dgm:extLst>
    </dgm:pt>
    <dgm:pt modelId="{D5EEE5D0-EA68-4FCC-B892-57C855744233}" type="pres">
      <dgm:prSet presAssocID="{748C0483-A319-4C55-A5D0-BA1F8CB2BA33}" presName="spaceRect" presStyleCnt="0"/>
      <dgm:spPr/>
    </dgm:pt>
    <dgm:pt modelId="{302FABF8-23A2-4F6D-8F63-E6582C19EEFF}" type="pres">
      <dgm:prSet presAssocID="{748C0483-A319-4C55-A5D0-BA1F8CB2BA33}" presName="textRect" presStyleLbl="revTx" presStyleIdx="0" presStyleCnt="2" custScaleX="137963" custLinFactNeighborX="13132" custLinFactNeighborY="1051">
        <dgm:presLayoutVars>
          <dgm:chMax val="1"/>
          <dgm:chPref val="1"/>
        </dgm:presLayoutVars>
      </dgm:prSet>
      <dgm:spPr/>
    </dgm:pt>
    <dgm:pt modelId="{86BE1423-5D99-4351-AF05-6E44B46EA24C}" type="pres">
      <dgm:prSet presAssocID="{066C93FC-8985-43DC-86F0-E5FE305B0DED}" presName="sibTrans" presStyleLbl="sibTrans2D1" presStyleIdx="0" presStyleCnt="0"/>
      <dgm:spPr/>
    </dgm:pt>
    <dgm:pt modelId="{693F1999-BEC4-417F-9B04-BEEEACF58D82}" type="pres">
      <dgm:prSet presAssocID="{C1DECF6F-B26C-40C8-9471-CA8B3B93012D}" presName="compNode" presStyleCnt="0"/>
      <dgm:spPr/>
    </dgm:pt>
    <dgm:pt modelId="{5AD0CAC8-509B-4C88-AA0D-07F6749922FB}" type="pres">
      <dgm:prSet presAssocID="{C1DECF6F-B26C-40C8-9471-CA8B3B93012D}" presName="iconBgRect" presStyleLbl="bgShp" presStyleIdx="1" presStyleCnt="2" custLinFactNeighborX="-24453" custLinFactNeighborY="-1023"/>
      <dgm:spPr/>
    </dgm:pt>
    <dgm:pt modelId="{D3E08BBB-295D-4F1F-997B-8F5E5FD43417}" type="pres">
      <dgm:prSet presAssocID="{C1DECF6F-B26C-40C8-9471-CA8B3B93012D}" presName="iconRect" presStyleLbl="node1" presStyleIdx="1" presStyleCnt="2" custLinFactNeighborX="-44092" custLinFactNeighborY="-705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ome"/>
        </a:ext>
      </dgm:extLst>
    </dgm:pt>
    <dgm:pt modelId="{B2CFCC74-DFB3-4C1F-97A2-D9B27393CC7F}" type="pres">
      <dgm:prSet presAssocID="{C1DECF6F-B26C-40C8-9471-CA8B3B93012D}" presName="spaceRect" presStyleCnt="0"/>
      <dgm:spPr/>
    </dgm:pt>
    <dgm:pt modelId="{1A847B77-8F67-4FBF-8830-A6045B53A526}" type="pres">
      <dgm:prSet presAssocID="{C1DECF6F-B26C-40C8-9471-CA8B3B93012D}" presName="textRect" presStyleLbl="revTx" presStyleIdx="1" presStyleCnt="2" custScaleX="165825" custLinFactNeighborX="16502" custLinFactNeighborY="1051">
        <dgm:presLayoutVars>
          <dgm:chMax val="1"/>
          <dgm:chPref val="1"/>
        </dgm:presLayoutVars>
      </dgm:prSet>
      <dgm:spPr/>
    </dgm:pt>
  </dgm:ptLst>
  <dgm:cxnLst>
    <dgm:cxn modelId="{ADC19525-4575-40AF-814F-5A73B99E3363}" srcId="{51063E66-C03E-42AF-B276-78427C4E29EF}" destId="{748C0483-A319-4C55-A5D0-BA1F8CB2BA33}" srcOrd="0" destOrd="0" parTransId="{EB1D8DC2-3985-4B55-AA65-F0564B4E2ECD}" sibTransId="{066C93FC-8985-43DC-86F0-E5FE305B0DED}"/>
    <dgm:cxn modelId="{4FD0AC49-13E4-4BCC-B97A-5C296D5D5A50}" type="presOf" srcId="{748C0483-A319-4C55-A5D0-BA1F8CB2BA33}" destId="{302FABF8-23A2-4F6D-8F63-E6582C19EEFF}" srcOrd="0" destOrd="0" presId="urn:microsoft.com/office/officeart/2018/2/layout/IconCircleList"/>
    <dgm:cxn modelId="{92F1244C-4544-422C-9F0B-BA851CA0A8D1}" type="presOf" srcId="{51063E66-C03E-42AF-B276-78427C4E29EF}" destId="{2FAD63A5-1E69-491D-9FBF-2CAA225C0CCF}" srcOrd="0" destOrd="0" presId="urn:microsoft.com/office/officeart/2018/2/layout/IconCircleList"/>
    <dgm:cxn modelId="{7A7C859F-0B56-4B11-8055-9CB8E9D26D9D}" type="presOf" srcId="{066C93FC-8985-43DC-86F0-E5FE305B0DED}" destId="{86BE1423-5D99-4351-AF05-6E44B46EA24C}" srcOrd="0" destOrd="0" presId="urn:microsoft.com/office/officeart/2018/2/layout/IconCircleList"/>
    <dgm:cxn modelId="{28F549CB-EAA5-4C4F-9369-B3719ECE7AD4}" type="presOf" srcId="{C1DECF6F-B26C-40C8-9471-CA8B3B93012D}" destId="{1A847B77-8F67-4FBF-8830-A6045B53A526}" srcOrd="0" destOrd="0" presId="urn:microsoft.com/office/officeart/2018/2/layout/IconCircleList"/>
    <dgm:cxn modelId="{5DEF91EE-4C12-4EB7-9F4B-71A6056C30BF}" srcId="{51063E66-C03E-42AF-B276-78427C4E29EF}" destId="{C1DECF6F-B26C-40C8-9471-CA8B3B93012D}" srcOrd="1" destOrd="0" parTransId="{221A1E66-0285-4CF4-8635-D624E4DEB7C4}" sibTransId="{3F8E133D-3C25-4DA5-BDF4-46D1675B3EA8}"/>
    <dgm:cxn modelId="{969673A1-F833-4519-9DE0-BBCA2E1E416E}" type="presParOf" srcId="{2FAD63A5-1E69-491D-9FBF-2CAA225C0CCF}" destId="{A6D8836E-D1D0-46A8-8912-8BF62F6AC70D}" srcOrd="0" destOrd="0" presId="urn:microsoft.com/office/officeart/2018/2/layout/IconCircleList"/>
    <dgm:cxn modelId="{29E7A008-A2D8-452F-A23B-4E7AC8E9442C}" type="presParOf" srcId="{A6D8836E-D1D0-46A8-8912-8BF62F6AC70D}" destId="{74CE1031-F537-47E9-A67F-D49900DAD4EF}" srcOrd="0" destOrd="0" presId="urn:microsoft.com/office/officeart/2018/2/layout/IconCircleList"/>
    <dgm:cxn modelId="{0A181A1F-5B3C-42D2-94A3-BED8EEBFDC35}" type="presParOf" srcId="{74CE1031-F537-47E9-A67F-D49900DAD4EF}" destId="{DD1A7907-A65D-48E2-A85E-B466024B5A86}" srcOrd="0" destOrd="0" presId="urn:microsoft.com/office/officeart/2018/2/layout/IconCircleList"/>
    <dgm:cxn modelId="{EFF8BE1F-D3FC-4949-B1BB-DF62AD96B937}" type="presParOf" srcId="{74CE1031-F537-47E9-A67F-D49900DAD4EF}" destId="{990E9CF1-6EDE-4754-BB7C-737457F3D9C8}" srcOrd="1" destOrd="0" presId="urn:microsoft.com/office/officeart/2018/2/layout/IconCircleList"/>
    <dgm:cxn modelId="{384F76B6-C290-4F9D-8D81-70D1D762C24A}" type="presParOf" srcId="{74CE1031-F537-47E9-A67F-D49900DAD4EF}" destId="{D5EEE5D0-EA68-4FCC-B892-57C855744233}" srcOrd="2" destOrd="0" presId="urn:microsoft.com/office/officeart/2018/2/layout/IconCircleList"/>
    <dgm:cxn modelId="{9D34D00D-FCB0-44E5-AA25-04A1F709E215}" type="presParOf" srcId="{74CE1031-F537-47E9-A67F-D49900DAD4EF}" destId="{302FABF8-23A2-4F6D-8F63-E6582C19EEFF}" srcOrd="3" destOrd="0" presId="urn:microsoft.com/office/officeart/2018/2/layout/IconCircleList"/>
    <dgm:cxn modelId="{E19D6D47-58C2-4F53-BD94-FEE54B6AA065}" type="presParOf" srcId="{A6D8836E-D1D0-46A8-8912-8BF62F6AC70D}" destId="{86BE1423-5D99-4351-AF05-6E44B46EA24C}" srcOrd="1" destOrd="0" presId="urn:microsoft.com/office/officeart/2018/2/layout/IconCircleList"/>
    <dgm:cxn modelId="{2C98F890-ED83-4EDA-9EF8-5EDAFAB818DF}" type="presParOf" srcId="{A6D8836E-D1D0-46A8-8912-8BF62F6AC70D}" destId="{693F1999-BEC4-417F-9B04-BEEEACF58D82}" srcOrd="2" destOrd="0" presId="urn:microsoft.com/office/officeart/2018/2/layout/IconCircleList"/>
    <dgm:cxn modelId="{3F3FEB41-C35B-4872-A822-324280965869}" type="presParOf" srcId="{693F1999-BEC4-417F-9B04-BEEEACF58D82}" destId="{5AD0CAC8-509B-4C88-AA0D-07F6749922FB}" srcOrd="0" destOrd="0" presId="urn:microsoft.com/office/officeart/2018/2/layout/IconCircleList"/>
    <dgm:cxn modelId="{5E732C96-A259-4670-9C80-36C5D957A01E}" type="presParOf" srcId="{693F1999-BEC4-417F-9B04-BEEEACF58D82}" destId="{D3E08BBB-295D-4F1F-997B-8F5E5FD43417}" srcOrd="1" destOrd="0" presId="urn:microsoft.com/office/officeart/2018/2/layout/IconCircleList"/>
    <dgm:cxn modelId="{A2B2313E-0286-436D-A0D5-6260848A0A26}" type="presParOf" srcId="{693F1999-BEC4-417F-9B04-BEEEACF58D82}" destId="{B2CFCC74-DFB3-4C1F-97A2-D9B27393CC7F}" srcOrd="2" destOrd="0" presId="urn:microsoft.com/office/officeart/2018/2/layout/IconCircleList"/>
    <dgm:cxn modelId="{84420643-9B4C-4CE1-AAD4-3DE28D628BC8}" type="presParOf" srcId="{693F1999-BEC4-417F-9B04-BEEEACF58D82}" destId="{1A847B77-8F67-4FBF-8830-A6045B53A526}"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62EF10D-81F7-479D-A63D-900298F7E59D}"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40DBC0D3-965E-4921-91A1-DAB531D516CE}">
      <dgm:prSet custT="1"/>
      <dgm:spPr/>
      <dgm:t>
        <a:bodyPr/>
        <a:lstStyle/>
        <a:p>
          <a:r>
            <a:rPr lang="en-US" sz="2400"/>
            <a:t>No single study can cover all possible angles. </a:t>
          </a:r>
        </a:p>
      </dgm:t>
    </dgm:pt>
    <dgm:pt modelId="{94ED5522-EC68-4A26-ADA8-41EC220CCFD1}" type="parTrans" cxnId="{97C41679-B694-4A9A-AACD-CFEC9E4879E5}">
      <dgm:prSet/>
      <dgm:spPr/>
      <dgm:t>
        <a:bodyPr/>
        <a:lstStyle/>
        <a:p>
          <a:endParaRPr lang="en-US" sz="2400"/>
        </a:p>
      </dgm:t>
    </dgm:pt>
    <dgm:pt modelId="{674C3C97-7277-4A3B-AA83-6B5BFC0CC11E}" type="sibTrans" cxnId="{97C41679-B694-4A9A-AACD-CFEC9E4879E5}">
      <dgm:prSet/>
      <dgm:spPr/>
      <dgm:t>
        <a:bodyPr/>
        <a:lstStyle/>
        <a:p>
          <a:endParaRPr lang="en-US" sz="2400"/>
        </a:p>
      </dgm:t>
    </dgm:pt>
    <dgm:pt modelId="{713BA835-377B-4688-A1BB-9670E3B85947}">
      <dgm:prSet custT="1"/>
      <dgm:spPr/>
      <dgm:t>
        <a:bodyPr/>
        <a:lstStyle/>
        <a:p>
          <a:r>
            <a:rPr lang="en-US" sz="2400" dirty="0"/>
            <a:t>House information are open source, but we still need to avoid illegal use of personal data.</a:t>
          </a:r>
        </a:p>
      </dgm:t>
    </dgm:pt>
    <dgm:pt modelId="{F5511F3A-E0AA-4EB8-A454-69DDB9D994C3}" type="parTrans" cxnId="{394EFA72-83B9-4FA4-A109-7CABA9522327}">
      <dgm:prSet/>
      <dgm:spPr/>
      <dgm:t>
        <a:bodyPr/>
        <a:lstStyle/>
        <a:p>
          <a:endParaRPr lang="en-US" sz="2400"/>
        </a:p>
      </dgm:t>
    </dgm:pt>
    <dgm:pt modelId="{A6493D5B-BEF2-493D-B8B6-1BE0D12E67FB}" type="sibTrans" cxnId="{394EFA72-83B9-4FA4-A109-7CABA9522327}">
      <dgm:prSet/>
      <dgm:spPr/>
      <dgm:t>
        <a:bodyPr/>
        <a:lstStyle/>
        <a:p>
          <a:endParaRPr lang="en-US" sz="2400"/>
        </a:p>
      </dgm:t>
    </dgm:pt>
    <dgm:pt modelId="{A3D85B6A-48F8-45E1-8AA1-63C3DBDD32F6}" type="pres">
      <dgm:prSet presAssocID="{762EF10D-81F7-479D-A63D-900298F7E59D}" presName="hierChild1" presStyleCnt="0">
        <dgm:presLayoutVars>
          <dgm:chPref val="1"/>
          <dgm:dir/>
          <dgm:animOne val="branch"/>
          <dgm:animLvl val="lvl"/>
          <dgm:resizeHandles/>
        </dgm:presLayoutVars>
      </dgm:prSet>
      <dgm:spPr/>
    </dgm:pt>
    <dgm:pt modelId="{FFF69E5A-CFAA-4ECF-995A-CB4BDFD65214}" type="pres">
      <dgm:prSet presAssocID="{40DBC0D3-965E-4921-91A1-DAB531D516CE}" presName="hierRoot1" presStyleCnt="0"/>
      <dgm:spPr/>
    </dgm:pt>
    <dgm:pt modelId="{F1EF3F02-B80D-468E-BF42-C9053D6341F8}" type="pres">
      <dgm:prSet presAssocID="{40DBC0D3-965E-4921-91A1-DAB531D516CE}" presName="composite" presStyleCnt="0"/>
      <dgm:spPr/>
    </dgm:pt>
    <dgm:pt modelId="{FEFC16F2-9E45-4E09-8E0A-037A40B7BAB7}" type="pres">
      <dgm:prSet presAssocID="{40DBC0D3-965E-4921-91A1-DAB531D516CE}" presName="background" presStyleLbl="node0" presStyleIdx="0" presStyleCnt="2"/>
      <dgm:spPr/>
    </dgm:pt>
    <dgm:pt modelId="{0DC30FA9-B811-47BF-B6D9-BE9240C1FB0A}" type="pres">
      <dgm:prSet presAssocID="{40DBC0D3-965E-4921-91A1-DAB531D516CE}" presName="text" presStyleLbl="fgAcc0" presStyleIdx="0" presStyleCnt="2">
        <dgm:presLayoutVars>
          <dgm:chPref val="3"/>
        </dgm:presLayoutVars>
      </dgm:prSet>
      <dgm:spPr/>
    </dgm:pt>
    <dgm:pt modelId="{9EB9954A-CD96-4AC3-8D3D-2D3D36E69985}" type="pres">
      <dgm:prSet presAssocID="{40DBC0D3-965E-4921-91A1-DAB531D516CE}" presName="hierChild2" presStyleCnt="0"/>
      <dgm:spPr/>
    </dgm:pt>
    <dgm:pt modelId="{A18DF518-F683-4F51-9DC8-47738F3D9939}" type="pres">
      <dgm:prSet presAssocID="{713BA835-377B-4688-A1BB-9670E3B85947}" presName="hierRoot1" presStyleCnt="0"/>
      <dgm:spPr/>
    </dgm:pt>
    <dgm:pt modelId="{E01CA066-5D0C-4A41-8712-1DF420D1B176}" type="pres">
      <dgm:prSet presAssocID="{713BA835-377B-4688-A1BB-9670E3B85947}" presName="composite" presStyleCnt="0"/>
      <dgm:spPr/>
    </dgm:pt>
    <dgm:pt modelId="{80666587-9788-4082-B24E-4B9268F1F4A7}" type="pres">
      <dgm:prSet presAssocID="{713BA835-377B-4688-A1BB-9670E3B85947}" presName="background" presStyleLbl="node0" presStyleIdx="1" presStyleCnt="2"/>
      <dgm:spPr/>
    </dgm:pt>
    <dgm:pt modelId="{F7EC81D6-0B70-448F-88A2-DF2C2F7EB22F}" type="pres">
      <dgm:prSet presAssocID="{713BA835-377B-4688-A1BB-9670E3B85947}" presName="text" presStyleLbl="fgAcc0" presStyleIdx="1" presStyleCnt="2">
        <dgm:presLayoutVars>
          <dgm:chPref val="3"/>
        </dgm:presLayoutVars>
      </dgm:prSet>
      <dgm:spPr/>
    </dgm:pt>
    <dgm:pt modelId="{CBE9CA49-7CD0-4FBC-BEED-3A1F1D15DDA2}" type="pres">
      <dgm:prSet presAssocID="{713BA835-377B-4688-A1BB-9670E3B85947}" presName="hierChild2" presStyleCnt="0"/>
      <dgm:spPr/>
    </dgm:pt>
  </dgm:ptLst>
  <dgm:cxnLst>
    <dgm:cxn modelId="{60807731-0891-435B-A967-18B608D7BF30}" type="presOf" srcId="{762EF10D-81F7-479D-A63D-900298F7E59D}" destId="{A3D85B6A-48F8-45E1-8AA1-63C3DBDD32F6}" srcOrd="0" destOrd="0" presId="urn:microsoft.com/office/officeart/2005/8/layout/hierarchy1"/>
    <dgm:cxn modelId="{394EFA72-83B9-4FA4-A109-7CABA9522327}" srcId="{762EF10D-81F7-479D-A63D-900298F7E59D}" destId="{713BA835-377B-4688-A1BB-9670E3B85947}" srcOrd="1" destOrd="0" parTransId="{F5511F3A-E0AA-4EB8-A454-69DDB9D994C3}" sibTransId="{A6493D5B-BEF2-493D-B8B6-1BE0D12E67FB}"/>
    <dgm:cxn modelId="{97C41679-B694-4A9A-AACD-CFEC9E4879E5}" srcId="{762EF10D-81F7-479D-A63D-900298F7E59D}" destId="{40DBC0D3-965E-4921-91A1-DAB531D516CE}" srcOrd="0" destOrd="0" parTransId="{94ED5522-EC68-4A26-ADA8-41EC220CCFD1}" sibTransId="{674C3C97-7277-4A3B-AA83-6B5BFC0CC11E}"/>
    <dgm:cxn modelId="{618D31CD-403E-4A87-A4FF-C3B1DC6FE1B7}" type="presOf" srcId="{713BA835-377B-4688-A1BB-9670E3B85947}" destId="{F7EC81D6-0B70-448F-88A2-DF2C2F7EB22F}" srcOrd="0" destOrd="0" presId="urn:microsoft.com/office/officeart/2005/8/layout/hierarchy1"/>
    <dgm:cxn modelId="{814D07E8-F737-4EF1-9B51-B4D89579376A}" type="presOf" srcId="{40DBC0D3-965E-4921-91A1-DAB531D516CE}" destId="{0DC30FA9-B811-47BF-B6D9-BE9240C1FB0A}" srcOrd="0" destOrd="0" presId="urn:microsoft.com/office/officeart/2005/8/layout/hierarchy1"/>
    <dgm:cxn modelId="{1B1F966D-20B3-46DA-AC76-7633AB95470A}" type="presParOf" srcId="{A3D85B6A-48F8-45E1-8AA1-63C3DBDD32F6}" destId="{FFF69E5A-CFAA-4ECF-995A-CB4BDFD65214}" srcOrd="0" destOrd="0" presId="urn:microsoft.com/office/officeart/2005/8/layout/hierarchy1"/>
    <dgm:cxn modelId="{C23AAC2D-E6DC-4160-8F7E-AE12E0652720}" type="presParOf" srcId="{FFF69E5A-CFAA-4ECF-995A-CB4BDFD65214}" destId="{F1EF3F02-B80D-468E-BF42-C9053D6341F8}" srcOrd="0" destOrd="0" presId="urn:microsoft.com/office/officeart/2005/8/layout/hierarchy1"/>
    <dgm:cxn modelId="{21AF3E0E-7493-4054-A92D-363CAFBE91FA}" type="presParOf" srcId="{F1EF3F02-B80D-468E-BF42-C9053D6341F8}" destId="{FEFC16F2-9E45-4E09-8E0A-037A40B7BAB7}" srcOrd="0" destOrd="0" presId="urn:microsoft.com/office/officeart/2005/8/layout/hierarchy1"/>
    <dgm:cxn modelId="{1BC5CA54-60E9-468C-8588-8FDA9F03F377}" type="presParOf" srcId="{F1EF3F02-B80D-468E-BF42-C9053D6341F8}" destId="{0DC30FA9-B811-47BF-B6D9-BE9240C1FB0A}" srcOrd="1" destOrd="0" presId="urn:microsoft.com/office/officeart/2005/8/layout/hierarchy1"/>
    <dgm:cxn modelId="{2C8F21DD-D1C2-406F-B952-034A1BE5B235}" type="presParOf" srcId="{FFF69E5A-CFAA-4ECF-995A-CB4BDFD65214}" destId="{9EB9954A-CD96-4AC3-8D3D-2D3D36E69985}" srcOrd="1" destOrd="0" presId="urn:microsoft.com/office/officeart/2005/8/layout/hierarchy1"/>
    <dgm:cxn modelId="{D5CBECA0-FD65-4674-A259-BF4BFE685513}" type="presParOf" srcId="{A3D85B6A-48F8-45E1-8AA1-63C3DBDD32F6}" destId="{A18DF518-F683-4F51-9DC8-47738F3D9939}" srcOrd="1" destOrd="0" presId="urn:microsoft.com/office/officeart/2005/8/layout/hierarchy1"/>
    <dgm:cxn modelId="{66F514DF-7DA1-4FC1-846B-7A4C972540AD}" type="presParOf" srcId="{A18DF518-F683-4F51-9DC8-47738F3D9939}" destId="{E01CA066-5D0C-4A41-8712-1DF420D1B176}" srcOrd="0" destOrd="0" presId="urn:microsoft.com/office/officeart/2005/8/layout/hierarchy1"/>
    <dgm:cxn modelId="{1B0B6B8E-5DF2-4F53-B34D-CE878F6E9B59}" type="presParOf" srcId="{E01CA066-5D0C-4A41-8712-1DF420D1B176}" destId="{80666587-9788-4082-B24E-4B9268F1F4A7}" srcOrd="0" destOrd="0" presId="urn:microsoft.com/office/officeart/2005/8/layout/hierarchy1"/>
    <dgm:cxn modelId="{BC6EF65E-3EC3-4810-AD64-FC827A006EE0}" type="presParOf" srcId="{E01CA066-5D0C-4A41-8712-1DF420D1B176}" destId="{F7EC81D6-0B70-448F-88A2-DF2C2F7EB22F}" srcOrd="1" destOrd="0" presId="urn:microsoft.com/office/officeart/2005/8/layout/hierarchy1"/>
    <dgm:cxn modelId="{6ADBAC6C-A385-4D7E-9984-D6D3386B1C17}" type="presParOf" srcId="{A18DF518-F683-4F51-9DC8-47738F3D9939}" destId="{CBE9CA49-7CD0-4FBC-BEED-3A1F1D15DDA2}"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ED3E627-7E30-450C-98C6-09E676C93CB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025FB5E-00A0-4605-A960-E47F311997CD}">
      <dgm:prSet/>
      <dgm:spPr/>
      <dgm:t>
        <a:bodyPr/>
        <a:lstStyle/>
        <a:p>
          <a:r>
            <a:rPr lang="en-US"/>
            <a:t>We use the residential real estate dataset in Ames, Iowa to build a regression model.</a:t>
          </a:r>
        </a:p>
      </dgm:t>
    </dgm:pt>
    <dgm:pt modelId="{A68E1D76-772C-4E1B-90BE-4CC94CD143A3}" type="parTrans" cxnId="{F8B62F98-A603-4DBB-9BF3-6D9617A41F96}">
      <dgm:prSet/>
      <dgm:spPr/>
      <dgm:t>
        <a:bodyPr/>
        <a:lstStyle/>
        <a:p>
          <a:endParaRPr lang="en-US"/>
        </a:p>
      </dgm:t>
    </dgm:pt>
    <dgm:pt modelId="{30032610-1A5E-4F03-9E55-8674EEBA3668}" type="sibTrans" cxnId="{F8B62F98-A603-4DBB-9BF3-6D9617A41F96}">
      <dgm:prSet/>
      <dgm:spPr/>
      <dgm:t>
        <a:bodyPr/>
        <a:lstStyle/>
        <a:p>
          <a:endParaRPr lang="en-US"/>
        </a:p>
      </dgm:t>
    </dgm:pt>
    <dgm:pt modelId="{A64FF908-9415-4CE9-85DC-EDCE286400ED}">
      <dgm:prSet/>
      <dgm:spPr/>
      <dgm:t>
        <a:bodyPr/>
        <a:lstStyle/>
        <a:p>
          <a:r>
            <a:rPr lang="en-US"/>
            <a:t>Our model can provide some pricing advice and future predictions.</a:t>
          </a:r>
        </a:p>
      </dgm:t>
    </dgm:pt>
    <dgm:pt modelId="{22DDF8BA-F2E7-4288-AA58-41345888A36A}" type="parTrans" cxnId="{5A17B15F-B08D-4A4B-AA4B-CB8298019538}">
      <dgm:prSet/>
      <dgm:spPr/>
      <dgm:t>
        <a:bodyPr/>
        <a:lstStyle/>
        <a:p>
          <a:endParaRPr lang="en-US"/>
        </a:p>
      </dgm:t>
    </dgm:pt>
    <dgm:pt modelId="{DE119D12-4D71-4A93-BCB1-666815CF3220}" type="sibTrans" cxnId="{5A17B15F-B08D-4A4B-AA4B-CB8298019538}">
      <dgm:prSet/>
      <dgm:spPr/>
      <dgm:t>
        <a:bodyPr/>
        <a:lstStyle/>
        <a:p>
          <a:endParaRPr lang="en-US"/>
        </a:p>
      </dgm:t>
    </dgm:pt>
    <dgm:pt modelId="{DE619BD4-B81D-4608-93FB-C22D48930EE1}" type="pres">
      <dgm:prSet presAssocID="{EED3E627-7E30-450C-98C6-09E676C93CBA}" presName="root" presStyleCnt="0">
        <dgm:presLayoutVars>
          <dgm:dir/>
          <dgm:resizeHandles val="exact"/>
        </dgm:presLayoutVars>
      </dgm:prSet>
      <dgm:spPr/>
    </dgm:pt>
    <dgm:pt modelId="{50F83E26-B105-4244-95D3-85E257E21986}" type="pres">
      <dgm:prSet presAssocID="{2025FB5E-00A0-4605-A960-E47F311997CD}" presName="compNode" presStyleCnt="0"/>
      <dgm:spPr/>
    </dgm:pt>
    <dgm:pt modelId="{6F59CD87-F2DB-4C79-ADC1-0ACA2561F250}" type="pres">
      <dgm:prSet presAssocID="{2025FB5E-00A0-4605-A960-E47F311997CD}" presName="bgRect" presStyleLbl="bgShp" presStyleIdx="0" presStyleCnt="2"/>
      <dgm:spPr/>
    </dgm:pt>
    <dgm:pt modelId="{AEA085BF-330E-4408-8491-8B64785AAF28}" type="pres">
      <dgm:prSet presAssocID="{2025FB5E-00A0-4605-A960-E47F311997C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2AE9B8FA-2597-4C05-9052-01C8A0951F65}" type="pres">
      <dgm:prSet presAssocID="{2025FB5E-00A0-4605-A960-E47F311997CD}" presName="spaceRect" presStyleCnt="0"/>
      <dgm:spPr/>
    </dgm:pt>
    <dgm:pt modelId="{D97DFA97-6E36-4BCC-9630-BDA743825041}" type="pres">
      <dgm:prSet presAssocID="{2025FB5E-00A0-4605-A960-E47F311997CD}" presName="parTx" presStyleLbl="revTx" presStyleIdx="0" presStyleCnt="2">
        <dgm:presLayoutVars>
          <dgm:chMax val="0"/>
          <dgm:chPref val="0"/>
        </dgm:presLayoutVars>
      </dgm:prSet>
      <dgm:spPr/>
    </dgm:pt>
    <dgm:pt modelId="{D1B2E6FE-FC96-45CC-B362-BE9FC4128515}" type="pres">
      <dgm:prSet presAssocID="{30032610-1A5E-4F03-9E55-8674EEBA3668}" presName="sibTrans" presStyleCnt="0"/>
      <dgm:spPr/>
    </dgm:pt>
    <dgm:pt modelId="{F5AB3B22-63DA-4AA3-8AF3-A1CBDC829987}" type="pres">
      <dgm:prSet presAssocID="{A64FF908-9415-4CE9-85DC-EDCE286400ED}" presName="compNode" presStyleCnt="0"/>
      <dgm:spPr/>
    </dgm:pt>
    <dgm:pt modelId="{90D61CD3-AA8F-4E5E-BECD-FE71AFB730EA}" type="pres">
      <dgm:prSet presAssocID="{A64FF908-9415-4CE9-85DC-EDCE286400ED}" presName="bgRect" presStyleLbl="bgShp" presStyleIdx="1" presStyleCnt="2"/>
      <dgm:spPr/>
    </dgm:pt>
    <dgm:pt modelId="{CB3B5AB4-0E0C-49D0-8E74-5E2087E98D48}" type="pres">
      <dgm:prSet presAssocID="{A64FF908-9415-4CE9-85DC-EDCE286400E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ustomer Review"/>
        </a:ext>
      </dgm:extLst>
    </dgm:pt>
    <dgm:pt modelId="{F1B89023-2928-45AD-8C90-8689A66FF46C}" type="pres">
      <dgm:prSet presAssocID="{A64FF908-9415-4CE9-85DC-EDCE286400ED}" presName="spaceRect" presStyleCnt="0"/>
      <dgm:spPr/>
    </dgm:pt>
    <dgm:pt modelId="{0F15F323-6C5C-47E1-885E-3D325FFD9D0C}" type="pres">
      <dgm:prSet presAssocID="{A64FF908-9415-4CE9-85DC-EDCE286400ED}" presName="parTx" presStyleLbl="revTx" presStyleIdx="1" presStyleCnt="2">
        <dgm:presLayoutVars>
          <dgm:chMax val="0"/>
          <dgm:chPref val="0"/>
        </dgm:presLayoutVars>
      </dgm:prSet>
      <dgm:spPr/>
    </dgm:pt>
  </dgm:ptLst>
  <dgm:cxnLst>
    <dgm:cxn modelId="{5A17B15F-B08D-4A4B-AA4B-CB8298019538}" srcId="{EED3E627-7E30-450C-98C6-09E676C93CBA}" destId="{A64FF908-9415-4CE9-85DC-EDCE286400ED}" srcOrd="1" destOrd="0" parTransId="{22DDF8BA-F2E7-4288-AA58-41345888A36A}" sibTransId="{DE119D12-4D71-4A93-BCB1-666815CF3220}"/>
    <dgm:cxn modelId="{015D3867-C459-4C74-A839-84DE32756769}" type="presOf" srcId="{2025FB5E-00A0-4605-A960-E47F311997CD}" destId="{D97DFA97-6E36-4BCC-9630-BDA743825041}" srcOrd="0" destOrd="0" presId="urn:microsoft.com/office/officeart/2018/2/layout/IconVerticalSolidList"/>
    <dgm:cxn modelId="{D2AF635A-D5E9-494A-BC72-063D97D212A7}" type="presOf" srcId="{A64FF908-9415-4CE9-85DC-EDCE286400ED}" destId="{0F15F323-6C5C-47E1-885E-3D325FFD9D0C}" srcOrd="0" destOrd="0" presId="urn:microsoft.com/office/officeart/2018/2/layout/IconVerticalSolidList"/>
    <dgm:cxn modelId="{F8B62F98-A603-4DBB-9BF3-6D9617A41F96}" srcId="{EED3E627-7E30-450C-98C6-09E676C93CBA}" destId="{2025FB5E-00A0-4605-A960-E47F311997CD}" srcOrd="0" destOrd="0" parTransId="{A68E1D76-772C-4E1B-90BE-4CC94CD143A3}" sibTransId="{30032610-1A5E-4F03-9E55-8674EEBA3668}"/>
    <dgm:cxn modelId="{A9ED87C3-1116-4BDA-A726-CCD5CD269CFD}" type="presOf" srcId="{EED3E627-7E30-450C-98C6-09E676C93CBA}" destId="{DE619BD4-B81D-4608-93FB-C22D48930EE1}" srcOrd="0" destOrd="0" presId="urn:microsoft.com/office/officeart/2018/2/layout/IconVerticalSolidList"/>
    <dgm:cxn modelId="{E3825FAB-8A17-4070-99D6-C3E08352282E}" type="presParOf" srcId="{DE619BD4-B81D-4608-93FB-C22D48930EE1}" destId="{50F83E26-B105-4244-95D3-85E257E21986}" srcOrd="0" destOrd="0" presId="urn:microsoft.com/office/officeart/2018/2/layout/IconVerticalSolidList"/>
    <dgm:cxn modelId="{649EABAC-9836-4412-BA7B-AAF9B8664E35}" type="presParOf" srcId="{50F83E26-B105-4244-95D3-85E257E21986}" destId="{6F59CD87-F2DB-4C79-ADC1-0ACA2561F250}" srcOrd="0" destOrd="0" presId="urn:microsoft.com/office/officeart/2018/2/layout/IconVerticalSolidList"/>
    <dgm:cxn modelId="{3EB296C2-C487-4820-B73A-141920A73CFC}" type="presParOf" srcId="{50F83E26-B105-4244-95D3-85E257E21986}" destId="{AEA085BF-330E-4408-8491-8B64785AAF28}" srcOrd="1" destOrd="0" presId="urn:microsoft.com/office/officeart/2018/2/layout/IconVerticalSolidList"/>
    <dgm:cxn modelId="{5E162E6C-B7C3-4165-A49B-80F4823A262F}" type="presParOf" srcId="{50F83E26-B105-4244-95D3-85E257E21986}" destId="{2AE9B8FA-2597-4C05-9052-01C8A0951F65}" srcOrd="2" destOrd="0" presId="urn:microsoft.com/office/officeart/2018/2/layout/IconVerticalSolidList"/>
    <dgm:cxn modelId="{FA22E9FB-AA6A-4307-9264-53BD9C6FE18F}" type="presParOf" srcId="{50F83E26-B105-4244-95D3-85E257E21986}" destId="{D97DFA97-6E36-4BCC-9630-BDA743825041}" srcOrd="3" destOrd="0" presId="urn:microsoft.com/office/officeart/2018/2/layout/IconVerticalSolidList"/>
    <dgm:cxn modelId="{AC327A1A-6DCA-4E5C-87E9-9BA80200D301}" type="presParOf" srcId="{DE619BD4-B81D-4608-93FB-C22D48930EE1}" destId="{D1B2E6FE-FC96-45CC-B362-BE9FC4128515}" srcOrd="1" destOrd="0" presId="urn:microsoft.com/office/officeart/2018/2/layout/IconVerticalSolidList"/>
    <dgm:cxn modelId="{A5F10AE0-BD3C-4BF1-A6C4-F9BBC8D5E664}" type="presParOf" srcId="{DE619BD4-B81D-4608-93FB-C22D48930EE1}" destId="{F5AB3B22-63DA-4AA3-8AF3-A1CBDC829987}" srcOrd="2" destOrd="0" presId="urn:microsoft.com/office/officeart/2018/2/layout/IconVerticalSolidList"/>
    <dgm:cxn modelId="{CD745309-7B1D-41A0-8F32-B2916065F896}" type="presParOf" srcId="{F5AB3B22-63DA-4AA3-8AF3-A1CBDC829987}" destId="{90D61CD3-AA8F-4E5E-BECD-FE71AFB730EA}" srcOrd="0" destOrd="0" presId="urn:microsoft.com/office/officeart/2018/2/layout/IconVerticalSolidList"/>
    <dgm:cxn modelId="{EAF43289-727E-4592-A355-A369E325EBF1}" type="presParOf" srcId="{F5AB3B22-63DA-4AA3-8AF3-A1CBDC829987}" destId="{CB3B5AB4-0E0C-49D0-8E74-5E2087E98D48}" srcOrd="1" destOrd="0" presId="urn:microsoft.com/office/officeart/2018/2/layout/IconVerticalSolidList"/>
    <dgm:cxn modelId="{22CEAEF7-AFBF-41A4-B782-BD6B801C5A8D}" type="presParOf" srcId="{F5AB3B22-63DA-4AA3-8AF3-A1CBDC829987}" destId="{F1B89023-2928-45AD-8C90-8689A66FF46C}" srcOrd="2" destOrd="0" presId="urn:microsoft.com/office/officeart/2018/2/layout/IconVerticalSolidList"/>
    <dgm:cxn modelId="{ED19795C-7727-49D8-A840-0B3B57014A0F}" type="presParOf" srcId="{F5AB3B22-63DA-4AA3-8AF3-A1CBDC829987}" destId="{0F15F323-6C5C-47E1-885E-3D325FFD9D0C}"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68F537-A3A9-4B60-883C-652DE36D7F31}">
      <dsp:nvSpPr>
        <dsp:cNvPr id="0" name=""/>
        <dsp:cNvSpPr/>
      </dsp:nvSpPr>
      <dsp:spPr>
        <a:xfrm>
          <a:off x="0" y="2447"/>
          <a:ext cx="6588691" cy="12403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81A8CE-11BB-4ED5-92F1-C037E1201A83}">
      <dsp:nvSpPr>
        <dsp:cNvPr id="0" name=""/>
        <dsp:cNvSpPr/>
      </dsp:nvSpPr>
      <dsp:spPr>
        <a:xfrm>
          <a:off x="375217" y="281534"/>
          <a:ext cx="682214" cy="6822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478F0A6-DCC3-435D-A481-8B1C7DC7976A}">
      <dsp:nvSpPr>
        <dsp:cNvPr id="0" name=""/>
        <dsp:cNvSpPr/>
      </dsp:nvSpPr>
      <dsp:spPr>
        <a:xfrm>
          <a:off x="1432649" y="2447"/>
          <a:ext cx="5156041" cy="1240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275" tIns="131275" rIns="131275" bIns="131275" numCol="1" spcCol="1270" anchor="ctr" anchorCtr="0">
          <a:noAutofit/>
        </a:bodyPr>
        <a:lstStyle/>
        <a:p>
          <a:pPr marL="0" lvl="0" indent="0" algn="l" defTabSz="933450">
            <a:lnSpc>
              <a:spcPct val="100000"/>
            </a:lnSpc>
            <a:spcBef>
              <a:spcPct val="0"/>
            </a:spcBef>
            <a:spcAft>
              <a:spcPct val="35000"/>
            </a:spcAft>
            <a:buNone/>
          </a:pPr>
          <a:r>
            <a:rPr lang="en-US" sz="2100" b="0" kern="1200"/>
            <a:t>Q1: Housing prices are affected by lot size, type of dwelling, remodel date, type of foundation, number of kitchens.</a:t>
          </a:r>
        </a:p>
      </dsp:txBody>
      <dsp:txXfrm>
        <a:off x="1432649" y="2447"/>
        <a:ext cx="5156041" cy="1240389"/>
      </dsp:txXfrm>
    </dsp:sp>
    <dsp:sp modelId="{20712E92-782C-4B16-8E44-F7A28EEE631A}">
      <dsp:nvSpPr>
        <dsp:cNvPr id="0" name=""/>
        <dsp:cNvSpPr/>
      </dsp:nvSpPr>
      <dsp:spPr>
        <a:xfrm>
          <a:off x="0" y="1552933"/>
          <a:ext cx="6588691" cy="12403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E257A3-5659-4971-BF4E-64847B932F54}">
      <dsp:nvSpPr>
        <dsp:cNvPr id="0" name=""/>
        <dsp:cNvSpPr/>
      </dsp:nvSpPr>
      <dsp:spPr>
        <a:xfrm>
          <a:off x="375217" y="1832021"/>
          <a:ext cx="682214" cy="6822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EA6D799-A6AF-43B4-B921-E98DE1F78A83}">
      <dsp:nvSpPr>
        <dsp:cNvPr id="0" name=""/>
        <dsp:cNvSpPr/>
      </dsp:nvSpPr>
      <dsp:spPr>
        <a:xfrm>
          <a:off x="1432649" y="1552933"/>
          <a:ext cx="5156041" cy="1240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275" tIns="131275" rIns="131275" bIns="131275" numCol="1" spcCol="1270" anchor="ctr" anchorCtr="0">
          <a:noAutofit/>
        </a:bodyPr>
        <a:lstStyle/>
        <a:p>
          <a:pPr marL="0" lvl="0" indent="0" algn="l" defTabSz="933450">
            <a:lnSpc>
              <a:spcPct val="100000"/>
            </a:lnSpc>
            <a:spcBef>
              <a:spcPct val="0"/>
            </a:spcBef>
            <a:spcAft>
              <a:spcPct val="35000"/>
            </a:spcAft>
            <a:buNone/>
          </a:pPr>
          <a:r>
            <a:rPr lang="en-US" sz="2100" b="0" kern="1200"/>
            <a:t>Q2: If the bid is less than $170,000, the buyer can buy a house built before 2000.</a:t>
          </a:r>
        </a:p>
      </dsp:txBody>
      <dsp:txXfrm>
        <a:off x="1432649" y="1552933"/>
        <a:ext cx="5156041" cy="1240389"/>
      </dsp:txXfrm>
    </dsp:sp>
    <dsp:sp modelId="{BFD6E298-D33C-4214-A5FA-BAB5D297245B}">
      <dsp:nvSpPr>
        <dsp:cNvPr id="0" name=""/>
        <dsp:cNvSpPr/>
      </dsp:nvSpPr>
      <dsp:spPr>
        <a:xfrm>
          <a:off x="0" y="3103420"/>
          <a:ext cx="6588691" cy="12403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8DE74B-3B74-446D-92FA-06E3C0243A8E}">
      <dsp:nvSpPr>
        <dsp:cNvPr id="0" name=""/>
        <dsp:cNvSpPr/>
      </dsp:nvSpPr>
      <dsp:spPr>
        <a:xfrm>
          <a:off x="375217" y="3382507"/>
          <a:ext cx="682214" cy="6822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A34898A-BE78-4948-88C1-FCAC9218BE38}">
      <dsp:nvSpPr>
        <dsp:cNvPr id="0" name=""/>
        <dsp:cNvSpPr/>
      </dsp:nvSpPr>
      <dsp:spPr>
        <a:xfrm>
          <a:off x="1432649" y="3103420"/>
          <a:ext cx="5156041" cy="1240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275" tIns="131275" rIns="131275" bIns="131275" numCol="1" spcCol="1270" anchor="ctr" anchorCtr="0">
          <a:noAutofit/>
        </a:bodyPr>
        <a:lstStyle/>
        <a:p>
          <a:pPr marL="0" lvl="0" indent="0" algn="l" defTabSz="933450">
            <a:lnSpc>
              <a:spcPct val="100000"/>
            </a:lnSpc>
            <a:spcBef>
              <a:spcPct val="0"/>
            </a:spcBef>
            <a:spcAft>
              <a:spcPct val="35000"/>
            </a:spcAft>
            <a:buNone/>
          </a:pPr>
          <a:r>
            <a:rPr lang="en-US" sz="2100" b="0" kern="1200"/>
            <a:t>Q3: The most popular total rooms and the number of bedrooms in this area are 5 and 2 respectively.</a:t>
          </a:r>
        </a:p>
      </dsp:txBody>
      <dsp:txXfrm>
        <a:off x="1432649" y="3103420"/>
        <a:ext cx="5156041" cy="1240389"/>
      </dsp:txXfrm>
    </dsp:sp>
    <dsp:sp modelId="{84B1D760-0610-4B1F-B334-0758C34BCD9F}">
      <dsp:nvSpPr>
        <dsp:cNvPr id="0" name=""/>
        <dsp:cNvSpPr/>
      </dsp:nvSpPr>
      <dsp:spPr>
        <a:xfrm>
          <a:off x="0" y="4653906"/>
          <a:ext cx="6588691" cy="12403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B20BC9-4942-441A-8AAB-D6B5EEF504A5}">
      <dsp:nvSpPr>
        <dsp:cNvPr id="0" name=""/>
        <dsp:cNvSpPr/>
      </dsp:nvSpPr>
      <dsp:spPr>
        <a:xfrm>
          <a:off x="375217" y="4932994"/>
          <a:ext cx="682214" cy="68221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BB54ED3-0109-4606-99EF-61B3C07C993F}">
      <dsp:nvSpPr>
        <dsp:cNvPr id="0" name=""/>
        <dsp:cNvSpPr/>
      </dsp:nvSpPr>
      <dsp:spPr>
        <a:xfrm>
          <a:off x="1432649" y="4653906"/>
          <a:ext cx="5156041" cy="1240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275" tIns="131275" rIns="131275" bIns="131275" numCol="1" spcCol="1270" anchor="ctr" anchorCtr="0">
          <a:noAutofit/>
        </a:bodyPr>
        <a:lstStyle/>
        <a:p>
          <a:pPr marL="0" lvl="0" indent="0" algn="l" defTabSz="933450">
            <a:lnSpc>
              <a:spcPct val="100000"/>
            </a:lnSpc>
            <a:spcBef>
              <a:spcPct val="0"/>
            </a:spcBef>
            <a:spcAft>
              <a:spcPct val="35000"/>
            </a:spcAft>
            <a:buNone/>
          </a:pPr>
          <a:r>
            <a:rPr lang="en-US" sz="2100" kern="1200"/>
            <a:t>Q4: June is the hottest time of year for house sales in Ames, Iowa.</a:t>
          </a:r>
        </a:p>
      </dsp:txBody>
      <dsp:txXfrm>
        <a:off x="1432649" y="4653906"/>
        <a:ext cx="5156041" cy="12403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8234F2-52A3-4C3A-9F98-4C31F2DC1402}">
      <dsp:nvSpPr>
        <dsp:cNvPr id="0" name=""/>
        <dsp:cNvSpPr/>
      </dsp:nvSpPr>
      <dsp:spPr>
        <a:xfrm>
          <a:off x="282221" y="368029"/>
          <a:ext cx="1371985" cy="137198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46F202-311D-4C5F-B903-467F0F39804E}">
      <dsp:nvSpPr>
        <dsp:cNvPr id="0" name=""/>
        <dsp:cNvSpPr/>
      </dsp:nvSpPr>
      <dsp:spPr>
        <a:xfrm>
          <a:off x="570337" y="656145"/>
          <a:ext cx="795751" cy="7957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4720DD2-933E-495D-AEEE-B9C515DE9BE0}">
      <dsp:nvSpPr>
        <dsp:cNvPr id="0" name=""/>
        <dsp:cNvSpPr/>
      </dsp:nvSpPr>
      <dsp:spPr>
        <a:xfrm>
          <a:off x="1948202" y="368029"/>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b="0" kern="1200"/>
            <a:t>Q1: Multiple regression model can be used to check the relationship between variables.</a:t>
          </a:r>
        </a:p>
        <a:p>
          <a:pPr marL="0" lvl="0" indent="0" algn="l" defTabSz="711200">
            <a:lnSpc>
              <a:spcPct val="100000"/>
            </a:lnSpc>
            <a:spcBef>
              <a:spcPct val="0"/>
            </a:spcBef>
            <a:spcAft>
              <a:spcPct val="35000"/>
            </a:spcAft>
            <a:buNone/>
          </a:pPr>
          <a:r>
            <a:rPr lang="en-US" altLang="zh-TW" sz="1600" b="0" kern="1200">
              <a:latin typeface="Calibri" panose="020F0502020204030204"/>
              <a:ea typeface="+mn-ea"/>
              <a:cs typeface="+mn-cs"/>
            </a:rPr>
            <a:t>Formula in our model is Y= </a:t>
          </a:r>
          <a:r>
            <a:rPr lang="zh-TW" altLang="en-US" sz="1600" b="0" kern="1200">
              <a:latin typeface="Calibri" panose="020F0502020204030204"/>
              <a:ea typeface="+mn-ea"/>
              <a:cs typeface="+mn-cs"/>
            </a:rPr>
            <a:t>𝛽</a:t>
          </a:r>
          <a:r>
            <a:rPr lang="en-US" altLang="zh-TW" sz="1600" b="0" kern="1200">
              <a:latin typeface="Calibri" panose="020F0502020204030204"/>
              <a:ea typeface="+mn-ea"/>
              <a:cs typeface="+mn-cs"/>
            </a:rPr>
            <a:t>0+ </a:t>
          </a:r>
          <a:r>
            <a:rPr lang="zh-TW" altLang="en-US" sz="1600" b="0" kern="1200">
              <a:latin typeface="Calibri" panose="020F0502020204030204"/>
              <a:ea typeface="+mn-ea"/>
              <a:cs typeface="+mn-cs"/>
            </a:rPr>
            <a:t>𝛽</a:t>
          </a:r>
          <a:r>
            <a:rPr lang="en-US" altLang="zh-TW" sz="1600" b="0" kern="1200">
              <a:latin typeface="Calibri" panose="020F0502020204030204"/>
              <a:ea typeface="+mn-ea"/>
              <a:cs typeface="+mn-cs"/>
            </a:rPr>
            <a:t>1X+ </a:t>
          </a:r>
          <a:r>
            <a:rPr lang="zh-TW" altLang="en-US" sz="1600" b="0" kern="1200">
              <a:latin typeface="Calibri" panose="020F0502020204030204"/>
              <a:ea typeface="+mn-ea"/>
              <a:cs typeface="+mn-cs"/>
            </a:rPr>
            <a:t>𝛽</a:t>
          </a:r>
          <a:r>
            <a:rPr lang="en-US" altLang="zh-TW" sz="1600" b="0" kern="1200">
              <a:latin typeface="Calibri" panose="020F0502020204030204"/>
              <a:ea typeface="+mn-ea"/>
              <a:cs typeface="+mn-cs"/>
            </a:rPr>
            <a:t>2X+</a:t>
          </a:r>
          <a:r>
            <a:rPr lang="zh-TW" altLang="en-US" sz="1600" b="0" kern="1200">
              <a:latin typeface="Calibri" panose="020F0502020204030204"/>
              <a:ea typeface="+mn-ea"/>
              <a:cs typeface="+mn-cs"/>
            </a:rPr>
            <a:t>𝛽</a:t>
          </a:r>
          <a:r>
            <a:rPr lang="en-US" altLang="zh-TW" sz="1600" b="0" kern="1200">
              <a:latin typeface="Calibri" panose="020F0502020204030204"/>
              <a:ea typeface="+mn-ea"/>
              <a:cs typeface="+mn-cs"/>
            </a:rPr>
            <a:t>3X+...+</a:t>
          </a:r>
          <a:r>
            <a:rPr lang="zh-TW" altLang="en-US" sz="1600" b="0" kern="1200">
              <a:latin typeface="Calibri" panose="020F0502020204030204"/>
              <a:ea typeface="+mn-ea"/>
              <a:cs typeface="+mn-cs"/>
            </a:rPr>
            <a:t>𝛽</a:t>
          </a:r>
          <a:r>
            <a:rPr lang="en-US" altLang="zh-TW" sz="1600" b="0" kern="1200">
              <a:latin typeface="Calibri" panose="020F0502020204030204"/>
              <a:ea typeface="+mn-ea"/>
              <a:cs typeface="+mn-cs"/>
            </a:rPr>
            <a:t>82X+ε. </a:t>
          </a:r>
          <a:endParaRPr lang="en-US" sz="1600" b="0" kern="1200">
            <a:latin typeface="Calibri" panose="020F0502020204030204"/>
            <a:ea typeface="+mn-ea"/>
            <a:cs typeface="+mn-cs"/>
          </a:endParaRPr>
        </a:p>
      </dsp:txBody>
      <dsp:txXfrm>
        <a:off x="1948202" y="368029"/>
        <a:ext cx="3233964" cy="1371985"/>
      </dsp:txXfrm>
    </dsp:sp>
    <dsp:sp modelId="{1818A760-CA57-4B5C-BCFA-86403B0742D5}">
      <dsp:nvSpPr>
        <dsp:cNvPr id="0" name=""/>
        <dsp:cNvSpPr/>
      </dsp:nvSpPr>
      <dsp:spPr>
        <a:xfrm>
          <a:off x="5745661" y="368029"/>
          <a:ext cx="1371985" cy="137198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BA0F58-70C7-4D09-B78A-B7140DC46310}">
      <dsp:nvSpPr>
        <dsp:cNvPr id="0" name=""/>
        <dsp:cNvSpPr/>
      </dsp:nvSpPr>
      <dsp:spPr>
        <a:xfrm>
          <a:off x="6033778" y="656145"/>
          <a:ext cx="795751" cy="7957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C87A8A1-21AF-4265-9FDE-3159AAEF3BA7}">
      <dsp:nvSpPr>
        <dsp:cNvPr id="0" name=""/>
        <dsp:cNvSpPr/>
      </dsp:nvSpPr>
      <dsp:spPr>
        <a:xfrm>
          <a:off x="7411643" y="368029"/>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b="0" kern="1200"/>
            <a:t>Q2</a:t>
          </a:r>
          <a:r>
            <a:rPr lang="en-US" sz="1600" b="0" kern="1200">
              <a:latin typeface="Calibri" panose="020F0502020204030204"/>
              <a:ea typeface="新細明體" panose="02020500000000000000" pitchFamily="18" charset="-120"/>
              <a:cs typeface="+mn-cs"/>
            </a:rPr>
            <a:t>: Use logistic regression model can help us </a:t>
          </a:r>
          <a:r>
            <a:rPr lang="en-US" altLang="zh-TW" sz="1600" b="0" kern="1200">
              <a:latin typeface="Calibri" panose="020F0502020204030204"/>
              <a:ea typeface="新細明體" panose="02020500000000000000" pitchFamily="18" charset="-120"/>
              <a:cs typeface="+mn-cs"/>
            </a:rPr>
            <a:t>predict the probability corresponding to an event that has two outcomes is the logistic regression model. </a:t>
          </a:r>
          <a:endParaRPr lang="en-US" sz="1600" b="0" kern="1200">
            <a:latin typeface="Calibri" panose="020F0502020204030204"/>
            <a:ea typeface="新細明體" panose="02020500000000000000" pitchFamily="18" charset="-120"/>
            <a:cs typeface="+mn-cs"/>
          </a:endParaRPr>
        </a:p>
      </dsp:txBody>
      <dsp:txXfrm>
        <a:off x="7411643" y="368029"/>
        <a:ext cx="3233964" cy="1371985"/>
      </dsp:txXfrm>
    </dsp:sp>
    <dsp:sp modelId="{CD70BC8E-D4AC-43D7-98EF-8DD36F9A33F8}">
      <dsp:nvSpPr>
        <dsp:cNvPr id="0" name=""/>
        <dsp:cNvSpPr/>
      </dsp:nvSpPr>
      <dsp:spPr>
        <a:xfrm>
          <a:off x="282221" y="2452790"/>
          <a:ext cx="1371985" cy="137198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66836E-6034-4B15-92C8-95DF3EA0FB01}">
      <dsp:nvSpPr>
        <dsp:cNvPr id="0" name=""/>
        <dsp:cNvSpPr/>
      </dsp:nvSpPr>
      <dsp:spPr>
        <a:xfrm>
          <a:off x="570337" y="2740907"/>
          <a:ext cx="795751" cy="79575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D08ED50-D5DD-44DF-8D70-45E2F81F2505}">
      <dsp:nvSpPr>
        <dsp:cNvPr id="0" name=""/>
        <dsp:cNvSpPr/>
      </dsp:nvSpPr>
      <dsp:spPr>
        <a:xfrm>
          <a:off x="1948202" y="2452790"/>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b="0" kern="1200"/>
            <a:t>Q3: By write the code on SAS. </a:t>
          </a:r>
          <a:r>
            <a:rPr lang="en-US" sz="1600" kern="1200"/>
            <a:t>Analyzing the combination of the number of bedrooms and total rooms in this area can be used as a reference for future house construction. </a:t>
          </a:r>
          <a:endParaRPr lang="en-US" sz="1600" b="0" kern="1200"/>
        </a:p>
      </dsp:txBody>
      <dsp:txXfrm>
        <a:off x="1948202" y="2452790"/>
        <a:ext cx="3233964" cy="1371985"/>
      </dsp:txXfrm>
    </dsp:sp>
    <dsp:sp modelId="{7FCDE5E7-A55C-4FFA-A3DD-89ED7799BB8A}">
      <dsp:nvSpPr>
        <dsp:cNvPr id="0" name=""/>
        <dsp:cNvSpPr/>
      </dsp:nvSpPr>
      <dsp:spPr>
        <a:xfrm>
          <a:off x="5745661" y="2452790"/>
          <a:ext cx="1371985" cy="137198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61946F-545A-4BF0-A716-8559DCDF440B}">
      <dsp:nvSpPr>
        <dsp:cNvPr id="0" name=""/>
        <dsp:cNvSpPr/>
      </dsp:nvSpPr>
      <dsp:spPr>
        <a:xfrm>
          <a:off x="6033778" y="2740907"/>
          <a:ext cx="795751" cy="79575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1D11342-7F28-4D67-9EA3-9DE19B4B9F7C}">
      <dsp:nvSpPr>
        <dsp:cNvPr id="0" name=""/>
        <dsp:cNvSpPr/>
      </dsp:nvSpPr>
      <dsp:spPr>
        <a:xfrm>
          <a:off x="7411643" y="2452790"/>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b="0" kern="1200"/>
            <a:t>Q4: By write the code on SAS. </a:t>
          </a:r>
          <a:r>
            <a:rPr lang="en-US" sz="1600" kern="1200"/>
            <a:t>The hot time of sale is a very important factor in real estate sales</a:t>
          </a:r>
          <a:endParaRPr lang="en-US" sz="1600" b="0" kern="1200"/>
        </a:p>
      </dsp:txBody>
      <dsp:txXfrm>
        <a:off x="7411643" y="2452790"/>
        <a:ext cx="3233964" cy="137198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19E7A5-342B-4CE3-9852-6B72DCA72413}">
      <dsp:nvSpPr>
        <dsp:cNvPr id="0" name=""/>
        <dsp:cNvSpPr/>
      </dsp:nvSpPr>
      <dsp:spPr>
        <a:xfrm>
          <a:off x="0" y="647754"/>
          <a:ext cx="7424917" cy="119585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7C52CC-060A-4807-8BEA-F16073D286BC}">
      <dsp:nvSpPr>
        <dsp:cNvPr id="0" name=""/>
        <dsp:cNvSpPr/>
      </dsp:nvSpPr>
      <dsp:spPr>
        <a:xfrm>
          <a:off x="361745" y="916821"/>
          <a:ext cx="657719" cy="6577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3E50DA-3133-4C1A-B3E7-6C4D62377E3F}">
      <dsp:nvSpPr>
        <dsp:cNvPr id="0" name=""/>
        <dsp:cNvSpPr/>
      </dsp:nvSpPr>
      <dsp:spPr>
        <a:xfrm>
          <a:off x="1381211" y="647754"/>
          <a:ext cx="6043705" cy="1195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561" tIns="126561" rIns="126561" bIns="126561" numCol="1" spcCol="1270" anchor="ctr" anchorCtr="0">
          <a:noAutofit/>
        </a:bodyPr>
        <a:lstStyle/>
        <a:p>
          <a:pPr marL="0" lvl="0" indent="0" algn="l" defTabSz="889000">
            <a:lnSpc>
              <a:spcPct val="100000"/>
            </a:lnSpc>
            <a:spcBef>
              <a:spcPct val="0"/>
            </a:spcBef>
            <a:spcAft>
              <a:spcPct val="35000"/>
            </a:spcAft>
            <a:buNone/>
          </a:pPr>
          <a:r>
            <a:rPr lang="en-US" sz="2000" kern="1200"/>
            <a:t>Q1-Sale price  = 323,278+1.99*Lot Area-81.25*YearRemodAdd-11.47*YearBuilt+16.43GrLivArea-7.05*MasVnrArea-9.45x6-29.65*Pool Area + ε. </a:t>
          </a:r>
        </a:p>
      </dsp:txBody>
      <dsp:txXfrm>
        <a:off x="1381211" y="647754"/>
        <a:ext cx="6043705" cy="1195853"/>
      </dsp:txXfrm>
    </dsp:sp>
    <dsp:sp modelId="{7BCF9F89-0759-410F-A18B-3C1D38757D75}">
      <dsp:nvSpPr>
        <dsp:cNvPr id="0" name=""/>
        <dsp:cNvSpPr/>
      </dsp:nvSpPr>
      <dsp:spPr>
        <a:xfrm>
          <a:off x="0" y="2142571"/>
          <a:ext cx="7424917" cy="119585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96BA44-AB00-422D-9E88-97FF406F3A43}">
      <dsp:nvSpPr>
        <dsp:cNvPr id="0" name=""/>
        <dsp:cNvSpPr/>
      </dsp:nvSpPr>
      <dsp:spPr>
        <a:xfrm>
          <a:off x="361745" y="2411638"/>
          <a:ext cx="657719" cy="65771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B31872-F01C-48F5-AA73-003A514C811C}">
      <dsp:nvSpPr>
        <dsp:cNvPr id="0" name=""/>
        <dsp:cNvSpPr/>
      </dsp:nvSpPr>
      <dsp:spPr>
        <a:xfrm>
          <a:off x="1381211" y="2142571"/>
          <a:ext cx="6043705" cy="1195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561" tIns="126561" rIns="126561" bIns="126561" numCol="1" spcCol="1270" anchor="ctr" anchorCtr="0">
          <a:noAutofit/>
        </a:bodyPr>
        <a:lstStyle/>
        <a:p>
          <a:pPr marL="0" lvl="0" indent="0" algn="l" defTabSz="889000">
            <a:lnSpc>
              <a:spcPct val="100000"/>
            </a:lnSpc>
            <a:spcBef>
              <a:spcPct val="0"/>
            </a:spcBef>
            <a:spcAft>
              <a:spcPct val="35000"/>
            </a:spcAft>
            <a:buNone/>
          </a:pPr>
          <a:r>
            <a:rPr lang="en-US" sz="2000" kern="1200"/>
            <a:t>Q2- 371 houses built after 2000 and 103 of them are under 170,000. The buyer still has 27.7% probability to buy a house built after 2000. </a:t>
          </a:r>
        </a:p>
      </dsp:txBody>
      <dsp:txXfrm>
        <a:off x="1381211" y="2142571"/>
        <a:ext cx="6043705" cy="119585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1A7907-A65D-48E2-A85E-B466024B5A86}">
      <dsp:nvSpPr>
        <dsp:cNvPr id="0" name=""/>
        <dsp:cNvSpPr/>
      </dsp:nvSpPr>
      <dsp:spPr>
        <a:xfrm>
          <a:off x="468935" y="866818"/>
          <a:ext cx="1146020" cy="114602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0E9CF1-6EDE-4754-BB7C-737457F3D9C8}">
      <dsp:nvSpPr>
        <dsp:cNvPr id="0" name=""/>
        <dsp:cNvSpPr/>
      </dsp:nvSpPr>
      <dsp:spPr>
        <a:xfrm>
          <a:off x="709600" y="1107482"/>
          <a:ext cx="664691" cy="6646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2FABF8-23A2-4F6D-8F63-E6582C19EEFF}">
      <dsp:nvSpPr>
        <dsp:cNvPr id="0" name=""/>
        <dsp:cNvSpPr/>
      </dsp:nvSpPr>
      <dsp:spPr>
        <a:xfrm>
          <a:off x="1702517" y="878863"/>
          <a:ext cx="3726840" cy="11460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dirty="0"/>
            <a:t>Q3-The most popular number of rooms is 6, and the most popular number of bedrooms is 3.</a:t>
          </a:r>
        </a:p>
      </dsp:txBody>
      <dsp:txXfrm>
        <a:off x="1702517" y="878863"/>
        <a:ext cx="3726840" cy="1146020"/>
      </dsp:txXfrm>
    </dsp:sp>
    <dsp:sp modelId="{5AD0CAC8-509B-4C88-AA0D-07F6749922FB}">
      <dsp:nvSpPr>
        <dsp:cNvPr id="0" name=""/>
        <dsp:cNvSpPr/>
      </dsp:nvSpPr>
      <dsp:spPr>
        <a:xfrm>
          <a:off x="5265068" y="855094"/>
          <a:ext cx="1146020" cy="114602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E08BBB-295D-4F1F-997B-8F5E5FD43417}">
      <dsp:nvSpPr>
        <dsp:cNvPr id="0" name=""/>
        <dsp:cNvSpPr/>
      </dsp:nvSpPr>
      <dsp:spPr>
        <a:xfrm>
          <a:off x="5492893" y="1060588"/>
          <a:ext cx="664691" cy="6646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847B77-8F67-4FBF-8830-A6045B53A526}">
      <dsp:nvSpPr>
        <dsp:cNvPr id="0" name=""/>
        <dsp:cNvSpPr/>
      </dsp:nvSpPr>
      <dsp:spPr>
        <a:xfrm>
          <a:off x="6493598" y="878863"/>
          <a:ext cx="4479485" cy="11460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100000"/>
            </a:lnSpc>
            <a:spcBef>
              <a:spcPct val="0"/>
            </a:spcBef>
            <a:spcAft>
              <a:spcPct val="35000"/>
            </a:spcAft>
            <a:buNone/>
          </a:pPr>
          <a:r>
            <a:rPr lang="en-US" sz="2300" kern="1200" dirty="0"/>
            <a:t>Q4- June is the most popular month to sell a house in Ames, Iowa.  </a:t>
          </a:r>
        </a:p>
      </dsp:txBody>
      <dsp:txXfrm>
        <a:off x="6493598" y="878863"/>
        <a:ext cx="4479485" cy="114602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C16F2-9E45-4E09-8E0A-037A40B7BAB7}">
      <dsp:nvSpPr>
        <dsp:cNvPr id="0" name=""/>
        <dsp:cNvSpPr/>
      </dsp:nvSpPr>
      <dsp:spPr>
        <a:xfrm>
          <a:off x="1333" y="110983"/>
          <a:ext cx="4682211" cy="29732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C30FA9-B811-47BF-B6D9-BE9240C1FB0A}">
      <dsp:nvSpPr>
        <dsp:cNvPr id="0" name=""/>
        <dsp:cNvSpPr/>
      </dsp:nvSpPr>
      <dsp:spPr>
        <a:xfrm>
          <a:off x="521579" y="605216"/>
          <a:ext cx="4682211" cy="29732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No single study can cover all possible angles. </a:t>
          </a:r>
        </a:p>
      </dsp:txBody>
      <dsp:txXfrm>
        <a:off x="608661" y="692298"/>
        <a:ext cx="4508047" cy="2799040"/>
      </dsp:txXfrm>
    </dsp:sp>
    <dsp:sp modelId="{80666587-9788-4082-B24E-4B9268F1F4A7}">
      <dsp:nvSpPr>
        <dsp:cNvPr id="0" name=""/>
        <dsp:cNvSpPr/>
      </dsp:nvSpPr>
      <dsp:spPr>
        <a:xfrm>
          <a:off x="5724037" y="110983"/>
          <a:ext cx="4682211" cy="29732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EC81D6-0B70-448F-88A2-DF2C2F7EB22F}">
      <dsp:nvSpPr>
        <dsp:cNvPr id="0" name=""/>
        <dsp:cNvSpPr/>
      </dsp:nvSpPr>
      <dsp:spPr>
        <a:xfrm>
          <a:off x="6244283" y="605216"/>
          <a:ext cx="4682211" cy="29732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House information are open source, but we still need to avoid illegal use of personal data.</a:t>
          </a:r>
        </a:p>
      </dsp:txBody>
      <dsp:txXfrm>
        <a:off x="6331365" y="692298"/>
        <a:ext cx="4508047" cy="279904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59CD87-F2DB-4C79-ADC1-0ACA2561F250}">
      <dsp:nvSpPr>
        <dsp:cNvPr id="0" name=""/>
        <dsp:cNvSpPr/>
      </dsp:nvSpPr>
      <dsp:spPr>
        <a:xfrm>
          <a:off x="0" y="958220"/>
          <a:ext cx="6588691" cy="176902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A085BF-330E-4408-8491-8B64785AAF28}">
      <dsp:nvSpPr>
        <dsp:cNvPr id="0" name=""/>
        <dsp:cNvSpPr/>
      </dsp:nvSpPr>
      <dsp:spPr>
        <a:xfrm>
          <a:off x="535129" y="1356250"/>
          <a:ext cx="972962" cy="9729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97DFA97-6E36-4BCC-9630-BDA743825041}">
      <dsp:nvSpPr>
        <dsp:cNvPr id="0" name=""/>
        <dsp:cNvSpPr/>
      </dsp:nvSpPr>
      <dsp:spPr>
        <a:xfrm>
          <a:off x="2043221" y="958220"/>
          <a:ext cx="4545469" cy="17690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7222" tIns="187222" rIns="187222" bIns="187222" numCol="1" spcCol="1270" anchor="ctr" anchorCtr="0">
          <a:noAutofit/>
        </a:bodyPr>
        <a:lstStyle/>
        <a:p>
          <a:pPr marL="0" lvl="0" indent="0" algn="l" defTabSz="1111250">
            <a:lnSpc>
              <a:spcPct val="90000"/>
            </a:lnSpc>
            <a:spcBef>
              <a:spcPct val="0"/>
            </a:spcBef>
            <a:spcAft>
              <a:spcPct val="35000"/>
            </a:spcAft>
            <a:buNone/>
          </a:pPr>
          <a:r>
            <a:rPr lang="en-US" sz="2500" kern="1200"/>
            <a:t>We use the residential real estate dataset in Ames, Iowa to build a regression model.</a:t>
          </a:r>
        </a:p>
      </dsp:txBody>
      <dsp:txXfrm>
        <a:off x="2043221" y="958220"/>
        <a:ext cx="4545469" cy="1769022"/>
      </dsp:txXfrm>
    </dsp:sp>
    <dsp:sp modelId="{90D61CD3-AA8F-4E5E-BECD-FE71AFB730EA}">
      <dsp:nvSpPr>
        <dsp:cNvPr id="0" name=""/>
        <dsp:cNvSpPr/>
      </dsp:nvSpPr>
      <dsp:spPr>
        <a:xfrm>
          <a:off x="0" y="3169499"/>
          <a:ext cx="6588691" cy="176902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3B5AB4-0E0C-49D0-8E74-5E2087E98D48}">
      <dsp:nvSpPr>
        <dsp:cNvPr id="0" name=""/>
        <dsp:cNvSpPr/>
      </dsp:nvSpPr>
      <dsp:spPr>
        <a:xfrm>
          <a:off x="535129" y="3567529"/>
          <a:ext cx="972962" cy="9729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15F323-6C5C-47E1-885E-3D325FFD9D0C}">
      <dsp:nvSpPr>
        <dsp:cNvPr id="0" name=""/>
        <dsp:cNvSpPr/>
      </dsp:nvSpPr>
      <dsp:spPr>
        <a:xfrm>
          <a:off x="2043221" y="3169499"/>
          <a:ext cx="4545469" cy="17690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7222" tIns="187222" rIns="187222" bIns="187222" numCol="1" spcCol="1270" anchor="ctr" anchorCtr="0">
          <a:noAutofit/>
        </a:bodyPr>
        <a:lstStyle/>
        <a:p>
          <a:pPr marL="0" lvl="0" indent="0" algn="l" defTabSz="1111250">
            <a:lnSpc>
              <a:spcPct val="90000"/>
            </a:lnSpc>
            <a:spcBef>
              <a:spcPct val="0"/>
            </a:spcBef>
            <a:spcAft>
              <a:spcPct val="35000"/>
            </a:spcAft>
            <a:buNone/>
          </a:pPr>
          <a:r>
            <a:rPr lang="en-US" sz="2500" kern="1200"/>
            <a:t>Our model can provide some pricing advice and future predictions.</a:t>
          </a:r>
        </a:p>
      </dsp:txBody>
      <dsp:txXfrm>
        <a:off x="2043221" y="3169499"/>
        <a:ext cx="4545469" cy="176902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E2C190-E07F-43DB-B1E2-42524C3E8781}" type="datetimeFigureOut">
              <a:rPr lang="en-US" smtClean="0"/>
              <a:t>1/15/2023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04D01D-6E0E-4822-B4FC-4E7A62CA5126}" type="slidenum">
              <a:rPr lang="en-US" smtClean="0"/>
              <a:t>‹#›</a:t>
            </a:fld>
            <a:endParaRPr lang="en-US"/>
          </a:p>
        </p:txBody>
      </p:sp>
    </p:spTree>
    <p:extLst>
      <p:ext uri="{BB962C8B-B14F-4D97-AF65-F5344CB8AC3E}">
        <p14:creationId xmlns:p14="http://schemas.microsoft.com/office/powerpoint/2010/main" val="2238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4A2B539-CE1E-934A-A63B-C17F37B89C2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687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altLang="zh-TW" sz="1800" dirty="0">
                <a:solidFill>
                  <a:srgbClr val="000000"/>
                </a:solidFill>
                <a:effectLst/>
                <a:latin typeface="Times New Roman" panose="02020603050405020304" pitchFamily="18" charset="0"/>
                <a:ea typeface="PMingLiU" panose="02020500000000000000" pitchFamily="18" charset="-120"/>
                <a:cs typeface="Calibri" panose="020F0502020204030204" pitchFamily="34" charset="0"/>
              </a:rPr>
              <a:t>We chose real estate industry as our target has two reasons. First, due to the dual nature of real estate, on the one hand, real estate is a necessity of life and one of the basic needs of people. On the other hand, real estate is often used as an investment target. </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US" altLang="zh-TW" sz="1800" dirty="0">
              <a:solidFill>
                <a:srgbClr val="000000"/>
              </a:solidFill>
              <a:effectLst/>
              <a:latin typeface="Times New Roman" panose="02020603050405020304" pitchFamily="18" charset="0"/>
              <a:ea typeface="PMingLiU" panose="02020500000000000000" pitchFamily="18" charset="-120"/>
              <a:cs typeface="Calibri" panose="020F0502020204030204" pitchFamily="34" charset="0"/>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altLang="zh-TW" sz="1800" dirty="0">
                <a:solidFill>
                  <a:srgbClr val="000000"/>
                </a:solidFill>
                <a:effectLst/>
                <a:latin typeface="Times New Roman" panose="02020603050405020304" pitchFamily="18" charset="0"/>
                <a:ea typeface="PMingLiU" panose="02020500000000000000" pitchFamily="18" charset="-120"/>
                <a:cs typeface="Calibri" panose="020F0502020204030204" pitchFamily="34" charset="0"/>
              </a:rPr>
              <a:t>Second, in the United States, real estate has experienced rapid growth and recession in two years, from explosive growth during the COVID-19 period to the continuous decline in late-2022.</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US" altLang="zh-TW" sz="1800" dirty="0">
              <a:solidFill>
                <a:srgbClr val="000000"/>
              </a:solidFill>
              <a:effectLst/>
              <a:latin typeface="Times New Roman" panose="02020603050405020304" pitchFamily="18" charset="0"/>
              <a:ea typeface="PMingLiU" panose="02020500000000000000" pitchFamily="18" charset="-120"/>
              <a:cs typeface="Calibri" panose="020F0502020204030204" pitchFamily="34" charset="0"/>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altLang="zh-TW" sz="2800" b="0" i="0" dirty="0">
                <a:solidFill>
                  <a:srgbClr val="444444"/>
                </a:solidFill>
                <a:effectLst/>
                <a:latin typeface="Helvetica Neue"/>
              </a:rPr>
              <a:t>During the pandemic housing frenzy from early 2020 to late 2022, the </a:t>
            </a:r>
            <a:r>
              <a:rPr lang="en-US" altLang="zh-TW" sz="2800" b="0" i="0" u="none" strike="noStrike" dirty="0">
                <a:solidFill>
                  <a:srgbClr val="2354AC"/>
                </a:solidFill>
                <a:effectLst/>
                <a:latin typeface="Helvetica Neue"/>
              </a:rPr>
              <a:t>n</a:t>
            </a:r>
            <a:r>
              <a:rPr lang="en-US" altLang="zh-TW" sz="2800" b="0" i="0" dirty="0">
                <a:solidFill>
                  <a:srgbClr val="444444"/>
                </a:solidFill>
                <a:effectLst/>
                <a:latin typeface="Helvetica Neue"/>
              </a:rPr>
              <a:t>ation's median home price ballooned by over 41%, Even as mortgage rates in recent weeks have ticked down slightly, economists are expecting higher rates to continue to dampen sales throughout 2023. </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US" altLang="zh-TW" sz="1800" dirty="0">
              <a:effectLst/>
              <a:latin typeface="Times New Roman" panose="02020603050405020304" pitchFamily="18" charset="0"/>
              <a:ea typeface="PMingLiU" panose="02020500000000000000" pitchFamily="18" charset="-120"/>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altLang="zh-TW" sz="1800" dirty="0">
                <a:effectLst/>
                <a:latin typeface="Times New Roman" panose="02020603050405020304" pitchFamily="18" charset="0"/>
                <a:ea typeface="PMingLiU" panose="02020500000000000000" pitchFamily="18" charset="-120"/>
              </a:rPr>
              <a:t>We think a reasonable estimate of housing prices has become more important. We found the dataset which includes 82 variables and housing prices in Ames, Iowa from the residential real estate website. we must use statistical analysis to find important factors that have a potential impact on prices, and build a model to predict housing prices in the area. we will use the multiple linear regression model to find the relationship between variables and housing price, if there is a significant relationship between them, this means that these variables have a large impact on house prices.</a:t>
            </a:r>
            <a:endParaRPr lang="en-US" altLang="zh-TW" sz="1800" dirty="0">
              <a:solidFill>
                <a:srgbClr val="000000"/>
              </a:solidFill>
              <a:effectLst/>
              <a:latin typeface="Times New Roman" panose="02020603050405020304" pitchFamily="18" charset="0"/>
              <a:ea typeface="PMingLiU" panose="02020500000000000000" pitchFamily="18" charset="-12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solidFill>
                <a:srgbClr val="000000"/>
              </a:solidFill>
              <a:effectLst/>
              <a:latin typeface="Times New Roman" panose="02020603050405020304" pitchFamily="18" charset="0"/>
              <a:ea typeface="PMingLiU" panose="02020500000000000000" pitchFamily="18" charset="-120"/>
              <a:cs typeface="Calibri" panose="020F0502020204030204" pitchFamily="34" charset="0"/>
            </a:endParaRPr>
          </a:p>
        </p:txBody>
      </p:sp>
      <p:sp>
        <p:nvSpPr>
          <p:cNvPr id="4" name="Slide Number Placeholder 3"/>
          <p:cNvSpPr>
            <a:spLocks noGrp="1"/>
          </p:cNvSpPr>
          <p:nvPr>
            <p:ph type="sldNum" sz="quarter" idx="5"/>
          </p:nvPr>
        </p:nvSpPr>
        <p:spPr/>
        <p:txBody>
          <a:bodyPr/>
          <a:lstStyle/>
          <a:p>
            <a:fld id="{2B04D01D-6E0E-4822-B4FC-4E7A62CA5126}" type="slidenum">
              <a:rPr lang="en-US" smtClean="0"/>
              <a:t>2</a:t>
            </a:fld>
            <a:endParaRPr lang="en-US"/>
          </a:p>
        </p:txBody>
      </p:sp>
    </p:spTree>
    <p:extLst>
      <p:ext uri="{BB962C8B-B14F-4D97-AF65-F5344CB8AC3E}">
        <p14:creationId xmlns:p14="http://schemas.microsoft.com/office/powerpoint/2010/main" val="1734576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To evaluate the effect of these three models, the authors use observations' 70 variables that were analyzed within the executable limits of a linear regression procedure in Excel, to predict the prices of 1,275 sold and 1,284 resold homes observed in two inner-city neighborhoods in Windsor, Ontario, during a 30-year period. Through this paper comparing the correctness of various models for price prediction, we know that the goodness of fits obtained under different conditions is different. And multiple linear regression is a good method for price prediction and it statistically explains more of the variation in the house price dependent variable.</a:t>
            </a:r>
          </a:p>
          <a:p>
            <a:pPr marL="228600" indent="-228600">
              <a:buAutoNum type="arabicPeriod"/>
            </a:pPr>
            <a:endParaRPr lang="en-US" dirty="0"/>
          </a:p>
          <a:p>
            <a:pPr marL="228600" indent="-228600">
              <a:buAutoNum type="arabicPeriod"/>
            </a:pPr>
            <a:r>
              <a:rPr lang="en-US" dirty="0"/>
              <a:t>The other paper using a linear regression model to build a real estate price prediction model. In this paper, The authors think the multiple regression model only considers the variables that affect housing prices. But there have some factors that are nonparametric but also affect the housing price, failure to account for these variables can lead to a decrease in the accuracy of the model.</a:t>
            </a:r>
          </a:p>
          <a:p>
            <a:pPr marL="228600" indent="-228600">
              <a:buAutoNum type="arabicPeriod"/>
            </a:pPr>
            <a:endParaRPr lang="en-US" dirty="0"/>
          </a:p>
          <a:p>
            <a:pPr marL="228600" indent="-228600">
              <a:buAutoNum type="arabicPeriod"/>
            </a:pPr>
            <a:r>
              <a:rPr lang="en-US" dirty="0"/>
              <a:t>The hedonic price model is one of the popular models to predict the housing markets, the study” The Choice of Functional Form and Variables in the Hedonic Price Model in Seoul” tries to prove the applicability of the hedonic price model in different countries and housing markets. According to this article, we know that the characteristic price structure of the real estate market in each region is different. Like in my research object Ames, Iowa, there may be some factors that affect the proportion of housing prices higher than others, so we must consider the region and cultural background, and then adjust.</a:t>
            </a:r>
          </a:p>
        </p:txBody>
      </p:sp>
      <p:sp>
        <p:nvSpPr>
          <p:cNvPr id="4" name="Slide Number Placeholder 3"/>
          <p:cNvSpPr>
            <a:spLocks noGrp="1"/>
          </p:cNvSpPr>
          <p:nvPr>
            <p:ph type="sldNum" sz="quarter" idx="5"/>
          </p:nvPr>
        </p:nvSpPr>
        <p:spPr/>
        <p:txBody>
          <a:bodyPr/>
          <a:lstStyle/>
          <a:p>
            <a:fld id="{2B04D01D-6E0E-4822-B4FC-4E7A62CA5126}" type="slidenum">
              <a:rPr lang="en-US" smtClean="0"/>
              <a:t>3</a:t>
            </a:fld>
            <a:endParaRPr lang="en-US"/>
          </a:p>
        </p:txBody>
      </p:sp>
    </p:spTree>
    <p:extLst>
      <p:ext uri="{BB962C8B-B14F-4D97-AF65-F5344CB8AC3E}">
        <p14:creationId xmlns:p14="http://schemas.microsoft.com/office/powerpoint/2010/main" val="1851204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a:lnSpc>
                <a:spcPct val="200000"/>
              </a:lnSpc>
            </a:pPr>
            <a:r>
              <a:rPr lang="en-US" altLang="zh-TW" sz="1800" b="1" dirty="0">
                <a:effectLst/>
                <a:latin typeface="Times New Roman" panose="02020603050405020304" pitchFamily="18" charset="0"/>
                <a:ea typeface="PMingLiU" panose="02020500000000000000" pitchFamily="18" charset="-120"/>
                <a:cs typeface="Calibri" panose="020F0502020204030204" pitchFamily="34" charset="0"/>
              </a:rPr>
              <a:t>Q1: Housing prices are affected by lot size, type of dwelling, remodel date, type of foundation, number of kitchens.</a:t>
            </a:r>
            <a:endParaRPr lang="zh-TW" altLang="zh-TW" sz="1800" dirty="0">
              <a:effectLst/>
              <a:latin typeface="Calibri" panose="020F0502020204030204" pitchFamily="34" charset="0"/>
              <a:ea typeface="PMingLiU" panose="02020500000000000000" pitchFamily="18" charset="-120"/>
            </a:endParaRPr>
          </a:p>
          <a:p>
            <a:pPr marL="228600">
              <a:lnSpc>
                <a:spcPct val="200000"/>
              </a:lnSpc>
            </a:pPr>
            <a:r>
              <a:rPr lang="en-US" altLang="zh-TW" sz="1800" b="1" dirty="0">
                <a:effectLst/>
                <a:latin typeface="Times New Roman" panose="02020603050405020304" pitchFamily="18" charset="0"/>
                <a:ea typeface="PMingLiU" panose="02020500000000000000" pitchFamily="18" charset="-120"/>
                <a:cs typeface="Calibri" panose="020F0502020204030204" pitchFamily="34" charset="0"/>
              </a:rPr>
              <a:t>Null hypothesis (</a:t>
            </a:r>
            <a:r>
              <a:rPr lang="en-US" altLang="zh-TW" sz="1800" b="1" dirty="0" err="1">
                <a:effectLst/>
                <a:latin typeface="Times New Roman" panose="02020603050405020304" pitchFamily="18" charset="0"/>
                <a:ea typeface="PMingLiU" panose="02020500000000000000" pitchFamily="18" charset="-120"/>
                <a:cs typeface="Calibri" panose="020F0502020204030204" pitchFamily="34" charset="0"/>
              </a:rPr>
              <a:t>H0</a:t>
            </a:r>
            <a:r>
              <a:rPr lang="en-US" altLang="zh-TW" sz="1800" b="1" dirty="0">
                <a:effectLst/>
                <a:latin typeface="Times New Roman" panose="02020603050405020304" pitchFamily="18" charset="0"/>
                <a:ea typeface="PMingLiU" panose="02020500000000000000" pitchFamily="18" charset="-120"/>
                <a:cs typeface="Calibri" panose="020F0502020204030204" pitchFamily="34" charset="0"/>
              </a:rPr>
              <a:t>):</a:t>
            </a:r>
            <a:r>
              <a:rPr lang="en-US" altLang="zh-TW" sz="1800" dirty="0">
                <a:effectLst/>
                <a:latin typeface="Times New Roman" panose="02020603050405020304" pitchFamily="18" charset="0"/>
                <a:ea typeface="PMingLiU" panose="02020500000000000000" pitchFamily="18" charset="-120"/>
                <a:cs typeface="Calibri" panose="020F0502020204030204" pitchFamily="34" charset="0"/>
              </a:rPr>
              <a:t> The top five variables that affect house prices the most are not lot size in square feet (</a:t>
            </a:r>
            <a:r>
              <a:rPr lang="en-US" altLang="zh-TW" sz="1800" dirty="0" err="1">
                <a:effectLst/>
                <a:latin typeface="Times New Roman" panose="02020603050405020304" pitchFamily="18" charset="0"/>
                <a:ea typeface="PMingLiU" panose="02020500000000000000" pitchFamily="18" charset="-120"/>
                <a:cs typeface="Calibri" panose="020F0502020204030204" pitchFamily="34" charset="0"/>
              </a:rPr>
              <a:t>LotArea</a:t>
            </a:r>
            <a:r>
              <a:rPr lang="en-US" altLang="zh-TW" sz="1800" dirty="0">
                <a:effectLst/>
                <a:latin typeface="Times New Roman" panose="02020603050405020304" pitchFamily="18" charset="0"/>
                <a:ea typeface="PMingLiU" panose="02020500000000000000" pitchFamily="18" charset="-120"/>
                <a:cs typeface="Calibri" panose="020F0502020204030204" pitchFamily="34" charset="0"/>
              </a:rPr>
              <a:t>), type of dwelling (</a:t>
            </a:r>
            <a:r>
              <a:rPr lang="en-US" altLang="zh-TW" sz="1800" dirty="0" err="1">
                <a:effectLst/>
                <a:latin typeface="Times New Roman" panose="02020603050405020304" pitchFamily="18" charset="0"/>
                <a:ea typeface="PMingLiU" panose="02020500000000000000" pitchFamily="18" charset="-120"/>
                <a:cs typeface="Calibri" panose="020F0502020204030204" pitchFamily="34" charset="0"/>
              </a:rPr>
              <a:t>BldgType</a:t>
            </a:r>
            <a:r>
              <a:rPr lang="en-US" altLang="zh-TW" sz="1800" dirty="0">
                <a:effectLst/>
                <a:latin typeface="Times New Roman" panose="02020603050405020304" pitchFamily="18" charset="0"/>
                <a:ea typeface="PMingLiU" panose="02020500000000000000" pitchFamily="18" charset="-120"/>
                <a:cs typeface="Calibri" panose="020F0502020204030204" pitchFamily="34" charset="0"/>
              </a:rPr>
              <a:t>), remodel date (</a:t>
            </a:r>
            <a:r>
              <a:rPr lang="en-US" altLang="zh-TW" sz="1800" dirty="0" err="1">
                <a:effectLst/>
                <a:latin typeface="Times New Roman" panose="02020603050405020304" pitchFamily="18" charset="0"/>
                <a:ea typeface="PMingLiU" panose="02020500000000000000" pitchFamily="18" charset="-120"/>
                <a:cs typeface="Calibri" panose="020F0502020204030204" pitchFamily="34" charset="0"/>
              </a:rPr>
              <a:t>YearRemodAdd</a:t>
            </a:r>
            <a:r>
              <a:rPr lang="en-US" altLang="zh-TW" sz="1800" dirty="0">
                <a:effectLst/>
                <a:latin typeface="Times New Roman" panose="02020603050405020304" pitchFamily="18" charset="0"/>
                <a:ea typeface="PMingLiU" panose="02020500000000000000" pitchFamily="18" charset="-120"/>
                <a:cs typeface="Calibri" panose="020F0502020204030204" pitchFamily="34" charset="0"/>
              </a:rPr>
              <a:t>), type of foundation (Foundation), number of kitchens (Kitchen).</a:t>
            </a:r>
            <a:endParaRPr lang="zh-TW" altLang="zh-TW" sz="1800" dirty="0">
              <a:effectLst/>
              <a:latin typeface="Calibri" panose="020F0502020204030204" pitchFamily="34" charset="0"/>
              <a:ea typeface="PMingLiU" panose="02020500000000000000" pitchFamily="18" charset="-120"/>
            </a:endParaRPr>
          </a:p>
          <a:p>
            <a:pPr marL="228600">
              <a:lnSpc>
                <a:spcPct val="200000"/>
              </a:lnSpc>
            </a:pPr>
            <a:r>
              <a:rPr lang="en-US" altLang="zh-TW" sz="1800" b="1" dirty="0">
                <a:effectLst/>
                <a:latin typeface="Times New Roman" panose="02020603050405020304" pitchFamily="18" charset="0"/>
                <a:ea typeface="PMingLiU" panose="02020500000000000000" pitchFamily="18" charset="-120"/>
                <a:cs typeface="Calibri" panose="020F0502020204030204" pitchFamily="34" charset="0"/>
              </a:rPr>
              <a:t>Alternate hypothesis (Ha):</a:t>
            </a:r>
            <a:r>
              <a:rPr lang="en-US" altLang="zh-TW" sz="1800" dirty="0">
                <a:effectLst/>
                <a:latin typeface="Times New Roman" panose="02020603050405020304" pitchFamily="18" charset="0"/>
                <a:ea typeface="PMingLiU" panose="02020500000000000000" pitchFamily="18" charset="-120"/>
                <a:cs typeface="Calibri" panose="020F0502020204030204" pitchFamily="34" charset="0"/>
              </a:rPr>
              <a:t> The top five variables that affect house prices the most are lot size in square feet (</a:t>
            </a:r>
            <a:r>
              <a:rPr lang="en-US" altLang="zh-TW" sz="1800" dirty="0" err="1">
                <a:effectLst/>
                <a:latin typeface="Times New Roman" panose="02020603050405020304" pitchFamily="18" charset="0"/>
                <a:ea typeface="PMingLiU" panose="02020500000000000000" pitchFamily="18" charset="-120"/>
                <a:cs typeface="Calibri" panose="020F0502020204030204" pitchFamily="34" charset="0"/>
              </a:rPr>
              <a:t>LotArea</a:t>
            </a:r>
            <a:r>
              <a:rPr lang="en-US" altLang="zh-TW" sz="1800" dirty="0">
                <a:effectLst/>
                <a:latin typeface="Times New Roman" panose="02020603050405020304" pitchFamily="18" charset="0"/>
                <a:ea typeface="PMingLiU" panose="02020500000000000000" pitchFamily="18" charset="-120"/>
                <a:cs typeface="Calibri" panose="020F0502020204030204" pitchFamily="34" charset="0"/>
              </a:rPr>
              <a:t>), type of dwelling (</a:t>
            </a:r>
            <a:r>
              <a:rPr lang="en-US" altLang="zh-TW" sz="1800" dirty="0" err="1">
                <a:effectLst/>
                <a:latin typeface="Times New Roman" panose="02020603050405020304" pitchFamily="18" charset="0"/>
                <a:ea typeface="PMingLiU" panose="02020500000000000000" pitchFamily="18" charset="-120"/>
                <a:cs typeface="Calibri" panose="020F0502020204030204" pitchFamily="34" charset="0"/>
              </a:rPr>
              <a:t>BldgType</a:t>
            </a:r>
            <a:r>
              <a:rPr lang="en-US" altLang="zh-TW" sz="1800" dirty="0">
                <a:effectLst/>
                <a:latin typeface="Times New Roman" panose="02020603050405020304" pitchFamily="18" charset="0"/>
                <a:ea typeface="PMingLiU" panose="02020500000000000000" pitchFamily="18" charset="-120"/>
                <a:cs typeface="Calibri" panose="020F0502020204030204" pitchFamily="34" charset="0"/>
              </a:rPr>
              <a:t>), remodel date (</a:t>
            </a:r>
            <a:r>
              <a:rPr lang="en-US" altLang="zh-TW" sz="1800" dirty="0" err="1">
                <a:effectLst/>
                <a:latin typeface="Times New Roman" panose="02020603050405020304" pitchFamily="18" charset="0"/>
                <a:ea typeface="PMingLiU" panose="02020500000000000000" pitchFamily="18" charset="-120"/>
                <a:cs typeface="Calibri" panose="020F0502020204030204" pitchFamily="34" charset="0"/>
              </a:rPr>
              <a:t>YearRemodAdd</a:t>
            </a:r>
            <a:r>
              <a:rPr lang="en-US" altLang="zh-TW" sz="1800" dirty="0">
                <a:effectLst/>
                <a:latin typeface="Times New Roman" panose="02020603050405020304" pitchFamily="18" charset="0"/>
                <a:ea typeface="PMingLiU" panose="02020500000000000000" pitchFamily="18" charset="-120"/>
                <a:cs typeface="Calibri" panose="020F0502020204030204" pitchFamily="34" charset="0"/>
              </a:rPr>
              <a:t>), type of foundation (Foundation), number of kitchens (Kitchen).</a:t>
            </a:r>
            <a:endParaRPr lang="zh-TW" altLang="zh-TW" sz="1800" dirty="0">
              <a:effectLst/>
              <a:latin typeface="Calibri" panose="020F0502020204030204" pitchFamily="34" charset="0"/>
              <a:ea typeface="PMingLiU" panose="02020500000000000000" pitchFamily="18" charset="-120"/>
            </a:endParaRPr>
          </a:p>
          <a:p>
            <a:pPr marL="228600">
              <a:lnSpc>
                <a:spcPct val="200000"/>
              </a:lnSpc>
            </a:pPr>
            <a:endParaRPr lang="en-US" altLang="zh-TW" sz="1800" b="1" dirty="0">
              <a:effectLst/>
              <a:latin typeface="Times New Roman" panose="02020603050405020304" pitchFamily="18" charset="0"/>
              <a:ea typeface="PMingLiU" panose="02020500000000000000" pitchFamily="18" charset="-120"/>
              <a:cs typeface="Calibri" panose="020F0502020204030204" pitchFamily="34" charset="0"/>
            </a:endParaRPr>
          </a:p>
          <a:p>
            <a:pPr marL="228600">
              <a:lnSpc>
                <a:spcPct val="200000"/>
              </a:lnSpc>
            </a:pPr>
            <a:r>
              <a:rPr lang="en-US" altLang="zh-TW" sz="1800" b="1" dirty="0">
                <a:effectLst/>
                <a:latin typeface="Times New Roman" panose="02020603050405020304" pitchFamily="18" charset="0"/>
                <a:ea typeface="PMingLiU" panose="02020500000000000000" pitchFamily="18" charset="-120"/>
                <a:cs typeface="Calibri" panose="020F0502020204030204" pitchFamily="34" charset="0"/>
              </a:rPr>
              <a:t>Q2: If the bid is less than $170,000, the buyer can buy a house built before 2000.</a:t>
            </a:r>
            <a:endParaRPr lang="zh-TW" altLang="zh-TW" sz="1800" dirty="0">
              <a:effectLst/>
              <a:latin typeface="Calibri" panose="020F0502020204030204" pitchFamily="34" charset="0"/>
              <a:ea typeface="PMingLiU" panose="02020500000000000000" pitchFamily="18" charset="-120"/>
            </a:endParaRPr>
          </a:p>
          <a:p>
            <a:pPr marL="279400">
              <a:lnSpc>
                <a:spcPct val="200000"/>
              </a:lnSpc>
            </a:pPr>
            <a:r>
              <a:rPr lang="en-US" altLang="zh-TW" sz="1800" b="1" dirty="0">
                <a:effectLst/>
                <a:latin typeface="Times New Roman" panose="02020603050405020304" pitchFamily="18" charset="0"/>
                <a:ea typeface="PMingLiU" panose="02020500000000000000" pitchFamily="18" charset="-120"/>
                <a:cs typeface="Calibri" panose="020F0502020204030204" pitchFamily="34" charset="0"/>
              </a:rPr>
              <a:t>Null hypothesis (</a:t>
            </a:r>
            <a:r>
              <a:rPr lang="en-US" altLang="zh-TW" sz="1800" b="1" dirty="0" err="1">
                <a:effectLst/>
                <a:latin typeface="Times New Roman" panose="02020603050405020304" pitchFamily="18" charset="0"/>
                <a:ea typeface="PMingLiU" panose="02020500000000000000" pitchFamily="18" charset="-120"/>
                <a:cs typeface="Calibri" panose="020F0502020204030204" pitchFamily="34" charset="0"/>
              </a:rPr>
              <a:t>H0</a:t>
            </a:r>
            <a:r>
              <a:rPr lang="en-US" altLang="zh-TW" sz="1800" b="1" dirty="0">
                <a:effectLst/>
                <a:latin typeface="Times New Roman" panose="02020603050405020304" pitchFamily="18" charset="0"/>
                <a:ea typeface="PMingLiU" panose="02020500000000000000" pitchFamily="18" charset="-120"/>
                <a:cs typeface="Calibri" panose="020F0502020204030204" pitchFamily="34" charset="0"/>
              </a:rPr>
              <a:t>): </a:t>
            </a:r>
            <a:r>
              <a:rPr lang="en-US" altLang="zh-TW" sz="1800" dirty="0">
                <a:effectLst/>
                <a:latin typeface="Times New Roman" panose="02020603050405020304" pitchFamily="18" charset="0"/>
                <a:ea typeface="PMingLiU" panose="02020500000000000000" pitchFamily="18" charset="-120"/>
                <a:cs typeface="Calibri" panose="020F0502020204030204" pitchFamily="34" charset="0"/>
              </a:rPr>
              <a:t>If the bid is less than $170,000, the buyer can not buy a house built before 2000.</a:t>
            </a:r>
            <a:endParaRPr lang="zh-TW" altLang="zh-TW" sz="1800" dirty="0">
              <a:effectLst/>
              <a:latin typeface="Calibri" panose="020F0502020204030204" pitchFamily="34" charset="0"/>
              <a:ea typeface="PMingLiU" panose="02020500000000000000" pitchFamily="18" charset="-120"/>
            </a:endParaRPr>
          </a:p>
          <a:p>
            <a:pPr marL="279400">
              <a:lnSpc>
                <a:spcPct val="200000"/>
              </a:lnSpc>
              <a:spcAft>
                <a:spcPts val="800"/>
              </a:spcAft>
            </a:pPr>
            <a:r>
              <a:rPr lang="en-US" altLang="zh-TW" sz="1800" b="1" dirty="0">
                <a:effectLst/>
                <a:latin typeface="Times New Roman" panose="02020603050405020304" pitchFamily="18" charset="0"/>
                <a:ea typeface="PMingLiU" panose="02020500000000000000" pitchFamily="18" charset="-120"/>
                <a:cs typeface="Calibri" panose="020F0502020204030204" pitchFamily="34" charset="0"/>
              </a:rPr>
              <a:t>Alternate hypothesis (Ha): </a:t>
            </a:r>
            <a:r>
              <a:rPr lang="en-US" altLang="zh-TW" sz="1800" dirty="0">
                <a:effectLst/>
                <a:latin typeface="Times New Roman" panose="02020603050405020304" pitchFamily="18" charset="0"/>
                <a:ea typeface="PMingLiU" panose="02020500000000000000" pitchFamily="18" charset="-120"/>
                <a:cs typeface="Calibri" panose="020F0502020204030204" pitchFamily="34" charset="0"/>
              </a:rPr>
              <a:t>If the bid is less than $170,000, the buyer can buy a house built before 2000.</a:t>
            </a:r>
            <a:endParaRPr lang="en-US" altLang="zh-TW" sz="1800" b="0" dirty="0">
              <a:effectLst/>
              <a:latin typeface="Calibri" panose="020F0502020204030204" pitchFamily="34" charset="0"/>
              <a:ea typeface="PMingLiU" panose="02020500000000000000" pitchFamily="18" charset="-120"/>
              <a:cs typeface="+mn-cs"/>
            </a:endParaRPr>
          </a:p>
          <a:p>
            <a:pPr marL="279400">
              <a:lnSpc>
                <a:spcPct val="200000"/>
              </a:lnSpc>
              <a:spcAft>
                <a:spcPts val="800"/>
              </a:spcAft>
            </a:pPr>
            <a:endParaRPr lang="en-US" altLang="zh-TW" sz="1800" b="0" dirty="0">
              <a:effectLst/>
              <a:latin typeface="Calibri" panose="020F0502020204030204" pitchFamily="34" charset="0"/>
              <a:ea typeface="PMingLiU" panose="02020500000000000000" pitchFamily="18" charset="-120"/>
              <a:cs typeface="+mn-cs"/>
            </a:endParaRPr>
          </a:p>
          <a:p>
            <a:pPr marL="279400">
              <a:lnSpc>
                <a:spcPct val="200000"/>
              </a:lnSpc>
              <a:spcAft>
                <a:spcPts val="800"/>
              </a:spcAft>
            </a:pPr>
            <a:r>
              <a:rPr lang="en-US" altLang="zh-TW" sz="1800" b="1" dirty="0">
                <a:effectLst/>
                <a:latin typeface="Times New Roman" panose="02020603050405020304" pitchFamily="18" charset="0"/>
                <a:ea typeface="PMingLiU" panose="02020500000000000000" pitchFamily="18" charset="-120"/>
                <a:cs typeface="Calibri" panose="020F0502020204030204" pitchFamily="34" charset="0"/>
              </a:rPr>
              <a:t>Q3: The most popular total rooms and the number of bedrooms in this area are 5 and 2 respectively.</a:t>
            </a:r>
            <a:endParaRPr lang="zh-TW" altLang="zh-TW" sz="1800" dirty="0">
              <a:effectLst/>
              <a:latin typeface="Calibri" panose="020F0502020204030204" pitchFamily="34" charset="0"/>
              <a:ea typeface="PMingLiU" panose="02020500000000000000" pitchFamily="18" charset="-120"/>
            </a:endParaRPr>
          </a:p>
          <a:p>
            <a:pPr marL="279400">
              <a:lnSpc>
                <a:spcPct val="200000"/>
              </a:lnSpc>
            </a:pPr>
            <a:r>
              <a:rPr lang="en-US" altLang="zh-TW" sz="1800" b="1" dirty="0">
                <a:effectLst/>
                <a:latin typeface="Times New Roman" panose="02020603050405020304" pitchFamily="18" charset="0"/>
                <a:ea typeface="PMingLiU" panose="02020500000000000000" pitchFamily="18" charset="-120"/>
                <a:cs typeface="Calibri" panose="020F0502020204030204" pitchFamily="34" charset="0"/>
              </a:rPr>
              <a:t>Null hypothesis (</a:t>
            </a:r>
            <a:r>
              <a:rPr lang="en-US" altLang="zh-TW" sz="1800" b="1" dirty="0" err="1">
                <a:effectLst/>
                <a:latin typeface="Times New Roman" panose="02020603050405020304" pitchFamily="18" charset="0"/>
                <a:ea typeface="PMingLiU" panose="02020500000000000000" pitchFamily="18" charset="-120"/>
                <a:cs typeface="Calibri" panose="020F0502020204030204" pitchFamily="34" charset="0"/>
              </a:rPr>
              <a:t>H0</a:t>
            </a:r>
            <a:r>
              <a:rPr lang="en-US" altLang="zh-TW" sz="1800" b="1" dirty="0">
                <a:effectLst/>
                <a:latin typeface="Times New Roman" panose="02020603050405020304" pitchFamily="18" charset="0"/>
                <a:ea typeface="PMingLiU" panose="02020500000000000000" pitchFamily="18" charset="-120"/>
                <a:cs typeface="Calibri" panose="020F0502020204030204" pitchFamily="34" charset="0"/>
              </a:rPr>
              <a:t>): </a:t>
            </a:r>
            <a:r>
              <a:rPr lang="en-US" altLang="zh-TW" sz="1800" dirty="0">
                <a:effectLst/>
                <a:latin typeface="Times New Roman" panose="02020603050405020304" pitchFamily="18" charset="0"/>
                <a:ea typeface="PMingLiU" panose="02020500000000000000" pitchFamily="18" charset="-120"/>
                <a:cs typeface="Calibri" panose="020F0502020204030204" pitchFamily="34" charset="0"/>
              </a:rPr>
              <a:t>The most popular total rooms (</a:t>
            </a:r>
            <a:r>
              <a:rPr lang="en-US" altLang="zh-TW" sz="1800" dirty="0" err="1">
                <a:effectLst/>
                <a:latin typeface="Times New Roman" panose="02020603050405020304" pitchFamily="18" charset="0"/>
                <a:ea typeface="PMingLiU" panose="02020500000000000000" pitchFamily="18" charset="-120"/>
                <a:cs typeface="Calibri" panose="020F0502020204030204" pitchFamily="34" charset="0"/>
              </a:rPr>
              <a:t>TotRmsAbvGrd</a:t>
            </a:r>
            <a:r>
              <a:rPr lang="en-US" altLang="zh-TW" sz="1800" dirty="0">
                <a:effectLst/>
                <a:latin typeface="Times New Roman" panose="02020603050405020304" pitchFamily="18" charset="0"/>
                <a:ea typeface="PMingLiU" panose="02020500000000000000" pitchFamily="18" charset="-120"/>
                <a:cs typeface="Calibri" panose="020F0502020204030204" pitchFamily="34" charset="0"/>
              </a:rPr>
              <a:t>) and Number of bedrooms (Bedroom) in this area are not 5 and 2.</a:t>
            </a:r>
            <a:endParaRPr lang="zh-TW" altLang="zh-TW" sz="1800" dirty="0">
              <a:effectLst/>
              <a:latin typeface="Calibri" panose="020F0502020204030204" pitchFamily="34" charset="0"/>
              <a:ea typeface="PMingLiU" panose="02020500000000000000" pitchFamily="18" charset="-120"/>
            </a:endParaRPr>
          </a:p>
          <a:p>
            <a:pPr marL="228600">
              <a:lnSpc>
                <a:spcPct val="200000"/>
              </a:lnSpc>
              <a:spcAft>
                <a:spcPts val="800"/>
              </a:spcAft>
            </a:pPr>
            <a:r>
              <a:rPr lang="en-US" altLang="zh-TW" sz="1800" b="1" dirty="0">
                <a:effectLst/>
                <a:latin typeface="Times New Roman" panose="02020603050405020304" pitchFamily="18" charset="0"/>
                <a:ea typeface="PMingLiU" panose="02020500000000000000" pitchFamily="18" charset="-120"/>
                <a:cs typeface="Calibri" panose="020F0502020204030204" pitchFamily="34" charset="0"/>
              </a:rPr>
              <a:t>Alternate hypothesis (Ha): </a:t>
            </a:r>
            <a:r>
              <a:rPr lang="en-US" altLang="zh-TW" sz="1800" dirty="0">
                <a:effectLst/>
                <a:latin typeface="Times New Roman" panose="02020603050405020304" pitchFamily="18" charset="0"/>
                <a:ea typeface="PMingLiU" panose="02020500000000000000" pitchFamily="18" charset="-120"/>
                <a:cs typeface="Calibri" panose="020F0502020204030204" pitchFamily="34" charset="0"/>
              </a:rPr>
              <a:t>The most popular total rooms (</a:t>
            </a:r>
            <a:r>
              <a:rPr lang="en-US" altLang="zh-TW" sz="1800" dirty="0" err="1">
                <a:effectLst/>
                <a:latin typeface="Times New Roman" panose="02020603050405020304" pitchFamily="18" charset="0"/>
                <a:ea typeface="PMingLiU" panose="02020500000000000000" pitchFamily="18" charset="-120"/>
                <a:cs typeface="Calibri" panose="020F0502020204030204" pitchFamily="34" charset="0"/>
              </a:rPr>
              <a:t>TotRmsAbvGrd</a:t>
            </a:r>
            <a:r>
              <a:rPr lang="en-US" altLang="zh-TW" sz="1800" dirty="0">
                <a:effectLst/>
                <a:latin typeface="Times New Roman" panose="02020603050405020304" pitchFamily="18" charset="0"/>
                <a:ea typeface="PMingLiU" panose="02020500000000000000" pitchFamily="18" charset="-120"/>
                <a:cs typeface="Calibri" panose="020F0502020204030204" pitchFamily="34" charset="0"/>
              </a:rPr>
              <a:t>) and Number of bedrooms (Bedroom) in this area are 5 and 2 respectively.</a:t>
            </a:r>
            <a:endParaRPr lang="zh-TW" altLang="zh-TW" sz="1800" dirty="0">
              <a:effectLst/>
              <a:latin typeface="Calibri" panose="020F0502020204030204" pitchFamily="34" charset="0"/>
              <a:ea typeface="PMingLiU" panose="02020500000000000000" pitchFamily="18" charset="-120"/>
            </a:endParaRPr>
          </a:p>
          <a:p>
            <a:pPr>
              <a:lnSpc>
                <a:spcPct val="107000"/>
              </a:lnSpc>
              <a:spcAft>
                <a:spcPts val="800"/>
              </a:spcAft>
            </a:pPr>
            <a:r>
              <a:rPr lang="en-US" altLang="zh-TW" sz="1800" dirty="0">
                <a:effectLst/>
                <a:latin typeface="Calibri" panose="020F0502020204030204" pitchFamily="34" charset="0"/>
                <a:ea typeface="PMingLiU" panose="02020500000000000000" pitchFamily="18" charset="-120"/>
              </a:rPr>
              <a:t> </a:t>
            </a:r>
            <a:endParaRPr lang="zh-TW" altLang="zh-TW" sz="1800" dirty="0">
              <a:effectLst/>
              <a:latin typeface="Calibri" panose="020F0502020204030204" pitchFamily="34" charset="0"/>
              <a:ea typeface="PMingLiU" panose="02020500000000000000" pitchFamily="18" charset="-120"/>
            </a:endParaRPr>
          </a:p>
          <a:p>
            <a:pPr marL="228600">
              <a:lnSpc>
                <a:spcPct val="200000"/>
              </a:lnSpc>
            </a:pPr>
            <a:r>
              <a:rPr lang="en-US" altLang="zh-TW" sz="1800" b="1" dirty="0">
                <a:effectLst/>
                <a:latin typeface="Times New Roman" panose="02020603050405020304" pitchFamily="18" charset="0"/>
                <a:ea typeface="PMingLiU" panose="02020500000000000000" pitchFamily="18" charset="-120"/>
                <a:cs typeface="Calibri" panose="020F0502020204030204" pitchFamily="34" charset="0"/>
              </a:rPr>
              <a:t>Q4: June is the hottest time of year for house sales in Ames, Iowa.</a:t>
            </a:r>
            <a:endParaRPr lang="zh-TW" altLang="zh-TW" sz="1800" dirty="0">
              <a:effectLst/>
              <a:latin typeface="Calibri" panose="020F0502020204030204" pitchFamily="34" charset="0"/>
              <a:ea typeface="PMingLiU" panose="02020500000000000000" pitchFamily="18" charset="-120"/>
            </a:endParaRPr>
          </a:p>
          <a:p>
            <a:pPr marL="228600">
              <a:lnSpc>
                <a:spcPct val="200000"/>
              </a:lnSpc>
              <a:spcAft>
                <a:spcPts val="800"/>
              </a:spcAft>
            </a:pPr>
            <a:r>
              <a:rPr lang="en-US" altLang="zh-TW" sz="1800" b="1" dirty="0">
                <a:effectLst/>
                <a:latin typeface="Times New Roman" panose="02020603050405020304" pitchFamily="18" charset="0"/>
                <a:ea typeface="PMingLiU" panose="02020500000000000000" pitchFamily="18" charset="-120"/>
                <a:cs typeface="Calibri" panose="020F0502020204030204" pitchFamily="34" charset="0"/>
              </a:rPr>
              <a:t>Null hypothesis (</a:t>
            </a:r>
            <a:r>
              <a:rPr lang="en-US" altLang="zh-TW" sz="1800" b="1" dirty="0" err="1">
                <a:effectLst/>
                <a:latin typeface="Times New Roman" panose="02020603050405020304" pitchFamily="18" charset="0"/>
                <a:ea typeface="PMingLiU" panose="02020500000000000000" pitchFamily="18" charset="-120"/>
                <a:cs typeface="Calibri" panose="020F0502020204030204" pitchFamily="34" charset="0"/>
              </a:rPr>
              <a:t>H0</a:t>
            </a:r>
            <a:r>
              <a:rPr lang="en-US" altLang="zh-TW" sz="1800" b="1" dirty="0">
                <a:effectLst/>
                <a:latin typeface="Times New Roman" panose="02020603050405020304" pitchFamily="18" charset="0"/>
                <a:ea typeface="PMingLiU" panose="02020500000000000000" pitchFamily="18" charset="-120"/>
                <a:cs typeface="Calibri" panose="020F0502020204030204" pitchFamily="34" charset="0"/>
              </a:rPr>
              <a:t>): </a:t>
            </a:r>
            <a:r>
              <a:rPr lang="en-US" altLang="zh-TW" sz="1800" dirty="0">
                <a:effectLst/>
                <a:latin typeface="Times New Roman" panose="02020603050405020304" pitchFamily="18" charset="0"/>
                <a:ea typeface="PMingLiU" panose="02020500000000000000" pitchFamily="18" charset="-120"/>
                <a:cs typeface="Calibri" panose="020F0502020204030204" pitchFamily="34" charset="0"/>
              </a:rPr>
              <a:t>June is not the hottest time of year for house sales in Ames, Iowa. </a:t>
            </a:r>
          </a:p>
          <a:p>
            <a:pPr marL="228600">
              <a:lnSpc>
                <a:spcPct val="200000"/>
              </a:lnSpc>
              <a:spcAft>
                <a:spcPts val="800"/>
              </a:spcAft>
            </a:pPr>
            <a:r>
              <a:rPr lang="en-US" altLang="zh-TW" sz="1800" b="1" dirty="0">
                <a:effectLst/>
                <a:latin typeface="Times New Roman" panose="02020603050405020304" pitchFamily="18" charset="0"/>
                <a:ea typeface="PMingLiU" panose="02020500000000000000" pitchFamily="18" charset="-120"/>
                <a:cs typeface="Calibri" panose="020F0502020204030204" pitchFamily="34" charset="0"/>
              </a:rPr>
              <a:t>Alternate hypothesis (Ha): </a:t>
            </a:r>
            <a:r>
              <a:rPr lang="en-US" altLang="zh-TW" sz="1800" dirty="0">
                <a:effectLst/>
                <a:latin typeface="Times New Roman" panose="02020603050405020304" pitchFamily="18" charset="0"/>
                <a:ea typeface="PMingLiU" panose="02020500000000000000" pitchFamily="18" charset="-120"/>
                <a:cs typeface="Calibri" panose="020F0502020204030204" pitchFamily="34" charset="0"/>
              </a:rPr>
              <a:t>June is the hottest time of year for house sales in Ames, Iowa.</a:t>
            </a:r>
            <a:endParaRPr lang="zh-TW" altLang="zh-TW" sz="1800" dirty="0">
              <a:effectLst/>
              <a:latin typeface="Calibri" panose="020F0502020204030204" pitchFamily="34" charset="0"/>
              <a:ea typeface="PMingLiU" panose="02020500000000000000" pitchFamily="18" charset="-120"/>
            </a:endParaRPr>
          </a:p>
          <a:p>
            <a:endParaRPr lang="en-US" dirty="0"/>
          </a:p>
        </p:txBody>
      </p:sp>
      <p:sp>
        <p:nvSpPr>
          <p:cNvPr id="4" name="Slide Number Placeholder 3"/>
          <p:cNvSpPr>
            <a:spLocks noGrp="1"/>
          </p:cNvSpPr>
          <p:nvPr>
            <p:ph type="sldNum" sz="quarter" idx="5"/>
          </p:nvPr>
        </p:nvSpPr>
        <p:spPr/>
        <p:txBody>
          <a:bodyPr/>
          <a:lstStyle/>
          <a:p>
            <a:fld id="{2B04D01D-6E0E-4822-B4FC-4E7A62CA5126}" type="slidenum">
              <a:rPr lang="en-US" smtClean="0"/>
              <a:t>4</a:t>
            </a:fld>
            <a:endParaRPr lang="en-US"/>
          </a:p>
        </p:txBody>
      </p:sp>
    </p:spTree>
    <p:extLst>
      <p:ext uri="{BB962C8B-B14F-4D97-AF65-F5344CB8AC3E}">
        <p14:creationId xmlns:p14="http://schemas.microsoft.com/office/powerpoint/2010/main" val="2829965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800" dirty="0">
                <a:effectLst/>
                <a:latin typeface="Times New Roman" panose="02020603050405020304" pitchFamily="18" charset="0"/>
                <a:ea typeface="PMingLiU" panose="02020500000000000000" pitchFamily="18" charset="-120"/>
              </a:rPr>
              <a:t>Q1: The multiple linear regression model is the best method to help us predict housing prices. Use multiple regression to find the value that best calculates the specific data for which they are searching. This data can help predict the factors that result in an outcome or forecast an effect or trend (</a:t>
            </a:r>
            <a:r>
              <a:rPr lang="en-US" altLang="zh-TW" sz="1800" dirty="0" err="1">
                <a:effectLst/>
                <a:latin typeface="Times New Roman" panose="02020603050405020304" pitchFamily="18" charset="0"/>
                <a:ea typeface="PMingLiU" panose="02020500000000000000" pitchFamily="18" charset="-120"/>
              </a:rPr>
              <a:t>Sheposh</a:t>
            </a:r>
            <a:r>
              <a:rPr lang="en-US" altLang="zh-TW" sz="1800" dirty="0">
                <a:effectLst/>
                <a:latin typeface="Times New Roman" panose="02020603050405020304" pitchFamily="18" charset="0"/>
                <a:ea typeface="PMingLiU" panose="02020500000000000000" pitchFamily="18" charset="-120"/>
              </a:rPr>
              <a:t>, 2020). The multiple linear regression model formula in our model is Y= </a:t>
            </a:r>
            <a:r>
              <a:rPr lang="en-US" altLang="zh-TW" sz="1800" dirty="0">
                <a:effectLst/>
                <a:latin typeface="Cambria Math" panose="02040503050406030204" pitchFamily="18" charset="0"/>
                <a:ea typeface="PMingLiU" panose="02020500000000000000" pitchFamily="18" charset="-120"/>
                <a:cs typeface="Cambria Math" panose="02040503050406030204" pitchFamily="18" charset="0"/>
              </a:rPr>
              <a:t>𝛽</a:t>
            </a:r>
            <a:r>
              <a:rPr lang="en-US" altLang="zh-TW" sz="1800" dirty="0">
                <a:effectLst/>
                <a:latin typeface="Times New Roman" panose="02020603050405020304" pitchFamily="18" charset="0"/>
                <a:ea typeface="PMingLiU" panose="02020500000000000000" pitchFamily="18" charset="-120"/>
              </a:rPr>
              <a:t>0+ </a:t>
            </a:r>
            <a:r>
              <a:rPr lang="en-US" altLang="zh-TW" sz="1800" dirty="0">
                <a:effectLst/>
                <a:latin typeface="Cambria Math" panose="02040503050406030204" pitchFamily="18" charset="0"/>
                <a:ea typeface="PMingLiU" panose="02020500000000000000" pitchFamily="18" charset="-120"/>
                <a:cs typeface="Cambria Math" panose="02040503050406030204" pitchFamily="18" charset="0"/>
              </a:rPr>
              <a:t>𝛽</a:t>
            </a:r>
            <a:r>
              <a:rPr lang="en-US" altLang="zh-TW" sz="1800" dirty="0">
                <a:effectLst/>
                <a:latin typeface="Times New Roman" panose="02020603050405020304" pitchFamily="18" charset="0"/>
                <a:ea typeface="PMingLiU" panose="02020500000000000000" pitchFamily="18" charset="-120"/>
              </a:rPr>
              <a:t>1X+ </a:t>
            </a:r>
            <a:r>
              <a:rPr lang="en-US" altLang="zh-TW" sz="1800" dirty="0">
                <a:effectLst/>
                <a:latin typeface="Cambria Math" panose="02040503050406030204" pitchFamily="18" charset="0"/>
                <a:ea typeface="PMingLiU" panose="02020500000000000000" pitchFamily="18" charset="-120"/>
                <a:cs typeface="Cambria Math" panose="02040503050406030204" pitchFamily="18" charset="0"/>
              </a:rPr>
              <a:t>𝛽</a:t>
            </a:r>
            <a:r>
              <a:rPr lang="en-US" altLang="zh-TW" sz="1800" dirty="0">
                <a:effectLst/>
                <a:latin typeface="Times New Roman" panose="02020603050405020304" pitchFamily="18" charset="0"/>
                <a:ea typeface="PMingLiU" panose="02020500000000000000" pitchFamily="18" charset="-120"/>
              </a:rPr>
              <a:t>2X+</a:t>
            </a:r>
            <a:r>
              <a:rPr lang="en-US" altLang="zh-TW" sz="1800" dirty="0">
                <a:effectLst/>
                <a:latin typeface="Cambria Math" panose="02040503050406030204" pitchFamily="18" charset="0"/>
                <a:ea typeface="PMingLiU" panose="02020500000000000000" pitchFamily="18" charset="-120"/>
                <a:cs typeface="Cambria Math" panose="02040503050406030204" pitchFamily="18" charset="0"/>
              </a:rPr>
              <a:t>𝛽</a:t>
            </a:r>
            <a:r>
              <a:rPr lang="en-US" altLang="zh-TW" sz="1800" dirty="0">
                <a:effectLst/>
                <a:latin typeface="Times New Roman" panose="02020603050405020304" pitchFamily="18" charset="0"/>
                <a:ea typeface="PMingLiU" panose="02020500000000000000" pitchFamily="18" charset="-120"/>
              </a:rPr>
              <a:t>3X+...+</a:t>
            </a:r>
            <a:r>
              <a:rPr lang="en-US" altLang="zh-TW" sz="1800" dirty="0">
                <a:effectLst/>
                <a:latin typeface="Cambria Math" panose="02040503050406030204" pitchFamily="18" charset="0"/>
                <a:ea typeface="PMingLiU" panose="02020500000000000000" pitchFamily="18" charset="-120"/>
                <a:cs typeface="Cambria Math" panose="02040503050406030204" pitchFamily="18" charset="0"/>
              </a:rPr>
              <a:t>𝛽</a:t>
            </a:r>
            <a:r>
              <a:rPr lang="en-US" altLang="zh-TW" sz="1800" dirty="0" err="1">
                <a:effectLst/>
                <a:latin typeface="Times New Roman" panose="02020603050405020304" pitchFamily="18" charset="0"/>
                <a:ea typeface="PMingLiU" panose="02020500000000000000" pitchFamily="18" charset="-120"/>
              </a:rPr>
              <a:t>82X+ε</a:t>
            </a:r>
            <a:r>
              <a:rPr lang="en-US" altLang="zh-TW" sz="1800" dirty="0">
                <a:effectLst/>
                <a:latin typeface="Times New Roman" panose="02020603050405020304" pitchFamily="18" charset="0"/>
                <a:ea typeface="PMingLiU" panose="02020500000000000000" pitchFamily="18" charset="-120"/>
              </a:rPr>
              <a:t>. Then R-squared can be used to check the linear regression performance. If R-squared=0, then it is a very poor fit for the data. If R-squared =1 indicates the line is a perfect fit.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800" dirty="0">
              <a:effectLst/>
              <a:latin typeface="Times New Roman" panose="02020603050405020304" pitchFamily="18" charset="0"/>
              <a:ea typeface="PMingLiU" panose="02020500000000000000" pitchFamily="18"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800" dirty="0">
                <a:effectLst/>
                <a:latin typeface="Times New Roman" panose="02020603050405020304" pitchFamily="18" charset="0"/>
                <a:ea typeface="PMingLiU" panose="02020500000000000000" pitchFamily="18" charset="-120"/>
              </a:rPr>
              <a:t>Q2: The statistical test that can be used to predict the probability corresponding to an event that has two outcomes is the logistic regression model. Logistic regression also referred to as the logit model, is used to model dichotomous outcome variables. In a logit model, the log odds of the outcome are modeled as a linear combination of the predictor variables.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800" dirty="0">
                <a:effectLst/>
                <a:latin typeface="Times New Roman" panose="02020603050405020304" pitchFamily="18" charset="0"/>
                <a:ea typeface="PMingLiU" panose="02020500000000000000" pitchFamily="18" charset="-120"/>
              </a:rPr>
              <a:t>After Finding the important predictors, we can use them to verify the correctness of the model and find the individual odds of the two outcomes. The probability of success is related to the independent variable X, which is the year the house was built. In the logistic regression model, Y is a binary variable (yes or no, exist or not exist), and Y in our model is the house sales amount 170,000. If the result is greater than or equal to 0, then it is one type; otherwise, it is another type. If the Alternate hypothesis is true, we can predict whether houses built after 2000(original construction date) can be purchased for 170,000 dollars.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800" dirty="0">
              <a:effectLst/>
              <a:latin typeface="Times New Roman" panose="02020603050405020304" pitchFamily="18" charset="0"/>
              <a:ea typeface="PMingLiU" panose="02020500000000000000" pitchFamily="18"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800" dirty="0">
                <a:effectLst/>
                <a:latin typeface="Times New Roman" panose="02020603050405020304" pitchFamily="18" charset="0"/>
                <a:ea typeface="PMingLiU" panose="02020500000000000000" pitchFamily="18" charset="-120"/>
              </a:rPr>
              <a:t>Q3: Analyzing the combination of the number of bedrooms(variable Bedroom) and total rooms (</a:t>
            </a:r>
            <a:r>
              <a:rPr lang="en-US" altLang="zh-TW" sz="1800" dirty="0" err="1">
                <a:effectLst/>
                <a:latin typeface="Times New Roman" panose="02020603050405020304" pitchFamily="18" charset="0"/>
                <a:ea typeface="PMingLiU" panose="02020500000000000000" pitchFamily="18" charset="-120"/>
              </a:rPr>
              <a:t>TotRmsAbvGrd</a:t>
            </a:r>
            <a:r>
              <a:rPr lang="en-US" altLang="zh-TW" sz="1800" dirty="0">
                <a:effectLst/>
                <a:latin typeface="Times New Roman" panose="02020603050405020304" pitchFamily="18" charset="0"/>
                <a:ea typeface="PMingLiU" panose="02020500000000000000" pitchFamily="18" charset="-120"/>
              </a:rPr>
              <a:t>) in this area can be used as a reference for future house construction, and it can also let sellers who want to sell their houses know whether their houses are popular in the market. This also uses a linear regression model to calculate the influence of variables and to visualize the results.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800" dirty="0">
              <a:effectLst/>
              <a:latin typeface="Times New Roman" panose="02020603050405020304" pitchFamily="18" charset="0"/>
              <a:ea typeface="PMingLiU" panose="02020500000000000000" pitchFamily="18"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800" dirty="0">
                <a:effectLst/>
                <a:latin typeface="Times New Roman" panose="02020603050405020304" pitchFamily="18" charset="0"/>
                <a:ea typeface="PMingLiU" panose="02020500000000000000" pitchFamily="18" charset="-120"/>
              </a:rPr>
              <a:t>Q4: The hot time of sale is a very important factor in real estate sales. It is generally believed that July and August are the hottest months for sales. Through data analysis, we can understand which month is the hottest month of the year for sales in Ames, Iowa. Then which year is the time when most homes are sold, those can give sellers a reference for when is the best time to sell a home.</a:t>
            </a:r>
            <a:endParaRPr lang="zh-TW" altLang="zh-TW" sz="1800" dirty="0">
              <a:effectLst/>
              <a:latin typeface="Calibri" panose="020F0502020204030204" pitchFamily="34" charset="0"/>
              <a:ea typeface="PMingLiU" panose="02020500000000000000" pitchFamily="18"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800" dirty="0">
              <a:effectLst/>
              <a:latin typeface="Times New Roman" panose="02020603050405020304" pitchFamily="18" charset="0"/>
              <a:ea typeface="PMingLiU" panose="02020500000000000000" pitchFamily="18"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800" dirty="0">
              <a:effectLst/>
              <a:latin typeface="Times New Roman" panose="02020603050405020304" pitchFamily="18" charset="0"/>
              <a:ea typeface="PMingLiU" panose="02020500000000000000" pitchFamily="18"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800" dirty="0">
              <a:effectLst/>
              <a:latin typeface="Times New Roman" panose="02020603050405020304" pitchFamily="18" charset="0"/>
              <a:ea typeface="PMingLiU" panose="02020500000000000000" pitchFamily="18"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zh-TW" sz="1800" dirty="0">
              <a:effectLst/>
              <a:latin typeface="Calibri" panose="020F0502020204030204" pitchFamily="34" charset="0"/>
              <a:ea typeface="PMingLiU" panose="02020500000000000000" pitchFamily="18" charset="-120"/>
            </a:endParaRPr>
          </a:p>
          <a:p>
            <a:endParaRPr lang="en-US" dirty="0"/>
          </a:p>
        </p:txBody>
      </p:sp>
      <p:sp>
        <p:nvSpPr>
          <p:cNvPr id="4" name="Slide Number Placeholder 3"/>
          <p:cNvSpPr>
            <a:spLocks noGrp="1"/>
          </p:cNvSpPr>
          <p:nvPr>
            <p:ph type="sldNum" sz="quarter" idx="5"/>
          </p:nvPr>
        </p:nvSpPr>
        <p:spPr/>
        <p:txBody>
          <a:bodyPr/>
          <a:lstStyle/>
          <a:p>
            <a:fld id="{2B04D01D-6E0E-4822-B4FC-4E7A62CA5126}" type="slidenum">
              <a:rPr lang="en-US" smtClean="0"/>
              <a:t>5</a:t>
            </a:fld>
            <a:endParaRPr lang="en-US"/>
          </a:p>
        </p:txBody>
      </p:sp>
    </p:spTree>
    <p:extLst>
      <p:ext uri="{BB962C8B-B14F-4D97-AF65-F5344CB8AC3E}">
        <p14:creationId xmlns:p14="http://schemas.microsoft.com/office/powerpoint/2010/main" val="42864524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US" sz="1800" dirty="0">
              <a:solidFill>
                <a:srgbClr val="000000"/>
              </a:solidFill>
              <a:effectLst/>
              <a:latin typeface="Times New Roman" panose="02020603050405020304" pitchFamily="18" charset="0"/>
              <a:ea typeface="PMingLiU" panose="02020500000000000000" pitchFamily="18" charset="-120"/>
              <a:cs typeface="Calibri" panose="020F0502020204030204" pitchFamily="34" charset="0"/>
            </a:endParaRPr>
          </a:p>
          <a:p>
            <a:pPr marL="342900" indent="-342900">
              <a:lnSpc>
                <a:spcPct val="200000"/>
              </a:lnSpc>
              <a:buAutoNum type="arabicPeriod"/>
            </a:pPr>
            <a:r>
              <a:rPr lang="en-US" altLang="zh-TW" sz="1800" kern="100" dirty="0">
                <a:effectLst/>
                <a:latin typeface="Times New Roman" panose="02020603050405020304" pitchFamily="18" charset="0"/>
                <a:ea typeface="PMingLiU" panose="02020500000000000000" pitchFamily="18" charset="-120"/>
                <a:cs typeface="Arial" panose="020B0604020202020204" pitchFamily="34" charset="0"/>
              </a:rPr>
              <a:t>The P-values in variable </a:t>
            </a:r>
            <a:r>
              <a:rPr lang="en-US" altLang="zh-TW" sz="1800" kern="100" dirty="0" err="1">
                <a:effectLst/>
                <a:latin typeface="Times New Roman" panose="02020603050405020304" pitchFamily="18" charset="0"/>
                <a:ea typeface="PMingLiU" panose="02020500000000000000" pitchFamily="18" charset="-120"/>
                <a:cs typeface="Arial" panose="020B0604020202020204" pitchFamily="34" charset="0"/>
              </a:rPr>
              <a:t>LotArea</a:t>
            </a:r>
            <a:r>
              <a:rPr lang="en-US" altLang="zh-TW" sz="1800" kern="100" dirty="0">
                <a:effectLst/>
                <a:latin typeface="Times New Roman" panose="02020603050405020304" pitchFamily="18" charset="0"/>
                <a:ea typeface="PMingLiU" panose="02020500000000000000" pitchFamily="18" charset="-120"/>
                <a:cs typeface="Arial" panose="020B0604020202020204" pitchFamily="34" charset="0"/>
              </a:rPr>
              <a:t>, </a:t>
            </a:r>
            <a:r>
              <a:rPr lang="en-US" altLang="zh-TW" sz="1800" kern="100" dirty="0" err="1">
                <a:effectLst/>
                <a:latin typeface="Times New Roman" panose="02020603050405020304" pitchFamily="18" charset="0"/>
                <a:ea typeface="PMingLiU" panose="02020500000000000000" pitchFamily="18" charset="-120"/>
                <a:cs typeface="Arial" panose="020B0604020202020204" pitchFamily="34" charset="0"/>
              </a:rPr>
              <a:t>YearRemodAdd</a:t>
            </a:r>
            <a:r>
              <a:rPr lang="en-US" altLang="zh-TW" sz="1800" kern="100" dirty="0">
                <a:effectLst/>
                <a:latin typeface="Times New Roman" panose="02020603050405020304" pitchFamily="18" charset="0"/>
                <a:ea typeface="PMingLiU" panose="02020500000000000000" pitchFamily="18" charset="-120"/>
                <a:cs typeface="Arial" panose="020B0604020202020204" pitchFamily="34" charset="0"/>
              </a:rPr>
              <a:t>, </a:t>
            </a:r>
            <a:r>
              <a:rPr lang="en-US" altLang="zh-TW" sz="1800" kern="100" dirty="0" err="1">
                <a:effectLst/>
                <a:latin typeface="Times New Roman" panose="02020603050405020304" pitchFamily="18" charset="0"/>
                <a:ea typeface="PMingLiU" panose="02020500000000000000" pitchFamily="18" charset="-120"/>
                <a:cs typeface="Arial" panose="020B0604020202020204" pitchFamily="34" charset="0"/>
              </a:rPr>
              <a:t>GrLivArea</a:t>
            </a:r>
            <a:r>
              <a:rPr lang="en-US" altLang="zh-TW" sz="1800" kern="100" dirty="0">
                <a:effectLst/>
                <a:latin typeface="Times New Roman" panose="02020603050405020304" pitchFamily="18" charset="0"/>
                <a:ea typeface="PMingLiU" panose="02020500000000000000" pitchFamily="18" charset="-120"/>
                <a:cs typeface="Arial" panose="020B0604020202020204" pitchFamily="34" charset="0"/>
              </a:rPr>
              <a:t>, </a:t>
            </a:r>
            <a:r>
              <a:rPr lang="en-US" altLang="zh-TW" sz="1800" kern="100" dirty="0" err="1">
                <a:effectLst/>
                <a:latin typeface="Times New Roman" panose="02020603050405020304" pitchFamily="18" charset="0"/>
                <a:ea typeface="PMingLiU" panose="02020500000000000000" pitchFamily="18" charset="-120"/>
                <a:cs typeface="Arial" panose="020B0604020202020204" pitchFamily="34" charset="0"/>
              </a:rPr>
              <a:t>MasVnrArea</a:t>
            </a:r>
            <a:r>
              <a:rPr lang="en-US" altLang="zh-TW" sz="1800" kern="100" dirty="0">
                <a:effectLst/>
                <a:latin typeface="Times New Roman" panose="02020603050405020304" pitchFamily="18" charset="0"/>
                <a:ea typeface="PMingLiU" panose="02020500000000000000" pitchFamily="18" charset="-120"/>
                <a:cs typeface="Arial" panose="020B0604020202020204" pitchFamily="34" charset="0"/>
              </a:rPr>
              <a:t>, and </a:t>
            </a:r>
            <a:r>
              <a:rPr lang="en-US" altLang="zh-TW" sz="1800" kern="100" dirty="0" err="1">
                <a:effectLst/>
                <a:latin typeface="Times New Roman" panose="02020603050405020304" pitchFamily="18" charset="0"/>
                <a:ea typeface="PMingLiU" panose="02020500000000000000" pitchFamily="18" charset="-120"/>
                <a:cs typeface="Arial" panose="020B0604020202020204" pitchFamily="34" charset="0"/>
              </a:rPr>
              <a:t>GarageArea</a:t>
            </a:r>
            <a:r>
              <a:rPr lang="en-US" altLang="zh-TW" sz="1800" kern="100" dirty="0">
                <a:effectLst/>
                <a:latin typeface="Times New Roman" panose="02020603050405020304" pitchFamily="18" charset="0"/>
                <a:ea typeface="PMingLiU" panose="02020500000000000000" pitchFamily="18" charset="-120"/>
                <a:cs typeface="Arial" panose="020B0604020202020204" pitchFamily="34" charset="0"/>
              </a:rPr>
              <a:t> are all &lt;0.001 which is significant. The P-values in </a:t>
            </a:r>
            <a:r>
              <a:rPr lang="en-US" altLang="zh-TW" sz="1800" kern="100" dirty="0" err="1">
                <a:effectLst/>
                <a:latin typeface="Times New Roman" panose="02020603050405020304" pitchFamily="18" charset="0"/>
                <a:ea typeface="PMingLiU" panose="02020500000000000000" pitchFamily="18" charset="-120"/>
                <a:cs typeface="Arial" panose="020B0604020202020204" pitchFamily="34" charset="0"/>
              </a:rPr>
              <a:t>YearBuilt</a:t>
            </a:r>
            <a:r>
              <a:rPr lang="en-US" altLang="zh-TW" sz="1800" kern="100" dirty="0">
                <a:effectLst/>
                <a:latin typeface="Times New Roman" panose="02020603050405020304" pitchFamily="18" charset="0"/>
                <a:ea typeface="PMingLiU" panose="02020500000000000000" pitchFamily="18" charset="-120"/>
                <a:cs typeface="Arial" panose="020B0604020202020204" pitchFamily="34" charset="0"/>
              </a:rPr>
              <a:t> and </a:t>
            </a:r>
            <a:r>
              <a:rPr lang="en-US" altLang="zh-TW" sz="1800" kern="100" dirty="0" err="1">
                <a:effectLst/>
                <a:latin typeface="Times New Roman" panose="02020603050405020304" pitchFamily="18" charset="0"/>
                <a:ea typeface="PMingLiU" panose="02020500000000000000" pitchFamily="18" charset="-120"/>
                <a:cs typeface="Arial" panose="020B0604020202020204" pitchFamily="34" charset="0"/>
              </a:rPr>
              <a:t>PoolArea</a:t>
            </a:r>
            <a:r>
              <a:rPr lang="en-US" altLang="zh-TW" sz="1800" kern="100" dirty="0">
                <a:effectLst/>
                <a:latin typeface="Times New Roman" panose="02020603050405020304" pitchFamily="18" charset="0"/>
                <a:ea typeface="PMingLiU" panose="02020500000000000000" pitchFamily="18" charset="-120"/>
                <a:cs typeface="Arial" panose="020B0604020202020204" pitchFamily="34" charset="0"/>
              </a:rPr>
              <a:t> are not &lt;0.001 which does not significantly affect the Y(sale price). R-squared in our model = 0.6584 which means there has 65% of the data can be explained by our model. It can be seen that there is a positive correlation between the variable with the Y(sale price). The price rises when </a:t>
            </a:r>
            <a:r>
              <a:rPr lang="en-US" altLang="zh-TW" sz="1800" kern="100" dirty="0" err="1">
                <a:effectLst/>
                <a:latin typeface="Times New Roman" panose="02020603050405020304" pitchFamily="18" charset="0"/>
                <a:ea typeface="PMingLiU" panose="02020500000000000000" pitchFamily="18" charset="-120"/>
                <a:cs typeface="Arial" panose="020B0604020202020204" pitchFamily="34" charset="0"/>
              </a:rPr>
              <a:t>LotArea</a:t>
            </a:r>
            <a:r>
              <a:rPr lang="en-US" altLang="zh-TW" sz="1800" kern="100" dirty="0">
                <a:effectLst/>
                <a:latin typeface="Times New Roman" panose="02020603050405020304" pitchFamily="18" charset="0"/>
                <a:ea typeface="PMingLiU" panose="02020500000000000000" pitchFamily="18" charset="-120"/>
                <a:cs typeface="Arial" panose="020B0604020202020204" pitchFamily="34" charset="0"/>
              </a:rPr>
              <a:t> increases and Remodel date is closer to the present.</a:t>
            </a:r>
          </a:p>
          <a:p>
            <a:pPr marL="342900" indent="-342900">
              <a:lnSpc>
                <a:spcPct val="200000"/>
              </a:lnSpc>
              <a:buAutoNum type="arabicPeriod"/>
            </a:pPr>
            <a:endParaRPr lang="en-US" altLang="zh-TW" sz="1800" kern="100" dirty="0">
              <a:effectLst/>
              <a:latin typeface="Calibri" panose="020F0502020204030204" pitchFamily="34" charset="0"/>
              <a:ea typeface="PMingLiU" panose="02020500000000000000" pitchFamily="18" charset="-120"/>
              <a:cs typeface="Arial" panose="020B0604020202020204" pitchFamily="34" charset="0"/>
            </a:endParaRPr>
          </a:p>
          <a:p>
            <a:pPr marL="342900" indent="-342900">
              <a:lnSpc>
                <a:spcPct val="200000"/>
              </a:lnSpc>
              <a:buAutoNum type="arabicPeriod"/>
            </a:pPr>
            <a:r>
              <a:rPr lang="en-US" altLang="zh-TW" sz="1800" dirty="0">
                <a:effectLst/>
                <a:latin typeface="Times New Roman" panose="02020603050405020304" pitchFamily="18" charset="0"/>
                <a:ea typeface="PMingLiU" panose="02020500000000000000" pitchFamily="18" charset="-120"/>
              </a:rPr>
              <a:t>In order to analyze this problem, we wrote code in SAS. There are 1,459 houses in the dataset, 371 houses built after 2000 and 103 of them are under 170,000. So we can accept the alternate hypothesis (Ha) that if the bid is less than $170,000, the buyer still has 27.7% probability to buy a house built after 2000. </a:t>
            </a:r>
            <a:endParaRPr lang="en-US" dirty="0"/>
          </a:p>
        </p:txBody>
      </p:sp>
      <p:sp>
        <p:nvSpPr>
          <p:cNvPr id="4" name="Slide Number Placeholder 3"/>
          <p:cNvSpPr>
            <a:spLocks noGrp="1"/>
          </p:cNvSpPr>
          <p:nvPr>
            <p:ph type="sldNum" sz="quarter" idx="5"/>
          </p:nvPr>
        </p:nvSpPr>
        <p:spPr/>
        <p:txBody>
          <a:bodyPr/>
          <a:lstStyle/>
          <a:p>
            <a:fld id="{2B04D01D-6E0E-4822-B4FC-4E7A62CA5126}" type="slidenum">
              <a:rPr lang="en-US" smtClean="0"/>
              <a:t>6</a:t>
            </a:fld>
            <a:endParaRPr lang="en-US"/>
          </a:p>
        </p:txBody>
      </p:sp>
    </p:spTree>
    <p:extLst>
      <p:ext uri="{BB962C8B-B14F-4D97-AF65-F5344CB8AC3E}">
        <p14:creationId xmlns:p14="http://schemas.microsoft.com/office/powerpoint/2010/main" val="3335868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TW" sz="1800" dirty="0">
                <a:effectLst/>
                <a:latin typeface="Times New Roman" panose="02020603050405020304" pitchFamily="18" charset="0"/>
                <a:ea typeface="PMingLiU" panose="02020500000000000000" pitchFamily="18" charset="-120"/>
                <a:cs typeface="Calibri" panose="020F0502020204030204" pitchFamily="34" charset="0"/>
              </a:rPr>
              <a:t>By listing all category’s quantities, the most popular total room number is 6 rooms not including bedrooms, the most popular number of bedrooms is 3 bathrooms. So we reject the Alternate hypothesis (Ha).</a:t>
            </a:r>
            <a:endParaRPr lang="zh-TW" altLang="zh-TW" sz="1800" dirty="0">
              <a:effectLst/>
              <a:latin typeface="Calibri" panose="020F0502020204030204" pitchFamily="34" charset="0"/>
              <a:ea typeface="PMingLiU" panose="02020500000000000000" pitchFamily="18" charset="-12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TW" sz="1800" dirty="0">
                <a:effectLst/>
                <a:latin typeface="Times New Roman" panose="02020603050405020304" pitchFamily="18" charset="0"/>
                <a:ea typeface="PMingLiU" panose="02020500000000000000" pitchFamily="18" charset="-120"/>
                <a:cs typeface="Calibri" panose="020F0502020204030204" pitchFamily="34" charset="0"/>
              </a:rPr>
              <a:t>To analyze this problem, we wrote code in SAS. The hottest time of year for house sales in Ames, Iowa is June. May and July are also very hot for sales. We can accept the Ha and suggest to any customer who wants to sell their house in Ames, Iowa, summer is the best time. </a:t>
            </a:r>
            <a:endParaRPr lang="zh-TW" altLang="zh-TW" sz="1800" dirty="0">
              <a:effectLst/>
              <a:latin typeface="Calibri" panose="020F0502020204030204" pitchFamily="34" charset="0"/>
              <a:ea typeface="PMingLiU" panose="02020500000000000000" pitchFamily="18" charset="-120"/>
            </a:endParaRPr>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2B04D01D-6E0E-4822-B4FC-4E7A62CA5126}" type="slidenum">
              <a:rPr lang="en-US" smtClean="0"/>
              <a:t>8</a:t>
            </a:fld>
            <a:endParaRPr lang="en-US"/>
          </a:p>
        </p:txBody>
      </p:sp>
    </p:spTree>
    <p:extLst>
      <p:ext uri="{BB962C8B-B14F-4D97-AF65-F5344CB8AC3E}">
        <p14:creationId xmlns:p14="http://schemas.microsoft.com/office/powerpoint/2010/main" val="40762507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800" kern="100" dirty="0">
                <a:effectLst/>
                <a:latin typeface="Times New Roman" panose="02020603050405020304" pitchFamily="18" charset="0"/>
                <a:ea typeface="PMingLiU" panose="02020500000000000000" pitchFamily="18" charset="-120"/>
                <a:cs typeface="Arial" panose="020B0604020202020204" pitchFamily="34" charset="0"/>
              </a:rPr>
              <a:t>Our research provides a direction for real estate price research, but the variables affected by real estate prices in different regions will be different. This model is suitable for Ames, Iowa, but not necessarily applicable to all of the world, and also maybe not necessarily applicable to all of America. This time there are 82 sample variables and 1,459 samples, but I think a larger sample size is needed to ensure fair representation.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800" kern="100" dirty="0">
              <a:effectLst/>
              <a:latin typeface="Times New Roman" panose="02020603050405020304" pitchFamily="18" charset="0"/>
              <a:ea typeface="PMingLiU" panose="02020500000000000000" pitchFamily="18" charset="-12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800" kern="100" dirty="0">
              <a:effectLst/>
              <a:latin typeface="Times New Roman" panose="02020603050405020304" pitchFamily="18" charset="0"/>
              <a:ea typeface="PMingLiU" panose="02020500000000000000" pitchFamily="18" charset="-12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800" kern="100" dirty="0">
                <a:effectLst/>
                <a:latin typeface="Calibri" panose="020F0502020204030204" pitchFamily="34" charset="0"/>
                <a:ea typeface="PMingLiU" panose="02020500000000000000" pitchFamily="18" charset="-120"/>
                <a:cs typeface="Arial" panose="020B0604020202020204" pitchFamily="34" charset="0"/>
              </a:rPr>
              <a:t>Unlike the medical industry or the banking industry, which require confidentiality of customer information, real estate information is publicly available on the Internet for everyone to check, such as transaction date, construction date, transaction price, location, interior decoration, etc. Information about the house itself can basically be found on various real estate websites. But we still need to avoid violations of IT ethics such as illegal use of personal data, license infringement, and exposure of individual house addresses and private information on the Internet during the research process.</a:t>
            </a:r>
            <a:r>
              <a:rPr lang="zh-TW" altLang="en-US" sz="1800" kern="100" dirty="0">
                <a:effectLst/>
                <a:latin typeface="Calibri" panose="020F0502020204030204" pitchFamily="34" charset="0"/>
                <a:ea typeface="PMingLiU" panose="02020500000000000000" pitchFamily="18" charset="-120"/>
                <a:cs typeface="Arial" panose="020B0604020202020204" pitchFamily="34" charset="0"/>
              </a:rPr>
              <a:t>。</a:t>
            </a:r>
            <a:endParaRPr lang="zh-TW" altLang="zh-TW" sz="1800" kern="100" dirty="0">
              <a:effectLst/>
              <a:latin typeface="Calibri" panose="020F0502020204030204" pitchFamily="34" charset="0"/>
              <a:ea typeface="PMingLiU" panose="02020500000000000000" pitchFamily="18" charset="-12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2B04D01D-6E0E-4822-B4FC-4E7A62CA5126}" type="slidenum">
              <a:rPr lang="en-US" smtClean="0"/>
              <a:t>10</a:t>
            </a:fld>
            <a:endParaRPr lang="en-US"/>
          </a:p>
        </p:txBody>
      </p:sp>
    </p:spTree>
    <p:extLst>
      <p:ext uri="{BB962C8B-B14F-4D97-AF65-F5344CB8AC3E}">
        <p14:creationId xmlns:p14="http://schemas.microsoft.com/office/powerpoint/2010/main" val="28258160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sz="1600" dirty="0">
                <a:solidFill>
                  <a:srgbClr val="FFFFFF"/>
                </a:solidFill>
              </a:rPr>
              <a:t>In the real estate industry, every buyer wants to buy their dream house at the lowest price, and every seller wants to sell their house at the highest price as quickly as possible. But no one can know the right price for that house. We use the housing prices dataset in Ames, Iowa to find the best model to predict the housing price. Based on the model we build, it doesn’t matter whether you are buyers, sellers, architects, planners, or real estate managers, you can get price-setting advice in this area that can be found through this research.</a:t>
            </a:r>
          </a:p>
          <a:p>
            <a:endParaRPr lang="en-US" i="0" dirty="0"/>
          </a:p>
        </p:txBody>
      </p:sp>
      <p:sp>
        <p:nvSpPr>
          <p:cNvPr id="4" name="Slide Number Placeholder 3"/>
          <p:cNvSpPr>
            <a:spLocks noGrp="1"/>
          </p:cNvSpPr>
          <p:nvPr>
            <p:ph type="sldNum" sz="quarter" idx="5"/>
          </p:nvPr>
        </p:nvSpPr>
        <p:spPr/>
        <p:txBody>
          <a:bodyPr/>
          <a:lstStyle/>
          <a:p>
            <a:fld id="{2B04D01D-6E0E-4822-B4FC-4E7A62CA5126}" type="slidenum">
              <a:rPr lang="en-US" smtClean="0"/>
              <a:t>11</a:t>
            </a:fld>
            <a:endParaRPr lang="en-US"/>
          </a:p>
        </p:txBody>
      </p:sp>
    </p:spTree>
    <p:extLst>
      <p:ext uri="{BB962C8B-B14F-4D97-AF65-F5344CB8AC3E}">
        <p14:creationId xmlns:p14="http://schemas.microsoft.com/office/powerpoint/2010/main" val="36235354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3CAC9-6F8A-4762-9331-CCC522656E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60AA30B-D0C8-4A73-AAC2-7943AE7F2A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F730362-7913-4EB8-99AD-E41D1681775F}"/>
              </a:ext>
            </a:extLst>
          </p:cNvPr>
          <p:cNvSpPr>
            <a:spLocks noGrp="1"/>
          </p:cNvSpPr>
          <p:nvPr>
            <p:ph type="dt" sz="half" idx="10"/>
          </p:nvPr>
        </p:nvSpPr>
        <p:spPr/>
        <p:txBody>
          <a:bodyPr/>
          <a:lstStyle/>
          <a:p>
            <a:fld id="{1B326716-404D-461E-804F-27A471D2461C}" type="datetimeFigureOut">
              <a:rPr lang="en-US" smtClean="0"/>
              <a:t>1/15/2023</a:t>
            </a:fld>
            <a:endParaRPr lang="en-US"/>
          </a:p>
        </p:txBody>
      </p:sp>
      <p:sp>
        <p:nvSpPr>
          <p:cNvPr id="5" name="Footer Placeholder 4">
            <a:extLst>
              <a:ext uri="{FF2B5EF4-FFF2-40B4-BE49-F238E27FC236}">
                <a16:creationId xmlns:a16="http://schemas.microsoft.com/office/drawing/2014/main" id="{A0D6C24D-9924-456F-9205-892E1C8853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7D8152-66DD-4395-8C18-7EF75A99991F}"/>
              </a:ext>
            </a:extLst>
          </p:cNvPr>
          <p:cNvSpPr>
            <a:spLocks noGrp="1"/>
          </p:cNvSpPr>
          <p:nvPr>
            <p:ph type="sldNum" sz="quarter" idx="12"/>
          </p:nvPr>
        </p:nvSpPr>
        <p:spPr/>
        <p:txBody>
          <a:bodyPr/>
          <a:lstStyle/>
          <a:p>
            <a:fld id="{50C8A6E9-2587-449E-9C0D-E37BAF26116E}" type="slidenum">
              <a:rPr lang="en-US" smtClean="0"/>
              <a:t>‹#›</a:t>
            </a:fld>
            <a:endParaRPr lang="en-US"/>
          </a:p>
        </p:txBody>
      </p:sp>
    </p:spTree>
    <p:extLst>
      <p:ext uri="{BB962C8B-B14F-4D97-AF65-F5344CB8AC3E}">
        <p14:creationId xmlns:p14="http://schemas.microsoft.com/office/powerpoint/2010/main" val="1036220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AAC6F-469A-488C-A14D-D064CF3BB9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A95E243-614C-4237-9B7B-C874F95585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C5F291-7CEC-431F-990D-6027FE8555F4}"/>
              </a:ext>
            </a:extLst>
          </p:cNvPr>
          <p:cNvSpPr>
            <a:spLocks noGrp="1"/>
          </p:cNvSpPr>
          <p:nvPr>
            <p:ph type="dt" sz="half" idx="10"/>
          </p:nvPr>
        </p:nvSpPr>
        <p:spPr/>
        <p:txBody>
          <a:bodyPr/>
          <a:lstStyle/>
          <a:p>
            <a:fld id="{1B326716-404D-461E-804F-27A471D2461C}" type="datetimeFigureOut">
              <a:rPr lang="en-US" smtClean="0"/>
              <a:t>1/15/2023</a:t>
            </a:fld>
            <a:endParaRPr lang="en-US"/>
          </a:p>
        </p:txBody>
      </p:sp>
      <p:sp>
        <p:nvSpPr>
          <p:cNvPr id="5" name="Footer Placeholder 4">
            <a:extLst>
              <a:ext uri="{FF2B5EF4-FFF2-40B4-BE49-F238E27FC236}">
                <a16:creationId xmlns:a16="http://schemas.microsoft.com/office/drawing/2014/main" id="{37BFC19F-A0E3-42D1-9C18-E76F6FEAAD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587440-3A6A-4912-81A8-A283B5FE68CC}"/>
              </a:ext>
            </a:extLst>
          </p:cNvPr>
          <p:cNvSpPr>
            <a:spLocks noGrp="1"/>
          </p:cNvSpPr>
          <p:nvPr>
            <p:ph type="sldNum" sz="quarter" idx="12"/>
          </p:nvPr>
        </p:nvSpPr>
        <p:spPr/>
        <p:txBody>
          <a:bodyPr/>
          <a:lstStyle/>
          <a:p>
            <a:fld id="{50C8A6E9-2587-449E-9C0D-E37BAF26116E}" type="slidenum">
              <a:rPr lang="en-US" smtClean="0"/>
              <a:t>‹#›</a:t>
            </a:fld>
            <a:endParaRPr lang="en-US"/>
          </a:p>
        </p:txBody>
      </p:sp>
    </p:spTree>
    <p:extLst>
      <p:ext uri="{BB962C8B-B14F-4D97-AF65-F5344CB8AC3E}">
        <p14:creationId xmlns:p14="http://schemas.microsoft.com/office/powerpoint/2010/main" val="1845463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DF59DC-6C06-4FD2-A3DE-54F5ECEE204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7026B01-3DB0-47EC-AD93-99D535EA3E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B68611-E487-4393-8F46-0E4B57CC14ED}"/>
              </a:ext>
            </a:extLst>
          </p:cNvPr>
          <p:cNvSpPr>
            <a:spLocks noGrp="1"/>
          </p:cNvSpPr>
          <p:nvPr>
            <p:ph type="dt" sz="half" idx="10"/>
          </p:nvPr>
        </p:nvSpPr>
        <p:spPr/>
        <p:txBody>
          <a:bodyPr/>
          <a:lstStyle/>
          <a:p>
            <a:fld id="{1B326716-404D-461E-804F-27A471D2461C}" type="datetimeFigureOut">
              <a:rPr lang="en-US" smtClean="0"/>
              <a:t>1/15/2023</a:t>
            </a:fld>
            <a:endParaRPr lang="en-US"/>
          </a:p>
        </p:txBody>
      </p:sp>
      <p:sp>
        <p:nvSpPr>
          <p:cNvPr id="5" name="Footer Placeholder 4">
            <a:extLst>
              <a:ext uri="{FF2B5EF4-FFF2-40B4-BE49-F238E27FC236}">
                <a16:creationId xmlns:a16="http://schemas.microsoft.com/office/drawing/2014/main" id="{F3F7E136-B9F5-46CA-9288-815F90BB48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A3BC77-5098-406C-B7B5-D82BBED2DF7A}"/>
              </a:ext>
            </a:extLst>
          </p:cNvPr>
          <p:cNvSpPr>
            <a:spLocks noGrp="1"/>
          </p:cNvSpPr>
          <p:nvPr>
            <p:ph type="sldNum" sz="quarter" idx="12"/>
          </p:nvPr>
        </p:nvSpPr>
        <p:spPr/>
        <p:txBody>
          <a:bodyPr/>
          <a:lstStyle/>
          <a:p>
            <a:fld id="{50C8A6E9-2587-449E-9C0D-E37BAF26116E}" type="slidenum">
              <a:rPr lang="en-US" smtClean="0"/>
              <a:t>‹#›</a:t>
            </a:fld>
            <a:endParaRPr lang="en-US"/>
          </a:p>
        </p:txBody>
      </p:sp>
    </p:spTree>
    <p:extLst>
      <p:ext uri="{BB962C8B-B14F-4D97-AF65-F5344CB8AC3E}">
        <p14:creationId xmlns:p14="http://schemas.microsoft.com/office/powerpoint/2010/main" val="31263815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A8B953-77C1-8F46-A9E0-53E1E9D221B2}" type="datetimeFigureOut">
              <a:rPr lang="en-US" smtClean="0"/>
              <a:t>1/15/2023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E26B44CB-EEDE-964D-AFE8-CDA368964354}"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32889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A8B953-77C1-8F46-A9E0-53E1E9D221B2}" type="datetimeFigureOut">
              <a:rPr lang="en-US" smtClean="0"/>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26B44CB-EEDE-964D-AFE8-CDA368964354}"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610954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A8B953-77C1-8F46-A9E0-53E1E9D221B2}" type="datetimeFigureOut">
              <a:rPr lang="en-US" smtClean="0"/>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26B44CB-EEDE-964D-AFE8-CDA368964354}"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314795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A8B953-77C1-8F46-A9E0-53E1E9D221B2}" type="datetimeFigureOut">
              <a:rPr lang="en-US" smtClean="0"/>
              <a:t>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26B44CB-EEDE-964D-AFE8-CDA368964354}"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235596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A8B953-77C1-8F46-A9E0-53E1E9D221B2}" type="datetimeFigureOut">
              <a:rPr lang="en-US" smtClean="0"/>
              <a:t>1/15/2023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26B44CB-EEDE-964D-AFE8-CDA368964354}"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072570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A8B953-77C1-8F46-A9E0-53E1E9D221B2}" type="datetimeFigureOut">
              <a:rPr lang="en-US" smtClean="0"/>
              <a:t>1/15/2023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26B44CB-EEDE-964D-AFE8-CDA368964354}"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305697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A8B953-77C1-8F46-A9E0-53E1E9D221B2}" type="datetimeFigureOut">
              <a:rPr lang="en-US" smtClean="0"/>
              <a:t>1/15/2023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26B44CB-EEDE-964D-AFE8-CDA368964354}" type="slidenum">
              <a:rPr lang="en-US" smtClean="0"/>
              <a:t>‹#›</a:t>
            </a:fld>
            <a:endParaRPr lang="en-US" dirty="0"/>
          </a:p>
        </p:txBody>
      </p:sp>
    </p:spTree>
    <p:extLst>
      <p:ext uri="{BB962C8B-B14F-4D97-AF65-F5344CB8AC3E}">
        <p14:creationId xmlns:p14="http://schemas.microsoft.com/office/powerpoint/2010/main" val="3368917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A8B953-77C1-8F46-A9E0-53E1E9D221B2}" type="datetimeFigureOut">
              <a:rPr lang="en-US" smtClean="0"/>
              <a:t>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26B44CB-EEDE-964D-AFE8-CDA368964354}"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52684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9094B-BD3D-41AA-8C1C-EA8583BD4B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F64C04-1BE3-48CE-AD22-73FFA7CCBB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96560B-1496-47D3-8C0E-880C656725F4}"/>
              </a:ext>
            </a:extLst>
          </p:cNvPr>
          <p:cNvSpPr>
            <a:spLocks noGrp="1"/>
          </p:cNvSpPr>
          <p:nvPr>
            <p:ph type="dt" sz="half" idx="10"/>
          </p:nvPr>
        </p:nvSpPr>
        <p:spPr/>
        <p:txBody>
          <a:bodyPr/>
          <a:lstStyle/>
          <a:p>
            <a:fld id="{1B326716-404D-461E-804F-27A471D2461C}" type="datetimeFigureOut">
              <a:rPr lang="en-US" smtClean="0"/>
              <a:t>1/15/2023</a:t>
            </a:fld>
            <a:endParaRPr lang="en-US"/>
          </a:p>
        </p:txBody>
      </p:sp>
      <p:sp>
        <p:nvSpPr>
          <p:cNvPr id="5" name="Footer Placeholder 4">
            <a:extLst>
              <a:ext uri="{FF2B5EF4-FFF2-40B4-BE49-F238E27FC236}">
                <a16:creationId xmlns:a16="http://schemas.microsoft.com/office/drawing/2014/main" id="{0640DC22-8CE8-4CAA-BE48-BB1277EAAF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94DF43-7425-4124-A67E-67D87C43D921}"/>
              </a:ext>
            </a:extLst>
          </p:cNvPr>
          <p:cNvSpPr>
            <a:spLocks noGrp="1"/>
          </p:cNvSpPr>
          <p:nvPr>
            <p:ph type="sldNum" sz="quarter" idx="12"/>
          </p:nvPr>
        </p:nvSpPr>
        <p:spPr/>
        <p:txBody>
          <a:bodyPr/>
          <a:lstStyle/>
          <a:p>
            <a:fld id="{50C8A6E9-2587-449E-9C0D-E37BAF26116E}" type="slidenum">
              <a:rPr lang="en-US" smtClean="0"/>
              <a:t>‹#›</a:t>
            </a:fld>
            <a:endParaRPr lang="en-US"/>
          </a:p>
        </p:txBody>
      </p:sp>
    </p:spTree>
    <p:extLst>
      <p:ext uri="{BB962C8B-B14F-4D97-AF65-F5344CB8AC3E}">
        <p14:creationId xmlns:p14="http://schemas.microsoft.com/office/powerpoint/2010/main" val="37917670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9EA8B953-77C1-8F46-A9E0-53E1E9D221B2}" type="datetimeFigureOut">
              <a:rPr lang="en-US" smtClean="0"/>
              <a:t>1/15/2023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E26B44CB-EEDE-964D-AFE8-CDA368964354}"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384702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A8B953-77C1-8F46-A9E0-53E1E9D221B2}" type="datetimeFigureOut">
              <a:rPr lang="en-US" smtClean="0"/>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26B44CB-EEDE-964D-AFE8-CDA368964354}"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476620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A8B953-77C1-8F46-A9E0-53E1E9D221B2}" type="datetimeFigureOut">
              <a:rPr lang="en-US" smtClean="0"/>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26B44CB-EEDE-964D-AFE8-CDA368964354}"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96772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C1446-5BD5-4C76-B050-369D23EE3E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6BFFBD6-BD3B-4C82-B169-58EB822E4B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D946B4-43FF-42A2-8234-2EF6687C8C46}"/>
              </a:ext>
            </a:extLst>
          </p:cNvPr>
          <p:cNvSpPr>
            <a:spLocks noGrp="1"/>
          </p:cNvSpPr>
          <p:nvPr>
            <p:ph type="dt" sz="half" idx="10"/>
          </p:nvPr>
        </p:nvSpPr>
        <p:spPr/>
        <p:txBody>
          <a:bodyPr/>
          <a:lstStyle/>
          <a:p>
            <a:fld id="{1B326716-404D-461E-804F-27A471D2461C}" type="datetimeFigureOut">
              <a:rPr lang="en-US" smtClean="0"/>
              <a:t>1/15/2023</a:t>
            </a:fld>
            <a:endParaRPr lang="en-US"/>
          </a:p>
        </p:txBody>
      </p:sp>
      <p:sp>
        <p:nvSpPr>
          <p:cNvPr id="5" name="Footer Placeholder 4">
            <a:extLst>
              <a:ext uri="{FF2B5EF4-FFF2-40B4-BE49-F238E27FC236}">
                <a16:creationId xmlns:a16="http://schemas.microsoft.com/office/drawing/2014/main" id="{AA2FE736-5443-4FBF-A880-9B9FC3FF46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22605D-4195-4657-951E-E4023FE436B9}"/>
              </a:ext>
            </a:extLst>
          </p:cNvPr>
          <p:cNvSpPr>
            <a:spLocks noGrp="1"/>
          </p:cNvSpPr>
          <p:nvPr>
            <p:ph type="sldNum" sz="quarter" idx="12"/>
          </p:nvPr>
        </p:nvSpPr>
        <p:spPr/>
        <p:txBody>
          <a:bodyPr/>
          <a:lstStyle/>
          <a:p>
            <a:fld id="{50C8A6E9-2587-449E-9C0D-E37BAF26116E}" type="slidenum">
              <a:rPr lang="en-US" smtClean="0"/>
              <a:t>‹#›</a:t>
            </a:fld>
            <a:endParaRPr lang="en-US"/>
          </a:p>
        </p:txBody>
      </p:sp>
    </p:spTree>
    <p:extLst>
      <p:ext uri="{BB962C8B-B14F-4D97-AF65-F5344CB8AC3E}">
        <p14:creationId xmlns:p14="http://schemas.microsoft.com/office/powerpoint/2010/main" val="1987792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893C6-FCC0-472F-AC36-0F2933E858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AD0D07-FB99-42D6-B846-FAAA4F84B4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37BF3B2-E512-4F83-9CC3-C8021CC259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9AFBA57-E9AC-4D2A-A848-D4872114FF27}"/>
              </a:ext>
            </a:extLst>
          </p:cNvPr>
          <p:cNvSpPr>
            <a:spLocks noGrp="1"/>
          </p:cNvSpPr>
          <p:nvPr>
            <p:ph type="dt" sz="half" idx="10"/>
          </p:nvPr>
        </p:nvSpPr>
        <p:spPr/>
        <p:txBody>
          <a:bodyPr/>
          <a:lstStyle/>
          <a:p>
            <a:fld id="{1B326716-404D-461E-804F-27A471D2461C}" type="datetimeFigureOut">
              <a:rPr lang="en-US" smtClean="0"/>
              <a:t>1/15/2023</a:t>
            </a:fld>
            <a:endParaRPr lang="en-US"/>
          </a:p>
        </p:txBody>
      </p:sp>
      <p:sp>
        <p:nvSpPr>
          <p:cNvPr id="6" name="Footer Placeholder 5">
            <a:extLst>
              <a:ext uri="{FF2B5EF4-FFF2-40B4-BE49-F238E27FC236}">
                <a16:creationId xmlns:a16="http://schemas.microsoft.com/office/drawing/2014/main" id="{BCC51819-2632-4D96-B38A-97358DF937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F176C5-DB21-4DF1-B760-DE4A04E3F9E1}"/>
              </a:ext>
            </a:extLst>
          </p:cNvPr>
          <p:cNvSpPr>
            <a:spLocks noGrp="1"/>
          </p:cNvSpPr>
          <p:nvPr>
            <p:ph type="sldNum" sz="quarter" idx="12"/>
          </p:nvPr>
        </p:nvSpPr>
        <p:spPr/>
        <p:txBody>
          <a:bodyPr/>
          <a:lstStyle/>
          <a:p>
            <a:fld id="{50C8A6E9-2587-449E-9C0D-E37BAF26116E}" type="slidenum">
              <a:rPr lang="en-US" smtClean="0"/>
              <a:t>‹#›</a:t>
            </a:fld>
            <a:endParaRPr lang="en-US"/>
          </a:p>
        </p:txBody>
      </p:sp>
    </p:spTree>
    <p:extLst>
      <p:ext uri="{BB962C8B-B14F-4D97-AF65-F5344CB8AC3E}">
        <p14:creationId xmlns:p14="http://schemas.microsoft.com/office/powerpoint/2010/main" val="3377669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FFD7E-52F8-4F3D-90C6-B703814751F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D8EB6C1-F2BE-4213-9192-20C2909674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83D3AC-D1DE-4FE0-9C84-FDD5E68364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F677FD9-B8A2-4508-994C-BE1B5782BB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42B0D9-3286-4332-846A-F915FEE323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AC975C-D380-4C24-B671-EA2C83F76327}"/>
              </a:ext>
            </a:extLst>
          </p:cNvPr>
          <p:cNvSpPr>
            <a:spLocks noGrp="1"/>
          </p:cNvSpPr>
          <p:nvPr>
            <p:ph type="dt" sz="half" idx="10"/>
          </p:nvPr>
        </p:nvSpPr>
        <p:spPr/>
        <p:txBody>
          <a:bodyPr/>
          <a:lstStyle/>
          <a:p>
            <a:fld id="{1B326716-404D-461E-804F-27A471D2461C}" type="datetimeFigureOut">
              <a:rPr lang="en-US" smtClean="0"/>
              <a:t>1/15/2023</a:t>
            </a:fld>
            <a:endParaRPr lang="en-US"/>
          </a:p>
        </p:txBody>
      </p:sp>
      <p:sp>
        <p:nvSpPr>
          <p:cNvPr id="8" name="Footer Placeholder 7">
            <a:extLst>
              <a:ext uri="{FF2B5EF4-FFF2-40B4-BE49-F238E27FC236}">
                <a16:creationId xmlns:a16="http://schemas.microsoft.com/office/drawing/2014/main" id="{6BBCC67B-DC47-48B3-BA92-C6C23E48C1D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AF585FC-C511-48EC-B89B-66E3119D35DF}"/>
              </a:ext>
            </a:extLst>
          </p:cNvPr>
          <p:cNvSpPr>
            <a:spLocks noGrp="1"/>
          </p:cNvSpPr>
          <p:nvPr>
            <p:ph type="sldNum" sz="quarter" idx="12"/>
          </p:nvPr>
        </p:nvSpPr>
        <p:spPr/>
        <p:txBody>
          <a:bodyPr/>
          <a:lstStyle/>
          <a:p>
            <a:fld id="{50C8A6E9-2587-449E-9C0D-E37BAF26116E}" type="slidenum">
              <a:rPr lang="en-US" smtClean="0"/>
              <a:t>‹#›</a:t>
            </a:fld>
            <a:endParaRPr lang="en-US"/>
          </a:p>
        </p:txBody>
      </p:sp>
    </p:spTree>
    <p:extLst>
      <p:ext uri="{BB962C8B-B14F-4D97-AF65-F5344CB8AC3E}">
        <p14:creationId xmlns:p14="http://schemas.microsoft.com/office/powerpoint/2010/main" val="2712267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B2033-B22F-4F37-B34F-5726264CFD9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8516E4-558E-477A-8C71-8CC66178A763}"/>
              </a:ext>
            </a:extLst>
          </p:cNvPr>
          <p:cNvSpPr>
            <a:spLocks noGrp="1"/>
          </p:cNvSpPr>
          <p:nvPr>
            <p:ph type="dt" sz="half" idx="10"/>
          </p:nvPr>
        </p:nvSpPr>
        <p:spPr/>
        <p:txBody>
          <a:bodyPr/>
          <a:lstStyle/>
          <a:p>
            <a:fld id="{1B326716-404D-461E-804F-27A471D2461C}" type="datetimeFigureOut">
              <a:rPr lang="en-US" smtClean="0"/>
              <a:t>1/15/2023</a:t>
            </a:fld>
            <a:endParaRPr lang="en-US"/>
          </a:p>
        </p:txBody>
      </p:sp>
      <p:sp>
        <p:nvSpPr>
          <p:cNvPr id="4" name="Footer Placeholder 3">
            <a:extLst>
              <a:ext uri="{FF2B5EF4-FFF2-40B4-BE49-F238E27FC236}">
                <a16:creationId xmlns:a16="http://schemas.microsoft.com/office/drawing/2014/main" id="{C4B3A280-EC62-40A0-AD18-134E62A31D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79F92A9-2245-4495-A0B1-53EC0A85980D}"/>
              </a:ext>
            </a:extLst>
          </p:cNvPr>
          <p:cNvSpPr>
            <a:spLocks noGrp="1"/>
          </p:cNvSpPr>
          <p:nvPr>
            <p:ph type="sldNum" sz="quarter" idx="12"/>
          </p:nvPr>
        </p:nvSpPr>
        <p:spPr/>
        <p:txBody>
          <a:bodyPr/>
          <a:lstStyle/>
          <a:p>
            <a:fld id="{50C8A6E9-2587-449E-9C0D-E37BAF26116E}" type="slidenum">
              <a:rPr lang="en-US" smtClean="0"/>
              <a:t>‹#›</a:t>
            </a:fld>
            <a:endParaRPr lang="en-US"/>
          </a:p>
        </p:txBody>
      </p:sp>
    </p:spTree>
    <p:extLst>
      <p:ext uri="{BB962C8B-B14F-4D97-AF65-F5344CB8AC3E}">
        <p14:creationId xmlns:p14="http://schemas.microsoft.com/office/powerpoint/2010/main" val="3390150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4DB4A6-0D31-49B9-B696-AD04CB034D48}"/>
              </a:ext>
            </a:extLst>
          </p:cNvPr>
          <p:cNvSpPr>
            <a:spLocks noGrp="1"/>
          </p:cNvSpPr>
          <p:nvPr>
            <p:ph type="dt" sz="half" idx="10"/>
          </p:nvPr>
        </p:nvSpPr>
        <p:spPr/>
        <p:txBody>
          <a:bodyPr/>
          <a:lstStyle/>
          <a:p>
            <a:fld id="{1B326716-404D-461E-804F-27A471D2461C}" type="datetimeFigureOut">
              <a:rPr lang="en-US" smtClean="0"/>
              <a:t>1/15/2023</a:t>
            </a:fld>
            <a:endParaRPr lang="en-US"/>
          </a:p>
        </p:txBody>
      </p:sp>
      <p:sp>
        <p:nvSpPr>
          <p:cNvPr id="3" name="Footer Placeholder 2">
            <a:extLst>
              <a:ext uri="{FF2B5EF4-FFF2-40B4-BE49-F238E27FC236}">
                <a16:creationId xmlns:a16="http://schemas.microsoft.com/office/drawing/2014/main" id="{E9B21F40-994A-47ED-A650-2C87FCF09E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CE687D0-09C8-4390-99EF-78304690CFFB}"/>
              </a:ext>
            </a:extLst>
          </p:cNvPr>
          <p:cNvSpPr>
            <a:spLocks noGrp="1"/>
          </p:cNvSpPr>
          <p:nvPr>
            <p:ph type="sldNum" sz="quarter" idx="12"/>
          </p:nvPr>
        </p:nvSpPr>
        <p:spPr/>
        <p:txBody>
          <a:bodyPr/>
          <a:lstStyle/>
          <a:p>
            <a:fld id="{50C8A6E9-2587-449E-9C0D-E37BAF26116E}" type="slidenum">
              <a:rPr lang="en-US" smtClean="0"/>
              <a:t>‹#›</a:t>
            </a:fld>
            <a:endParaRPr lang="en-US"/>
          </a:p>
        </p:txBody>
      </p:sp>
    </p:spTree>
    <p:extLst>
      <p:ext uri="{BB962C8B-B14F-4D97-AF65-F5344CB8AC3E}">
        <p14:creationId xmlns:p14="http://schemas.microsoft.com/office/powerpoint/2010/main" val="3396994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96F4A-306A-4581-9499-C0DA182821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F0749E6-9BF7-48D7-A552-2083331C25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E142C09-88D9-4DF7-86B3-B0731B6DC9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9BF766-E7CD-441C-BBB2-C5AFFDC7CFBD}"/>
              </a:ext>
            </a:extLst>
          </p:cNvPr>
          <p:cNvSpPr>
            <a:spLocks noGrp="1"/>
          </p:cNvSpPr>
          <p:nvPr>
            <p:ph type="dt" sz="half" idx="10"/>
          </p:nvPr>
        </p:nvSpPr>
        <p:spPr/>
        <p:txBody>
          <a:bodyPr/>
          <a:lstStyle/>
          <a:p>
            <a:fld id="{1B326716-404D-461E-804F-27A471D2461C}" type="datetimeFigureOut">
              <a:rPr lang="en-US" smtClean="0"/>
              <a:t>1/15/2023</a:t>
            </a:fld>
            <a:endParaRPr lang="en-US"/>
          </a:p>
        </p:txBody>
      </p:sp>
      <p:sp>
        <p:nvSpPr>
          <p:cNvPr id="6" name="Footer Placeholder 5">
            <a:extLst>
              <a:ext uri="{FF2B5EF4-FFF2-40B4-BE49-F238E27FC236}">
                <a16:creationId xmlns:a16="http://schemas.microsoft.com/office/drawing/2014/main" id="{8EBEB41E-E38A-450C-8417-5BE7B041A6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60F556-EBE5-4D06-A088-21874947F91B}"/>
              </a:ext>
            </a:extLst>
          </p:cNvPr>
          <p:cNvSpPr>
            <a:spLocks noGrp="1"/>
          </p:cNvSpPr>
          <p:nvPr>
            <p:ph type="sldNum" sz="quarter" idx="12"/>
          </p:nvPr>
        </p:nvSpPr>
        <p:spPr/>
        <p:txBody>
          <a:bodyPr/>
          <a:lstStyle/>
          <a:p>
            <a:fld id="{50C8A6E9-2587-449E-9C0D-E37BAF26116E}" type="slidenum">
              <a:rPr lang="en-US" smtClean="0"/>
              <a:t>‹#›</a:t>
            </a:fld>
            <a:endParaRPr lang="en-US"/>
          </a:p>
        </p:txBody>
      </p:sp>
    </p:spTree>
    <p:extLst>
      <p:ext uri="{BB962C8B-B14F-4D97-AF65-F5344CB8AC3E}">
        <p14:creationId xmlns:p14="http://schemas.microsoft.com/office/powerpoint/2010/main" val="4123780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2F075-2075-4602-B606-417AC385B0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A22D897-D328-4A58-A43D-D2DB25C3B4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12CF9EF-4263-4D35-BB2B-7CB6CE325C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5A6C91-F2D3-4819-A23D-8AAF4BE41BD0}"/>
              </a:ext>
            </a:extLst>
          </p:cNvPr>
          <p:cNvSpPr>
            <a:spLocks noGrp="1"/>
          </p:cNvSpPr>
          <p:nvPr>
            <p:ph type="dt" sz="half" idx="10"/>
          </p:nvPr>
        </p:nvSpPr>
        <p:spPr/>
        <p:txBody>
          <a:bodyPr/>
          <a:lstStyle/>
          <a:p>
            <a:fld id="{1B326716-404D-461E-804F-27A471D2461C}" type="datetimeFigureOut">
              <a:rPr lang="en-US" smtClean="0"/>
              <a:t>1/15/2023</a:t>
            </a:fld>
            <a:endParaRPr lang="en-US"/>
          </a:p>
        </p:txBody>
      </p:sp>
      <p:sp>
        <p:nvSpPr>
          <p:cNvPr id="6" name="Footer Placeholder 5">
            <a:extLst>
              <a:ext uri="{FF2B5EF4-FFF2-40B4-BE49-F238E27FC236}">
                <a16:creationId xmlns:a16="http://schemas.microsoft.com/office/drawing/2014/main" id="{41487EFC-2D90-453A-A956-9B30DDFA3C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4A051-7CE8-49B5-AE8C-1494D2479B71}"/>
              </a:ext>
            </a:extLst>
          </p:cNvPr>
          <p:cNvSpPr>
            <a:spLocks noGrp="1"/>
          </p:cNvSpPr>
          <p:nvPr>
            <p:ph type="sldNum" sz="quarter" idx="12"/>
          </p:nvPr>
        </p:nvSpPr>
        <p:spPr/>
        <p:txBody>
          <a:bodyPr/>
          <a:lstStyle/>
          <a:p>
            <a:fld id="{50C8A6E9-2587-449E-9C0D-E37BAF26116E}" type="slidenum">
              <a:rPr lang="en-US" smtClean="0"/>
              <a:t>‹#›</a:t>
            </a:fld>
            <a:endParaRPr lang="en-US"/>
          </a:p>
        </p:txBody>
      </p:sp>
    </p:spTree>
    <p:extLst>
      <p:ext uri="{BB962C8B-B14F-4D97-AF65-F5344CB8AC3E}">
        <p14:creationId xmlns:p14="http://schemas.microsoft.com/office/powerpoint/2010/main" val="2302215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FA3B8C-8D5D-43B1-A43C-34D6B34D18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BBF14C5-5126-442A-86F1-605F9F434C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0383A7-981D-43CD-AC4F-A9795921E2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326716-404D-461E-804F-27A471D2461C}" type="datetimeFigureOut">
              <a:rPr lang="en-US" smtClean="0"/>
              <a:t>1/15/2023</a:t>
            </a:fld>
            <a:endParaRPr lang="en-US"/>
          </a:p>
        </p:txBody>
      </p:sp>
      <p:sp>
        <p:nvSpPr>
          <p:cNvPr id="5" name="Footer Placeholder 4">
            <a:extLst>
              <a:ext uri="{FF2B5EF4-FFF2-40B4-BE49-F238E27FC236}">
                <a16:creationId xmlns:a16="http://schemas.microsoft.com/office/drawing/2014/main" id="{928C4D61-F36E-40DE-AA89-018389ED3B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F77E1C8-4750-4401-8FCC-FE2B2D0AE8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C8A6E9-2587-449E-9C0D-E37BAF26116E}" type="slidenum">
              <a:rPr lang="en-US" smtClean="0"/>
              <a:t>‹#›</a:t>
            </a:fld>
            <a:endParaRPr lang="en-US"/>
          </a:p>
        </p:txBody>
      </p:sp>
    </p:spTree>
    <p:extLst>
      <p:ext uri="{BB962C8B-B14F-4D97-AF65-F5344CB8AC3E}">
        <p14:creationId xmlns:p14="http://schemas.microsoft.com/office/powerpoint/2010/main" val="2562679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EA8B953-77C1-8F46-A9E0-53E1E9D221B2}" type="datetimeFigureOut">
              <a:rPr lang="en-US" smtClean="0"/>
              <a:t>1/15/2023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26B44CB-EEDE-964D-AFE8-CDA368964354}" type="slidenum">
              <a:rPr lang="en-US" smtClean="0"/>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63238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9.png"/><Relationship Id="rId7" Type="http://schemas.openxmlformats.org/officeDocument/2006/relationships/diagramColors" Target="../diagrams/colors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 Id="rId9"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10" Type="http://schemas.openxmlformats.org/officeDocument/2006/relationships/image" Target="../media/image33.png"/><Relationship Id="rId4" Type="http://schemas.openxmlformats.org/officeDocument/2006/relationships/diagramLayout" Target="../diagrams/layout4.xml"/><Relationship Id="rId9" Type="http://schemas.openxmlformats.org/officeDocument/2006/relationships/image" Target="../media/image32.png"/></Relationships>
</file>

<file path=ppt/slides/_rels/slide9.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3" name="Rectangle 7">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5" name="Picture 9">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7" name="Straight Connector 11">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13">
            <a:extLst>
              <a:ext uri="{FF2B5EF4-FFF2-40B4-BE49-F238E27FC236}">
                <a16:creationId xmlns:a16="http://schemas.microsoft.com/office/drawing/2014/main" id="{14C12901-9FCC-461E-A64A-89B4791235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9" name="Rectangle 15">
            <a:extLst>
              <a:ext uri="{FF2B5EF4-FFF2-40B4-BE49-F238E27FC236}">
                <a16:creationId xmlns:a16="http://schemas.microsoft.com/office/drawing/2014/main" id="{FD6EDB49-211E-499D-9A08-6C5FF3D06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17">
            <a:extLst>
              <a:ext uri="{FF2B5EF4-FFF2-40B4-BE49-F238E27FC236}">
                <a16:creationId xmlns:a16="http://schemas.microsoft.com/office/drawing/2014/main" id="{38F9F37E-D3CF-4F3D-96C2-25307819D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1" name="Rectangle 19">
            <a:extLst>
              <a:ext uri="{FF2B5EF4-FFF2-40B4-BE49-F238E27FC236}">
                <a16:creationId xmlns:a16="http://schemas.microsoft.com/office/drawing/2014/main" id="{C5FFF17D-767C-40E7-8C89-962F1F54B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69F39E1-619D-4D9E-8823-8BD8CC320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lt1"/>
          </a:fillRef>
          <a:effectRef idx="2">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8C53F47-DF50-454F-A5A6-6B969748D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noFill/>
          <a:ln>
            <a:solidFill>
              <a:srgbClr val="4545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59C654-D5C6-324A-A0DF-FA80BC8268DE}"/>
              </a:ext>
            </a:extLst>
          </p:cNvPr>
          <p:cNvSpPr>
            <a:spLocks noGrp="1"/>
          </p:cNvSpPr>
          <p:nvPr>
            <p:ph type="ctrTitle"/>
          </p:nvPr>
        </p:nvSpPr>
        <p:spPr>
          <a:xfrm>
            <a:off x="1451579" y="1376053"/>
            <a:ext cx="9405891" cy="1002990"/>
          </a:xfrm>
        </p:spPr>
        <p:txBody>
          <a:bodyPr vert="horz" lIns="91440" tIns="45720" rIns="91440" bIns="45720" rtlCol="0" anchor="ctr">
            <a:normAutofit/>
          </a:bodyPr>
          <a:lstStyle/>
          <a:p>
            <a:r>
              <a:rPr lang="en-US" sz="3200" b="0" i="0" kern="1200" cap="all">
                <a:solidFill>
                  <a:schemeClr val="tx1"/>
                </a:solidFill>
                <a:effectLst/>
                <a:latin typeface="+mj-lt"/>
                <a:ea typeface="+mj-ea"/>
                <a:cs typeface="+mj-cs"/>
              </a:rPr>
              <a:t>Module 8: MILEStone</a:t>
            </a:r>
            <a:endParaRPr lang="en-US" sz="3200" b="0" i="0" kern="1200" cap="all" dirty="0">
              <a:solidFill>
                <a:schemeClr val="tx1"/>
              </a:solidFill>
              <a:effectLst/>
              <a:latin typeface="+mj-lt"/>
              <a:ea typeface="+mj-ea"/>
              <a:cs typeface="+mj-cs"/>
            </a:endParaRPr>
          </a:p>
        </p:txBody>
      </p:sp>
      <p:sp>
        <p:nvSpPr>
          <p:cNvPr id="3" name="Subtitle 2">
            <a:extLst>
              <a:ext uri="{FF2B5EF4-FFF2-40B4-BE49-F238E27FC236}">
                <a16:creationId xmlns:a16="http://schemas.microsoft.com/office/drawing/2014/main" id="{9047BC99-4FEB-1D40-BF7B-E990A3AEA5E5}"/>
              </a:ext>
            </a:extLst>
          </p:cNvPr>
          <p:cNvSpPr>
            <a:spLocks noGrp="1"/>
          </p:cNvSpPr>
          <p:nvPr>
            <p:ph type="subTitle" idx="1"/>
          </p:nvPr>
        </p:nvSpPr>
        <p:spPr>
          <a:xfrm>
            <a:off x="1451579" y="2464991"/>
            <a:ext cx="9405891" cy="2403571"/>
          </a:xfrm>
        </p:spPr>
        <p:txBody>
          <a:bodyPr vert="horz" lIns="91440" tIns="45720" rIns="91440" bIns="45720" rtlCol="0" anchor="t">
            <a:normAutofit/>
          </a:bodyPr>
          <a:lstStyle/>
          <a:p>
            <a:pPr indent="-228600">
              <a:buFont typeface="Arial" panose="020B0604020202020204" pitchFamily="34" charset="0"/>
              <a:buChar char="•"/>
            </a:pPr>
            <a:r>
              <a:rPr lang="en-US"/>
              <a:t>Pi</a:t>
            </a:r>
            <a:r>
              <a:rPr lang="en-US" altLang="zh-TW"/>
              <a:t>NJU Chen</a:t>
            </a:r>
            <a:endParaRPr lang="en-US"/>
          </a:p>
          <a:p>
            <a:pPr indent="-228600">
              <a:buFont typeface="Arial" panose="020B0604020202020204" pitchFamily="34" charset="0"/>
              <a:buChar char="•"/>
            </a:pPr>
            <a:r>
              <a:rPr lang="en-US"/>
              <a:t>Colorado State University Global</a:t>
            </a:r>
          </a:p>
          <a:p>
            <a:pPr indent="-228600">
              <a:buFont typeface="Arial" panose="020B0604020202020204" pitchFamily="34" charset="0"/>
              <a:buChar char="•"/>
            </a:pPr>
            <a:r>
              <a:rPr lang="en-US" altLang="zh-TW"/>
              <a:t>MIS581: Capstone: Business Intelligence and Data Analytics</a:t>
            </a:r>
          </a:p>
          <a:p>
            <a:pPr indent="-228600">
              <a:buFont typeface="Arial" panose="020B0604020202020204" pitchFamily="34" charset="0"/>
              <a:buChar char="•"/>
            </a:pPr>
            <a:r>
              <a:rPr lang="en-US" altLang="zh-TW"/>
              <a:t>Dr. Orenthio Goodwin</a:t>
            </a:r>
          </a:p>
          <a:p>
            <a:pPr indent="-228600">
              <a:buFont typeface="Arial" panose="020B0604020202020204" pitchFamily="34" charset="0"/>
              <a:buChar char="•"/>
            </a:pPr>
            <a:r>
              <a:rPr lang="en-US"/>
              <a:t>01/15/2023</a:t>
            </a:r>
          </a:p>
        </p:txBody>
      </p:sp>
      <p:pic>
        <p:nvPicPr>
          <p:cNvPr id="26" name="Picture 25">
            <a:extLst>
              <a:ext uri="{FF2B5EF4-FFF2-40B4-BE49-F238E27FC236}">
                <a16:creationId xmlns:a16="http://schemas.microsoft.com/office/drawing/2014/main" id="{6A26901A-BC62-4A3A-A07A-65E1F3DDDE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Tree>
    <p:extLst>
      <p:ext uri="{BB962C8B-B14F-4D97-AF65-F5344CB8AC3E}">
        <p14:creationId xmlns:p14="http://schemas.microsoft.com/office/powerpoint/2010/main" val="1540441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3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6F8ACDD-B12B-4826-A130-BB37FC1E1BAE}"/>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rPr>
              <a:t>Research Limits  &amp; Ethical Considerations</a:t>
            </a:r>
          </a:p>
        </p:txBody>
      </p:sp>
      <p:graphicFrame>
        <p:nvGraphicFramePr>
          <p:cNvPr id="25" name="Content Placeholder 2">
            <a:extLst>
              <a:ext uri="{FF2B5EF4-FFF2-40B4-BE49-F238E27FC236}">
                <a16:creationId xmlns:a16="http://schemas.microsoft.com/office/drawing/2014/main" id="{2F11CB91-B6D8-FC48-F653-B9072A5BD036}"/>
              </a:ext>
            </a:extLst>
          </p:cNvPr>
          <p:cNvGraphicFramePr>
            <a:graphicFrameLocks noGrp="1"/>
          </p:cNvGraphicFramePr>
          <p:nvPr>
            <p:ph idx="1"/>
            <p:extLst>
              <p:ext uri="{D42A27DB-BD31-4B8C-83A1-F6EECF244321}">
                <p14:modId xmlns:p14="http://schemas.microsoft.com/office/powerpoint/2010/main" val="48442877"/>
              </p:ext>
            </p:extLst>
          </p:nvPr>
        </p:nvGraphicFramePr>
        <p:xfrm>
          <a:off x="632085" y="2630961"/>
          <a:ext cx="10927829" cy="36894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85594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 name="Rectangle 107">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FB63A9-020E-466A-AB9E-BD90DE755B32}"/>
              </a:ext>
            </a:extLst>
          </p:cNvPr>
          <p:cNvSpPr>
            <a:spLocks noGrp="1"/>
          </p:cNvSpPr>
          <p:nvPr>
            <p:ph type="title"/>
          </p:nvPr>
        </p:nvSpPr>
        <p:spPr>
          <a:xfrm>
            <a:off x="594360" y="637125"/>
            <a:ext cx="3802276" cy="5256371"/>
          </a:xfrm>
        </p:spPr>
        <p:txBody>
          <a:bodyPr>
            <a:normAutofit/>
          </a:bodyPr>
          <a:lstStyle/>
          <a:p>
            <a:r>
              <a:rPr lang="en-US" sz="4800">
                <a:solidFill>
                  <a:schemeClr val="bg1"/>
                </a:solidFill>
              </a:rPr>
              <a:t>Conclusions</a:t>
            </a:r>
          </a:p>
        </p:txBody>
      </p:sp>
      <p:graphicFrame>
        <p:nvGraphicFramePr>
          <p:cNvPr id="117" name="Content Placeholder 2">
            <a:extLst>
              <a:ext uri="{FF2B5EF4-FFF2-40B4-BE49-F238E27FC236}">
                <a16:creationId xmlns:a16="http://schemas.microsoft.com/office/drawing/2014/main" id="{37621C7D-9DAA-79F5-C7E3-C30B89583083}"/>
              </a:ext>
            </a:extLst>
          </p:cNvPr>
          <p:cNvGraphicFramePr>
            <a:graphicFrameLocks noGrp="1"/>
          </p:cNvGraphicFramePr>
          <p:nvPr>
            <p:ph idx="1"/>
            <p:extLst>
              <p:ext uri="{D42A27DB-BD31-4B8C-83A1-F6EECF244321}">
                <p14:modId xmlns:p14="http://schemas.microsoft.com/office/powerpoint/2010/main" val="3240845140"/>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81003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CBF2D584-37F8-46D5-8EDD-B4E2571DEF7D}"/>
              </a:ext>
            </a:extLst>
          </p:cNvPr>
          <p:cNvSpPr>
            <a:spLocks noGrp="1"/>
          </p:cNvSpPr>
          <p:nvPr>
            <p:ph type="title"/>
          </p:nvPr>
        </p:nvSpPr>
        <p:spPr>
          <a:xfrm>
            <a:off x="838200" y="401221"/>
            <a:ext cx="10515600" cy="1348065"/>
          </a:xfrm>
        </p:spPr>
        <p:txBody>
          <a:bodyPr>
            <a:normAutofit/>
          </a:bodyPr>
          <a:lstStyle/>
          <a:p>
            <a:r>
              <a:rPr lang="en-US" sz="5400">
                <a:solidFill>
                  <a:srgbClr val="FFFFFF"/>
                </a:solidFill>
              </a:rPr>
              <a:t>Reference</a:t>
            </a:r>
          </a:p>
        </p:txBody>
      </p:sp>
      <p:sp>
        <p:nvSpPr>
          <p:cNvPr id="3" name="Content Placeholder 2">
            <a:extLst>
              <a:ext uri="{FF2B5EF4-FFF2-40B4-BE49-F238E27FC236}">
                <a16:creationId xmlns:a16="http://schemas.microsoft.com/office/drawing/2014/main" id="{303D0069-5921-4A72-9DCE-68BFEA00675C}"/>
              </a:ext>
            </a:extLst>
          </p:cNvPr>
          <p:cNvSpPr>
            <a:spLocks noGrp="1"/>
          </p:cNvSpPr>
          <p:nvPr>
            <p:ph idx="1"/>
          </p:nvPr>
        </p:nvSpPr>
        <p:spPr>
          <a:xfrm>
            <a:off x="838200" y="2586789"/>
            <a:ext cx="10515600" cy="3590174"/>
          </a:xfrm>
        </p:spPr>
        <p:txBody>
          <a:bodyPr>
            <a:normAutofit/>
          </a:bodyPr>
          <a:lstStyle/>
          <a:p>
            <a:pPr marL="228600"/>
            <a:r>
              <a:rPr lang="en-US" altLang="zh-TW" sz="1700" kern="100" dirty="0">
                <a:effectLst/>
                <a:latin typeface="Times New Roman" panose="02020603050405020304" pitchFamily="18" charset="0"/>
                <a:ea typeface="PMingLiU" panose="02020500000000000000" pitchFamily="18" charset="-120"/>
                <a:cs typeface="Arial" panose="020B0604020202020204" pitchFamily="34" charset="0"/>
              </a:rPr>
              <a:t>Thomas </a:t>
            </a:r>
            <a:r>
              <a:rPr lang="en-US" altLang="zh-TW" sz="1700" kern="100" dirty="0" err="1">
                <a:effectLst/>
                <a:latin typeface="Times New Roman" panose="02020603050405020304" pitchFamily="18" charset="0"/>
                <a:ea typeface="PMingLiU" panose="02020500000000000000" pitchFamily="18" charset="-120"/>
                <a:cs typeface="Arial" panose="020B0604020202020204" pitchFamily="34" charset="0"/>
              </a:rPr>
              <a:t>Barrabi</a:t>
            </a:r>
            <a:r>
              <a:rPr lang="en-US" altLang="zh-TW" sz="1700" kern="100" dirty="0">
                <a:effectLst/>
                <a:latin typeface="Times New Roman" panose="02020603050405020304" pitchFamily="18" charset="0"/>
                <a:ea typeface="PMingLiU" panose="02020500000000000000" pitchFamily="18" charset="-120"/>
                <a:cs typeface="Arial" panose="020B0604020202020204" pitchFamily="34" charset="0"/>
              </a:rPr>
              <a:t>. (2022). Economist explains why the ‘floor is coming’ for US housing market. New </a:t>
            </a:r>
            <a:r>
              <a:rPr lang="en-US" altLang="zh-TW" sz="1700" kern="100" dirty="0" err="1">
                <a:effectLst/>
                <a:latin typeface="Times New Roman" panose="02020603050405020304" pitchFamily="18" charset="0"/>
                <a:ea typeface="PMingLiU" panose="02020500000000000000" pitchFamily="18" charset="-120"/>
                <a:cs typeface="Arial" panose="020B0604020202020204" pitchFamily="34" charset="0"/>
              </a:rPr>
              <a:t>york</a:t>
            </a:r>
            <a:r>
              <a:rPr lang="en-US" altLang="zh-TW" sz="1700" kern="100" dirty="0">
                <a:effectLst/>
                <a:latin typeface="Times New Roman" panose="02020603050405020304" pitchFamily="18" charset="0"/>
                <a:ea typeface="PMingLiU" panose="02020500000000000000" pitchFamily="18" charset="-120"/>
                <a:cs typeface="Arial" panose="020B0604020202020204" pitchFamily="34" charset="0"/>
              </a:rPr>
              <a:t> post. </a:t>
            </a:r>
            <a:r>
              <a:rPr lang="en-US" altLang="zh-TW" sz="1700" kern="100" dirty="0" err="1">
                <a:effectLst/>
                <a:latin typeface="Times New Roman" panose="02020603050405020304" pitchFamily="18" charset="0"/>
                <a:ea typeface="PMingLiU" panose="02020500000000000000" pitchFamily="18" charset="-120"/>
                <a:cs typeface="Arial" panose="020B0604020202020204" pitchFamily="34" charset="0"/>
              </a:rPr>
              <a:t>Retrived</a:t>
            </a:r>
            <a:r>
              <a:rPr lang="en-US" altLang="zh-TW" sz="1700" kern="100" dirty="0">
                <a:effectLst/>
                <a:latin typeface="Times New Roman" panose="02020603050405020304" pitchFamily="18" charset="0"/>
                <a:ea typeface="PMingLiU" panose="02020500000000000000" pitchFamily="18" charset="-120"/>
                <a:cs typeface="Arial" panose="020B0604020202020204" pitchFamily="34" charset="0"/>
              </a:rPr>
              <a:t> from https://nypost.com/2022/11/17/why-the-floor-is-coming-for-us-housing-market-economist/?utm_source=url_sitebuttons&amp;utm_medium=site%20buttons&amp;utm_campaign=site%20buttons</a:t>
            </a:r>
          </a:p>
          <a:p>
            <a:pPr marL="228600"/>
            <a:r>
              <a:rPr lang="en-US" altLang="zh-TW" sz="1700" kern="100" dirty="0">
                <a:effectLst/>
                <a:latin typeface="Times New Roman" panose="02020603050405020304" pitchFamily="18" charset="0"/>
                <a:ea typeface="PMingLiU" panose="02020500000000000000" pitchFamily="18" charset="-120"/>
                <a:cs typeface="Arial" panose="020B0604020202020204" pitchFamily="34" charset="0"/>
              </a:rPr>
              <a:t>Phipps, A. G., &amp; Li, D. (2019). Calibration and evaluation of Quigley’s hybrid housing price model in Microsoft Excel. </a:t>
            </a:r>
            <a:r>
              <a:rPr lang="en-US" altLang="zh-TW" sz="1700" i="1" kern="100" dirty="0" err="1">
                <a:effectLst/>
                <a:latin typeface="Times New Roman" panose="02020603050405020304" pitchFamily="18" charset="0"/>
                <a:ea typeface="PMingLiU" panose="02020500000000000000" pitchFamily="18" charset="-120"/>
                <a:cs typeface="Arial" panose="020B0604020202020204" pitchFamily="34" charset="0"/>
              </a:rPr>
              <a:t>PloS</a:t>
            </a:r>
            <a:r>
              <a:rPr lang="en-US" altLang="zh-TW" sz="1700" i="1" kern="100" dirty="0">
                <a:effectLst/>
                <a:latin typeface="Times New Roman" panose="02020603050405020304" pitchFamily="18" charset="0"/>
                <a:ea typeface="PMingLiU" panose="02020500000000000000" pitchFamily="18" charset="-120"/>
                <a:cs typeface="Arial" panose="020B0604020202020204" pitchFamily="34" charset="0"/>
              </a:rPr>
              <a:t> One, 14</a:t>
            </a:r>
            <a:r>
              <a:rPr lang="en-US" altLang="zh-TW" sz="1700" kern="100" dirty="0">
                <a:effectLst/>
                <a:latin typeface="Times New Roman" panose="02020603050405020304" pitchFamily="18" charset="0"/>
                <a:ea typeface="PMingLiU" panose="02020500000000000000" pitchFamily="18" charset="-120"/>
                <a:cs typeface="Arial" panose="020B0604020202020204" pitchFamily="34" charset="0"/>
              </a:rPr>
              <a:t>(4), e0215954. https://doi.org/10.1371/journal.pone.0215954</a:t>
            </a:r>
          </a:p>
          <a:p>
            <a:pPr marL="228600"/>
            <a:r>
              <a:rPr lang="en-US" altLang="zh-TW" sz="1700" kern="100" dirty="0">
                <a:effectLst/>
                <a:latin typeface="Times New Roman" panose="02020603050405020304" pitchFamily="18" charset="0"/>
                <a:ea typeface="PMingLiU" panose="02020500000000000000" pitchFamily="18" charset="-120"/>
                <a:cs typeface="Arial" panose="020B0604020202020204" pitchFamily="34" charset="0"/>
              </a:rPr>
              <a:t>Li, X. (2022). Prediction and Analysis of Housing Price Based on the Generalized Linear Regression Model. </a:t>
            </a:r>
            <a:r>
              <a:rPr lang="en-US" altLang="zh-TW" sz="1700" i="1" kern="100" dirty="0">
                <a:effectLst/>
                <a:latin typeface="Times New Roman" panose="02020603050405020304" pitchFamily="18" charset="0"/>
                <a:ea typeface="PMingLiU" panose="02020500000000000000" pitchFamily="18" charset="-120"/>
                <a:cs typeface="Arial" panose="020B0604020202020204" pitchFamily="34" charset="0"/>
              </a:rPr>
              <a:t>Computational Intelligence and Neuroscience, 2022, 3590224.</a:t>
            </a:r>
            <a:r>
              <a:rPr lang="en-US" altLang="zh-TW" sz="1700" kern="100" dirty="0">
                <a:effectLst/>
                <a:latin typeface="Times New Roman" panose="02020603050405020304" pitchFamily="18" charset="0"/>
                <a:ea typeface="PMingLiU" panose="02020500000000000000" pitchFamily="18" charset="-120"/>
                <a:cs typeface="Arial" panose="020B0604020202020204" pitchFamily="34" charset="0"/>
              </a:rPr>
              <a:t> https://doi.org/10.1155/2022/3590224</a:t>
            </a:r>
            <a:endParaRPr lang="zh-TW" altLang="zh-TW" sz="1700" kern="100" dirty="0">
              <a:effectLst/>
              <a:latin typeface="Calibri" panose="020F0502020204030204" pitchFamily="34" charset="0"/>
              <a:ea typeface="PMingLiU" panose="02020500000000000000" pitchFamily="18" charset="-120"/>
              <a:cs typeface="Arial" panose="020B0604020202020204" pitchFamily="34" charset="0"/>
            </a:endParaRPr>
          </a:p>
          <a:p>
            <a:pPr marL="304800"/>
            <a:r>
              <a:rPr lang="en-US" altLang="zh-TW" sz="1700" kern="100" dirty="0">
                <a:effectLst/>
                <a:latin typeface="Times New Roman" panose="02020603050405020304" pitchFamily="18" charset="0"/>
                <a:ea typeface="PMingLiU" panose="02020500000000000000" pitchFamily="18" charset="-120"/>
                <a:cs typeface="Arial" panose="020B0604020202020204" pitchFamily="34" charset="0"/>
              </a:rPr>
              <a:t>Huh, S., &amp; Kwak, S.-J. (1997). The Choice of Functional Form and Variables in the Hedonic Price Model in Seoul. </a:t>
            </a:r>
            <a:r>
              <a:rPr lang="en-US" altLang="zh-TW" sz="1700" i="1" kern="100" dirty="0">
                <a:effectLst/>
                <a:latin typeface="Times New Roman" panose="02020603050405020304" pitchFamily="18" charset="0"/>
                <a:ea typeface="PMingLiU" panose="02020500000000000000" pitchFamily="18" charset="-120"/>
                <a:cs typeface="Arial" panose="020B0604020202020204" pitchFamily="34" charset="0"/>
              </a:rPr>
              <a:t>Urban Studies</a:t>
            </a:r>
            <a:r>
              <a:rPr lang="en-US" altLang="zh-TW" sz="1700" kern="100" dirty="0">
                <a:effectLst/>
                <a:latin typeface="Times New Roman" panose="02020603050405020304" pitchFamily="18" charset="0"/>
                <a:ea typeface="PMingLiU" panose="02020500000000000000" pitchFamily="18" charset="-120"/>
                <a:cs typeface="Arial" panose="020B0604020202020204" pitchFamily="34" charset="0"/>
              </a:rPr>
              <a:t>, 34(7), 989–998.</a:t>
            </a:r>
          </a:p>
          <a:p>
            <a:pPr marL="304800"/>
            <a:r>
              <a:rPr lang="en-US" altLang="zh-TW" sz="1700" kern="100" dirty="0" err="1">
                <a:effectLst/>
                <a:latin typeface="Times New Roman" panose="02020603050405020304" pitchFamily="18" charset="0"/>
                <a:ea typeface="PMingLiU" panose="02020500000000000000" pitchFamily="18" charset="-120"/>
                <a:cs typeface="Arial" panose="020B0604020202020204" pitchFamily="34" charset="0"/>
              </a:rPr>
              <a:t>Sheposh</a:t>
            </a:r>
            <a:r>
              <a:rPr lang="en-US" altLang="zh-TW" sz="1700" kern="100" dirty="0">
                <a:effectLst/>
                <a:latin typeface="Times New Roman" panose="02020603050405020304" pitchFamily="18" charset="0"/>
                <a:ea typeface="PMingLiU" panose="02020500000000000000" pitchFamily="18" charset="-120"/>
                <a:cs typeface="Arial" panose="020B0604020202020204" pitchFamily="34" charset="0"/>
              </a:rPr>
              <a:t>, R. (2020). Multiple regression. </a:t>
            </a:r>
            <a:r>
              <a:rPr lang="en-US" altLang="zh-TW" sz="1700" i="1" kern="100" dirty="0">
                <a:effectLst/>
                <a:latin typeface="Times New Roman" panose="02020603050405020304" pitchFamily="18" charset="0"/>
                <a:ea typeface="PMingLiU" panose="02020500000000000000" pitchFamily="18" charset="-120"/>
                <a:cs typeface="Arial" panose="020B0604020202020204" pitchFamily="34" charset="0"/>
              </a:rPr>
              <a:t>Salem Press Encyclopedia.</a:t>
            </a:r>
            <a:endParaRPr lang="zh-TW" altLang="zh-TW" sz="1700" kern="100" dirty="0">
              <a:effectLst/>
              <a:latin typeface="Calibri" panose="020F0502020204030204" pitchFamily="34" charset="0"/>
              <a:ea typeface="PMingLiU" panose="02020500000000000000" pitchFamily="18" charset="-120"/>
              <a:cs typeface="Arial" panose="020B0604020202020204" pitchFamily="34" charset="0"/>
            </a:endParaRPr>
          </a:p>
          <a:p>
            <a:endParaRPr lang="zh-TW" altLang="zh-TW" sz="1700" kern="100" dirty="0">
              <a:effectLst/>
              <a:latin typeface="Calibri" panose="020F0502020204030204" pitchFamily="34" charset="0"/>
              <a:ea typeface="PMingLiU" panose="02020500000000000000" pitchFamily="18" charset="-120"/>
              <a:cs typeface="Arial" panose="020B0604020202020204" pitchFamily="34" charset="0"/>
            </a:endParaRPr>
          </a:p>
          <a:p>
            <a:pPr marL="228600"/>
            <a:endParaRPr lang="en-US" altLang="zh-TW" sz="1700" kern="100" dirty="0">
              <a:effectLst/>
              <a:latin typeface="Times New Roman" panose="02020603050405020304" pitchFamily="18" charset="0"/>
              <a:ea typeface="PMingLiU" panose="02020500000000000000" pitchFamily="18" charset="-120"/>
              <a:cs typeface="Arial" panose="020B0604020202020204" pitchFamily="34" charset="0"/>
            </a:endParaRPr>
          </a:p>
          <a:p>
            <a:pPr marL="228600"/>
            <a:endParaRPr lang="zh-TW" altLang="zh-TW" sz="1700" kern="100" dirty="0">
              <a:effectLst/>
              <a:latin typeface="Calibri" panose="020F0502020204030204" pitchFamily="34" charset="0"/>
              <a:ea typeface="PMingLiU" panose="02020500000000000000" pitchFamily="18" charset="-120"/>
              <a:cs typeface="Arial" panose="020B0604020202020204" pitchFamily="34" charset="0"/>
            </a:endParaRPr>
          </a:p>
        </p:txBody>
      </p:sp>
    </p:spTree>
    <p:extLst>
      <p:ext uri="{BB962C8B-B14F-4D97-AF65-F5344CB8AC3E}">
        <p14:creationId xmlns:p14="http://schemas.microsoft.com/office/powerpoint/2010/main" val="2330401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96" name="Rectangle 1095">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Title 3">
            <a:extLst>
              <a:ext uri="{FF2B5EF4-FFF2-40B4-BE49-F238E27FC236}">
                <a16:creationId xmlns:a16="http://schemas.microsoft.com/office/drawing/2014/main" id="{66BD5BAE-1220-4F06-B17F-3C2CE0EAC613}"/>
              </a:ext>
            </a:extLst>
          </p:cNvPr>
          <p:cNvSpPr>
            <a:spLocks noGrp="1"/>
          </p:cNvSpPr>
          <p:nvPr>
            <p:ph type="title"/>
          </p:nvPr>
        </p:nvSpPr>
        <p:spPr>
          <a:xfrm>
            <a:off x="640080" y="325369"/>
            <a:ext cx="4368602" cy="1956841"/>
          </a:xfrm>
        </p:spPr>
        <p:txBody>
          <a:bodyPr vert="horz" lIns="91440" tIns="45720" rIns="91440" bIns="45720" rtlCol="0" anchor="b">
            <a:normAutofit/>
          </a:bodyPr>
          <a:lstStyle/>
          <a:p>
            <a:r>
              <a:rPr lang="en-US" sz="5400" kern="1200">
                <a:latin typeface="+mj-lt"/>
                <a:ea typeface="+mj-ea"/>
                <a:cs typeface="+mj-cs"/>
              </a:rPr>
              <a:t>Introduction</a:t>
            </a:r>
            <a:endParaRPr lang="en-US" sz="5400" kern="1200" dirty="0">
              <a:latin typeface="+mj-lt"/>
              <a:ea typeface="+mj-ea"/>
              <a:cs typeface="+mj-cs"/>
            </a:endParaRPr>
          </a:p>
        </p:txBody>
      </p:sp>
      <p:sp>
        <p:nvSpPr>
          <p:cNvPr id="1098"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0" name="Content Placeholder 1029">
            <a:extLst>
              <a:ext uri="{FF2B5EF4-FFF2-40B4-BE49-F238E27FC236}">
                <a16:creationId xmlns:a16="http://schemas.microsoft.com/office/drawing/2014/main" id="{4EE494C6-E11F-C09B-EECC-9EC8CB3CF7BC}"/>
              </a:ext>
            </a:extLst>
          </p:cNvPr>
          <p:cNvSpPr>
            <a:spLocks noGrp="1"/>
          </p:cNvSpPr>
          <p:nvPr>
            <p:ph idx="1"/>
          </p:nvPr>
        </p:nvSpPr>
        <p:spPr>
          <a:xfrm>
            <a:off x="640080" y="2872899"/>
            <a:ext cx="4243589" cy="3320668"/>
          </a:xfrm>
        </p:spPr>
        <p:txBody>
          <a:bodyPr vert="horz" lIns="91440" tIns="45720" rIns="91440" bIns="45720" rtlCol="0">
            <a:normAutofit/>
          </a:bodyPr>
          <a:lstStyle/>
          <a:p>
            <a:pPr marL="0" indent="0">
              <a:buNone/>
            </a:pPr>
            <a:endParaRPr lang="en-US" sz="1700"/>
          </a:p>
          <a:p>
            <a:r>
              <a:rPr lang="en-US" altLang="zh-TW" sz="1700">
                <a:effectLst/>
                <a:ea typeface="PMingLiU" panose="02020500000000000000" pitchFamily="18" charset="-120"/>
                <a:cs typeface="Calibri" panose="020F0502020204030204" pitchFamily="34" charset="0"/>
              </a:rPr>
              <a:t>The dual nature of real estate.</a:t>
            </a:r>
          </a:p>
          <a:p>
            <a:endParaRPr lang="en-US" altLang="zh-TW" sz="1700">
              <a:ea typeface="PMingLiU" panose="02020500000000000000" pitchFamily="18" charset="-120"/>
              <a:cs typeface="Calibri" panose="020F0502020204030204" pitchFamily="34" charset="0"/>
            </a:endParaRPr>
          </a:p>
          <a:p>
            <a:r>
              <a:rPr lang="en-US" altLang="zh-TW" sz="1700">
                <a:effectLst/>
                <a:ea typeface="PMingLiU" panose="02020500000000000000" pitchFamily="18" charset="-120"/>
                <a:cs typeface="Calibri" panose="020F0502020204030204" pitchFamily="34" charset="0"/>
              </a:rPr>
              <a:t>From early 2020 to late 2022, the nation's median home price ballooned by over 41% in US </a:t>
            </a:r>
            <a:r>
              <a:rPr lang="en-US" altLang="zh-TW" sz="1700">
                <a:ea typeface="PMingLiU" panose="02020500000000000000" pitchFamily="18" charset="-120"/>
                <a:cs typeface="Calibri" panose="020F0502020204030204" pitchFamily="34" charset="0"/>
              </a:rPr>
              <a:t>(Economist</a:t>
            </a:r>
            <a:r>
              <a:rPr lang="en-US" altLang="zh-TW" sz="1700">
                <a:effectLst/>
                <a:ea typeface="PMingLiU" panose="02020500000000000000" pitchFamily="18" charset="-120"/>
                <a:cs typeface="Calibri" panose="020F0502020204030204" pitchFamily="34" charset="0"/>
              </a:rPr>
              <a:t>).</a:t>
            </a:r>
          </a:p>
          <a:p>
            <a:r>
              <a:rPr lang="en-US" sz="1700">
                <a:ea typeface="PMingLiU" panose="02020500000000000000" pitchFamily="18" charset="-120"/>
                <a:cs typeface="Calibri" panose="020F0502020204030204" pitchFamily="34" charset="0"/>
              </a:rPr>
              <a:t>The dataset from the residential real estate website in Ames, Iowa.</a:t>
            </a:r>
          </a:p>
          <a:p>
            <a:r>
              <a:rPr lang="en-US" sz="1700">
                <a:ea typeface="PMingLiU" panose="02020500000000000000" pitchFamily="18" charset="-120"/>
                <a:cs typeface="Calibri" panose="020F0502020204030204" pitchFamily="34" charset="0"/>
              </a:rPr>
              <a:t>Build the model to predict the housing price.</a:t>
            </a:r>
            <a:endParaRPr lang="en-US" sz="1700" dirty="0"/>
          </a:p>
        </p:txBody>
      </p:sp>
      <p:pic>
        <p:nvPicPr>
          <p:cNvPr id="5" name="圖片 4">
            <a:extLst>
              <a:ext uri="{FF2B5EF4-FFF2-40B4-BE49-F238E27FC236}">
                <a16:creationId xmlns:a16="http://schemas.microsoft.com/office/drawing/2014/main" id="{8CF0BB87-160D-E71E-8BD3-3C51524D8D8A}"/>
              </a:ext>
            </a:extLst>
          </p:cNvPr>
          <p:cNvPicPr>
            <a:picLocks noChangeAspect="1"/>
          </p:cNvPicPr>
          <p:nvPr/>
        </p:nvPicPr>
        <p:blipFill rotWithShape="1">
          <a:blip r:embed="rId3">
            <a:extLst>
              <a:ext uri="{28A0092B-C50C-407E-A947-70E740481C1C}">
                <a14:useLocalDpi xmlns:a14="http://schemas.microsoft.com/office/drawing/2010/main" val="0"/>
              </a:ext>
            </a:extLst>
          </a:blip>
          <a:srcRect l="10772" r="22275"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4189450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F8ACDD-B12B-4826-A130-BB37FC1E1BAE}"/>
              </a:ext>
            </a:extLst>
          </p:cNvPr>
          <p:cNvSpPr>
            <a:spLocks noGrp="1"/>
          </p:cNvSpPr>
          <p:nvPr>
            <p:ph type="title"/>
          </p:nvPr>
        </p:nvSpPr>
        <p:spPr>
          <a:xfrm>
            <a:off x="686834" y="1153572"/>
            <a:ext cx="3200400" cy="4461163"/>
          </a:xfrm>
        </p:spPr>
        <p:txBody>
          <a:bodyPr>
            <a:normAutofit/>
          </a:bodyPr>
          <a:lstStyle/>
          <a:p>
            <a:r>
              <a:rPr lang="en-US">
                <a:solidFill>
                  <a:srgbClr val="FFFFFF"/>
                </a:solidFill>
              </a:rPr>
              <a:t>LITERATURE REVIEW</a:t>
            </a:r>
          </a:p>
        </p:txBody>
      </p:sp>
      <p:sp>
        <p:nvSpPr>
          <p:cNvPr id="32" name="Arc 3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3" name="Content Placeholder 2">
            <a:extLst>
              <a:ext uri="{FF2B5EF4-FFF2-40B4-BE49-F238E27FC236}">
                <a16:creationId xmlns:a16="http://schemas.microsoft.com/office/drawing/2014/main" id="{4DD00E8F-4DE8-44AF-B1E1-18D60661DD69}"/>
              </a:ext>
            </a:extLst>
          </p:cNvPr>
          <p:cNvSpPr>
            <a:spLocks noGrp="1"/>
          </p:cNvSpPr>
          <p:nvPr>
            <p:ph idx="1"/>
          </p:nvPr>
        </p:nvSpPr>
        <p:spPr>
          <a:xfrm>
            <a:off x="4447308" y="591344"/>
            <a:ext cx="6906491" cy="5585619"/>
          </a:xfrm>
        </p:spPr>
        <p:txBody>
          <a:bodyPr anchor="ctr">
            <a:normAutofit/>
          </a:bodyPr>
          <a:lstStyle/>
          <a:p>
            <a:r>
              <a:rPr lang="en-US" altLang="zh-TW"/>
              <a:t>In Phipps, A. G., &amp; Li, D’s study, they compared the hybrid price model from Quigley with the repeat sales model and the single sales hedonic model. </a:t>
            </a:r>
          </a:p>
          <a:p>
            <a:endParaRPr lang="en-US" kern="100">
              <a:latin typeface="Times New Roman" panose="02020603050405020304" pitchFamily="18" charset="0"/>
              <a:ea typeface="PMingLiU" panose="02020500000000000000" pitchFamily="18" charset="-120"/>
              <a:cs typeface="Arial" panose="020B0604020202020204" pitchFamily="34" charset="0"/>
            </a:endParaRPr>
          </a:p>
          <a:p>
            <a:r>
              <a:rPr lang="en-US"/>
              <a:t>Paper-”Prediction and Analysis of Housing Price Based on the Generalized Linear Regression Model”. </a:t>
            </a:r>
          </a:p>
          <a:p>
            <a:endParaRPr lang="en-US"/>
          </a:p>
          <a:p>
            <a:r>
              <a:rPr lang="en-US"/>
              <a:t>Study-” The Choice of Functional Form and Variables in the Hedonic Price Model in Seoul” </a:t>
            </a:r>
          </a:p>
        </p:txBody>
      </p:sp>
    </p:spTree>
    <p:extLst>
      <p:ext uri="{BB962C8B-B14F-4D97-AF65-F5344CB8AC3E}">
        <p14:creationId xmlns:p14="http://schemas.microsoft.com/office/powerpoint/2010/main" val="2315796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89D96D-F160-4192-B013-E7B7CF59C8D7}"/>
              </a:ext>
            </a:extLst>
          </p:cNvPr>
          <p:cNvSpPr>
            <a:spLocks noGrp="1"/>
          </p:cNvSpPr>
          <p:nvPr>
            <p:ph type="title"/>
          </p:nvPr>
        </p:nvSpPr>
        <p:spPr>
          <a:xfrm>
            <a:off x="594360" y="637125"/>
            <a:ext cx="3802276" cy="5256371"/>
          </a:xfrm>
        </p:spPr>
        <p:txBody>
          <a:bodyPr>
            <a:normAutofit/>
          </a:bodyPr>
          <a:lstStyle/>
          <a:p>
            <a:r>
              <a:rPr lang="en-US" sz="4800">
                <a:solidFill>
                  <a:schemeClr val="bg1"/>
                </a:solidFill>
              </a:rPr>
              <a:t>Research Questions </a:t>
            </a:r>
          </a:p>
        </p:txBody>
      </p:sp>
      <p:graphicFrame>
        <p:nvGraphicFramePr>
          <p:cNvPr id="24" name="Content Placeholder 2">
            <a:extLst>
              <a:ext uri="{FF2B5EF4-FFF2-40B4-BE49-F238E27FC236}">
                <a16:creationId xmlns:a16="http://schemas.microsoft.com/office/drawing/2014/main" id="{9FDF46EF-5F24-A63B-A345-61AE4FE2CB54}"/>
              </a:ext>
            </a:extLst>
          </p:cNvPr>
          <p:cNvGraphicFramePr>
            <a:graphicFrameLocks noGrp="1"/>
          </p:cNvGraphicFramePr>
          <p:nvPr>
            <p:ph idx="1"/>
            <p:extLst>
              <p:ext uri="{D42A27DB-BD31-4B8C-83A1-F6EECF244321}">
                <p14:modId xmlns:p14="http://schemas.microsoft.com/office/powerpoint/2010/main" val="3865252788"/>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87357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F38A7A8-DA4C-4110-ABC8-212E750AFD04}"/>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Methods </a:t>
            </a:r>
          </a:p>
        </p:txBody>
      </p:sp>
      <p:graphicFrame>
        <p:nvGraphicFramePr>
          <p:cNvPr id="5" name="Content Placeholder 2">
            <a:extLst>
              <a:ext uri="{FF2B5EF4-FFF2-40B4-BE49-F238E27FC236}">
                <a16:creationId xmlns:a16="http://schemas.microsoft.com/office/drawing/2014/main" id="{83451C97-2674-476F-64F6-8BA6E04AF82B}"/>
              </a:ext>
            </a:extLst>
          </p:cNvPr>
          <p:cNvGraphicFramePr>
            <a:graphicFrameLocks noGrp="1"/>
          </p:cNvGraphicFramePr>
          <p:nvPr>
            <p:ph idx="1"/>
            <p:extLst>
              <p:ext uri="{D42A27DB-BD31-4B8C-83A1-F6EECF244321}">
                <p14:modId xmlns:p14="http://schemas.microsoft.com/office/powerpoint/2010/main" val="395531763"/>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96028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54" name="Rectangle 1153">
            <a:extLst>
              <a:ext uri="{FF2B5EF4-FFF2-40B4-BE49-F238E27FC236}">
                <a16:creationId xmlns:a16="http://schemas.microsoft.com/office/drawing/2014/main" id="{C4E4288A-DFC8-40A2-90E5-70E851A9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56" name="Group 1155">
            <a:extLst>
              <a:ext uri="{FF2B5EF4-FFF2-40B4-BE49-F238E27FC236}">
                <a16:creationId xmlns:a16="http://schemas.microsoft.com/office/drawing/2014/main" id="{B63C2D82-D4FA-4A37-BB01-1E7B21E4FF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5199" y="634058"/>
            <a:ext cx="1128382" cy="847206"/>
            <a:chOff x="5307830" y="325570"/>
            <a:chExt cx="1128382" cy="847206"/>
          </a:xfrm>
        </p:grpSpPr>
        <p:sp>
          <p:nvSpPr>
            <p:cNvPr id="1157" name="Freeform 5">
              <a:extLst>
                <a:ext uri="{FF2B5EF4-FFF2-40B4-BE49-F238E27FC236}">
                  <a16:creationId xmlns:a16="http://schemas.microsoft.com/office/drawing/2014/main" id="{C94E7FEF-0CE9-4AC2-94BB-02230C6DC0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158" name="Freeform 5">
              <a:extLst>
                <a:ext uri="{FF2B5EF4-FFF2-40B4-BE49-F238E27FC236}">
                  <a16:creationId xmlns:a16="http://schemas.microsoft.com/office/drawing/2014/main" id="{EB546CC0-C1BC-48D2-8DA9-4B6028316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1041" name="Title 3">
            <a:extLst>
              <a:ext uri="{FF2B5EF4-FFF2-40B4-BE49-F238E27FC236}">
                <a16:creationId xmlns:a16="http://schemas.microsoft.com/office/drawing/2014/main" id="{66BD5BAE-1220-4F06-B17F-3C2CE0EAC613}"/>
              </a:ext>
            </a:extLst>
          </p:cNvPr>
          <p:cNvSpPr>
            <a:spLocks noGrp="1"/>
          </p:cNvSpPr>
          <p:nvPr>
            <p:ph type="title"/>
          </p:nvPr>
        </p:nvSpPr>
        <p:spPr>
          <a:xfrm>
            <a:off x="589848" y="1610551"/>
            <a:ext cx="3363170" cy="688242"/>
          </a:xfrm>
        </p:spPr>
        <p:txBody>
          <a:bodyPr vert="horz" lIns="91440" tIns="45720" rIns="91440" bIns="45720" rtlCol="0" anchor="b">
            <a:normAutofit/>
          </a:bodyPr>
          <a:lstStyle/>
          <a:p>
            <a:r>
              <a:rPr lang="en-US" sz="4000" kern="1200" dirty="0">
                <a:latin typeface="+mj-lt"/>
                <a:ea typeface="+mj-ea"/>
                <a:cs typeface="+mj-cs"/>
              </a:rPr>
              <a:t>Result- Q1</a:t>
            </a:r>
            <a:r>
              <a:rPr lang="en-US" sz="4000" dirty="0"/>
              <a:t>&amp;Q2</a:t>
            </a:r>
            <a:endParaRPr lang="en-US" sz="4000" kern="1200" dirty="0">
              <a:latin typeface="+mj-lt"/>
              <a:ea typeface="+mj-ea"/>
              <a:cs typeface="+mj-cs"/>
            </a:endParaRPr>
          </a:p>
        </p:txBody>
      </p:sp>
      <p:sp>
        <p:nvSpPr>
          <p:cNvPr id="1160" name="Freeform 5">
            <a:extLst>
              <a:ext uri="{FF2B5EF4-FFF2-40B4-BE49-F238E27FC236}">
                <a16:creationId xmlns:a16="http://schemas.microsoft.com/office/drawing/2014/main" id="{BD2BFF02-DF78-4F07-B176-52514E131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62174" y="1653645"/>
            <a:ext cx="4689240" cy="411502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162" name="Freeform: Shape 1161">
            <a:extLst>
              <a:ext uri="{FF2B5EF4-FFF2-40B4-BE49-F238E27FC236}">
                <a16:creationId xmlns:a16="http://schemas.microsoft.com/office/drawing/2014/main" id="{0DB06EAB-7D8C-403A-86C5-B5FD79A13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42865" y="634058"/>
            <a:ext cx="3154669" cy="2796247"/>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pic>
        <p:nvPicPr>
          <p:cNvPr id="2" name="圖片 1">
            <a:extLst>
              <a:ext uri="{FF2B5EF4-FFF2-40B4-BE49-F238E27FC236}">
                <a16:creationId xmlns:a16="http://schemas.microsoft.com/office/drawing/2014/main" id="{0989CF4E-72D9-5B50-BC00-D54BFEF8224F}"/>
              </a:ext>
            </a:extLst>
          </p:cNvPr>
          <p:cNvPicPr>
            <a:picLocks noChangeAspect="1"/>
          </p:cNvPicPr>
          <p:nvPr/>
        </p:nvPicPr>
        <p:blipFill rotWithShape="1">
          <a:blip r:embed="rId3"/>
          <a:srcRect l="13341" t="57328" r="12351"/>
          <a:stretch/>
        </p:blipFill>
        <p:spPr>
          <a:xfrm>
            <a:off x="7754756" y="2543908"/>
            <a:ext cx="3269083" cy="2274276"/>
          </a:xfrm>
          <a:prstGeom prst="rect">
            <a:avLst/>
          </a:prstGeom>
        </p:spPr>
      </p:pic>
      <p:graphicFrame>
        <p:nvGraphicFramePr>
          <p:cNvPr id="1164" name="Content Placeholder 1029">
            <a:extLst>
              <a:ext uri="{FF2B5EF4-FFF2-40B4-BE49-F238E27FC236}">
                <a16:creationId xmlns:a16="http://schemas.microsoft.com/office/drawing/2014/main" id="{DAF0A5D7-81B9-F03E-F860-F7688D89998B}"/>
              </a:ext>
            </a:extLst>
          </p:cNvPr>
          <p:cNvGraphicFramePr>
            <a:graphicFrameLocks noGrp="1"/>
          </p:cNvGraphicFramePr>
          <p:nvPr>
            <p:ph idx="1"/>
            <p:extLst>
              <p:ext uri="{D42A27DB-BD31-4B8C-83A1-F6EECF244321}">
                <p14:modId xmlns:p14="http://schemas.microsoft.com/office/powerpoint/2010/main" val="3784155239"/>
              </p:ext>
            </p:extLst>
          </p:nvPr>
        </p:nvGraphicFramePr>
        <p:xfrm>
          <a:off x="329839" y="3001108"/>
          <a:ext cx="7424917" cy="398617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3" name="圖片 2" descr="Graphical user interface, text, application&#10;&#10;Description automatically generated">
            <a:extLst>
              <a:ext uri="{FF2B5EF4-FFF2-40B4-BE49-F238E27FC236}">
                <a16:creationId xmlns:a16="http://schemas.microsoft.com/office/drawing/2014/main" id="{945A66E1-7DE2-8421-044C-770A931ED535}"/>
              </a:ext>
            </a:extLst>
          </p:cNvPr>
          <p:cNvPicPr>
            <a:picLocks noChangeAspect="1"/>
          </p:cNvPicPr>
          <p:nvPr/>
        </p:nvPicPr>
        <p:blipFill>
          <a:blip r:embed="rId9"/>
          <a:stretch>
            <a:fillRect/>
          </a:stretch>
        </p:blipFill>
        <p:spPr>
          <a:xfrm>
            <a:off x="5374021" y="799075"/>
            <a:ext cx="1580905" cy="2466212"/>
          </a:xfrm>
          <a:prstGeom prst="rect">
            <a:avLst/>
          </a:prstGeom>
        </p:spPr>
      </p:pic>
    </p:spTree>
    <p:extLst>
      <p:ext uri="{BB962C8B-B14F-4D97-AF65-F5344CB8AC3E}">
        <p14:creationId xmlns:p14="http://schemas.microsoft.com/office/powerpoint/2010/main" val="2948237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0">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2">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標題 1">
            <a:extLst>
              <a:ext uri="{FF2B5EF4-FFF2-40B4-BE49-F238E27FC236}">
                <a16:creationId xmlns:a16="http://schemas.microsoft.com/office/drawing/2014/main" id="{5A9D9D78-27D5-C856-2B26-DF49B0A30E0E}"/>
              </a:ext>
            </a:extLst>
          </p:cNvPr>
          <p:cNvSpPr>
            <a:spLocks noGrp="1"/>
          </p:cNvSpPr>
          <p:nvPr>
            <p:ph type="title"/>
          </p:nvPr>
        </p:nvSpPr>
        <p:spPr>
          <a:xfrm>
            <a:off x="767289" y="1296537"/>
            <a:ext cx="4220967" cy="1907840"/>
          </a:xfrm>
        </p:spPr>
        <p:txBody>
          <a:bodyPr anchor="b">
            <a:normAutofit/>
          </a:bodyPr>
          <a:lstStyle/>
          <a:p>
            <a:r>
              <a:rPr lang="en-US" altLang="zh-TW" sz="4800">
                <a:solidFill>
                  <a:schemeClr val="bg1"/>
                </a:solidFill>
              </a:rPr>
              <a:t>Code in Q1 &amp; Q2 </a:t>
            </a:r>
            <a:endParaRPr lang="zh-TW" altLang="en-US" sz="4800">
              <a:solidFill>
                <a:schemeClr val="bg1"/>
              </a:solidFill>
            </a:endParaRPr>
          </a:p>
        </p:txBody>
      </p:sp>
      <p:grpSp>
        <p:nvGrpSpPr>
          <p:cNvPr id="15" name="Group 14">
            <a:extLst>
              <a:ext uri="{FF2B5EF4-FFF2-40B4-BE49-F238E27FC236}">
                <a16:creationId xmlns:a16="http://schemas.microsoft.com/office/drawing/2014/main" id="{9C6E8597-0CCE-4A8A-9326-AA52691A1C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0080" y="640080"/>
            <a:ext cx="1128382" cy="847206"/>
            <a:chOff x="5307830" y="325570"/>
            <a:chExt cx="1128382" cy="847206"/>
          </a:xfrm>
        </p:grpSpPr>
        <p:sp>
          <p:nvSpPr>
            <p:cNvPr id="16" name="Freeform 5">
              <a:extLst>
                <a:ext uri="{FF2B5EF4-FFF2-40B4-BE49-F238E27FC236}">
                  <a16:creationId xmlns:a16="http://schemas.microsoft.com/office/drawing/2014/main" id="{E78FE76E-DF1D-420B-957F-8ECE93C02B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7" name="Freeform 5">
              <a:extLst>
                <a:ext uri="{FF2B5EF4-FFF2-40B4-BE49-F238E27FC236}">
                  <a16:creationId xmlns:a16="http://schemas.microsoft.com/office/drawing/2014/main" id="{CF2F61F0-9758-4DEF-AC08-7B00F04A46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pic>
        <p:nvPicPr>
          <p:cNvPr id="4" name="圖片 3">
            <a:extLst>
              <a:ext uri="{FF2B5EF4-FFF2-40B4-BE49-F238E27FC236}">
                <a16:creationId xmlns:a16="http://schemas.microsoft.com/office/drawing/2014/main" id="{A027DCA3-4439-CBE2-5F6E-7FA7EEA766A1}"/>
              </a:ext>
            </a:extLst>
          </p:cNvPr>
          <p:cNvPicPr>
            <a:picLocks noChangeAspect="1"/>
          </p:cNvPicPr>
          <p:nvPr/>
        </p:nvPicPr>
        <p:blipFill rotWithShape="1">
          <a:blip r:embed="rId2"/>
          <a:srcRect r="58828"/>
          <a:stretch/>
        </p:blipFill>
        <p:spPr>
          <a:xfrm>
            <a:off x="6456738" y="687788"/>
            <a:ext cx="4657890" cy="3309127"/>
          </a:xfrm>
          <a:prstGeom prst="rect">
            <a:avLst/>
          </a:prstGeom>
        </p:spPr>
      </p:pic>
      <p:sp>
        <p:nvSpPr>
          <p:cNvPr id="3" name="內容版面配置區 2">
            <a:extLst>
              <a:ext uri="{FF2B5EF4-FFF2-40B4-BE49-F238E27FC236}">
                <a16:creationId xmlns:a16="http://schemas.microsoft.com/office/drawing/2014/main" id="{E0CB3311-E49E-69FB-589E-C588F6D5C4B0}"/>
              </a:ext>
            </a:extLst>
          </p:cNvPr>
          <p:cNvSpPr>
            <a:spLocks noGrp="1"/>
          </p:cNvSpPr>
          <p:nvPr>
            <p:ph idx="1"/>
          </p:nvPr>
        </p:nvSpPr>
        <p:spPr>
          <a:xfrm>
            <a:off x="767290" y="3428999"/>
            <a:ext cx="4075054" cy="2741213"/>
          </a:xfrm>
        </p:spPr>
        <p:txBody>
          <a:bodyPr anchor="t">
            <a:normAutofit/>
          </a:bodyPr>
          <a:lstStyle/>
          <a:p>
            <a:endParaRPr lang="en-US" altLang="zh-TW" sz="2000">
              <a:solidFill>
                <a:schemeClr val="bg1"/>
              </a:solidFill>
            </a:endParaRPr>
          </a:p>
          <a:p>
            <a:endParaRPr lang="en-US" altLang="zh-TW" sz="2000">
              <a:solidFill>
                <a:schemeClr val="bg1"/>
              </a:solidFill>
            </a:endParaRPr>
          </a:p>
          <a:p>
            <a:endParaRPr lang="en-US" altLang="zh-TW" sz="2000">
              <a:solidFill>
                <a:schemeClr val="bg1"/>
              </a:solidFill>
            </a:endParaRPr>
          </a:p>
          <a:p>
            <a:endParaRPr lang="en-US" altLang="zh-TW" sz="2000">
              <a:solidFill>
                <a:schemeClr val="bg1"/>
              </a:solidFill>
            </a:endParaRPr>
          </a:p>
          <a:p>
            <a:endParaRPr lang="zh-TW" altLang="en-US" sz="2000">
              <a:solidFill>
                <a:schemeClr val="bg1"/>
              </a:solidFill>
            </a:endParaRPr>
          </a:p>
        </p:txBody>
      </p:sp>
      <p:pic>
        <p:nvPicPr>
          <p:cNvPr id="6" name="圖片 5">
            <a:extLst>
              <a:ext uri="{FF2B5EF4-FFF2-40B4-BE49-F238E27FC236}">
                <a16:creationId xmlns:a16="http://schemas.microsoft.com/office/drawing/2014/main" id="{37A6BF54-3E68-C3E7-8A55-4ED848F31DA1}"/>
              </a:ext>
            </a:extLst>
          </p:cNvPr>
          <p:cNvPicPr>
            <a:picLocks noChangeAspect="1"/>
          </p:cNvPicPr>
          <p:nvPr/>
        </p:nvPicPr>
        <p:blipFill rotWithShape="1">
          <a:blip r:embed="rId3"/>
          <a:srcRect t="-7967" r="16576" b="1"/>
          <a:stretch/>
        </p:blipFill>
        <p:spPr>
          <a:xfrm>
            <a:off x="5505415" y="5193803"/>
            <a:ext cx="6560537" cy="976409"/>
          </a:xfrm>
          <a:prstGeom prst="rect">
            <a:avLst/>
          </a:prstGeom>
        </p:spPr>
      </p:pic>
    </p:spTree>
    <p:extLst>
      <p:ext uri="{BB962C8B-B14F-4D97-AF65-F5344CB8AC3E}">
        <p14:creationId xmlns:p14="http://schemas.microsoft.com/office/powerpoint/2010/main" val="2133465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1" name="Title 3">
            <a:extLst>
              <a:ext uri="{FF2B5EF4-FFF2-40B4-BE49-F238E27FC236}">
                <a16:creationId xmlns:a16="http://schemas.microsoft.com/office/drawing/2014/main" id="{66BD5BAE-1220-4F06-B17F-3C2CE0EAC613}"/>
              </a:ext>
            </a:extLst>
          </p:cNvPr>
          <p:cNvSpPr>
            <a:spLocks noGrp="1"/>
          </p:cNvSpPr>
          <p:nvPr>
            <p:ph type="title"/>
          </p:nvPr>
        </p:nvSpPr>
        <p:spPr>
          <a:xfrm>
            <a:off x="302690" y="262597"/>
            <a:ext cx="4818888" cy="773254"/>
          </a:xfrm>
        </p:spPr>
        <p:txBody>
          <a:bodyPr vert="horz" lIns="91440" tIns="45720" rIns="91440" bIns="45720" rtlCol="0" anchor="b">
            <a:normAutofit fontScale="90000"/>
          </a:bodyPr>
          <a:lstStyle/>
          <a:p>
            <a:r>
              <a:rPr lang="en-US" sz="5400" kern="1200" dirty="0">
                <a:latin typeface="+mj-lt"/>
                <a:ea typeface="+mj-ea"/>
                <a:cs typeface="+mj-cs"/>
              </a:rPr>
              <a:t>Result- Q3&amp;Q4</a:t>
            </a:r>
          </a:p>
        </p:txBody>
      </p:sp>
      <p:graphicFrame>
        <p:nvGraphicFramePr>
          <p:cNvPr id="1064" name="Content Placeholder 1029">
            <a:extLst>
              <a:ext uri="{FF2B5EF4-FFF2-40B4-BE49-F238E27FC236}">
                <a16:creationId xmlns:a16="http://schemas.microsoft.com/office/drawing/2014/main" id="{E525464C-6A80-5493-E6DE-8575E5E0E087}"/>
              </a:ext>
            </a:extLst>
          </p:cNvPr>
          <p:cNvGraphicFramePr>
            <a:graphicFrameLocks noGrp="1"/>
          </p:cNvGraphicFramePr>
          <p:nvPr>
            <p:ph idx="1"/>
            <p:extLst>
              <p:ext uri="{D42A27DB-BD31-4B8C-83A1-F6EECF244321}">
                <p14:modId xmlns:p14="http://schemas.microsoft.com/office/powerpoint/2010/main" val="983789471"/>
              </p:ext>
            </p:extLst>
          </p:nvPr>
        </p:nvGraphicFramePr>
        <p:xfrm>
          <a:off x="726831" y="1035851"/>
          <a:ext cx="10996246" cy="28796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 name="圖片 1">
            <a:extLst>
              <a:ext uri="{FF2B5EF4-FFF2-40B4-BE49-F238E27FC236}">
                <a16:creationId xmlns:a16="http://schemas.microsoft.com/office/drawing/2014/main" id="{CB9FDA42-4C23-763D-1AEF-EBE2CF1A2B5C}"/>
              </a:ext>
            </a:extLst>
          </p:cNvPr>
          <p:cNvPicPr>
            <a:picLocks noChangeAspect="1"/>
          </p:cNvPicPr>
          <p:nvPr/>
        </p:nvPicPr>
        <p:blipFill>
          <a:blip r:embed="rId8"/>
          <a:stretch>
            <a:fillRect/>
          </a:stretch>
        </p:blipFill>
        <p:spPr>
          <a:xfrm>
            <a:off x="8209674" y="2882582"/>
            <a:ext cx="1905734" cy="3612360"/>
          </a:xfrm>
          <a:prstGeom prst="rect">
            <a:avLst/>
          </a:prstGeom>
        </p:spPr>
      </p:pic>
      <p:pic>
        <p:nvPicPr>
          <p:cNvPr id="3" name="圖片 2">
            <a:extLst>
              <a:ext uri="{FF2B5EF4-FFF2-40B4-BE49-F238E27FC236}">
                <a16:creationId xmlns:a16="http://schemas.microsoft.com/office/drawing/2014/main" id="{743A3EAE-AA40-5F5F-1D1D-25FD5EF61565}"/>
              </a:ext>
            </a:extLst>
          </p:cNvPr>
          <p:cNvPicPr>
            <a:picLocks noChangeAspect="1"/>
          </p:cNvPicPr>
          <p:nvPr/>
        </p:nvPicPr>
        <p:blipFill>
          <a:blip r:embed="rId9"/>
          <a:stretch>
            <a:fillRect/>
          </a:stretch>
        </p:blipFill>
        <p:spPr>
          <a:xfrm>
            <a:off x="937846" y="4775420"/>
            <a:ext cx="6267368" cy="859610"/>
          </a:xfrm>
          <a:prstGeom prst="rect">
            <a:avLst/>
          </a:prstGeom>
        </p:spPr>
      </p:pic>
      <p:pic>
        <p:nvPicPr>
          <p:cNvPr id="4" name="圖片 3">
            <a:extLst>
              <a:ext uri="{FF2B5EF4-FFF2-40B4-BE49-F238E27FC236}">
                <a16:creationId xmlns:a16="http://schemas.microsoft.com/office/drawing/2014/main" id="{E6C02CA9-A457-EB35-B380-A4C2691BE2D3}"/>
              </a:ext>
            </a:extLst>
          </p:cNvPr>
          <p:cNvPicPr>
            <a:picLocks noChangeAspect="1"/>
          </p:cNvPicPr>
          <p:nvPr/>
        </p:nvPicPr>
        <p:blipFill>
          <a:blip r:embed="rId10"/>
          <a:stretch>
            <a:fillRect/>
          </a:stretch>
        </p:blipFill>
        <p:spPr>
          <a:xfrm>
            <a:off x="1345136" y="3444311"/>
            <a:ext cx="5030757" cy="1244451"/>
          </a:xfrm>
          <a:prstGeom prst="rect">
            <a:avLst/>
          </a:prstGeom>
        </p:spPr>
      </p:pic>
    </p:spTree>
    <p:extLst>
      <p:ext uri="{BB962C8B-B14F-4D97-AF65-F5344CB8AC3E}">
        <p14:creationId xmlns:p14="http://schemas.microsoft.com/office/powerpoint/2010/main" val="1591509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88ED33E-5214-4DAB-A464-1BA14B7A4D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raphic 12">
            <a:extLst>
              <a:ext uri="{FF2B5EF4-FFF2-40B4-BE49-F238E27FC236}">
                <a16:creationId xmlns:a16="http://schemas.microsoft.com/office/drawing/2014/main" id="{4741521E-DC76-41B9-8A47-448CD4F9FA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346791" y="-3369132"/>
            <a:ext cx="5486400" cy="12224665"/>
          </a:xfrm>
          <a:prstGeom prst="rect">
            <a:avLst/>
          </a:prstGeom>
        </p:spPr>
      </p:pic>
      <p:sp>
        <p:nvSpPr>
          <p:cNvPr id="2" name="標題 1">
            <a:extLst>
              <a:ext uri="{FF2B5EF4-FFF2-40B4-BE49-F238E27FC236}">
                <a16:creationId xmlns:a16="http://schemas.microsoft.com/office/drawing/2014/main" id="{5A9D9D78-27D5-C856-2B26-DF49B0A30E0E}"/>
              </a:ext>
            </a:extLst>
          </p:cNvPr>
          <p:cNvSpPr>
            <a:spLocks noGrp="1"/>
          </p:cNvSpPr>
          <p:nvPr>
            <p:ph type="title"/>
          </p:nvPr>
        </p:nvSpPr>
        <p:spPr>
          <a:xfrm>
            <a:off x="1403632" y="184336"/>
            <a:ext cx="9283781" cy="1405965"/>
          </a:xfrm>
        </p:spPr>
        <p:txBody>
          <a:bodyPr vert="horz" lIns="91440" tIns="45720" rIns="91440" bIns="45720" rtlCol="0" anchor="b">
            <a:normAutofit/>
          </a:bodyPr>
          <a:lstStyle/>
          <a:p>
            <a:pPr algn="ctr"/>
            <a:r>
              <a:rPr lang="en-US" altLang="zh-TW" sz="5000" kern="1200">
                <a:solidFill>
                  <a:schemeClr val="tx1"/>
                </a:solidFill>
                <a:latin typeface="+mj-lt"/>
                <a:ea typeface="+mj-ea"/>
                <a:cs typeface="+mj-cs"/>
              </a:rPr>
              <a:t>Code in Q3 &amp; Q4 </a:t>
            </a:r>
          </a:p>
        </p:txBody>
      </p:sp>
      <p:pic>
        <p:nvPicPr>
          <p:cNvPr id="5" name="圖片 4">
            <a:extLst>
              <a:ext uri="{FF2B5EF4-FFF2-40B4-BE49-F238E27FC236}">
                <a16:creationId xmlns:a16="http://schemas.microsoft.com/office/drawing/2014/main" id="{E73CE2AC-8E75-0BDC-830A-ACA8F265E8C5}"/>
              </a:ext>
            </a:extLst>
          </p:cNvPr>
          <p:cNvPicPr>
            <a:picLocks noChangeAspect="1"/>
          </p:cNvPicPr>
          <p:nvPr/>
        </p:nvPicPr>
        <p:blipFill rotWithShape="1">
          <a:blip r:embed="rId4"/>
          <a:srcRect r="3251" b="4"/>
          <a:stretch/>
        </p:blipFill>
        <p:spPr>
          <a:xfrm>
            <a:off x="-1082" y="3056307"/>
            <a:ext cx="4076982" cy="3118224"/>
          </a:xfrm>
          <a:prstGeom prst="rect">
            <a:avLst/>
          </a:prstGeom>
        </p:spPr>
      </p:pic>
      <p:pic>
        <p:nvPicPr>
          <p:cNvPr id="6" name="圖片 5">
            <a:extLst>
              <a:ext uri="{FF2B5EF4-FFF2-40B4-BE49-F238E27FC236}">
                <a16:creationId xmlns:a16="http://schemas.microsoft.com/office/drawing/2014/main" id="{4A2BF502-10F5-116B-1337-86DEF22CEC5B}"/>
              </a:ext>
            </a:extLst>
          </p:cNvPr>
          <p:cNvPicPr>
            <a:picLocks noChangeAspect="1"/>
          </p:cNvPicPr>
          <p:nvPr/>
        </p:nvPicPr>
        <p:blipFill rotWithShape="1">
          <a:blip r:embed="rId5">
            <a:extLst>
              <a:ext uri="{28A0092B-C50C-407E-A947-70E740481C1C}">
                <a14:useLocalDpi xmlns:a14="http://schemas.microsoft.com/office/drawing/2010/main" val="0"/>
              </a:ext>
            </a:extLst>
          </a:blip>
          <a:srcRect r="67715"/>
          <a:stretch/>
        </p:blipFill>
        <p:spPr bwMode="auto">
          <a:xfrm>
            <a:off x="4075834" y="3056427"/>
            <a:ext cx="4067391" cy="3118104"/>
          </a:xfrm>
          <a:prstGeom prst="rect">
            <a:avLst/>
          </a:prstGeom>
          <a:noFill/>
        </p:spPr>
      </p:pic>
      <p:pic>
        <p:nvPicPr>
          <p:cNvPr id="4" name="內容版面配置區 3">
            <a:extLst>
              <a:ext uri="{FF2B5EF4-FFF2-40B4-BE49-F238E27FC236}">
                <a16:creationId xmlns:a16="http://schemas.microsoft.com/office/drawing/2014/main" id="{2CE114B4-2368-50ED-E6E5-7071AE6A1190}"/>
              </a:ext>
            </a:extLst>
          </p:cNvPr>
          <p:cNvPicPr>
            <a:picLocks noGrp="1" noChangeAspect="1"/>
          </p:cNvPicPr>
          <p:nvPr>
            <p:ph idx="1"/>
          </p:nvPr>
        </p:nvPicPr>
        <p:blipFill rotWithShape="1">
          <a:blip r:embed="rId6"/>
          <a:srcRect r="31192" b="2"/>
          <a:stretch/>
        </p:blipFill>
        <p:spPr>
          <a:xfrm>
            <a:off x="8134936" y="3056427"/>
            <a:ext cx="4067391" cy="3118104"/>
          </a:xfrm>
          <a:prstGeom prst="rect">
            <a:avLst/>
          </a:prstGeom>
        </p:spPr>
      </p:pic>
      <p:sp>
        <p:nvSpPr>
          <p:cNvPr id="18" name="Rectangle 14">
            <a:extLst>
              <a:ext uri="{FF2B5EF4-FFF2-40B4-BE49-F238E27FC236}">
                <a16:creationId xmlns:a16="http://schemas.microsoft.com/office/drawing/2014/main" id="{952312FD-2D16-4410-865E-B7AF8A5E5F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73128" y="6172201"/>
            <a:ext cx="118872"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56283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1123</TotalTime>
  <Words>2635</Words>
  <Application>Microsoft Office PowerPoint</Application>
  <PresentationFormat>寬螢幕</PresentationFormat>
  <Paragraphs>112</Paragraphs>
  <Slides>12</Slides>
  <Notes>9</Notes>
  <HiddenSlides>0</HiddenSlides>
  <MMClips>0</MMClips>
  <ScaleCrop>false</ScaleCrop>
  <HeadingPairs>
    <vt:vector size="6" baseType="variant">
      <vt:variant>
        <vt:lpstr>使用字型</vt:lpstr>
      </vt:variant>
      <vt:variant>
        <vt:i4>7</vt:i4>
      </vt:variant>
      <vt:variant>
        <vt:lpstr>佈景主題</vt:lpstr>
      </vt:variant>
      <vt:variant>
        <vt:i4>2</vt:i4>
      </vt:variant>
      <vt:variant>
        <vt:lpstr>投影片標題</vt:lpstr>
      </vt:variant>
      <vt:variant>
        <vt:i4>12</vt:i4>
      </vt:variant>
    </vt:vector>
  </HeadingPairs>
  <TitlesOfParts>
    <vt:vector size="21" baseType="lpstr">
      <vt:lpstr>Helvetica Neue</vt:lpstr>
      <vt:lpstr>Arial</vt:lpstr>
      <vt:lpstr>Calibri</vt:lpstr>
      <vt:lpstr>Calibri Light</vt:lpstr>
      <vt:lpstr>Cambria Math</vt:lpstr>
      <vt:lpstr>Gill Sans MT</vt:lpstr>
      <vt:lpstr>Times New Roman</vt:lpstr>
      <vt:lpstr>Office Theme</vt:lpstr>
      <vt:lpstr>Gallery</vt:lpstr>
      <vt:lpstr>Module 8: MILEStone</vt:lpstr>
      <vt:lpstr>Introduction</vt:lpstr>
      <vt:lpstr>LITERATURE REVIEW</vt:lpstr>
      <vt:lpstr>Research Questions </vt:lpstr>
      <vt:lpstr>Methods </vt:lpstr>
      <vt:lpstr>Result- Q1&amp;Q2</vt:lpstr>
      <vt:lpstr>Code in Q1 &amp; Q2 </vt:lpstr>
      <vt:lpstr>Result- Q3&amp;Q4</vt:lpstr>
      <vt:lpstr>Code in Q3 &amp; Q4 </vt:lpstr>
      <vt:lpstr>Research Limits  &amp; Ethical Considerations</vt:lpstr>
      <vt:lpstr>Conclusions</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YuLiang Lin</dc:creator>
  <cp:lastModifiedBy>Natalie Lin</cp:lastModifiedBy>
  <cp:revision>36</cp:revision>
  <dcterms:created xsi:type="dcterms:W3CDTF">2022-09-30T21:27:58Z</dcterms:created>
  <dcterms:modified xsi:type="dcterms:W3CDTF">2023-01-16T02:01:20Z</dcterms:modified>
</cp:coreProperties>
</file>