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Sniglet" charset="1" panose="04070505030100020000"/>
      <p:regular r:id="rId31"/>
    </p:embeddedFont>
    <p:embeddedFont>
      <p:font typeface="Open Sauce Bold" charset="1" panose="000008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 Id="rId6" Target="../media/image32.png" Type="http://schemas.openxmlformats.org/officeDocument/2006/relationships/image"/><Relationship Id="rId7" Target="../media/image33.png" Type="http://schemas.openxmlformats.org/officeDocument/2006/relationships/image"/><Relationship Id="rId8" Target="../media/image34.png" Type="http://schemas.openxmlformats.org/officeDocument/2006/relationships/image"/><Relationship Id="rId9" Target="../media/image3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7.png" Type="http://schemas.openxmlformats.org/officeDocument/2006/relationships/image"/><Relationship Id="rId5" Target="../media/image38.png" Type="http://schemas.openxmlformats.org/officeDocument/2006/relationships/image"/><Relationship Id="rId6" Target="../media/image39.png" Type="http://schemas.openxmlformats.org/officeDocument/2006/relationships/image"/><Relationship Id="rId7" Target="../media/image40.png" Type="http://schemas.openxmlformats.org/officeDocument/2006/relationships/image"/><Relationship Id="rId8" Target="../media/image41.png" Type="http://schemas.openxmlformats.org/officeDocument/2006/relationships/image"/><Relationship Id="rId9" Target="../media/image4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3.png" Type="http://schemas.openxmlformats.org/officeDocument/2006/relationships/image"/><Relationship Id="rId5" Target="../media/image4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grpSp>
        <p:nvGrpSpPr>
          <p:cNvPr name="Group 2" id="2"/>
          <p:cNvGrpSpPr/>
          <p:nvPr/>
        </p:nvGrpSpPr>
        <p:grpSpPr>
          <a:xfrm rot="0">
            <a:off x="1028700" y="2496927"/>
            <a:ext cx="16230600" cy="5483647"/>
            <a:chOff x="0" y="0"/>
            <a:chExt cx="4274726" cy="1444253"/>
          </a:xfrm>
        </p:grpSpPr>
        <p:sp>
          <p:nvSpPr>
            <p:cNvPr name="Freeform 3" id="3"/>
            <p:cNvSpPr/>
            <p:nvPr/>
          </p:nvSpPr>
          <p:spPr>
            <a:xfrm flipH="false" flipV="false" rot="0">
              <a:off x="0" y="0"/>
              <a:ext cx="4274726" cy="1444253"/>
            </a:xfrm>
            <a:custGeom>
              <a:avLst/>
              <a:gdLst/>
              <a:ahLst/>
              <a:cxnLst/>
              <a:rect r="r" b="b" t="t" l="l"/>
              <a:pathLst>
                <a:path h="1444253" w="4274726">
                  <a:moveTo>
                    <a:pt x="24327" y="0"/>
                  </a:moveTo>
                  <a:lnTo>
                    <a:pt x="4250399" y="0"/>
                  </a:lnTo>
                  <a:cubicBezTo>
                    <a:pt x="4263834" y="0"/>
                    <a:pt x="4274726" y="10891"/>
                    <a:pt x="4274726" y="24327"/>
                  </a:cubicBezTo>
                  <a:lnTo>
                    <a:pt x="4274726" y="1419926"/>
                  </a:lnTo>
                  <a:cubicBezTo>
                    <a:pt x="4274726" y="1426378"/>
                    <a:pt x="4272163" y="1432565"/>
                    <a:pt x="4267601" y="1437127"/>
                  </a:cubicBezTo>
                  <a:cubicBezTo>
                    <a:pt x="4263039" y="1441690"/>
                    <a:pt x="4256851" y="1444253"/>
                    <a:pt x="4250399" y="1444253"/>
                  </a:cubicBezTo>
                  <a:lnTo>
                    <a:pt x="24327" y="1444253"/>
                  </a:lnTo>
                  <a:cubicBezTo>
                    <a:pt x="10891" y="1444253"/>
                    <a:pt x="0" y="1433361"/>
                    <a:pt x="0" y="1419926"/>
                  </a:cubicBezTo>
                  <a:lnTo>
                    <a:pt x="0" y="24327"/>
                  </a:lnTo>
                  <a:cubicBezTo>
                    <a:pt x="0" y="10891"/>
                    <a:pt x="10891" y="0"/>
                    <a:pt x="24327" y="0"/>
                  </a:cubicBezTo>
                  <a:close/>
                </a:path>
              </a:pathLst>
            </a:custGeom>
            <a:solidFill>
              <a:srgbClr val="FFD33B"/>
            </a:solidFill>
          </p:spPr>
        </p:sp>
        <p:sp>
          <p:nvSpPr>
            <p:cNvPr name="TextBox 4" id="4"/>
            <p:cNvSpPr txBox="true"/>
            <p:nvPr/>
          </p:nvSpPr>
          <p:spPr>
            <a:xfrm>
              <a:off x="0" y="-28575"/>
              <a:ext cx="4274726" cy="147282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6437523"/>
            <a:ext cx="16230600" cy="1543050"/>
            <a:chOff x="0" y="0"/>
            <a:chExt cx="4274726" cy="406400"/>
          </a:xfrm>
        </p:grpSpPr>
        <p:sp>
          <p:nvSpPr>
            <p:cNvPr name="Freeform 6" id="6"/>
            <p:cNvSpPr/>
            <p:nvPr/>
          </p:nvSpPr>
          <p:spPr>
            <a:xfrm flipH="false" flipV="false" rot="0">
              <a:off x="0" y="0"/>
              <a:ext cx="4274726" cy="406400"/>
            </a:xfrm>
            <a:custGeom>
              <a:avLst/>
              <a:gdLst/>
              <a:ahLst/>
              <a:cxnLst/>
              <a:rect r="r" b="b" t="t" l="l"/>
              <a:pathLst>
                <a:path h="406400" w="4274726">
                  <a:moveTo>
                    <a:pt x="0" y="0"/>
                  </a:moveTo>
                  <a:lnTo>
                    <a:pt x="4274726" y="0"/>
                  </a:lnTo>
                  <a:lnTo>
                    <a:pt x="4274726" y="406400"/>
                  </a:lnTo>
                  <a:lnTo>
                    <a:pt x="0" y="406400"/>
                  </a:lnTo>
                  <a:close/>
                </a:path>
              </a:pathLst>
            </a:custGeom>
            <a:solidFill>
              <a:srgbClr val="EC6938"/>
            </a:solidFill>
          </p:spPr>
        </p:sp>
        <p:sp>
          <p:nvSpPr>
            <p:cNvPr name="TextBox 7" id="7"/>
            <p:cNvSpPr txBox="true"/>
            <p:nvPr/>
          </p:nvSpPr>
          <p:spPr>
            <a:xfrm>
              <a:off x="0" y="-28575"/>
              <a:ext cx="4274726" cy="43497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28700" y="1028700"/>
            <a:ext cx="11617945" cy="1064075"/>
            <a:chOff x="0" y="0"/>
            <a:chExt cx="3059870" cy="280250"/>
          </a:xfrm>
        </p:grpSpPr>
        <p:sp>
          <p:nvSpPr>
            <p:cNvPr name="Freeform 9" id="9"/>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1E6B63"/>
            </a:solidFill>
          </p:spPr>
        </p:sp>
        <p:sp>
          <p:nvSpPr>
            <p:cNvPr name="TextBox 10" id="10"/>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3043240" y="1028700"/>
            <a:ext cx="4216060" cy="1064075"/>
            <a:chOff x="0" y="0"/>
            <a:chExt cx="1110403" cy="280250"/>
          </a:xfrm>
        </p:grpSpPr>
        <p:sp>
          <p:nvSpPr>
            <p:cNvPr name="Freeform 12" id="12"/>
            <p:cNvSpPr/>
            <p:nvPr/>
          </p:nvSpPr>
          <p:spPr>
            <a:xfrm flipH="false" flipV="false" rot="0">
              <a:off x="0" y="0"/>
              <a:ext cx="1110403" cy="280250"/>
            </a:xfrm>
            <a:custGeom>
              <a:avLst/>
              <a:gdLst/>
              <a:ahLst/>
              <a:cxnLst/>
              <a:rect r="r" b="b" t="t" l="l"/>
              <a:pathLst>
                <a:path h="280250" w="1110403">
                  <a:moveTo>
                    <a:pt x="93651" y="0"/>
                  </a:moveTo>
                  <a:lnTo>
                    <a:pt x="1016752" y="0"/>
                  </a:lnTo>
                  <a:cubicBezTo>
                    <a:pt x="1068474" y="0"/>
                    <a:pt x="1110403" y="41929"/>
                    <a:pt x="1110403" y="93651"/>
                  </a:cubicBezTo>
                  <a:lnTo>
                    <a:pt x="1110403" y="186599"/>
                  </a:lnTo>
                  <a:cubicBezTo>
                    <a:pt x="1110403" y="211437"/>
                    <a:pt x="1100536" y="235257"/>
                    <a:pt x="1082973" y="252820"/>
                  </a:cubicBezTo>
                  <a:cubicBezTo>
                    <a:pt x="1065410" y="270383"/>
                    <a:pt x="1041590" y="280250"/>
                    <a:pt x="1016752" y="280250"/>
                  </a:cubicBezTo>
                  <a:lnTo>
                    <a:pt x="93651" y="280250"/>
                  </a:lnTo>
                  <a:cubicBezTo>
                    <a:pt x="68813" y="280250"/>
                    <a:pt x="44993" y="270383"/>
                    <a:pt x="27430" y="252820"/>
                  </a:cubicBezTo>
                  <a:cubicBezTo>
                    <a:pt x="9867" y="235257"/>
                    <a:pt x="0" y="211437"/>
                    <a:pt x="0" y="186599"/>
                  </a:cubicBezTo>
                  <a:lnTo>
                    <a:pt x="0" y="93651"/>
                  </a:lnTo>
                  <a:cubicBezTo>
                    <a:pt x="0" y="68813"/>
                    <a:pt x="9867" y="44993"/>
                    <a:pt x="27430" y="27430"/>
                  </a:cubicBezTo>
                  <a:cubicBezTo>
                    <a:pt x="44993" y="9867"/>
                    <a:pt x="68813" y="0"/>
                    <a:pt x="93651" y="0"/>
                  </a:cubicBezTo>
                  <a:close/>
                </a:path>
              </a:pathLst>
            </a:custGeom>
            <a:solidFill>
              <a:srgbClr val="86A2D8"/>
            </a:solidFill>
          </p:spPr>
        </p:sp>
        <p:sp>
          <p:nvSpPr>
            <p:cNvPr name="TextBox 13" id="13"/>
            <p:cNvSpPr txBox="true"/>
            <p:nvPr/>
          </p:nvSpPr>
          <p:spPr>
            <a:xfrm>
              <a:off x="0" y="-28575"/>
              <a:ext cx="1110403"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8264240"/>
            <a:ext cx="4114800" cy="1002208"/>
          </a:xfrm>
          <a:custGeom>
            <a:avLst/>
            <a:gdLst/>
            <a:ahLst/>
            <a:cxnLst/>
            <a:rect r="r" b="b" t="t" l="l"/>
            <a:pathLst>
              <a:path h="1002208" w="4114800">
                <a:moveTo>
                  <a:pt x="0" y="0"/>
                </a:moveTo>
                <a:lnTo>
                  <a:pt x="4114800" y="0"/>
                </a:lnTo>
                <a:lnTo>
                  <a:pt x="4114800" y="1002208"/>
                </a:lnTo>
                <a:lnTo>
                  <a:pt x="0" y="1002208"/>
                </a:lnTo>
                <a:lnTo>
                  <a:pt x="0" y="0"/>
                </a:lnTo>
                <a:close/>
              </a:path>
            </a:pathLst>
          </a:custGeom>
          <a:blipFill>
            <a:blip r:embed="rId2">
              <a:extLst>
                <a:ext uri="{96DAC541-7B7A-43D3-8B79-37D633B846F1}">
                  <asvg:svgBlip xmlns:asvg="http://schemas.microsoft.com/office/drawing/2016/SVG/main" r:embed="rId3"/>
                </a:ext>
              </a:extLst>
            </a:blip>
            <a:stretch>
              <a:fillRect l="0" t="-310573" r="0" b="0"/>
            </a:stretch>
          </a:blipFill>
        </p:spPr>
      </p:sp>
      <p:sp>
        <p:nvSpPr>
          <p:cNvPr name="Freeform 15" id="15"/>
          <p:cNvSpPr/>
          <p:nvPr/>
        </p:nvSpPr>
        <p:spPr>
          <a:xfrm flipH="false" flipV="false" rot="0">
            <a:off x="9855056" y="3181350"/>
            <a:ext cx="7116792" cy="4114800"/>
          </a:xfrm>
          <a:custGeom>
            <a:avLst/>
            <a:gdLst/>
            <a:ahLst/>
            <a:cxnLst/>
            <a:rect r="r" b="b" t="t" l="l"/>
            <a:pathLst>
              <a:path h="4114800" w="7116792">
                <a:moveTo>
                  <a:pt x="0" y="0"/>
                </a:moveTo>
                <a:lnTo>
                  <a:pt x="7116792" y="0"/>
                </a:lnTo>
                <a:lnTo>
                  <a:pt x="711679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5143500" y="8256092"/>
            <a:ext cx="4114800" cy="1002208"/>
          </a:xfrm>
          <a:custGeom>
            <a:avLst/>
            <a:gdLst/>
            <a:ahLst/>
            <a:cxnLst/>
            <a:rect r="r" b="b" t="t" l="l"/>
            <a:pathLst>
              <a:path h="1002208" w="4114800">
                <a:moveTo>
                  <a:pt x="0" y="0"/>
                </a:moveTo>
                <a:lnTo>
                  <a:pt x="4114800" y="0"/>
                </a:lnTo>
                <a:lnTo>
                  <a:pt x="4114800" y="1002208"/>
                </a:lnTo>
                <a:lnTo>
                  <a:pt x="0" y="1002208"/>
                </a:lnTo>
                <a:lnTo>
                  <a:pt x="0" y="0"/>
                </a:lnTo>
                <a:close/>
              </a:path>
            </a:pathLst>
          </a:custGeom>
          <a:blipFill>
            <a:blip r:embed="rId2">
              <a:extLst>
                <a:ext uri="{96DAC541-7B7A-43D3-8B79-37D633B846F1}">
                  <asvg:svgBlip xmlns:asvg="http://schemas.microsoft.com/office/drawing/2016/SVG/main" r:embed="rId3"/>
                </a:ext>
              </a:extLst>
            </a:blip>
            <a:stretch>
              <a:fillRect l="0" t="-310573" r="0" b="0"/>
            </a:stretch>
          </a:blipFill>
        </p:spPr>
      </p:sp>
      <p:sp>
        <p:nvSpPr>
          <p:cNvPr name="Freeform 17" id="17"/>
          <p:cNvSpPr/>
          <p:nvPr/>
        </p:nvSpPr>
        <p:spPr>
          <a:xfrm flipH="false" flipV="false" rot="0">
            <a:off x="9258300" y="8247944"/>
            <a:ext cx="4114800" cy="1002208"/>
          </a:xfrm>
          <a:custGeom>
            <a:avLst/>
            <a:gdLst/>
            <a:ahLst/>
            <a:cxnLst/>
            <a:rect r="r" b="b" t="t" l="l"/>
            <a:pathLst>
              <a:path h="1002208" w="4114800">
                <a:moveTo>
                  <a:pt x="0" y="0"/>
                </a:moveTo>
                <a:lnTo>
                  <a:pt x="4114800" y="0"/>
                </a:lnTo>
                <a:lnTo>
                  <a:pt x="4114800" y="1002208"/>
                </a:lnTo>
                <a:lnTo>
                  <a:pt x="0" y="1002208"/>
                </a:lnTo>
                <a:lnTo>
                  <a:pt x="0" y="0"/>
                </a:lnTo>
                <a:close/>
              </a:path>
            </a:pathLst>
          </a:custGeom>
          <a:blipFill>
            <a:blip r:embed="rId2">
              <a:extLst>
                <a:ext uri="{96DAC541-7B7A-43D3-8B79-37D633B846F1}">
                  <asvg:svgBlip xmlns:asvg="http://schemas.microsoft.com/office/drawing/2016/SVG/main" r:embed="rId3"/>
                </a:ext>
              </a:extLst>
            </a:blip>
            <a:stretch>
              <a:fillRect l="0" t="-310573" r="0" b="0"/>
            </a:stretch>
          </a:blipFill>
        </p:spPr>
      </p:sp>
      <p:sp>
        <p:nvSpPr>
          <p:cNvPr name="Freeform 18" id="18"/>
          <p:cNvSpPr/>
          <p:nvPr/>
        </p:nvSpPr>
        <p:spPr>
          <a:xfrm flipH="false" flipV="false" rot="0">
            <a:off x="13373100" y="8239795"/>
            <a:ext cx="4114800" cy="1002208"/>
          </a:xfrm>
          <a:custGeom>
            <a:avLst/>
            <a:gdLst/>
            <a:ahLst/>
            <a:cxnLst/>
            <a:rect r="r" b="b" t="t" l="l"/>
            <a:pathLst>
              <a:path h="1002208" w="4114800">
                <a:moveTo>
                  <a:pt x="0" y="0"/>
                </a:moveTo>
                <a:lnTo>
                  <a:pt x="4114800" y="0"/>
                </a:lnTo>
                <a:lnTo>
                  <a:pt x="4114800" y="1002208"/>
                </a:lnTo>
                <a:lnTo>
                  <a:pt x="0" y="1002208"/>
                </a:lnTo>
                <a:lnTo>
                  <a:pt x="0" y="0"/>
                </a:lnTo>
                <a:close/>
              </a:path>
            </a:pathLst>
          </a:custGeom>
          <a:blipFill>
            <a:blip r:embed="rId2">
              <a:extLst>
                <a:ext uri="{96DAC541-7B7A-43D3-8B79-37D633B846F1}">
                  <asvg:svgBlip xmlns:asvg="http://schemas.microsoft.com/office/drawing/2016/SVG/main" r:embed="rId3"/>
                </a:ext>
              </a:extLst>
            </a:blip>
            <a:stretch>
              <a:fillRect l="0" t="-310573" r="0" b="0"/>
            </a:stretch>
          </a:blipFill>
        </p:spPr>
      </p:sp>
      <p:sp>
        <p:nvSpPr>
          <p:cNvPr name="Freeform 19" id="19"/>
          <p:cNvSpPr/>
          <p:nvPr/>
        </p:nvSpPr>
        <p:spPr>
          <a:xfrm flipH="false" flipV="false" rot="0">
            <a:off x="13875514" y="1232216"/>
            <a:ext cx="605673" cy="657042"/>
          </a:xfrm>
          <a:custGeom>
            <a:avLst/>
            <a:gdLst/>
            <a:ahLst/>
            <a:cxnLst/>
            <a:rect r="r" b="b" t="t" l="l"/>
            <a:pathLst>
              <a:path h="657042" w="605673">
                <a:moveTo>
                  <a:pt x="0" y="0"/>
                </a:moveTo>
                <a:lnTo>
                  <a:pt x="605674" y="0"/>
                </a:lnTo>
                <a:lnTo>
                  <a:pt x="605674" y="657042"/>
                </a:lnTo>
                <a:lnTo>
                  <a:pt x="0" y="6570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1395810" y="3257087"/>
            <a:ext cx="8706454" cy="2913736"/>
          </a:xfrm>
          <a:prstGeom prst="rect">
            <a:avLst/>
          </a:prstGeom>
        </p:spPr>
        <p:txBody>
          <a:bodyPr anchor="t" rtlCol="false" tIns="0" lIns="0" bIns="0" rIns="0">
            <a:spAutoFit/>
          </a:bodyPr>
          <a:lstStyle/>
          <a:p>
            <a:pPr algn="l" marL="0" indent="0" lvl="0">
              <a:lnSpc>
                <a:spcPts val="11038"/>
              </a:lnSpc>
            </a:pPr>
            <a:r>
              <a:rPr lang="en-US" sz="12130" spc="-776">
                <a:solidFill>
                  <a:srgbClr val="154380"/>
                </a:solidFill>
                <a:latin typeface="Sniglet"/>
                <a:ea typeface="Sniglet"/>
                <a:cs typeface="Sniglet"/>
                <a:sym typeface="Sniglet"/>
              </a:rPr>
              <a:t>FRAUD DETECTION </a:t>
            </a:r>
          </a:p>
        </p:txBody>
      </p:sp>
      <p:sp>
        <p:nvSpPr>
          <p:cNvPr name="TextBox 21" id="21"/>
          <p:cNvSpPr txBox="true"/>
          <p:nvPr/>
        </p:nvSpPr>
        <p:spPr>
          <a:xfrm rot="0">
            <a:off x="1124414" y="1493768"/>
            <a:ext cx="11426516" cy="297768"/>
          </a:xfrm>
          <a:prstGeom prst="rect">
            <a:avLst/>
          </a:prstGeom>
        </p:spPr>
        <p:txBody>
          <a:bodyPr anchor="t" rtlCol="false" tIns="0" lIns="0" bIns="0" rIns="0">
            <a:spAutoFit/>
          </a:bodyPr>
          <a:lstStyle/>
          <a:p>
            <a:pPr algn="ctr">
              <a:lnSpc>
                <a:spcPts val="1894"/>
              </a:lnSpc>
            </a:pPr>
            <a:r>
              <a:rPr lang="en-US" b="true" sz="3157" spc="-157">
                <a:solidFill>
                  <a:srgbClr val="FFEED9"/>
                </a:solidFill>
                <a:latin typeface="Open Sauce Bold"/>
                <a:ea typeface="Open Sauce Bold"/>
                <a:cs typeface="Open Sauce Bold"/>
                <a:sym typeface="Open Sauce Bold"/>
              </a:rPr>
              <a:t>SP BUYS, E COMMERCE FRAUD DETECTION</a:t>
            </a:r>
          </a:p>
        </p:txBody>
      </p:sp>
      <p:sp>
        <p:nvSpPr>
          <p:cNvPr name="Freeform 22" id="22"/>
          <p:cNvSpPr/>
          <p:nvPr/>
        </p:nvSpPr>
        <p:spPr>
          <a:xfrm flipH="false" flipV="false" rot="0">
            <a:off x="14848433" y="1232216"/>
            <a:ext cx="605673" cy="657042"/>
          </a:xfrm>
          <a:custGeom>
            <a:avLst/>
            <a:gdLst/>
            <a:ahLst/>
            <a:cxnLst/>
            <a:rect r="r" b="b" t="t" l="l"/>
            <a:pathLst>
              <a:path h="657042" w="605673">
                <a:moveTo>
                  <a:pt x="0" y="0"/>
                </a:moveTo>
                <a:lnTo>
                  <a:pt x="605674" y="0"/>
                </a:lnTo>
                <a:lnTo>
                  <a:pt x="605674" y="657042"/>
                </a:lnTo>
                <a:lnTo>
                  <a:pt x="0" y="6570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15821352" y="1232216"/>
            <a:ext cx="605673" cy="657042"/>
          </a:xfrm>
          <a:custGeom>
            <a:avLst/>
            <a:gdLst/>
            <a:ahLst/>
            <a:cxnLst/>
            <a:rect r="r" b="b" t="t" l="l"/>
            <a:pathLst>
              <a:path h="657042" w="605673">
                <a:moveTo>
                  <a:pt x="0" y="0"/>
                </a:moveTo>
                <a:lnTo>
                  <a:pt x="605673" y="0"/>
                </a:lnTo>
                <a:lnTo>
                  <a:pt x="605673" y="657042"/>
                </a:lnTo>
                <a:lnTo>
                  <a:pt x="0" y="6570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4" id="24"/>
          <p:cNvSpPr txBox="true"/>
          <p:nvPr/>
        </p:nvSpPr>
        <p:spPr>
          <a:xfrm rot="0">
            <a:off x="3193541" y="6638490"/>
            <a:ext cx="5110992" cy="1074442"/>
          </a:xfrm>
          <a:prstGeom prst="rect">
            <a:avLst/>
          </a:prstGeom>
        </p:spPr>
        <p:txBody>
          <a:bodyPr anchor="t" rtlCol="false" tIns="0" lIns="0" bIns="0" rIns="0">
            <a:spAutoFit/>
          </a:bodyPr>
          <a:lstStyle/>
          <a:p>
            <a:pPr algn="r">
              <a:lnSpc>
                <a:spcPts val="4303"/>
              </a:lnSpc>
            </a:pPr>
            <a:r>
              <a:rPr lang="en-US" sz="3074">
                <a:solidFill>
                  <a:srgbClr val="000000"/>
                </a:solidFill>
                <a:latin typeface="Sniglet"/>
                <a:ea typeface="Sniglet"/>
                <a:cs typeface="Sniglet"/>
                <a:sym typeface="Sniglet"/>
              </a:rPr>
              <a:t>By Caleb, Adam, Huiqin, PinPin (Group 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3573834" y="2649725"/>
            <a:ext cx="11301259" cy="508557"/>
          </a:xfrm>
          <a:custGeom>
            <a:avLst/>
            <a:gdLst/>
            <a:ahLst/>
            <a:cxnLst/>
            <a:rect r="r" b="b" t="t" l="l"/>
            <a:pathLst>
              <a:path h="508557" w="11301259">
                <a:moveTo>
                  <a:pt x="0" y="0"/>
                </a:moveTo>
                <a:lnTo>
                  <a:pt x="11301259" y="0"/>
                </a:lnTo>
                <a:lnTo>
                  <a:pt x="11301259" y="508556"/>
                </a:lnTo>
                <a:lnTo>
                  <a:pt x="0" y="508556"/>
                </a:lnTo>
                <a:lnTo>
                  <a:pt x="0" y="0"/>
                </a:lnTo>
                <a:close/>
              </a:path>
            </a:pathLst>
          </a:custGeom>
          <a:blipFill>
            <a:blip r:embed="rId4"/>
            <a:stretch>
              <a:fillRect l="0" t="0" r="0" b="0"/>
            </a:stretch>
          </a:blipFill>
        </p:spPr>
      </p:sp>
      <p:sp>
        <p:nvSpPr>
          <p:cNvPr name="Freeform 17" id="17"/>
          <p:cNvSpPr/>
          <p:nvPr/>
        </p:nvSpPr>
        <p:spPr>
          <a:xfrm flipH="false" flipV="false" rot="0">
            <a:off x="3573834" y="3158281"/>
            <a:ext cx="11301259" cy="1921214"/>
          </a:xfrm>
          <a:custGeom>
            <a:avLst/>
            <a:gdLst/>
            <a:ahLst/>
            <a:cxnLst/>
            <a:rect r="r" b="b" t="t" l="l"/>
            <a:pathLst>
              <a:path h="1921214" w="11301259">
                <a:moveTo>
                  <a:pt x="0" y="0"/>
                </a:moveTo>
                <a:lnTo>
                  <a:pt x="11301259" y="0"/>
                </a:lnTo>
                <a:lnTo>
                  <a:pt x="11301259" y="1921214"/>
                </a:lnTo>
                <a:lnTo>
                  <a:pt x="0" y="1921214"/>
                </a:lnTo>
                <a:lnTo>
                  <a:pt x="0" y="0"/>
                </a:lnTo>
                <a:close/>
              </a:path>
            </a:pathLst>
          </a:custGeom>
          <a:blipFill>
            <a:blip r:embed="rId5"/>
            <a:stretch>
              <a:fillRect l="0" t="0" r="0" b="0"/>
            </a:stretch>
          </a:blipFill>
        </p:spPr>
      </p:sp>
      <p:sp>
        <p:nvSpPr>
          <p:cNvPr name="TextBox 18" id="18"/>
          <p:cNvSpPr txBox="true"/>
          <p:nvPr/>
        </p:nvSpPr>
        <p:spPr>
          <a:xfrm rot="0">
            <a:off x="0" y="1229032"/>
            <a:ext cx="11617945"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Sniglet"/>
                <a:ea typeface="Sniglet"/>
                <a:cs typeface="Sniglet"/>
                <a:sym typeface="Sniglet"/>
              </a:rPr>
              <a:t>Dask</a:t>
            </a:r>
          </a:p>
        </p:txBody>
      </p:sp>
      <p:sp>
        <p:nvSpPr>
          <p:cNvPr name="TextBox 19" id="19"/>
          <p:cNvSpPr txBox="true"/>
          <p:nvPr/>
        </p:nvSpPr>
        <p:spPr>
          <a:xfrm rot="0">
            <a:off x="160926" y="5281397"/>
            <a:ext cx="17924904" cy="1012191"/>
          </a:xfrm>
          <a:prstGeom prst="rect">
            <a:avLst/>
          </a:prstGeom>
        </p:spPr>
        <p:txBody>
          <a:bodyPr anchor="t" rtlCol="false" tIns="0" lIns="0" bIns="0" rIns="0">
            <a:spAutoFit/>
          </a:bodyPr>
          <a:lstStyle/>
          <a:p>
            <a:pPr algn="ctr">
              <a:lnSpc>
                <a:spcPts val="4059"/>
              </a:lnSpc>
              <a:spcBef>
                <a:spcPct val="0"/>
              </a:spcBef>
            </a:pPr>
            <a:r>
              <a:rPr lang="en-US" sz="2899">
                <a:solidFill>
                  <a:srgbClr val="000000"/>
                </a:solidFill>
                <a:latin typeface="Sniglet"/>
                <a:ea typeface="Sniglet"/>
                <a:cs typeface="Sniglet"/>
                <a:sym typeface="Sniglet"/>
              </a:rPr>
              <a:t>Dask is a parallel computing library  in python. Allows you to scale computations in parallelism and work with larger dataset in a single machine.</a:t>
            </a:r>
          </a:p>
        </p:txBody>
      </p:sp>
      <p:sp>
        <p:nvSpPr>
          <p:cNvPr name="TextBox 20" id="20"/>
          <p:cNvSpPr txBox="true"/>
          <p:nvPr/>
        </p:nvSpPr>
        <p:spPr>
          <a:xfrm rot="0">
            <a:off x="407460" y="6493613"/>
            <a:ext cx="17431837" cy="2555241"/>
          </a:xfrm>
          <a:prstGeom prst="rect">
            <a:avLst/>
          </a:prstGeom>
        </p:spPr>
        <p:txBody>
          <a:bodyPr anchor="t" rtlCol="false" tIns="0" lIns="0" bIns="0" rIns="0">
            <a:spAutoFit/>
          </a:bodyPr>
          <a:lstStyle/>
          <a:p>
            <a:pPr algn="l">
              <a:lnSpc>
                <a:spcPts val="4059"/>
              </a:lnSpc>
              <a:spcBef>
                <a:spcPct val="0"/>
              </a:spcBef>
            </a:pPr>
            <a:r>
              <a:rPr lang="en-US" sz="2899">
                <a:solidFill>
                  <a:srgbClr val="000000"/>
                </a:solidFill>
                <a:latin typeface="Sniglet"/>
                <a:ea typeface="Sniglet"/>
                <a:cs typeface="Sniglet"/>
                <a:sym typeface="Sniglet"/>
              </a:rPr>
              <a:t>Benefits of using Dask</a:t>
            </a:r>
          </a:p>
          <a:p>
            <a:pPr algn="l" marL="626104" indent="-313052" lvl="1">
              <a:lnSpc>
                <a:spcPts val="4059"/>
              </a:lnSpc>
              <a:buFont typeface="Arial"/>
              <a:buChar char="•"/>
            </a:pPr>
            <a:r>
              <a:rPr lang="en-US" sz="2899">
                <a:solidFill>
                  <a:srgbClr val="000000"/>
                </a:solidFill>
                <a:latin typeface="Sniglet"/>
                <a:ea typeface="Sniglet"/>
                <a:cs typeface="Sniglet"/>
                <a:sym typeface="Sniglet"/>
              </a:rPr>
              <a:t>Easy to use - built around Numpy, Pandas and Scikit-learn</a:t>
            </a:r>
          </a:p>
          <a:p>
            <a:pPr algn="l" marL="626104" indent="-313052" lvl="1">
              <a:lnSpc>
                <a:spcPts val="4059"/>
              </a:lnSpc>
              <a:buFont typeface="Arial"/>
              <a:buChar char="•"/>
            </a:pPr>
            <a:r>
              <a:rPr lang="en-US" sz="2899">
                <a:solidFill>
                  <a:srgbClr val="000000"/>
                </a:solidFill>
                <a:latin typeface="Sniglet"/>
                <a:ea typeface="Sniglet"/>
                <a:cs typeface="Sniglet"/>
                <a:sym typeface="Sniglet"/>
              </a:rPr>
              <a:t>Performance - achieve high performance by utilizing all resources</a:t>
            </a:r>
          </a:p>
          <a:p>
            <a:pPr algn="l" marL="626104" indent="-313052" lvl="1">
              <a:lnSpc>
                <a:spcPts val="4059"/>
              </a:lnSpc>
              <a:buFont typeface="Arial"/>
              <a:buChar char="•"/>
            </a:pPr>
            <a:r>
              <a:rPr lang="en-US" sz="2899">
                <a:solidFill>
                  <a:srgbClr val="000000"/>
                </a:solidFill>
                <a:latin typeface="Sniglet"/>
                <a:ea typeface="Sniglet"/>
                <a:cs typeface="Sniglet"/>
                <a:sym typeface="Sniglet"/>
              </a:rPr>
              <a:t>Scalability - able to process larger dataset and complex computations </a:t>
            </a:r>
          </a:p>
          <a:p>
            <a:pPr algn="l">
              <a:lnSpc>
                <a:spcPts val="40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752137" y="4433911"/>
            <a:ext cx="16341033" cy="4305245"/>
          </a:xfrm>
          <a:custGeom>
            <a:avLst/>
            <a:gdLst/>
            <a:ahLst/>
            <a:cxnLst/>
            <a:rect r="r" b="b" t="t" l="l"/>
            <a:pathLst>
              <a:path h="4305245" w="16341033">
                <a:moveTo>
                  <a:pt x="0" y="0"/>
                </a:moveTo>
                <a:lnTo>
                  <a:pt x="16341033" y="0"/>
                </a:lnTo>
                <a:lnTo>
                  <a:pt x="16341033" y="4305245"/>
                </a:lnTo>
                <a:lnTo>
                  <a:pt x="0" y="4305245"/>
                </a:lnTo>
                <a:lnTo>
                  <a:pt x="0" y="0"/>
                </a:lnTo>
                <a:close/>
              </a:path>
            </a:pathLst>
          </a:custGeom>
          <a:blipFill>
            <a:blip r:embed="rId4"/>
            <a:stretch>
              <a:fillRect l="0" t="-2749" r="0" b="-2749"/>
            </a:stretch>
          </a:blipFill>
        </p:spPr>
      </p:sp>
      <p:sp>
        <p:nvSpPr>
          <p:cNvPr name="TextBox 17" id="17"/>
          <p:cNvSpPr txBox="true"/>
          <p:nvPr/>
        </p:nvSpPr>
        <p:spPr>
          <a:xfrm rot="0">
            <a:off x="0" y="1229032"/>
            <a:ext cx="11617945"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Sniglet"/>
                <a:ea typeface="Sniglet"/>
                <a:cs typeface="Sniglet"/>
                <a:sym typeface="Sniglet"/>
              </a:rPr>
              <a:t>Model Selection - Models</a:t>
            </a:r>
          </a:p>
        </p:txBody>
      </p:sp>
      <p:sp>
        <p:nvSpPr>
          <p:cNvPr name="TextBox 18" id="18"/>
          <p:cNvSpPr txBox="true"/>
          <p:nvPr/>
        </p:nvSpPr>
        <p:spPr>
          <a:xfrm rot="0">
            <a:off x="446897" y="2719410"/>
            <a:ext cx="17214056" cy="504826"/>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Sniglet"/>
                <a:ea typeface="Sniglet"/>
                <a:cs typeface="Sniglet"/>
                <a:sym typeface="Sniglet"/>
              </a:rPr>
              <a:t>In our model selection process, we will train and experiment with 5 distinct binary classification models.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706894" y="2454807"/>
            <a:ext cx="5975307" cy="2315911"/>
          </a:xfrm>
          <a:custGeom>
            <a:avLst/>
            <a:gdLst/>
            <a:ahLst/>
            <a:cxnLst/>
            <a:rect r="r" b="b" t="t" l="l"/>
            <a:pathLst>
              <a:path h="2315911" w="5975307">
                <a:moveTo>
                  <a:pt x="0" y="0"/>
                </a:moveTo>
                <a:lnTo>
                  <a:pt x="5975306" y="0"/>
                </a:lnTo>
                <a:lnTo>
                  <a:pt x="5975306" y="2315911"/>
                </a:lnTo>
                <a:lnTo>
                  <a:pt x="0" y="2315911"/>
                </a:lnTo>
                <a:lnTo>
                  <a:pt x="0" y="0"/>
                </a:lnTo>
                <a:close/>
              </a:path>
            </a:pathLst>
          </a:custGeom>
          <a:blipFill>
            <a:blip r:embed="rId4"/>
            <a:stretch>
              <a:fillRect l="0" t="0" r="0" b="0"/>
            </a:stretch>
          </a:blipFill>
        </p:spPr>
      </p:sp>
      <p:sp>
        <p:nvSpPr>
          <p:cNvPr name="Freeform 17" id="17"/>
          <p:cNvSpPr/>
          <p:nvPr/>
        </p:nvSpPr>
        <p:spPr>
          <a:xfrm flipH="false" flipV="false" rot="0">
            <a:off x="706894" y="4978517"/>
            <a:ext cx="5975307" cy="4232509"/>
          </a:xfrm>
          <a:custGeom>
            <a:avLst/>
            <a:gdLst/>
            <a:ahLst/>
            <a:cxnLst/>
            <a:rect r="r" b="b" t="t" l="l"/>
            <a:pathLst>
              <a:path h="4232509" w="5975307">
                <a:moveTo>
                  <a:pt x="0" y="0"/>
                </a:moveTo>
                <a:lnTo>
                  <a:pt x="5975306" y="0"/>
                </a:lnTo>
                <a:lnTo>
                  <a:pt x="5975306" y="4232509"/>
                </a:lnTo>
                <a:lnTo>
                  <a:pt x="0" y="4232509"/>
                </a:lnTo>
                <a:lnTo>
                  <a:pt x="0" y="0"/>
                </a:lnTo>
                <a:close/>
              </a:path>
            </a:pathLst>
          </a:custGeom>
          <a:blipFill>
            <a:blip r:embed="rId5"/>
            <a:stretch>
              <a:fillRect l="0" t="0" r="0" b="0"/>
            </a:stretch>
          </a:blipFill>
        </p:spPr>
      </p:sp>
      <p:sp>
        <p:nvSpPr>
          <p:cNvPr name="TextBox 18" id="18"/>
          <p:cNvSpPr txBox="true"/>
          <p:nvPr/>
        </p:nvSpPr>
        <p:spPr>
          <a:xfrm rot="0">
            <a:off x="0" y="1311197"/>
            <a:ext cx="11617945" cy="1384299"/>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Sniglet"/>
                <a:ea typeface="Sniglet"/>
                <a:cs typeface="Sniglet"/>
                <a:sym typeface="Sniglet"/>
              </a:rPr>
              <a:t>Model Selection - Modelling Process</a:t>
            </a:r>
          </a:p>
          <a:p>
            <a:pPr algn="ctr">
              <a:lnSpc>
                <a:spcPts val="5600"/>
              </a:lnSpc>
              <a:spcBef>
                <a:spcPct val="0"/>
              </a:spcBef>
            </a:pPr>
          </a:p>
        </p:txBody>
      </p:sp>
      <p:sp>
        <p:nvSpPr>
          <p:cNvPr name="TextBox 19" id="19"/>
          <p:cNvSpPr txBox="true"/>
          <p:nvPr/>
        </p:nvSpPr>
        <p:spPr>
          <a:xfrm rot="0">
            <a:off x="7007077" y="2638346"/>
            <a:ext cx="10863262" cy="5444490"/>
          </a:xfrm>
          <a:prstGeom prst="rect">
            <a:avLst/>
          </a:prstGeom>
        </p:spPr>
        <p:txBody>
          <a:bodyPr anchor="t" rtlCol="false" tIns="0" lIns="0" bIns="0" rIns="0">
            <a:spAutoFit/>
          </a:bodyPr>
          <a:lstStyle/>
          <a:p>
            <a:pPr algn="l" marL="518157" indent="-259078" lvl="1">
              <a:lnSpc>
                <a:spcPts val="3359"/>
              </a:lnSpc>
              <a:buFont typeface="Arial"/>
              <a:buChar char="•"/>
            </a:pPr>
            <a:r>
              <a:rPr lang="en-US" sz="2399">
                <a:solidFill>
                  <a:srgbClr val="000000"/>
                </a:solidFill>
                <a:latin typeface="Sniglet"/>
                <a:ea typeface="Sniglet"/>
                <a:cs typeface="Sniglet"/>
                <a:sym typeface="Sniglet"/>
              </a:rPr>
              <a:t>MLflow Tracking:</a:t>
            </a:r>
          </a:p>
          <a:p>
            <a:pPr algn="l" marL="1036314" indent="-345438" lvl="2">
              <a:lnSpc>
                <a:spcPts val="3359"/>
              </a:lnSpc>
              <a:buFont typeface="Arial"/>
              <a:buChar char="⚬"/>
            </a:pPr>
            <a:r>
              <a:rPr lang="en-US" sz="2399">
                <a:solidFill>
                  <a:srgbClr val="000000"/>
                </a:solidFill>
                <a:latin typeface="Sniglet"/>
                <a:ea typeface="Sniglet"/>
                <a:cs typeface="Sniglet"/>
                <a:sym typeface="Sniglet"/>
              </a:rPr>
              <a:t>Start an MLflow run and log the model's hyperparameters.</a:t>
            </a:r>
          </a:p>
          <a:p>
            <a:pPr algn="l" marL="1036314" indent="-345438" lvl="2">
              <a:lnSpc>
                <a:spcPts val="3359"/>
              </a:lnSpc>
              <a:buFont typeface="Arial"/>
              <a:buChar char="⚬"/>
            </a:pPr>
            <a:r>
              <a:rPr lang="en-US" sz="2399">
                <a:solidFill>
                  <a:srgbClr val="000000"/>
                </a:solidFill>
                <a:latin typeface="Sniglet"/>
                <a:ea typeface="Sniglet"/>
                <a:cs typeface="Sniglet"/>
                <a:sym typeface="Sniglet"/>
              </a:rPr>
              <a:t>Learning Curve Plotting:</a:t>
            </a:r>
          </a:p>
          <a:p>
            <a:pPr algn="l" marL="1036314" indent="-345438" lvl="2">
              <a:lnSpc>
                <a:spcPts val="3359"/>
              </a:lnSpc>
              <a:buFont typeface="Arial"/>
              <a:buChar char="⚬"/>
            </a:pPr>
            <a:r>
              <a:rPr lang="en-US" sz="2399">
                <a:solidFill>
                  <a:srgbClr val="000000"/>
                </a:solidFill>
                <a:latin typeface="Sniglet"/>
                <a:ea typeface="Sniglet"/>
                <a:cs typeface="Sniglet"/>
                <a:sym typeface="Sniglet"/>
              </a:rPr>
              <a:t>Use a ShuffleSplit CV to generate and save a learning curve plot.</a:t>
            </a:r>
          </a:p>
          <a:p>
            <a:pPr algn="l" marL="1036314" indent="-345438" lvl="2">
              <a:lnSpc>
                <a:spcPts val="3359"/>
              </a:lnSpc>
              <a:buFont typeface="Arial"/>
              <a:buChar char="⚬"/>
            </a:pPr>
            <a:r>
              <a:rPr lang="en-US" sz="2399">
                <a:solidFill>
                  <a:srgbClr val="000000"/>
                </a:solidFill>
                <a:latin typeface="Sniglet"/>
                <a:ea typeface="Sniglet"/>
                <a:cs typeface="Sniglet"/>
                <a:sym typeface="Sniglet"/>
              </a:rPr>
              <a:t>Log the plot as an MLflow artifact.</a:t>
            </a:r>
          </a:p>
          <a:p>
            <a:pPr algn="l" marL="518157" indent="-259078" lvl="1">
              <a:lnSpc>
                <a:spcPts val="3359"/>
              </a:lnSpc>
              <a:buFont typeface="Arial"/>
              <a:buChar char="•"/>
            </a:pPr>
            <a:r>
              <a:rPr lang="en-US" sz="2399">
                <a:solidFill>
                  <a:srgbClr val="000000"/>
                </a:solidFill>
                <a:latin typeface="Sniglet"/>
                <a:ea typeface="Sniglet"/>
                <a:cs typeface="Sniglet"/>
                <a:sym typeface="Sniglet"/>
              </a:rPr>
              <a:t>Cross-Validation Evaluation:</a:t>
            </a:r>
          </a:p>
          <a:p>
            <a:pPr algn="l" marL="1036314" indent="-345438" lvl="2">
              <a:lnSpc>
                <a:spcPts val="3359"/>
              </a:lnSpc>
              <a:buFont typeface="Arial"/>
              <a:buChar char="⚬"/>
            </a:pPr>
            <a:r>
              <a:rPr lang="en-US" sz="2399">
                <a:solidFill>
                  <a:srgbClr val="000000"/>
                </a:solidFill>
                <a:latin typeface="Sniglet"/>
                <a:ea typeface="Sniglet"/>
                <a:cs typeface="Sniglet"/>
                <a:sym typeface="Sniglet"/>
              </a:rPr>
              <a:t>Evaluate the model with cross-validation using multiple scoring methods.</a:t>
            </a:r>
          </a:p>
          <a:p>
            <a:pPr algn="l" marL="1036314" indent="-345438" lvl="2">
              <a:lnSpc>
                <a:spcPts val="3359"/>
              </a:lnSpc>
              <a:buFont typeface="Arial"/>
              <a:buChar char="⚬"/>
            </a:pPr>
            <a:r>
              <a:rPr lang="en-US" sz="2399">
                <a:solidFill>
                  <a:srgbClr val="000000"/>
                </a:solidFill>
                <a:latin typeface="Sniglet"/>
                <a:ea typeface="Sniglet"/>
                <a:cs typeface="Sniglet"/>
                <a:sym typeface="Sniglet"/>
              </a:rPr>
              <a:t>Calculate mean scores for each metric and log them.</a:t>
            </a:r>
          </a:p>
          <a:p>
            <a:pPr algn="l" marL="1036314" indent="-345438" lvl="2">
              <a:lnSpc>
                <a:spcPts val="3359"/>
              </a:lnSpc>
              <a:buFont typeface="Arial"/>
              <a:buChar char="⚬"/>
            </a:pPr>
            <a:r>
              <a:rPr lang="en-US" sz="2399">
                <a:solidFill>
                  <a:srgbClr val="000000"/>
                </a:solidFill>
                <a:latin typeface="Sniglet"/>
                <a:ea typeface="Sniglet"/>
                <a:cs typeface="Sniglet"/>
                <a:sym typeface="Sniglet"/>
              </a:rPr>
              <a:t>Error Handling &amp; Progress Update:</a:t>
            </a:r>
          </a:p>
          <a:p>
            <a:pPr algn="l" marL="1036314" indent="-345438" lvl="2">
              <a:lnSpc>
                <a:spcPts val="3359"/>
              </a:lnSpc>
              <a:buFont typeface="Arial"/>
              <a:buChar char="⚬"/>
            </a:pPr>
            <a:r>
              <a:rPr lang="en-US" sz="2399">
                <a:solidFill>
                  <a:srgbClr val="000000"/>
                </a:solidFill>
                <a:latin typeface="Sniglet"/>
                <a:ea typeface="Sniglet"/>
                <a:cs typeface="Sniglet"/>
                <a:sym typeface="Sniglet"/>
              </a:rPr>
              <a:t>Handle errors gracefully and update the progress bar.</a:t>
            </a:r>
          </a:p>
          <a:p>
            <a:pPr algn="l" marL="518157" indent="-259078" lvl="1">
              <a:lnSpc>
                <a:spcPts val="3359"/>
              </a:lnSpc>
              <a:buFont typeface="Arial"/>
              <a:buChar char="•"/>
            </a:pPr>
            <a:r>
              <a:rPr lang="en-US" sz="2399">
                <a:solidFill>
                  <a:srgbClr val="000000"/>
                </a:solidFill>
                <a:latin typeface="Sniglet"/>
                <a:ea typeface="Sniglet"/>
                <a:cs typeface="Sniglet"/>
                <a:sym typeface="Sniglet"/>
              </a:rPr>
              <a:t>Results Compilation &amp; Styling:</a:t>
            </a:r>
          </a:p>
          <a:p>
            <a:pPr algn="l" marL="1036314" indent="-345438" lvl="2">
              <a:lnSpc>
                <a:spcPts val="3359"/>
              </a:lnSpc>
              <a:buFont typeface="Arial"/>
              <a:buChar char="⚬"/>
            </a:pPr>
            <a:r>
              <a:rPr lang="en-US" sz="2399">
                <a:solidFill>
                  <a:srgbClr val="000000"/>
                </a:solidFill>
                <a:latin typeface="Sniglet"/>
                <a:ea typeface="Sniglet"/>
                <a:cs typeface="Sniglet"/>
                <a:sym typeface="Sniglet"/>
              </a:rPr>
              <a:t>Combine mean scores into a DataFrame.</a:t>
            </a:r>
          </a:p>
          <a:p>
            <a:pPr algn="l" marL="1036314" indent="-345438" lvl="2">
              <a:lnSpc>
                <a:spcPts val="3359"/>
              </a:lnSpc>
              <a:buFont typeface="Arial"/>
              <a:buChar char="⚬"/>
            </a:pPr>
            <a:r>
              <a:rPr lang="en-US" sz="2399">
                <a:solidFill>
                  <a:srgbClr val="000000"/>
                </a:solidFill>
                <a:latin typeface="Sniglet"/>
                <a:ea typeface="Sniglet"/>
                <a:cs typeface="Sniglet"/>
                <a:sym typeface="Sniglet"/>
              </a:rPr>
              <a:t>Style the DataFrame to highlight the best and worst scores.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287051" y="2784308"/>
            <a:ext cx="17565653" cy="1932222"/>
          </a:xfrm>
          <a:custGeom>
            <a:avLst/>
            <a:gdLst/>
            <a:ahLst/>
            <a:cxnLst/>
            <a:rect r="r" b="b" t="t" l="l"/>
            <a:pathLst>
              <a:path h="1932222" w="17565653">
                <a:moveTo>
                  <a:pt x="0" y="0"/>
                </a:moveTo>
                <a:lnTo>
                  <a:pt x="17565652" y="0"/>
                </a:lnTo>
                <a:lnTo>
                  <a:pt x="17565652" y="1932222"/>
                </a:lnTo>
                <a:lnTo>
                  <a:pt x="0" y="1932222"/>
                </a:lnTo>
                <a:lnTo>
                  <a:pt x="0" y="0"/>
                </a:lnTo>
                <a:close/>
              </a:path>
            </a:pathLst>
          </a:custGeom>
          <a:blipFill>
            <a:blip r:embed="rId4"/>
            <a:stretch>
              <a:fillRect l="0" t="0" r="0" b="0"/>
            </a:stretch>
          </a:blipFill>
        </p:spPr>
      </p:sp>
      <p:sp>
        <p:nvSpPr>
          <p:cNvPr name="Freeform 17" id="17"/>
          <p:cNvSpPr/>
          <p:nvPr/>
        </p:nvSpPr>
        <p:spPr>
          <a:xfrm flipH="false" flipV="false" rot="0">
            <a:off x="1289928" y="4852132"/>
            <a:ext cx="5568072" cy="4178281"/>
          </a:xfrm>
          <a:custGeom>
            <a:avLst/>
            <a:gdLst/>
            <a:ahLst/>
            <a:cxnLst/>
            <a:rect r="r" b="b" t="t" l="l"/>
            <a:pathLst>
              <a:path h="4178281" w="5568072">
                <a:moveTo>
                  <a:pt x="0" y="0"/>
                </a:moveTo>
                <a:lnTo>
                  <a:pt x="5568072" y="0"/>
                </a:lnTo>
                <a:lnTo>
                  <a:pt x="5568072" y="4178282"/>
                </a:lnTo>
                <a:lnTo>
                  <a:pt x="0" y="4178282"/>
                </a:lnTo>
                <a:lnTo>
                  <a:pt x="0" y="0"/>
                </a:lnTo>
                <a:close/>
              </a:path>
            </a:pathLst>
          </a:custGeom>
          <a:blipFill>
            <a:blip r:embed="rId5"/>
            <a:stretch>
              <a:fillRect l="0" t="0" r="0" b="0"/>
            </a:stretch>
          </a:blipFill>
        </p:spPr>
      </p:sp>
      <p:sp>
        <p:nvSpPr>
          <p:cNvPr name="Freeform 18" id="18"/>
          <p:cNvSpPr/>
          <p:nvPr/>
        </p:nvSpPr>
        <p:spPr>
          <a:xfrm flipH="false" flipV="false" rot="0">
            <a:off x="10666254" y="4868930"/>
            <a:ext cx="5523303" cy="4144687"/>
          </a:xfrm>
          <a:custGeom>
            <a:avLst/>
            <a:gdLst/>
            <a:ahLst/>
            <a:cxnLst/>
            <a:rect r="r" b="b" t="t" l="l"/>
            <a:pathLst>
              <a:path h="4144687" w="5523303">
                <a:moveTo>
                  <a:pt x="0" y="0"/>
                </a:moveTo>
                <a:lnTo>
                  <a:pt x="5523303" y="0"/>
                </a:lnTo>
                <a:lnTo>
                  <a:pt x="5523303" y="4144686"/>
                </a:lnTo>
                <a:lnTo>
                  <a:pt x="0" y="4144686"/>
                </a:lnTo>
                <a:lnTo>
                  <a:pt x="0" y="0"/>
                </a:lnTo>
                <a:close/>
              </a:path>
            </a:pathLst>
          </a:custGeom>
          <a:blipFill>
            <a:blip r:embed="rId6"/>
            <a:stretch>
              <a:fillRect l="0" t="0" r="0" b="0"/>
            </a:stretch>
          </a:blipFill>
        </p:spPr>
      </p:sp>
      <p:sp>
        <p:nvSpPr>
          <p:cNvPr name="TextBox 19" id="19"/>
          <p:cNvSpPr txBox="true"/>
          <p:nvPr/>
        </p:nvSpPr>
        <p:spPr>
          <a:xfrm rot="0">
            <a:off x="0" y="1320722"/>
            <a:ext cx="11617945" cy="1144904"/>
          </a:xfrm>
          <a:prstGeom prst="rect">
            <a:avLst/>
          </a:prstGeom>
        </p:spPr>
        <p:txBody>
          <a:bodyPr anchor="t" rtlCol="false" tIns="0" lIns="0" bIns="0" rIns="0">
            <a:spAutoFit/>
          </a:bodyPr>
          <a:lstStyle/>
          <a:p>
            <a:pPr algn="ctr">
              <a:lnSpc>
                <a:spcPts val="4760"/>
              </a:lnSpc>
            </a:pPr>
            <a:r>
              <a:rPr lang="en-US" sz="3400">
                <a:solidFill>
                  <a:srgbClr val="000000"/>
                </a:solidFill>
                <a:latin typeface="Sniglet"/>
                <a:ea typeface="Sniglet"/>
                <a:cs typeface="Sniglet"/>
                <a:sym typeface="Sniglet"/>
              </a:rPr>
              <a:t>Model Selection - MLFlow Experiment Tracking</a:t>
            </a:r>
          </a:p>
          <a:p>
            <a:pPr algn="ctr">
              <a:lnSpc>
                <a:spcPts val="448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FF7ED"/>
        </a:solidFill>
      </p:bgPr>
    </p:bg>
    <p:spTree>
      <p:nvGrpSpPr>
        <p:cNvPr id="1" name=""/>
        <p:cNvGrpSpPr/>
        <p:nvPr/>
      </p:nvGrpSpPr>
      <p:grpSpPr>
        <a:xfrm>
          <a:off x="0" y="0"/>
          <a:ext cx="0" cy="0"/>
          <a:chOff x="0" y="0"/>
          <a:chExt cx="0" cy="0"/>
        </a:xfrm>
      </p:grpSpPr>
      <p:grpSp>
        <p:nvGrpSpPr>
          <p:cNvPr name="Group 2" id="2"/>
          <p:cNvGrpSpPr/>
          <p:nvPr/>
        </p:nvGrpSpPr>
        <p:grpSpPr>
          <a:xfrm rot="0">
            <a:off x="3335028" y="0"/>
            <a:ext cx="11617945" cy="1064075"/>
            <a:chOff x="0" y="0"/>
            <a:chExt cx="3059870" cy="280250"/>
          </a:xfrm>
        </p:grpSpPr>
        <p:sp>
          <p:nvSpPr>
            <p:cNvPr name="Freeform 3" id="3"/>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4" id="4"/>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80150" y="0"/>
            <a:ext cx="18468150" cy="10287000"/>
            <a:chOff x="0" y="0"/>
            <a:chExt cx="4915282" cy="2737876"/>
          </a:xfrm>
        </p:grpSpPr>
        <p:sp>
          <p:nvSpPr>
            <p:cNvPr name="Freeform 6" id="6"/>
            <p:cNvSpPr/>
            <p:nvPr/>
          </p:nvSpPr>
          <p:spPr>
            <a:xfrm flipH="false" flipV="false" rot="0">
              <a:off x="0" y="0"/>
              <a:ext cx="4915282" cy="2737876"/>
            </a:xfrm>
            <a:custGeom>
              <a:avLst/>
              <a:gdLst/>
              <a:ahLst/>
              <a:cxnLst/>
              <a:rect r="r" b="b" t="t" l="l"/>
              <a:pathLst>
                <a:path h="2737876" w="4915282">
                  <a:moveTo>
                    <a:pt x="21379" y="0"/>
                  </a:moveTo>
                  <a:lnTo>
                    <a:pt x="4893902" y="0"/>
                  </a:lnTo>
                  <a:cubicBezTo>
                    <a:pt x="4905710" y="0"/>
                    <a:pt x="4915282" y="9572"/>
                    <a:pt x="4915282" y="21379"/>
                  </a:cubicBezTo>
                  <a:lnTo>
                    <a:pt x="4915282" y="2716497"/>
                  </a:lnTo>
                  <a:cubicBezTo>
                    <a:pt x="4915282" y="2722167"/>
                    <a:pt x="4913029" y="2727605"/>
                    <a:pt x="4909020" y="2731614"/>
                  </a:cubicBezTo>
                  <a:cubicBezTo>
                    <a:pt x="4905010" y="2735624"/>
                    <a:pt x="4899573" y="2737876"/>
                    <a:pt x="4893902" y="2737876"/>
                  </a:cubicBezTo>
                  <a:lnTo>
                    <a:pt x="21379" y="2737876"/>
                  </a:lnTo>
                  <a:cubicBezTo>
                    <a:pt x="9572" y="2737876"/>
                    <a:pt x="0" y="2728304"/>
                    <a:pt x="0" y="2716497"/>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7" id="7"/>
            <p:cNvSpPr txBox="true"/>
            <p:nvPr/>
          </p:nvSpPr>
          <p:spPr>
            <a:xfrm>
              <a:off x="0" y="-28575"/>
              <a:ext cx="4915282" cy="2766451"/>
            </a:xfrm>
            <a:prstGeom prst="rect">
              <a:avLst/>
            </a:prstGeom>
          </p:spPr>
          <p:txBody>
            <a:bodyPr anchor="ctr" rtlCol="false" tIns="50800" lIns="50800" bIns="50800" rIns="50800"/>
            <a:lstStyle/>
            <a:p>
              <a:pPr algn="ctr">
                <a:lnSpc>
                  <a:spcPts val="2659"/>
                </a:lnSpc>
              </a:pPr>
            </a:p>
          </p:txBody>
        </p:sp>
      </p:grpSp>
      <p:graphicFrame>
        <p:nvGraphicFramePr>
          <p:cNvPr name="Table 8" id="8"/>
          <p:cNvGraphicFramePr>
            <a:graphicFrameLocks noGrp="true"/>
          </p:cNvGraphicFramePr>
          <p:nvPr/>
        </p:nvGraphicFramePr>
        <p:xfrm>
          <a:off x="2601302" y="1249733"/>
          <a:ext cx="13085396" cy="8210398"/>
        </p:xfrm>
        <a:graphic>
          <a:graphicData uri="http://schemas.openxmlformats.org/drawingml/2006/table">
            <a:tbl>
              <a:tblPr/>
              <a:tblGrid>
                <a:gridCol w="4632535"/>
                <a:gridCol w="1108012"/>
                <a:gridCol w="1345387"/>
                <a:gridCol w="1226699"/>
                <a:gridCol w="1226699"/>
                <a:gridCol w="3546066"/>
              </a:tblGrid>
              <a:tr h="787602">
                <a:tc>
                  <a:txBody>
                    <a:bodyPr anchor="t" rtlCol="false"/>
                    <a:lstStyle/>
                    <a:p>
                      <a:pPr algn="l">
                        <a:lnSpc>
                          <a:spcPts val="2100"/>
                        </a:lnSpc>
                        <a:defRPr/>
                      </a:pPr>
                      <a:r>
                        <a:rPr lang="en-US" sz="1500">
                          <a:solidFill>
                            <a:srgbClr val="000000"/>
                          </a:solidFill>
                          <a:latin typeface="Sniglet"/>
                          <a:ea typeface="Sniglet"/>
                          <a:cs typeface="Sniglet"/>
                          <a:sym typeface="Sniglet"/>
                        </a:rPr>
                        <a:t>  Model</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86A2D8"/>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Fit Time</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86A2D8"/>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Test F1 Score</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86A2D8"/>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Test Recall</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86A2D8"/>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Other Metrics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86A2D8"/>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                                Remarks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86A2D8"/>
                    </a:solidFill>
                  </a:tcPr>
                </a:tc>
              </a:tr>
              <a:tr h="1532280">
                <a:tc>
                  <a:txBody>
                    <a:bodyPr anchor="t" rtlCol="false"/>
                    <a:lstStyle/>
                    <a:p>
                      <a:pPr algn="l">
                        <a:lnSpc>
                          <a:spcPts val="2100"/>
                        </a:lnSpc>
                        <a:defRPr/>
                      </a:pPr>
                      <a:r>
                        <a:rPr lang="en-US" sz="1500">
                          <a:solidFill>
                            <a:srgbClr val="000000"/>
                          </a:solidFill>
                          <a:latin typeface="Sniglet"/>
                          <a:ea typeface="Sniglet"/>
                          <a:cs typeface="Sniglet"/>
                          <a:sym typeface="Sniglet"/>
                        </a:rPr>
                        <a:t>Decision Tree Classifier</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Short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High</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High</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High Accuracy</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Fast fitting time. Train scores are 1, indicating perfect fit and potential overfitting. Needs regularization if deploying to production.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r>
              <a:tr h="1780506">
                <a:tc>
                  <a:txBody>
                    <a:bodyPr anchor="t" rtlCol="false"/>
                    <a:lstStyle/>
                    <a:p>
                      <a:pPr algn="l">
                        <a:lnSpc>
                          <a:spcPts val="2100"/>
                        </a:lnSpc>
                        <a:defRPr/>
                      </a:pPr>
                      <a:r>
                        <a:rPr lang="en-US" sz="1500">
                          <a:solidFill>
                            <a:srgbClr val="000000"/>
                          </a:solidFill>
                          <a:latin typeface="Sniglet"/>
                          <a:ea typeface="Sniglet"/>
                          <a:cs typeface="Sniglet"/>
                          <a:sym typeface="Sniglet"/>
                        </a:rPr>
                        <a:t>Random Forest Classifier</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Med</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Highest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High</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Highest Accuracy, ROC</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Excellent performance across all metrics. Possibly the best balance and a good choice of model. Train scores are near-perfect, watch out for overfitting.</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r>
              <a:tr h="1040640">
                <a:tc>
                  <a:txBody>
                    <a:bodyPr anchor="t" rtlCol="false"/>
                    <a:lstStyle/>
                    <a:p>
                      <a:pPr algn="l">
                        <a:lnSpc>
                          <a:spcPts val="2100"/>
                        </a:lnSpc>
                        <a:defRPr/>
                      </a:pPr>
                      <a:r>
                        <a:rPr lang="en-US" sz="1500">
                          <a:solidFill>
                            <a:srgbClr val="000000"/>
                          </a:solidFill>
                          <a:latin typeface="Sniglet"/>
                          <a:ea typeface="Sniglet"/>
                          <a:cs typeface="Sniglet"/>
                          <a:sym typeface="Sniglet"/>
                        </a:rPr>
                        <a:t>Logistic Regression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Short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Low</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Decent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Low Accuracy, ROC</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Lowest performance compared to other models.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r>
              <a:tr h="1040640">
                <a:tc>
                  <a:txBody>
                    <a:bodyPr anchor="t" rtlCol="false"/>
                    <a:lstStyle/>
                    <a:p>
                      <a:pPr algn="l">
                        <a:lnSpc>
                          <a:spcPts val="2100"/>
                        </a:lnSpc>
                        <a:defRPr/>
                      </a:pPr>
                      <a:r>
                        <a:rPr lang="en-US" sz="1500">
                          <a:solidFill>
                            <a:srgbClr val="000000"/>
                          </a:solidFill>
                          <a:latin typeface="Sniglet"/>
                          <a:ea typeface="Sniglet"/>
                          <a:cs typeface="Sniglet"/>
                          <a:sym typeface="Sniglet"/>
                        </a:rPr>
                        <a:t>Gaussian Naive Bayes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Very Short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Low</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Decent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Lowest Accuracy, ROC</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Fast fitting time, but poor performance.</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r>
              <a:tr h="2028732">
                <a:tc>
                  <a:txBody>
                    <a:bodyPr anchor="t" rtlCol="false"/>
                    <a:lstStyle/>
                    <a:p>
                      <a:pPr algn="l">
                        <a:lnSpc>
                          <a:spcPts val="2100"/>
                        </a:lnSpc>
                        <a:defRPr/>
                      </a:pPr>
                      <a:r>
                        <a:rPr lang="en-US" sz="1500">
                          <a:solidFill>
                            <a:srgbClr val="000000"/>
                          </a:solidFill>
                          <a:latin typeface="Sniglet"/>
                          <a:ea typeface="Sniglet"/>
                          <a:cs typeface="Sniglet"/>
                          <a:sym typeface="Sniglet"/>
                        </a:rPr>
                        <a:t>Gradient Boosting Classifier</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Long</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High</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High</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Good Accuracy, ROC</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c>
                  <a:txBody>
                    <a:bodyPr anchor="t" rtlCol="false"/>
                    <a:lstStyle/>
                    <a:p>
                      <a:pPr algn="l">
                        <a:lnSpc>
                          <a:spcPts val="2100"/>
                        </a:lnSpc>
                        <a:defRPr/>
                      </a:pPr>
                      <a:r>
                        <a:rPr lang="en-US" sz="1500">
                          <a:solidFill>
                            <a:srgbClr val="000000"/>
                          </a:solidFill>
                          <a:latin typeface="Sniglet"/>
                          <a:ea typeface="Sniglet"/>
                          <a:cs typeface="Sniglet"/>
                          <a:sym typeface="Sniglet"/>
                        </a:rPr>
                        <a:t>Good performance, similar to Random Forest but takes considerably more time to fit. Check if time is a deal-breaker or if you're ok with a longer turn around for potentially better results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96A2"/>
                    </a:solidFill>
                  </a:tcPr>
                </a:tc>
              </a:tr>
            </a:tbl>
          </a:graphicData>
        </a:graphic>
      </p:graphicFrame>
      <p:sp>
        <p:nvSpPr>
          <p:cNvPr name="TextBox 9" id="9"/>
          <p:cNvSpPr txBox="true"/>
          <p:nvPr/>
        </p:nvSpPr>
        <p:spPr>
          <a:xfrm rot="0">
            <a:off x="3335028" y="139540"/>
            <a:ext cx="11617945" cy="613409"/>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Sniglet"/>
                <a:ea typeface="Sniglet"/>
                <a:cs typeface="Sniglet"/>
                <a:sym typeface="Sniglet"/>
              </a:rPr>
              <a:t>Model Selection - Model Experiment Remarks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178296" y="4250690"/>
            <a:ext cx="6503904" cy="2761091"/>
          </a:xfrm>
          <a:custGeom>
            <a:avLst/>
            <a:gdLst/>
            <a:ahLst/>
            <a:cxnLst/>
            <a:rect r="r" b="b" t="t" l="l"/>
            <a:pathLst>
              <a:path h="2761091" w="6503904">
                <a:moveTo>
                  <a:pt x="0" y="0"/>
                </a:moveTo>
                <a:lnTo>
                  <a:pt x="6503904" y="0"/>
                </a:lnTo>
                <a:lnTo>
                  <a:pt x="6503904" y="2761091"/>
                </a:lnTo>
                <a:lnTo>
                  <a:pt x="0" y="2761091"/>
                </a:lnTo>
                <a:lnTo>
                  <a:pt x="0" y="0"/>
                </a:lnTo>
                <a:close/>
              </a:path>
            </a:pathLst>
          </a:custGeom>
          <a:blipFill>
            <a:blip r:embed="rId4"/>
            <a:stretch>
              <a:fillRect l="0" t="0" r="0" b="0"/>
            </a:stretch>
          </a:blipFill>
        </p:spPr>
      </p:sp>
      <p:sp>
        <p:nvSpPr>
          <p:cNvPr name="TextBox 17" id="17"/>
          <p:cNvSpPr txBox="true"/>
          <p:nvPr/>
        </p:nvSpPr>
        <p:spPr>
          <a:xfrm rot="0">
            <a:off x="0" y="1311197"/>
            <a:ext cx="11617945" cy="1384299"/>
          </a:xfrm>
          <a:prstGeom prst="rect">
            <a:avLst/>
          </a:prstGeom>
        </p:spPr>
        <p:txBody>
          <a:bodyPr anchor="t" rtlCol="false" tIns="0" lIns="0" bIns="0" rIns="0">
            <a:spAutoFit/>
          </a:bodyPr>
          <a:lstStyle/>
          <a:p>
            <a:pPr algn="ctr">
              <a:lnSpc>
                <a:spcPts val="5600"/>
              </a:lnSpc>
            </a:pPr>
            <a:r>
              <a:rPr lang="en-US" sz="4000">
                <a:solidFill>
                  <a:srgbClr val="000000"/>
                </a:solidFill>
                <a:latin typeface="Sniglet"/>
                <a:ea typeface="Sniglet"/>
                <a:cs typeface="Sniglet"/>
                <a:sym typeface="Sniglet"/>
              </a:rPr>
              <a:t>Hyperparameter Tuning - RandomForestClassifier</a:t>
            </a:r>
          </a:p>
          <a:p>
            <a:pPr algn="ctr">
              <a:lnSpc>
                <a:spcPts val="5600"/>
              </a:lnSpc>
              <a:spcBef>
                <a:spcPct val="0"/>
              </a:spcBef>
            </a:pPr>
          </a:p>
        </p:txBody>
      </p:sp>
      <p:sp>
        <p:nvSpPr>
          <p:cNvPr name="TextBox 18" id="18"/>
          <p:cNvSpPr txBox="true"/>
          <p:nvPr/>
        </p:nvSpPr>
        <p:spPr>
          <a:xfrm rot="0">
            <a:off x="6858000" y="2477083"/>
            <a:ext cx="11430000" cy="6701790"/>
          </a:xfrm>
          <a:prstGeom prst="rect">
            <a:avLst/>
          </a:prstGeom>
        </p:spPr>
        <p:txBody>
          <a:bodyPr anchor="t" rtlCol="false" tIns="0" lIns="0" bIns="0" rIns="0">
            <a:spAutoFit/>
          </a:bodyPr>
          <a:lstStyle/>
          <a:p>
            <a:pPr algn="l">
              <a:lnSpc>
                <a:spcPts val="3359"/>
              </a:lnSpc>
            </a:pPr>
            <a:r>
              <a:rPr lang="en-US" sz="2399">
                <a:solidFill>
                  <a:srgbClr val="000000"/>
                </a:solidFill>
                <a:latin typeface="Sniglet"/>
                <a:ea typeface="Sniglet"/>
                <a:cs typeface="Sniglet"/>
                <a:sym typeface="Sniglet"/>
              </a:rPr>
              <a:t>Reasons for Tuning Hyperparameters</a:t>
            </a:r>
          </a:p>
          <a:p>
            <a:pPr algn="l" marL="518157" indent="-259078" lvl="1">
              <a:lnSpc>
                <a:spcPts val="3359"/>
              </a:lnSpc>
              <a:buFont typeface="Arial"/>
              <a:buChar char="•"/>
            </a:pPr>
            <a:r>
              <a:rPr lang="en-US" sz="2399">
                <a:solidFill>
                  <a:srgbClr val="000000"/>
                </a:solidFill>
                <a:latin typeface="Sniglet"/>
                <a:ea typeface="Sniglet"/>
                <a:cs typeface="Sniglet"/>
                <a:sym typeface="Sniglet"/>
              </a:rPr>
              <a:t>max_depth: </a:t>
            </a:r>
          </a:p>
          <a:p>
            <a:pPr algn="l" marL="1036314" indent="-345438" lvl="2">
              <a:lnSpc>
                <a:spcPts val="3359"/>
              </a:lnSpc>
              <a:buFont typeface="Arial"/>
              <a:buChar char="⚬"/>
            </a:pPr>
            <a:r>
              <a:rPr lang="en-US" sz="2399">
                <a:solidFill>
                  <a:srgbClr val="000000"/>
                </a:solidFill>
                <a:latin typeface="Sniglet"/>
                <a:ea typeface="Sniglet"/>
                <a:cs typeface="Sniglet"/>
                <a:sym typeface="Sniglet"/>
              </a:rPr>
              <a:t>Prevents overfitting by limiting tree complexity, reducing memorization of noise.</a:t>
            </a:r>
          </a:p>
          <a:p>
            <a:pPr algn="l" marL="518157" indent="-259078" lvl="1">
              <a:lnSpc>
                <a:spcPts val="3359"/>
              </a:lnSpc>
              <a:buFont typeface="Arial"/>
              <a:buChar char="•"/>
            </a:pPr>
            <a:r>
              <a:rPr lang="en-US" sz="2399">
                <a:solidFill>
                  <a:srgbClr val="000000"/>
                </a:solidFill>
                <a:latin typeface="Sniglet"/>
                <a:ea typeface="Sniglet"/>
                <a:cs typeface="Sniglet"/>
                <a:sym typeface="Sniglet"/>
              </a:rPr>
              <a:t>min_samples_split &amp; min_samples_leaf: </a:t>
            </a:r>
          </a:p>
          <a:p>
            <a:pPr algn="l" marL="1036314" indent="-345438" lvl="2">
              <a:lnSpc>
                <a:spcPts val="3359"/>
              </a:lnSpc>
              <a:buFont typeface="Arial"/>
              <a:buChar char="⚬"/>
            </a:pPr>
            <a:r>
              <a:rPr lang="en-US" sz="2399">
                <a:solidFill>
                  <a:srgbClr val="000000"/>
                </a:solidFill>
                <a:latin typeface="Sniglet"/>
                <a:ea typeface="Sniglet"/>
                <a:cs typeface="Sniglet"/>
                <a:sym typeface="Sniglet"/>
              </a:rPr>
              <a:t>Controls tree growth, balancing bias and variance. Higher values regularize the model to avoid overly specific branches.</a:t>
            </a:r>
          </a:p>
          <a:p>
            <a:pPr algn="l" marL="518157" indent="-259078" lvl="1">
              <a:lnSpc>
                <a:spcPts val="3359"/>
              </a:lnSpc>
              <a:buFont typeface="Arial"/>
              <a:buChar char="•"/>
            </a:pPr>
            <a:r>
              <a:rPr lang="en-US" sz="2399">
                <a:solidFill>
                  <a:srgbClr val="000000"/>
                </a:solidFill>
                <a:latin typeface="Sniglet"/>
                <a:ea typeface="Sniglet"/>
                <a:cs typeface="Sniglet"/>
                <a:sym typeface="Sniglet"/>
              </a:rPr>
              <a:t>n_estimators: </a:t>
            </a:r>
          </a:p>
          <a:p>
            <a:pPr algn="l" marL="1036314" indent="-345438" lvl="2">
              <a:lnSpc>
                <a:spcPts val="3359"/>
              </a:lnSpc>
              <a:buFont typeface="Arial"/>
              <a:buChar char="⚬"/>
            </a:pPr>
            <a:r>
              <a:rPr lang="en-US" sz="2399">
                <a:solidFill>
                  <a:srgbClr val="000000"/>
                </a:solidFill>
                <a:latin typeface="Sniglet"/>
                <a:ea typeface="Sniglet"/>
                <a:cs typeface="Sniglet"/>
                <a:sym typeface="Sniglet"/>
              </a:rPr>
              <a:t>Avoids unnecessary complexity and long training times while ensuring performance improvement.</a:t>
            </a:r>
          </a:p>
          <a:p>
            <a:pPr algn="l" marL="518157" indent="-259078" lvl="1">
              <a:lnSpc>
                <a:spcPts val="3359"/>
              </a:lnSpc>
              <a:buFont typeface="Arial"/>
              <a:buChar char="•"/>
            </a:pPr>
            <a:r>
              <a:rPr lang="en-US" sz="2399">
                <a:solidFill>
                  <a:srgbClr val="000000"/>
                </a:solidFill>
                <a:latin typeface="Sniglet"/>
                <a:ea typeface="Sniglet"/>
                <a:cs typeface="Sniglet"/>
                <a:sym typeface="Sniglet"/>
              </a:rPr>
              <a:t>max_features: </a:t>
            </a:r>
          </a:p>
          <a:p>
            <a:pPr algn="l" marL="1036314" indent="-345438" lvl="2">
              <a:lnSpc>
                <a:spcPts val="3359"/>
              </a:lnSpc>
              <a:buFont typeface="Arial"/>
              <a:buChar char="⚬"/>
            </a:pPr>
            <a:r>
              <a:rPr lang="en-US" sz="2399">
                <a:solidFill>
                  <a:srgbClr val="000000"/>
                </a:solidFill>
                <a:latin typeface="Sniglet"/>
                <a:ea typeface="Sniglet"/>
                <a:cs typeface="Sniglet"/>
                <a:sym typeface="Sniglet"/>
              </a:rPr>
              <a:t>Reduces feature correlation, preventing overfitting and improving generalization.</a:t>
            </a:r>
          </a:p>
          <a:p>
            <a:pPr algn="l" marL="518157" indent="-259078" lvl="1">
              <a:lnSpc>
                <a:spcPts val="3359"/>
              </a:lnSpc>
              <a:buFont typeface="Arial"/>
              <a:buChar char="•"/>
            </a:pPr>
            <a:r>
              <a:rPr lang="en-US" sz="2399">
                <a:solidFill>
                  <a:srgbClr val="000000"/>
                </a:solidFill>
                <a:latin typeface="Sniglet"/>
                <a:ea typeface="Sniglet"/>
                <a:cs typeface="Sniglet"/>
                <a:sym typeface="Sniglet"/>
              </a:rPr>
              <a:t>bootstrap: </a:t>
            </a:r>
          </a:p>
          <a:p>
            <a:pPr algn="l" marL="1036314" indent="-345438" lvl="2">
              <a:lnSpc>
                <a:spcPts val="3359"/>
              </a:lnSpc>
              <a:buFont typeface="Arial"/>
              <a:buChar char="⚬"/>
            </a:pPr>
            <a:r>
              <a:rPr lang="en-US" sz="2399">
                <a:solidFill>
                  <a:srgbClr val="000000"/>
                </a:solidFill>
                <a:latin typeface="Sniglet"/>
                <a:ea typeface="Sniglet"/>
                <a:cs typeface="Sniglet"/>
                <a:sym typeface="Sniglet"/>
              </a:rPr>
              <a:t>Adds randomness, lowers variance, and enhances model stability by training each tree on different data subsets.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455968" y="4369004"/>
            <a:ext cx="6968769" cy="2674063"/>
          </a:xfrm>
          <a:custGeom>
            <a:avLst/>
            <a:gdLst/>
            <a:ahLst/>
            <a:cxnLst/>
            <a:rect r="r" b="b" t="t" l="l"/>
            <a:pathLst>
              <a:path h="2674063" w="6968769">
                <a:moveTo>
                  <a:pt x="0" y="0"/>
                </a:moveTo>
                <a:lnTo>
                  <a:pt x="6968770" y="0"/>
                </a:lnTo>
                <a:lnTo>
                  <a:pt x="6968770" y="2674063"/>
                </a:lnTo>
                <a:lnTo>
                  <a:pt x="0" y="2674063"/>
                </a:lnTo>
                <a:lnTo>
                  <a:pt x="0" y="0"/>
                </a:lnTo>
                <a:close/>
              </a:path>
            </a:pathLst>
          </a:custGeom>
          <a:blipFill>
            <a:blip r:embed="rId4"/>
            <a:stretch>
              <a:fillRect l="0" t="0" r="0" b="0"/>
            </a:stretch>
          </a:blipFill>
        </p:spPr>
      </p:sp>
      <p:sp>
        <p:nvSpPr>
          <p:cNvPr name="TextBox 17" id="17"/>
          <p:cNvSpPr txBox="true"/>
          <p:nvPr/>
        </p:nvSpPr>
        <p:spPr>
          <a:xfrm rot="0">
            <a:off x="0" y="1311197"/>
            <a:ext cx="11617945" cy="1384299"/>
          </a:xfrm>
          <a:prstGeom prst="rect">
            <a:avLst/>
          </a:prstGeom>
        </p:spPr>
        <p:txBody>
          <a:bodyPr anchor="t" rtlCol="false" tIns="0" lIns="0" bIns="0" rIns="0">
            <a:spAutoFit/>
          </a:bodyPr>
          <a:lstStyle/>
          <a:p>
            <a:pPr algn="ctr">
              <a:lnSpc>
                <a:spcPts val="5600"/>
              </a:lnSpc>
            </a:pPr>
            <a:r>
              <a:rPr lang="en-US" sz="4000">
                <a:solidFill>
                  <a:srgbClr val="000000"/>
                </a:solidFill>
                <a:latin typeface="Sniglet"/>
                <a:ea typeface="Sniglet"/>
                <a:cs typeface="Sniglet"/>
                <a:sym typeface="Sniglet"/>
              </a:rPr>
              <a:t>Hyperparameter Tuning - Decision Tree Classifier</a:t>
            </a:r>
          </a:p>
          <a:p>
            <a:pPr algn="ctr">
              <a:lnSpc>
                <a:spcPts val="5600"/>
              </a:lnSpc>
              <a:spcBef>
                <a:spcPct val="0"/>
              </a:spcBef>
            </a:pPr>
          </a:p>
        </p:txBody>
      </p:sp>
      <p:sp>
        <p:nvSpPr>
          <p:cNvPr name="TextBox 18" id="18"/>
          <p:cNvSpPr txBox="true"/>
          <p:nvPr/>
        </p:nvSpPr>
        <p:spPr>
          <a:xfrm rot="0">
            <a:off x="7424738" y="2556510"/>
            <a:ext cx="10863262" cy="6701790"/>
          </a:xfrm>
          <a:prstGeom prst="rect">
            <a:avLst/>
          </a:prstGeom>
        </p:spPr>
        <p:txBody>
          <a:bodyPr anchor="t" rtlCol="false" tIns="0" lIns="0" bIns="0" rIns="0">
            <a:spAutoFit/>
          </a:bodyPr>
          <a:lstStyle/>
          <a:p>
            <a:pPr algn="l">
              <a:lnSpc>
                <a:spcPts val="3359"/>
              </a:lnSpc>
            </a:pPr>
            <a:r>
              <a:rPr lang="en-US" sz="2399">
                <a:solidFill>
                  <a:srgbClr val="000000"/>
                </a:solidFill>
                <a:latin typeface="Sniglet"/>
                <a:ea typeface="Sniglet"/>
                <a:cs typeface="Sniglet"/>
                <a:sym typeface="Sniglet"/>
              </a:rPr>
              <a:t>Reasons for Tuning Hyperparameters</a:t>
            </a:r>
          </a:p>
          <a:p>
            <a:pPr algn="l" marL="518157" indent="-259078" lvl="1">
              <a:lnSpc>
                <a:spcPts val="3359"/>
              </a:lnSpc>
              <a:buFont typeface="Arial"/>
              <a:buChar char="•"/>
            </a:pPr>
            <a:r>
              <a:rPr lang="en-US" sz="2399">
                <a:solidFill>
                  <a:srgbClr val="000000"/>
                </a:solidFill>
                <a:latin typeface="Sniglet"/>
                <a:ea typeface="Sniglet"/>
                <a:cs typeface="Sniglet"/>
                <a:sym typeface="Sniglet"/>
              </a:rPr>
              <a:t>max_depth: </a:t>
            </a:r>
          </a:p>
          <a:p>
            <a:pPr algn="l" marL="1036314" indent="-345438" lvl="2">
              <a:lnSpc>
                <a:spcPts val="3359"/>
              </a:lnSpc>
              <a:buFont typeface="Arial"/>
              <a:buChar char="⚬"/>
            </a:pPr>
            <a:r>
              <a:rPr lang="en-US" sz="2399">
                <a:solidFill>
                  <a:srgbClr val="000000"/>
                </a:solidFill>
                <a:latin typeface="Sniglet"/>
                <a:ea typeface="Sniglet"/>
                <a:cs typeface="Sniglet"/>
                <a:sym typeface="Sniglet"/>
              </a:rPr>
              <a:t>Prevents overfitting by limiting tree complexity, balancing model performance and generalization.</a:t>
            </a:r>
          </a:p>
          <a:p>
            <a:pPr algn="l" marL="518157" indent="-259078" lvl="1">
              <a:lnSpc>
                <a:spcPts val="3359"/>
              </a:lnSpc>
              <a:buFont typeface="Arial"/>
              <a:buChar char="•"/>
            </a:pPr>
            <a:r>
              <a:rPr lang="en-US" sz="2399">
                <a:solidFill>
                  <a:srgbClr val="000000"/>
                </a:solidFill>
                <a:latin typeface="Sniglet"/>
                <a:ea typeface="Sniglet"/>
                <a:cs typeface="Sniglet"/>
                <a:sym typeface="Sniglet"/>
              </a:rPr>
              <a:t>min_samples_split:</a:t>
            </a:r>
          </a:p>
          <a:p>
            <a:pPr algn="l" marL="1036314" indent="-345438" lvl="2">
              <a:lnSpc>
                <a:spcPts val="3359"/>
              </a:lnSpc>
              <a:buFont typeface="Arial"/>
              <a:buChar char="⚬"/>
            </a:pPr>
            <a:r>
              <a:rPr lang="en-US" sz="2399">
                <a:solidFill>
                  <a:srgbClr val="000000"/>
                </a:solidFill>
                <a:latin typeface="Sniglet"/>
                <a:ea typeface="Sniglet"/>
                <a:cs typeface="Sniglet"/>
                <a:sym typeface="Sniglet"/>
              </a:rPr>
              <a:t>Controls tree growth; higher values promote regularization and reduce variance.</a:t>
            </a:r>
          </a:p>
          <a:p>
            <a:pPr algn="l" marL="518157" indent="-259078" lvl="1">
              <a:lnSpc>
                <a:spcPts val="3359"/>
              </a:lnSpc>
              <a:buFont typeface="Arial"/>
              <a:buChar char="•"/>
            </a:pPr>
            <a:r>
              <a:rPr lang="en-US" sz="2399">
                <a:solidFill>
                  <a:srgbClr val="000000"/>
                </a:solidFill>
                <a:latin typeface="Sniglet"/>
                <a:ea typeface="Sniglet"/>
                <a:cs typeface="Sniglet"/>
                <a:sym typeface="Sniglet"/>
              </a:rPr>
              <a:t>min_samples_leaf:</a:t>
            </a:r>
          </a:p>
          <a:p>
            <a:pPr algn="l" marL="1036314" indent="-345438" lvl="2">
              <a:lnSpc>
                <a:spcPts val="3359"/>
              </a:lnSpc>
              <a:buFont typeface="Arial"/>
              <a:buChar char="⚬"/>
            </a:pPr>
            <a:r>
              <a:rPr lang="en-US" sz="2399">
                <a:solidFill>
                  <a:srgbClr val="000000"/>
                </a:solidFill>
                <a:latin typeface="Sniglet"/>
                <a:ea typeface="Sniglet"/>
                <a:cs typeface="Sniglet"/>
                <a:sym typeface="Sniglet"/>
              </a:rPr>
              <a:t> Prevents overfitting by ensuring leaf nodes have enough samples to generalize patterns.</a:t>
            </a:r>
          </a:p>
          <a:p>
            <a:pPr algn="l" marL="518157" indent="-259078" lvl="1">
              <a:lnSpc>
                <a:spcPts val="3359"/>
              </a:lnSpc>
              <a:buFont typeface="Arial"/>
              <a:buChar char="•"/>
            </a:pPr>
            <a:r>
              <a:rPr lang="en-US" sz="2399">
                <a:solidFill>
                  <a:srgbClr val="000000"/>
                </a:solidFill>
                <a:latin typeface="Sniglet"/>
                <a:ea typeface="Sniglet"/>
                <a:cs typeface="Sniglet"/>
                <a:sym typeface="Sniglet"/>
              </a:rPr>
              <a:t>max_features: </a:t>
            </a:r>
          </a:p>
          <a:p>
            <a:pPr algn="l" marL="1036314" indent="-345438" lvl="2">
              <a:lnSpc>
                <a:spcPts val="3359"/>
              </a:lnSpc>
              <a:buFont typeface="Arial"/>
              <a:buChar char="⚬"/>
            </a:pPr>
            <a:r>
              <a:rPr lang="en-US" sz="2399">
                <a:solidFill>
                  <a:srgbClr val="000000"/>
                </a:solidFill>
                <a:latin typeface="Sniglet"/>
                <a:ea typeface="Sniglet"/>
                <a:cs typeface="Sniglet"/>
                <a:sym typeface="Sniglet"/>
              </a:rPr>
              <a:t>Reduces correlation between splits, improving generalization and preventing overfitting.</a:t>
            </a:r>
          </a:p>
          <a:p>
            <a:pPr algn="l" marL="518157" indent="-259078" lvl="1">
              <a:lnSpc>
                <a:spcPts val="3359"/>
              </a:lnSpc>
              <a:buFont typeface="Arial"/>
              <a:buChar char="•"/>
            </a:pPr>
            <a:r>
              <a:rPr lang="en-US" sz="2399">
                <a:solidFill>
                  <a:srgbClr val="000000"/>
                </a:solidFill>
                <a:latin typeface="Sniglet"/>
                <a:ea typeface="Sniglet"/>
                <a:cs typeface="Sniglet"/>
                <a:sym typeface="Sniglet"/>
              </a:rPr>
              <a:t>criterion: </a:t>
            </a:r>
          </a:p>
          <a:p>
            <a:pPr algn="l" marL="1036314" indent="-345438" lvl="2">
              <a:lnSpc>
                <a:spcPts val="3359"/>
              </a:lnSpc>
              <a:buFont typeface="Arial"/>
              <a:buChar char="⚬"/>
            </a:pPr>
            <a:r>
              <a:rPr lang="en-US" sz="2399">
                <a:solidFill>
                  <a:srgbClr val="000000"/>
                </a:solidFill>
                <a:latin typeface="Sniglet"/>
                <a:ea typeface="Sniglet"/>
                <a:cs typeface="Sniglet"/>
                <a:sym typeface="Sniglet"/>
              </a:rPr>
              <a:t>Determines split quality (gini for purity, entropy for information gain), optimizing model performance.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1028700" y="2853578"/>
            <a:ext cx="16230600" cy="1887669"/>
          </a:xfrm>
          <a:custGeom>
            <a:avLst/>
            <a:gdLst/>
            <a:ahLst/>
            <a:cxnLst/>
            <a:rect r="r" b="b" t="t" l="l"/>
            <a:pathLst>
              <a:path h="1887669" w="16230600">
                <a:moveTo>
                  <a:pt x="0" y="0"/>
                </a:moveTo>
                <a:lnTo>
                  <a:pt x="16230600" y="0"/>
                </a:lnTo>
                <a:lnTo>
                  <a:pt x="16230600" y="1887670"/>
                </a:lnTo>
                <a:lnTo>
                  <a:pt x="0" y="1887670"/>
                </a:lnTo>
                <a:lnTo>
                  <a:pt x="0" y="0"/>
                </a:lnTo>
                <a:close/>
              </a:path>
            </a:pathLst>
          </a:custGeom>
          <a:blipFill>
            <a:blip r:embed="rId4"/>
            <a:stretch>
              <a:fillRect l="0" t="0" r="0" b="-8552"/>
            </a:stretch>
          </a:blipFill>
        </p:spPr>
      </p:sp>
      <p:sp>
        <p:nvSpPr>
          <p:cNvPr name="TextBox 17" id="17"/>
          <p:cNvSpPr txBox="true"/>
          <p:nvPr/>
        </p:nvSpPr>
        <p:spPr>
          <a:xfrm rot="0">
            <a:off x="0" y="1311197"/>
            <a:ext cx="11617945" cy="679449"/>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Sniglet"/>
                <a:ea typeface="Sniglet"/>
                <a:cs typeface="Sniglet"/>
                <a:sym typeface="Sniglet"/>
              </a:rPr>
              <a:t>Hyperparameter Tuning - Comparison</a:t>
            </a:r>
          </a:p>
        </p:txBody>
      </p:sp>
      <p:sp>
        <p:nvSpPr>
          <p:cNvPr name="TextBox 18" id="18"/>
          <p:cNvSpPr txBox="true"/>
          <p:nvPr/>
        </p:nvSpPr>
        <p:spPr>
          <a:xfrm rot="0">
            <a:off x="1028700" y="5465148"/>
            <a:ext cx="16230600" cy="1819911"/>
          </a:xfrm>
          <a:prstGeom prst="rect">
            <a:avLst/>
          </a:prstGeom>
        </p:spPr>
        <p:txBody>
          <a:bodyPr anchor="t" rtlCol="false" tIns="0" lIns="0" bIns="0" rIns="0">
            <a:spAutoFit/>
          </a:bodyPr>
          <a:lstStyle/>
          <a:p>
            <a:pPr algn="l">
              <a:lnSpc>
                <a:spcPts val="3639"/>
              </a:lnSpc>
            </a:pPr>
            <a:r>
              <a:rPr lang="en-US" sz="2599">
                <a:solidFill>
                  <a:srgbClr val="000000"/>
                </a:solidFill>
                <a:latin typeface="Sniglet"/>
                <a:ea typeface="Sniglet"/>
                <a:cs typeface="Sniglet"/>
                <a:sym typeface="Sniglet"/>
              </a:rPr>
              <a:t>We compared hypertuned models and found RandomForestClassifier excels in detecting fraud, but DecisionTreeClassifier is close behind. Since inference speed is crucial for deployment in a GUI, we prioritize efficiency. Despite its strength, RandomForestClassifier may slow down processing, so we choose the more lightweight DecisionTreeClassifier for deployment.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16" id="16"/>
          <p:cNvGrpSpPr/>
          <p:nvPr/>
        </p:nvGrpSpPr>
        <p:grpSpPr>
          <a:xfrm rot="0">
            <a:off x="3493371" y="2607207"/>
            <a:ext cx="11301259" cy="3672587"/>
            <a:chOff x="0" y="0"/>
            <a:chExt cx="15068345" cy="4896783"/>
          </a:xfrm>
        </p:grpSpPr>
        <p:sp>
          <p:nvSpPr>
            <p:cNvPr name="Freeform 17" id="17"/>
            <p:cNvSpPr/>
            <p:nvPr/>
          </p:nvSpPr>
          <p:spPr>
            <a:xfrm flipH="false" flipV="false" rot="0">
              <a:off x="0" y="0"/>
              <a:ext cx="15068345" cy="2467442"/>
            </a:xfrm>
            <a:custGeom>
              <a:avLst/>
              <a:gdLst/>
              <a:ahLst/>
              <a:cxnLst/>
              <a:rect r="r" b="b" t="t" l="l"/>
              <a:pathLst>
                <a:path h="2467442" w="15068345">
                  <a:moveTo>
                    <a:pt x="0" y="0"/>
                  </a:moveTo>
                  <a:lnTo>
                    <a:pt x="15068345" y="0"/>
                  </a:lnTo>
                  <a:lnTo>
                    <a:pt x="15068345" y="2467442"/>
                  </a:lnTo>
                  <a:lnTo>
                    <a:pt x="0" y="2467442"/>
                  </a:lnTo>
                  <a:lnTo>
                    <a:pt x="0" y="0"/>
                  </a:lnTo>
                  <a:close/>
                </a:path>
              </a:pathLst>
            </a:custGeom>
            <a:blipFill>
              <a:blip r:embed="rId4"/>
              <a:stretch>
                <a:fillRect l="0" t="0" r="0" b="0"/>
              </a:stretch>
            </a:blipFill>
          </p:spPr>
        </p:sp>
        <p:sp>
          <p:nvSpPr>
            <p:cNvPr name="Freeform 18" id="18"/>
            <p:cNvSpPr/>
            <p:nvPr/>
          </p:nvSpPr>
          <p:spPr>
            <a:xfrm flipH="false" flipV="false" rot="0">
              <a:off x="0" y="2429342"/>
              <a:ext cx="15068345" cy="2467442"/>
            </a:xfrm>
            <a:custGeom>
              <a:avLst/>
              <a:gdLst/>
              <a:ahLst/>
              <a:cxnLst/>
              <a:rect r="r" b="b" t="t" l="l"/>
              <a:pathLst>
                <a:path h="2467442" w="15068345">
                  <a:moveTo>
                    <a:pt x="0" y="0"/>
                  </a:moveTo>
                  <a:lnTo>
                    <a:pt x="15068345" y="0"/>
                  </a:lnTo>
                  <a:lnTo>
                    <a:pt x="15068345" y="2467441"/>
                  </a:lnTo>
                  <a:lnTo>
                    <a:pt x="0" y="2467441"/>
                  </a:lnTo>
                  <a:lnTo>
                    <a:pt x="0" y="0"/>
                  </a:lnTo>
                  <a:close/>
                </a:path>
              </a:pathLst>
            </a:custGeom>
            <a:blipFill>
              <a:blip r:embed="rId5"/>
              <a:stretch>
                <a:fillRect l="0" t="0" r="0" b="0"/>
              </a:stretch>
            </a:blipFill>
          </p:spPr>
        </p:sp>
      </p:grpSp>
      <p:sp>
        <p:nvSpPr>
          <p:cNvPr name="TextBox 19" id="19"/>
          <p:cNvSpPr txBox="true"/>
          <p:nvPr/>
        </p:nvSpPr>
        <p:spPr>
          <a:xfrm rot="0">
            <a:off x="0" y="1311197"/>
            <a:ext cx="11617945" cy="679449"/>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Sniglet"/>
                <a:ea typeface="Sniglet"/>
                <a:cs typeface="Sniglet"/>
                <a:sym typeface="Sniglet"/>
              </a:rPr>
              <a:t>Selecting the best model</a:t>
            </a:r>
          </a:p>
        </p:txBody>
      </p:sp>
      <p:sp>
        <p:nvSpPr>
          <p:cNvPr name="TextBox 20" id="20"/>
          <p:cNvSpPr txBox="true"/>
          <p:nvPr/>
        </p:nvSpPr>
        <p:spPr>
          <a:xfrm rot="0">
            <a:off x="1028700" y="6375044"/>
            <a:ext cx="14973300" cy="2277111"/>
          </a:xfrm>
          <a:prstGeom prst="rect">
            <a:avLst/>
          </a:prstGeom>
        </p:spPr>
        <p:txBody>
          <a:bodyPr anchor="t" rtlCol="false" tIns="0" lIns="0" bIns="0" rIns="0">
            <a:spAutoFit/>
          </a:bodyPr>
          <a:lstStyle/>
          <a:p>
            <a:pPr algn="l">
              <a:lnSpc>
                <a:spcPts val="3639"/>
              </a:lnSpc>
            </a:pPr>
            <a:r>
              <a:rPr lang="en-US" sz="2599">
                <a:solidFill>
                  <a:srgbClr val="000000"/>
                </a:solidFill>
                <a:latin typeface="Sniglet"/>
                <a:ea typeface="Sniglet"/>
                <a:cs typeface="Sniglet"/>
                <a:sym typeface="Sniglet"/>
              </a:rPr>
              <a:t>While the first two models achieved an accuracy of 92.8%, the final model performed lower at 80.2%. However, the recall of the final model (0.921) significantly outperforms the others, indicating a better ability to detect fraudulent transactions at the cost of more false positives (1,063,660). The choice of Isolation Forest as an outlier detection method contributed to these results, balancing anomaly detection and fraud classification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425313" y="2600574"/>
            <a:ext cx="7767363" cy="6467247"/>
          </a:xfrm>
          <a:custGeom>
            <a:avLst/>
            <a:gdLst/>
            <a:ahLst/>
            <a:cxnLst/>
            <a:rect r="r" b="b" t="t" l="l"/>
            <a:pathLst>
              <a:path h="6467247" w="7767363">
                <a:moveTo>
                  <a:pt x="0" y="0"/>
                </a:moveTo>
                <a:lnTo>
                  <a:pt x="7767364" y="0"/>
                </a:lnTo>
                <a:lnTo>
                  <a:pt x="7767364" y="6467247"/>
                </a:lnTo>
                <a:lnTo>
                  <a:pt x="0" y="6467247"/>
                </a:lnTo>
                <a:lnTo>
                  <a:pt x="0" y="0"/>
                </a:lnTo>
                <a:close/>
              </a:path>
            </a:pathLst>
          </a:custGeom>
          <a:blipFill>
            <a:blip r:embed="rId4"/>
            <a:stretch>
              <a:fillRect l="0" t="0" r="0" b="0"/>
            </a:stretch>
          </a:blipFill>
        </p:spPr>
      </p:sp>
      <p:sp>
        <p:nvSpPr>
          <p:cNvPr name="TextBox 17" id="17"/>
          <p:cNvSpPr txBox="true"/>
          <p:nvPr/>
        </p:nvSpPr>
        <p:spPr>
          <a:xfrm rot="0">
            <a:off x="0" y="1311197"/>
            <a:ext cx="11617945" cy="679449"/>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Sniglet"/>
                <a:ea typeface="Sniglet"/>
                <a:cs typeface="Sniglet"/>
                <a:sym typeface="Sniglet"/>
              </a:rPr>
              <a:t>Selecting the best model</a:t>
            </a:r>
          </a:p>
        </p:txBody>
      </p:sp>
      <p:sp>
        <p:nvSpPr>
          <p:cNvPr name="TextBox 18" id="18"/>
          <p:cNvSpPr txBox="true"/>
          <p:nvPr/>
        </p:nvSpPr>
        <p:spPr>
          <a:xfrm rot="0">
            <a:off x="8550410" y="2619592"/>
            <a:ext cx="9223540" cy="5444490"/>
          </a:xfrm>
          <a:prstGeom prst="rect">
            <a:avLst/>
          </a:prstGeom>
        </p:spPr>
        <p:txBody>
          <a:bodyPr anchor="t" rtlCol="false" tIns="0" lIns="0" bIns="0" rIns="0">
            <a:spAutoFit/>
          </a:bodyPr>
          <a:lstStyle/>
          <a:p>
            <a:pPr algn="l">
              <a:lnSpc>
                <a:spcPts val="3359"/>
              </a:lnSpc>
            </a:pPr>
            <a:r>
              <a:rPr lang="en-US" sz="2399" u="sng">
                <a:solidFill>
                  <a:srgbClr val="000000"/>
                </a:solidFill>
                <a:latin typeface="Sniglet"/>
                <a:ea typeface="Sniglet"/>
                <a:cs typeface="Sniglet"/>
                <a:sym typeface="Sniglet"/>
              </a:rPr>
              <a:t>Raw data Decision Tree model:</a:t>
            </a:r>
          </a:p>
          <a:p>
            <a:pPr algn="l" marL="518157" indent="-259078" lvl="1">
              <a:lnSpc>
                <a:spcPts val="3359"/>
              </a:lnSpc>
              <a:buFont typeface="Arial"/>
              <a:buChar char="•"/>
            </a:pPr>
            <a:r>
              <a:rPr lang="en-US" sz="2399">
                <a:solidFill>
                  <a:srgbClr val="000000"/>
                </a:solidFill>
                <a:latin typeface="Sniglet"/>
                <a:ea typeface="Sniglet"/>
                <a:cs typeface="Sniglet"/>
                <a:sym typeface="Sniglet"/>
              </a:rPr>
              <a:t>True Negatives (TN): 386,117 (correctly identified non-fraud)</a:t>
            </a:r>
          </a:p>
          <a:p>
            <a:pPr algn="l" marL="518157" indent="-259078" lvl="1">
              <a:lnSpc>
                <a:spcPts val="3359"/>
              </a:lnSpc>
              <a:buFont typeface="Arial"/>
              <a:buChar char="•"/>
            </a:pPr>
            <a:r>
              <a:rPr lang="en-US" sz="2399">
                <a:solidFill>
                  <a:srgbClr val="000000"/>
                </a:solidFill>
                <a:latin typeface="Sniglet"/>
                <a:ea typeface="Sniglet"/>
                <a:cs typeface="Sniglet"/>
                <a:sym typeface="Sniglet"/>
              </a:rPr>
              <a:t>False Positives (FP): 16,748 (non-fraud misclassified as fraud)</a:t>
            </a:r>
          </a:p>
          <a:p>
            <a:pPr algn="l" marL="518157" indent="-259078" lvl="1">
              <a:lnSpc>
                <a:spcPts val="3359"/>
              </a:lnSpc>
              <a:buFont typeface="Arial"/>
              <a:buChar char="•"/>
            </a:pPr>
            <a:r>
              <a:rPr lang="en-US" sz="2399">
                <a:solidFill>
                  <a:srgbClr val="000000"/>
                </a:solidFill>
                <a:latin typeface="Sniglet"/>
                <a:ea typeface="Sniglet"/>
                <a:cs typeface="Sniglet"/>
                <a:sym typeface="Sniglet"/>
              </a:rPr>
              <a:t>False Negatives (FN): 15,783 (fraud misclassified as non-fraud)</a:t>
            </a:r>
          </a:p>
          <a:p>
            <a:pPr algn="l" marL="518157" indent="-259078" lvl="1">
              <a:lnSpc>
                <a:spcPts val="3359"/>
              </a:lnSpc>
              <a:buFont typeface="Arial"/>
              <a:buChar char="•"/>
            </a:pPr>
            <a:r>
              <a:rPr lang="en-US" sz="2399">
                <a:solidFill>
                  <a:srgbClr val="000000"/>
                </a:solidFill>
                <a:latin typeface="Sniglet"/>
                <a:ea typeface="Sniglet"/>
                <a:cs typeface="Sniglet"/>
                <a:sym typeface="Sniglet"/>
              </a:rPr>
              <a:t>True Positives (TP): 34,088 (correctly identified fraud)</a:t>
            </a:r>
          </a:p>
          <a:p>
            <a:pPr algn="l">
              <a:lnSpc>
                <a:spcPts val="3359"/>
              </a:lnSpc>
            </a:pPr>
          </a:p>
          <a:p>
            <a:pPr algn="l">
              <a:lnSpc>
                <a:spcPts val="3359"/>
              </a:lnSpc>
            </a:pPr>
            <a:r>
              <a:rPr lang="en-US" sz="2399">
                <a:solidFill>
                  <a:srgbClr val="000000"/>
                </a:solidFill>
                <a:latin typeface="Sniglet"/>
                <a:ea typeface="Sniglet"/>
                <a:cs typeface="Sniglet"/>
                <a:sym typeface="Sniglet"/>
              </a:rPr>
              <a:t>The Decision Tree model, trained on an imbalanced dataset, struggles with fraud detection. Class imbalance skews predictions toward non-fraud, increasing false negatives.</a:t>
            </a:r>
          </a:p>
          <a:p>
            <a:pPr algn="l">
              <a:lnSpc>
                <a:spcPts val="3359"/>
              </a:lnSpc>
            </a:pPr>
          </a:p>
          <a:p>
            <a:pPr algn="l">
              <a:lnSpc>
                <a:spcPts val="3359"/>
              </a:lnSpc>
            </a:pPr>
            <a:r>
              <a:rPr lang="en-US" sz="2399">
                <a:solidFill>
                  <a:srgbClr val="000000"/>
                </a:solidFill>
                <a:latin typeface="Sniglet"/>
                <a:ea typeface="Sniglet"/>
                <a:cs typeface="Sniglet"/>
                <a:sym typeface="Sniglet"/>
              </a:rPr>
              <a:t>High false negatives reduce recall, indicating difficulty in detecting fraudulent transactions.</a:t>
            </a:r>
          </a:p>
          <a:p>
            <a:pPr algn="l">
              <a:lnSpc>
                <a:spcPts val="335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16218242" y="610699"/>
            <a:ext cx="2082116" cy="836002"/>
          </a:xfrm>
          <a:custGeom>
            <a:avLst/>
            <a:gdLst/>
            <a:ahLst/>
            <a:cxnLst/>
            <a:rect r="r" b="b" t="t" l="l"/>
            <a:pathLst>
              <a:path h="836002" w="2082116">
                <a:moveTo>
                  <a:pt x="0" y="0"/>
                </a:moveTo>
                <a:lnTo>
                  <a:pt x="2082116" y="0"/>
                </a:lnTo>
                <a:lnTo>
                  <a:pt x="2082116" y="836002"/>
                </a:lnTo>
                <a:lnTo>
                  <a:pt x="0" y="836002"/>
                </a:lnTo>
                <a:lnTo>
                  <a:pt x="0" y="0"/>
                </a:lnTo>
                <a:close/>
              </a:path>
            </a:pathLst>
          </a:custGeom>
          <a:blipFill>
            <a:blip r:embed="rId2">
              <a:extLst>
                <a:ext uri="{96DAC541-7B7A-43D3-8B79-37D633B846F1}">
                  <asvg:svgBlip xmlns:asvg="http://schemas.microsoft.com/office/drawing/2016/SVG/main" r:embed="rId3"/>
                </a:ext>
              </a:extLst>
            </a:blip>
            <a:stretch>
              <a:fillRect l="0" t="-309207" r="-64302" b="0"/>
            </a:stretch>
          </a:blipFill>
        </p:spPr>
      </p:sp>
      <p:grpSp>
        <p:nvGrpSpPr>
          <p:cNvPr name="Group 3" id="3"/>
          <p:cNvGrpSpPr/>
          <p:nvPr/>
        </p:nvGrpSpPr>
        <p:grpSpPr>
          <a:xfrm rot="0">
            <a:off x="2822341" y="1793331"/>
            <a:ext cx="12358294" cy="8019718"/>
            <a:chOff x="0" y="0"/>
            <a:chExt cx="2762471" cy="1792661"/>
          </a:xfrm>
        </p:grpSpPr>
        <p:sp>
          <p:nvSpPr>
            <p:cNvPr name="Freeform 4" id="4"/>
            <p:cNvSpPr/>
            <p:nvPr/>
          </p:nvSpPr>
          <p:spPr>
            <a:xfrm flipH="false" flipV="false" rot="0">
              <a:off x="0" y="0"/>
              <a:ext cx="2762471" cy="1792662"/>
            </a:xfrm>
            <a:custGeom>
              <a:avLst/>
              <a:gdLst/>
              <a:ahLst/>
              <a:cxnLst/>
              <a:rect r="r" b="b" t="t" l="l"/>
              <a:pathLst>
                <a:path h="1792662" w="2762471">
                  <a:moveTo>
                    <a:pt x="31949" y="0"/>
                  </a:moveTo>
                  <a:lnTo>
                    <a:pt x="2730522" y="0"/>
                  </a:lnTo>
                  <a:cubicBezTo>
                    <a:pt x="2748167" y="0"/>
                    <a:pt x="2762471" y="14304"/>
                    <a:pt x="2762471" y="31949"/>
                  </a:cubicBezTo>
                  <a:lnTo>
                    <a:pt x="2762471" y="1760712"/>
                  </a:lnTo>
                  <a:cubicBezTo>
                    <a:pt x="2762471" y="1778357"/>
                    <a:pt x="2748167" y="1792662"/>
                    <a:pt x="2730522" y="1792662"/>
                  </a:cubicBezTo>
                  <a:lnTo>
                    <a:pt x="31949" y="1792662"/>
                  </a:lnTo>
                  <a:cubicBezTo>
                    <a:pt x="23476" y="1792662"/>
                    <a:pt x="15349" y="1789295"/>
                    <a:pt x="9358" y="1783304"/>
                  </a:cubicBezTo>
                  <a:cubicBezTo>
                    <a:pt x="3366" y="1777312"/>
                    <a:pt x="0" y="1769186"/>
                    <a:pt x="0" y="1760712"/>
                  </a:cubicBezTo>
                  <a:lnTo>
                    <a:pt x="0" y="31949"/>
                  </a:lnTo>
                  <a:cubicBezTo>
                    <a:pt x="0" y="23476"/>
                    <a:pt x="3366" y="15349"/>
                    <a:pt x="9358" y="9358"/>
                  </a:cubicBezTo>
                  <a:cubicBezTo>
                    <a:pt x="15349" y="3366"/>
                    <a:pt x="23476" y="0"/>
                    <a:pt x="31949" y="0"/>
                  </a:cubicBezTo>
                  <a:close/>
                </a:path>
              </a:pathLst>
            </a:custGeom>
            <a:solidFill>
              <a:srgbClr val="FFD33B"/>
            </a:solidFill>
          </p:spPr>
        </p:sp>
        <p:sp>
          <p:nvSpPr>
            <p:cNvPr name="TextBox 5" id="5"/>
            <p:cNvSpPr txBox="true"/>
            <p:nvPr/>
          </p:nvSpPr>
          <p:spPr>
            <a:xfrm>
              <a:off x="0" y="-28575"/>
              <a:ext cx="2762471" cy="182123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3789670" y="3247384"/>
            <a:ext cx="6446090" cy="2194744"/>
            <a:chOff x="0" y="0"/>
            <a:chExt cx="1440906" cy="490595"/>
          </a:xfrm>
        </p:grpSpPr>
        <p:sp>
          <p:nvSpPr>
            <p:cNvPr name="Freeform 7" id="7"/>
            <p:cNvSpPr/>
            <p:nvPr/>
          </p:nvSpPr>
          <p:spPr>
            <a:xfrm flipH="false" flipV="false" rot="0">
              <a:off x="0" y="0"/>
              <a:ext cx="1440906" cy="490595"/>
            </a:xfrm>
            <a:custGeom>
              <a:avLst/>
              <a:gdLst/>
              <a:ahLst/>
              <a:cxnLst/>
              <a:rect r="r" b="b" t="t" l="l"/>
              <a:pathLst>
                <a:path h="490595" w="1440906">
                  <a:moveTo>
                    <a:pt x="0" y="0"/>
                  </a:moveTo>
                  <a:lnTo>
                    <a:pt x="1440906" y="0"/>
                  </a:lnTo>
                  <a:lnTo>
                    <a:pt x="1440906" y="490595"/>
                  </a:lnTo>
                  <a:lnTo>
                    <a:pt x="0" y="490595"/>
                  </a:lnTo>
                  <a:close/>
                </a:path>
              </a:pathLst>
            </a:custGeom>
            <a:solidFill>
              <a:srgbClr val="1E6B63"/>
            </a:solidFill>
          </p:spPr>
        </p:sp>
        <p:sp>
          <p:nvSpPr>
            <p:cNvPr name="TextBox 8" id="8"/>
            <p:cNvSpPr txBox="true"/>
            <p:nvPr/>
          </p:nvSpPr>
          <p:spPr>
            <a:xfrm>
              <a:off x="0" y="-28575"/>
              <a:ext cx="1440906" cy="51917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953115" y="559692"/>
            <a:ext cx="12571112" cy="1230844"/>
          </a:xfrm>
          <a:prstGeom prst="rect">
            <a:avLst/>
          </a:prstGeom>
        </p:spPr>
        <p:txBody>
          <a:bodyPr anchor="t" rtlCol="false" tIns="0" lIns="0" bIns="0" rIns="0">
            <a:spAutoFit/>
          </a:bodyPr>
          <a:lstStyle/>
          <a:p>
            <a:pPr algn="r" marL="0" indent="0" lvl="0">
              <a:lnSpc>
                <a:spcPts val="9050"/>
              </a:lnSpc>
            </a:pPr>
            <a:r>
              <a:rPr lang="en-US" sz="10055" spc="-643">
                <a:solidFill>
                  <a:srgbClr val="EC6938"/>
                </a:solidFill>
                <a:latin typeface="Sniglet"/>
                <a:ea typeface="Sniglet"/>
                <a:cs typeface="Sniglet"/>
                <a:sym typeface="Sniglet"/>
              </a:rPr>
              <a:t>TABLE OF CONTENTS</a:t>
            </a:r>
          </a:p>
        </p:txBody>
      </p:sp>
      <p:sp>
        <p:nvSpPr>
          <p:cNvPr name="Freeform 10" id="10"/>
          <p:cNvSpPr/>
          <p:nvPr/>
        </p:nvSpPr>
        <p:spPr>
          <a:xfrm flipH="false" flipV="false" rot="5400000">
            <a:off x="-688946" y="8827941"/>
            <a:ext cx="2082116" cy="836002"/>
          </a:xfrm>
          <a:custGeom>
            <a:avLst/>
            <a:gdLst/>
            <a:ahLst/>
            <a:cxnLst/>
            <a:rect r="r" b="b" t="t" l="l"/>
            <a:pathLst>
              <a:path h="836002" w="2082116">
                <a:moveTo>
                  <a:pt x="0" y="0"/>
                </a:moveTo>
                <a:lnTo>
                  <a:pt x="2082116" y="0"/>
                </a:lnTo>
                <a:lnTo>
                  <a:pt x="2082116" y="836002"/>
                </a:lnTo>
                <a:lnTo>
                  <a:pt x="0" y="836002"/>
                </a:lnTo>
                <a:lnTo>
                  <a:pt x="0" y="0"/>
                </a:lnTo>
                <a:close/>
              </a:path>
            </a:pathLst>
          </a:custGeom>
          <a:blipFill>
            <a:blip r:embed="rId2">
              <a:extLst>
                <a:ext uri="{96DAC541-7B7A-43D3-8B79-37D633B846F1}">
                  <asvg:svgBlip xmlns:asvg="http://schemas.microsoft.com/office/drawing/2016/SVG/main" r:embed="rId3"/>
                </a:ext>
              </a:extLst>
            </a:blip>
            <a:stretch>
              <a:fillRect l="0" t="-309207" r="-64302" b="0"/>
            </a:stretch>
          </a:blipFill>
        </p:spPr>
      </p:sp>
      <p:sp>
        <p:nvSpPr>
          <p:cNvPr name="TextBox 11" id="11"/>
          <p:cNvSpPr txBox="true"/>
          <p:nvPr/>
        </p:nvSpPr>
        <p:spPr>
          <a:xfrm rot="0">
            <a:off x="3135819" y="1886923"/>
            <a:ext cx="11737124" cy="7608592"/>
          </a:xfrm>
          <a:prstGeom prst="rect">
            <a:avLst/>
          </a:prstGeom>
        </p:spPr>
        <p:txBody>
          <a:bodyPr anchor="t" rtlCol="false" tIns="0" lIns="0" bIns="0" rIns="0">
            <a:spAutoFit/>
          </a:bodyPr>
          <a:lstStyle/>
          <a:p>
            <a:pPr algn="l" marL="663710" indent="-331855" lvl="1">
              <a:lnSpc>
                <a:spcPts val="4303"/>
              </a:lnSpc>
              <a:buFont typeface="Arial"/>
              <a:buChar char="•"/>
            </a:pPr>
            <a:r>
              <a:rPr lang="en-US" sz="3074">
                <a:solidFill>
                  <a:srgbClr val="000000"/>
                </a:solidFill>
                <a:latin typeface="Sniglet"/>
                <a:ea typeface="Sniglet"/>
                <a:cs typeface="Sniglet"/>
                <a:sym typeface="Sniglet"/>
              </a:rPr>
              <a:t>Advanced Data Processing</a:t>
            </a:r>
          </a:p>
          <a:p>
            <a:pPr algn="l" marL="1370598" indent="-456866" lvl="2">
              <a:lnSpc>
                <a:spcPts val="4443"/>
              </a:lnSpc>
              <a:buFont typeface="Arial"/>
              <a:buChar char="⚬"/>
            </a:pPr>
            <a:r>
              <a:rPr lang="en-US" sz="3174">
                <a:solidFill>
                  <a:srgbClr val="000000"/>
                </a:solidFill>
                <a:latin typeface="Sniglet"/>
                <a:ea typeface="Sniglet"/>
                <a:cs typeface="Sniglet"/>
                <a:sym typeface="Sniglet"/>
              </a:rPr>
              <a:t>Feature Engineering &amp; Feature Selection</a:t>
            </a:r>
          </a:p>
          <a:p>
            <a:pPr algn="l" marL="1327419" indent="-442473" lvl="2">
              <a:lnSpc>
                <a:spcPts val="4303"/>
              </a:lnSpc>
              <a:buFont typeface="Arial"/>
              <a:buChar char="⚬"/>
            </a:pPr>
            <a:r>
              <a:rPr lang="en-US" sz="3074">
                <a:solidFill>
                  <a:srgbClr val="000000"/>
                </a:solidFill>
                <a:latin typeface="Sniglet"/>
                <a:ea typeface="Sniglet"/>
                <a:cs typeface="Sniglet"/>
                <a:sym typeface="Sniglet"/>
              </a:rPr>
              <a:t>Outlier Detection</a:t>
            </a:r>
          </a:p>
          <a:p>
            <a:pPr algn="l" marL="1327419" indent="-442473" lvl="2">
              <a:lnSpc>
                <a:spcPts val="4303"/>
              </a:lnSpc>
              <a:buFont typeface="Arial"/>
              <a:buChar char="⚬"/>
            </a:pPr>
            <a:r>
              <a:rPr lang="en-US" sz="3074">
                <a:solidFill>
                  <a:srgbClr val="000000"/>
                </a:solidFill>
                <a:latin typeface="Sniglet"/>
                <a:ea typeface="Sniglet"/>
                <a:cs typeface="Sniglet"/>
                <a:sym typeface="Sniglet"/>
              </a:rPr>
              <a:t>Handling Imbalanced Classes </a:t>
            </a:r>
          </a:p>
          <a:p>
            <a:pPr algn="l" marL="663710" indent="-331855" lvl="1">
              <a:lnSpc>
                <a:spcPts val="4303"/>
              </a:lnSpc>
              <a:buFont typeface="Arial"/>
              <a:buChar char="•"/>
            </a:pPr>
            <a:r>
              <a:rPr lang="en-US" sz="3074">
                <a:solidFill>
                  <a:srgbClr val="000000"/>
                </a:solidFill>
                <a:latin typeface="Sniglet"/>
                <a:ea typeface="Sniglet"/>
                <a:cs typeface="Sniglet"/>
                <a:sym typeface="Sniglet"/>
              </a:rPr>
              <a:t>Model Development</a:t>
            </a:r>
          </a:p>
          <a:p>
            <a:pPr algn="l" marL="1327419" indent="-442473" lvl="2">
              <a:lnSpc>
                <a:spcPts val="4303"/>
              </a:lnSpc>
              <a:buFont typeface="Arial"/>
              <a:buChar char="⚬"/>
            </a:pPr>
            <a:r>
              <a:rPr lang="en-US" sz="3074">
                <a:solidFill>
                  <a:srgbClr val="000000"/>
                </a:solidFill>
                <a:latin typeface="Sniglet"/>
                <a:ea typeface="Sniglet"/>
                <a:cs typeface="Sniglet"/>
                <a:sym typeface="Sniglet"/>
              </a:rPr>
              <a:t>Pipeline Creation</a:t>
            </a:r>
          </a:p>
          <a:p>
            <a:pPr algn="l" marL="1327419" indent="-442473" lvl="2">
              <a:lnSpc>
                <a:spcPts val="4303"/>
              </a:lnSpc>
              <a:buFont typeface="Arial"/>
              <a:buChar char="⚬"/>
            </a:pPr>
            <a:r>
              <a:rPr lang="en-US" sz="3074">
                <a:solidFill>
                  <a:srgbClr val="000000"/>
                </a:solidFill>
                <a:latin typeface="Sniglet"/>
                <a:ea typeface="Sniglet"/>
                <a:cs typeface="Sniglet"/>
                <a:sym typeface="Sniglet"/>
              </a:rPr>
              <a:t>MLFlow - Track and Monitor ML Models</a:t>
            </a:r>
          </a:p>
          <a:p>
            <a:pPr algn="l" marL="1327419" indent="-442473" lvl="2">
              <a:lnSpc>
                <a:spcPts val="4303"/>
              </a:lnSpc>
              <a:buFont typeface="Arial"/>
              <a:buChar char="⚬"/>
            </a:pPr>
            <a:r>
              <a:rPr lang="en-US" sz="3074">
                <a:solidFill>
                  <a:srgbClr val="000000"/>
                </a:solidFill>
                <a:latin typeface="Sniglet"/>
                <a:ea typeface="Sniglet"/>
                <a:cs typeface="Sniglet"/>
                <a:sym typeface="Sniglet"/>
              </a:rPr>
              <a:t>Dask</a:t>
            </a:r>
          </a:p>
          <a:p>
            <a:pPr algn="l" marL="1327419" indent="-442473" lvl="2">
              <a:lnSpc>
                <a:spcPts val="4303"/>
              </a:lnSpc>
              <a:buFont typeface="Arial"/>
              <a:buChar char="⚬"/>
            </a:pPr>
            <a:r>
              <a:rPr lang="en-US" sz="3074">
                <a:solidFill>
                  <a:srgbClr val="000000"/>
                </a:solidFill>
                <a:latin typeface="Sniglet"/>
                <a:ea typeface="Sniglet"/>
                <a:cs typeface="Sniglet"/>
                <a:sym typeface="Sniglet"/>
              </a:rPr>
              <a:t>Model Selection Process</a:t>
            </a:r>
          </a:p>
          <a:p>
            <a:pPr algn="l" marL="663710" indent="-331855" lvl="1">
              <a:lnSpc>
                <a:spcPts val="4303"/>
              </a:lnSpc>
              <a:buFont typeface="Arial"/>
              <a:buChar char="•"/>
            </a:pPr>
            <a:r>
              <a:rPr lang="en-US" sz="3074">
                <a:solidFill>
                  <a:srgbClr val="000000"/>
                </a:solidFill>
                <a:latin typeface="Sniglet"/>
                <a:ea typeface="Sniglet"/>
                <a:cs typeface="Sniglet"/>
                <a:sym typeface="Sniglet"/>
              </a:rPr>
              <a:t>Model Optimization</a:t>
            </a:r>
          </a:p>
          <a:p>
            <a:pPr algn="l" marL="1327419" indent="-442473" lvl="2">
              <a:lnSpc>
                <a:spcPts val="4303"/>
              </a:lnSpc>
              <a:buFont typeface="Arial"/>
              <a:buChar char="⚬"/>
            </a:pPr>
            <a:r>
              <a:rPr lang="en-US" sz="3074">
                <a:solidFill>
                  <a:srgbClr val="000000"/>
                </a:solidFill>
                <a:latin typeface="Sniglet"/>
                <a:ea typeface="Sniglet"/>
                <a:cs typeface="Sniglet"/>
                <a:sym typeface="Sniglet"/>
              </a:rPr>
              <a:t>Hyperparameter Tuning - RandomForestClassifier</a:t>
            </a:r>
          </a:p>
          <a:p>
            <a:pPr algn="l" marL="1327419" indent="-442473" lvl="2">
              <a:lnSpc>
                <a:spcPts val="4303"/>
              </a:lnSpc>
              <a:buFont typeface="Arial"/>
              <a:buChar char="⚬"/>
            </a:pPr>
            <a:r>
              <a:rPr lang="en-US" sz="3074">
                <a:solidFill>
                  <a:srgbClr val="000000"/>
                </a:solidFill>
                <a:latin typeface="Sniglet"/>
                <a:ea typeface="Sniglet"/>
                <a:cs typeface="Sniglet"/>
                <a:sym typeface="Sniglet"/>
              </a:rPr>
              <a:t>Hyperparameter Tuning -decisiontreeclassifier</a:t>
            </a:r>
          </a:p>
          <a:p>
            <a:pPr algn="l" marL="1327419" indent="-442473" lvl="2">
              <a:lnSpc>
                <a:spcPts val="4303"/>
              </a:lnSpc>
              <a:buFont typeface="Arial"/>
              <a:buChar char="⚬"/>
            </a:pPr>
            <a:r>
              <a:rPr lang="en-US" sz="3074">
                <a:solidFill>
                  <a:srgbClr val="000000"/>
                </a:solidFill>
                <a:latin typeface="Sniglet"/>
                <a:ea typeface="Sniglet"/>
                <a:cs typeface="Sniglet"/>
                <a:sym typeface="Sniglet"/>
              </a:rPr>
              <a:t>Export Final Model - decisiontree</a:t>
            </a:r>
          </a:p>
          <a:p>
            <a:pPr algn="l" marL="663710" indent="-331855" lvl="1">
              <a:lnSpc>
                <a:spcPts val="4303"/>
              </a:lnSpc>
              <a:buFont typeface="Arial"/>
              <a:buChar char="•"/>
            </a:pPr>
            <a:r>
              <a:rPr lang="en-US" sz="3074">
                <a:solidFill>
                  <a:srgbClr val="000000"/>
                </a:solidFill>
                <a:latin typeface="Sniglet"/>
                <a:ea typeface="Sniglet"/>
                <a:cs typeface="Sniglet"/>
                <a:sym typeface="Sniglet"/>
              </a:rPr>
              <a:t>Graphical User Interface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511881" y="2607207"/>
            <a:ext cx="7263641" cy="6055870"/>
          </a:xfrm>
          <a:custGeom>
            <a:avLst/>
            <a:gdLst/>
            <a:ahLst/>
            <a:cxnLst/>
            <a:rect r="r" b="b" t="t" l="l"/>
            <a:pathLst>
              <a:path h="6055870" w="7263641">
                <a:moveTo>
                  <a:pt x="0" y="0"/>
                </a:moveTo>
                <a:lnTo>
                  <a:pt x="7263642" y="0"/>
                </a:lnTo>
                <a:lnTo>
                  <a:pt x="7263642" y="6055869"/>
                </a:lnTo>
                <a:lnTo>
                  <a:pt x="0" y="6055869"/>
                </a:lnTo>
                <a:lnTo>
                  <a:pt x="0" y="0"/>
                </a:lnTo>
                <a:close/>
              </a:path>
            </a:pathLst>
          </a:custGeom>
          <a:blipFill>
            <a:blip r:embed="rId4"/>
            <a:stretch>
              <a:fillRect l="0" t="0" r="0" b="0"/>
            </a:stretch>
          </a:blipFill>
        </p:spPr>
      </p:sp>
      <p:sp>
        <p:nvSpPr>
          <p:cNvPr name="TextBox 17" id="17"/>
          <p:cNvSpPr txBox="true"/>
          <p:nvPr/>
        </p:nvSpPr>
        <p:spPr>
          <a:xfrm rot="0">
            <a:off x="0" y="1311197"/>
            <a:ext cx="11617945" cy="679449"/>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Sniglet"/>
                <a:ea typeface="Sniglet"/>
                <a:cs typeface="Sniglet"/>
                <a:sym typeface="Sniglet"/>
              </a:rPr>
              <a:t>Selecting the best model</a:t>
            </a:r>
          </a:p>
        </p:txBody>
      </p:sp>
      <p:sp>
        <p:nvSpPr>
          <p:cNvPr name="TextBox 18" id="18"/>
          <p:cNvSpPr txBox="true"/>
          <p:nvPr/>
        </p:nvSpPr>
        <p:spPr>
          <a:xfrm rot="0">
            <a:off x="8071692" y="2550057"/>
            <a:ext cx="10451863" cy="5863590"/>
          </a:xfrm>
          <a:prstGeom prst="rect">
            <a:avLst/>
          </a:prstGeom>
        </p:spPr>
        <p:txBody>
          <a:bodyPr anchor="t" rtlCol="false" tIns="0" lIns="0" bIns="0" rIns="0">
            <a:spAutoFit/>
          </a:bodyPr>
          <a:lstStyle/>
          <a:p>
            <a:pPr algn="l">
              <a:lnSpc>
                <a:spcPts val="3359"/>
              </a:lnSpc>
            </a:pPr>
            <a:r>
              <a:rPr lang="en-US" sz="2399" u="sng">
                <a:solidFill>
                  <a:srgbClr val="000000"/>
                </a:solidFill>
                <a:latin typeface="Sniglet"/>
                <a:ea typeface="Sniglet"/>
                <a:cs typeface="Sniglet"/>
                <a:sym typeface="Sniglet"/>
              </a:rPr>
              <a:t>Isolation Forest Decision Tree model:</a:t>
            </a:r>
          </a:p>
          <a:p>
            <a:pPr algn="l" marL="518157" indent="-259078" lvl="1">
              <a:lnSpc>
                <a:spcPts val="3359"/>
              </a:lnSpc>
              <a:buFont typeface="Arial"/>
              <a:buChar char="•"/>
            </a:pPr>
            <a:r>
              <a:rPr lang="en-US" sz="2399">
                <a:solidFill>
                  <a:srgbClr val="000000"/>
                </a:solidFill>
                <a:latin typeface="Sniglet"/>
                <a:ea typeface="Sniglet"/>
                <a:cs typeface="Sniglet"/>
                <a:sym typeface="Sniglet"/>
              </a:rPr>
              <a:t>True Negatives (TN): 369,195 (lower due to anomaly removal)</a:t>
            </a:r>
          </a:p>
          <a:p>
            <a:pPr algn="l" marL="518157" indent="-259078" lvl="1">
              <a:lnSpc>
                <a:spcPts val="3359"/>
              </a:lnSpc>
              <a:buFont typeface="Arial"/>
              <a:buChar char="•"/>
            </a:pPr>
            <a:r>
              <a:rPr lang="en-US" sz="2399">
                <a:solidFill>
                  <a:srgbClr val="000000"/>
                </a:solidFill>
                <a:latin typeface="Sniglet"/>
                <a:ea typeface="Sniglet"/>
                <a:cs typeface="Sniglet"/>
                <a:sym typeface="Sniglet"/>
              </a:rPr>
              <a:t>False Positives (FP): 15,701 (slightly reduced misclassified non-fraud cases)</a:t>
            </a:r>
          </a:p>
          <a:p>
            <a:pPr algn="l" marL="518157" indent="-259078" lvl="1">
              <a:lnSpc>
                <a:spcPts val="3359"/>
              </a:lnSpc>
              <a:buFont typeface="Arial"/>
              <a:buChar char="•"/>
            </a:pPr>
            <a:r>
              <a:rPr lang="en-US" sz="2399">
                <a:solidFill>
                  <a:srgbClr val="000000"/>
                </a:solidFill>
                <a:latin typeface="Sniglet"/>
                <a:ea typeface="Sniglet"/>
                <a:cs typeface="Sniglet"/>
                <a:sym typeface="Sniglet"/>
              </a:rPr>
              <a:t>False Negatives (FN): 15,192 (fewer missed fraud cases)</a:t>
            </a:r>
          </a:p>
          <a:p>
            <a:pPr algn="l" marL="518157" indent="-259078" lvl="1">
              <a:lnSpc>
                <a:spcPts val="3359"/>
              </a:lnSpc>
              <a:buFont typeface="Arial"/>
              <a:buChar char="•"/>
            </a:pPr>
            <a:r>
              <a:rPr lang="en-US" sz="2399">
                <a:solidFill>
                  <a:srgbClr val="000000"/>
                </a:solidFill>
                <a:latin typeface="Sniglet"/>
                <a:ea typeface="Sniglet"/>
                <a:cs typeface="Sniglet"/>
                <a:sym typeface="Sniglet"/>
              </a:rPr>
              <a:t>True Positives (TP): 30,012 (slightly lower, likely due to some fraud cases being removed as anomalies)</a:t>
            </a:r>
          </a:p>
          <a:p>
            <a:pPr algn="l">
              <a:lnSpc>
                <a:spcPts val="3359"/>
              </a:lnSpc>
            </a:pPr>
          </a:p>
          <a:p>
            <a:pPr algn="l">
              <a:lnSpc>
                <a:spcPts val="3359"/>
              </a:lnSpc>
            </a:pPr>
            <a:r>
              <a:rPr lang="en-US" sz="2399">
                <a:solidFill>
                  <a:srgbClr val="000000"/>
                </a:solidFill>
                <a:latin typeface="Sniglet"/>
                <a:ea typeface="Sniglet"/>
                <a:cs typeface="Sniglet"/>
                <a:sym typeface="Sniglet"/>
              </a:rPr>
              <a:t>Isolation Forest was used for outlier detection before training the Decision Tree model, leading to slightly better fraud detection. False negatives decreased, improving fraud identification, but false positives persist.</a:t>
            </a:r>
          </a:p>
          <a:p>
            <a:pPr algn="l">
              <a:lnSpc>
                <a:spcPts val="3359"/>
              </a:lnSpc>
            </a:pPr>
          </a:p>
          <a:p>
            <a:pPr algn="l">
              <a:lnSpc>
                <a:spcPts val="3359"/>
              </a:lnSpc>
            </a:pPr>
            <a:r>
              <a:rPr lang="en-US" sz="2399">
                <a:solidFill>
                  <a:srgbClr val="000000"/>
                </a:solidFill>
                <a:latin typeface="Sniglet"/>
                <a:ea typeface="Sniglet"/>
                <a:cs typeface="Sniglet"/>
                <a:sym typeface="Sniglet"/>
              </a:rPr>
              <a:t>While fraud detection improved, some actual fraud cases may have been removed as anomalies, slightly reducing the total detected fraud cases.</a:t>
            </a:r>
          </a:p>
          <a:p>
            <a:pPr algn="l">
              <a:lnSpc>
                <a:spcPts val="3359"/>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208067" y="2607207"/>
            <a:ext cx="7958078" cy="5968559"/>
          </a:xfrm>
          <a:custGeom>
            <a:avLst/>
            <a:gdLst/>
            <a:ahLst/>
            <a:cxnLst/>
            <a:rect r="r" b="b" t="t" l="l"/>
            <a:pathLst>
              <a:path h="5968559" w="7958078">
                <a:moveTo>
                  <a:pt x="0" y="0"/>
                </a:moveTo>
                <a:lnTo>
                  <a:pt x="7958078" y="0"/>
                </a:lnTo>
                <a:lnTo>
                  <a:pt x="7958078" y="5968558"/>
                </a:lnTo>
                <a:lnTo>
                  <a:pt x="0" y="5968558"/>
                </a:lnTo>
                <a:lnTo>
                  <a:pt x="0" y="0"/>
                </a:lnTo>
                <a:close/>
              </a:path>
            </a:pathLst>
          </a:custGeom>
          <a:blipFill>
            <a:blip r:embed="rId4"/>
            <a:stretch>
              <a:fillRect l="0" t="0" r="0" b="0"/>
            </a:stretch>
          </a:blipFill>
        </p:spPr>
      </p:sp>
      <p:sp>
        <p:nvSpPr>
          <p:cNvPr name="TextBox 17" id="17"/>
          <p:cNvSpPr txBox="true"/>
          <p:nvPr/>
        </p:nvSpPr>
        <p:spPr>
          <a:xfrm rot="0">
            <a:off x="0" y="1311197"/>
            <a:ext cx="11617945" cy="679449"/>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Sniglet"/>
                <a:ea typeface="Sniglet"/>
                <a:cs typeface="Sniglet"/>
                <a:sym typeface="Sniglet"/>
              </a:rPr>
              <a:t>Selecting the best model</a:t>
            </a:r>
          </a:p>
        </p:txBody>
      </p:sp>
      <p:sp>
        <p:nvSpPr>
          <p:cNvPr name="TextBox 18" id="18"/>
          <p:cNvSpPr txBox="true"/>
          <p:nvPr/>
        </p:nvSpPr>
        <p:spPr>
          <a:xfrm rot="0">
            <a:off x="8561615" y="2858775"/>
            <a:ext cx="9460585" cy="5049520"/>
          </a:xfrm>
          <a:prstGeom prst="rect">
            <a:avLst/>
          </a:prstGeom>
        </p:spPr>
        <p:txBody>
          <a:bodyPr anchor="t" rtlCol="false" tIns="0" lIns="0" bIns="0" rIns="0">
            <a:spAutoFit/>
          </a:bodyPr>
          <a:lstStyle/>
          <a:p>
            <a:pPr algn="l">
              <a:lnSpc>
                <a:spcPts val="3079"/>
              </a:lnSpc>
            </a:pPr>
            <a:r>
              <a:rPr lang="en-US" sz="2199" u="sng">
                <a:solidFill>
                  <a:srgbClr val="000000"/>
                </a:solidFill>
                <a:latin typeface="Sniglet"/>
                <a:ea typeface="Sniglet"/>
                <a:cs typeface="Sniglet"/>
                <a:sym typeface="Sniglet"/>
              </a:rPr>
              <a:t>Final Model Decision Tree model:</a:t>
            </a:r>
          </a:p>
          <a:p>
            <a:pPr algn="l" marL="474978" indent="-237489" lvl="1">
              <a:lnSpc>
                <a:spcPts val="3079"/>
              </a:lnSpc>
              <a:buFont typeface="Arial"/>
              <a:buChar char="•"/>
            </a:pPr>
            <a:r>
              <a:rPr lang="en-US" sz="2199">
                <a:solidFill>
                  <a:srgbClr val="000000"/>
                </a:solidFill>
                <a:latin typeface="Sniglet"/>
                <a:ea typeface="Sniglet"/>
                <a:cs typeface="Sniglet"/>
                <a:sym typeface="Sniglet"/>
              </a:rPr>
              <a:t>True Negatives (TN): 475,922 (more non-fraud cases correctly classified)</a:t>
            </a:r>
          </a:p>
          <a:p>
            <a:pPr algn="l" marL="474978" indent="-237489" lvl="1">
              <a:lnSpc>
                <a:spcPts val="3079"/>
              </a:lnSpc>
              <a:buFont typeface="Arial"/>
              <a:buChar char="•"/>
            </a:pPr>
            <a:r>
              <a:rPr lang="en-US" sz="2199">
                <a:solidFill>
                  <a:srgbClr val="000000"/>
                </a:solidFill>
                <a:latin typeface="Sniglet"/>
                <a:ea typeface="Sniglet"/>
                <a:cs typeface="Sniglet"/>
                <a:sym typeface="Sniglet"/>
              </a:rPr>
              <a:t>False Positives (FP): 1,063,660 (massive increase, many non-fraud cases misclassified)</a:t>
            </a:r>
          </a:p>
          <a:p>
            <a:pPr algn="l" marL="474978" indent="-237489" lvl="1">
              <a:lnSpc>
                <a:spcPts val="3079"/>
              </a:lnSpc>
              <a:buFont typeface="Arial"/>
              <a:buChar char="•"/>
            </a:pPr>
            <a:r>
              <a:rPr lang="en-US" sz="2199">
                <a:solidFill>
                  <a:srgbClr val="000000"/>
                </a:solidFill>
                <a:latin typeface="Sniglet"/>
                <a:ea typeface="Sniglet"/>
                <a:cs typeface="Sniglet"/>
                <a:sym typeface="Sniglet"/>
              </a:rPr>
              <a:t>False Negatives (FN): 56,036 (higher than before, meaning some fraud cases are still missed)</a:t>
            </a:r>
          </a:p>
          <a:p>
            <a:pPr algn="l" marL="474978" indent="-237489" lvl="1">
              <a:lnSpc>
                <a:spcPts val="3079"/>
              </a:lnSpc>
              <a:buFont typeface="Arial"/>
              <a:buChar char="•"/>
            </a:pPr>
            <a:r>
              <a:rPr lang="en-US" sz="2199">
                <a:solidFill>
                  <a:srgbClr val="000000"/>
                </a:solidFill>
                <a:latin typeface="Sniglet"/>
                <a:ea typeface="Sniglet"/>
                <a:cs typeface="Sniglet"/>
                <a:sym typeface="Sniglet"/>
              </a:rPr>
              <a:t>True Positives (TP): 124,780 (significant increase, detecting more fraud attempts)</a:t>
            </a:r>
          </a:p>
          <a:p>
            <a:pPr algn="l">
              <a:lnSpc>
                <a:spcPts val="3079"/>
              </a:lnSpc>
            </a:pPr>
          </a:p>
          <a:p>
            <a:pPr algn="l">
              <a:lnSpc>
                <a:spcPts val="3079"/>
              </a:lnSpc>
            </a:pPr>
            <a:r>
              <a:rPr lang="en-US" sz="2199">
                <a:solidFill>
                  <a:srgbClr val="000000"/>
                </a:solidFill>
                <a:latin typeface="Sniglet"/>
                <a:ea typeface="Sniglet"/>
                <a:cs typeface="Sniglet"/>
                <a:sym typeface="Sniglet"/>
              </a:rPr>
              <a:t>The model combined class imbalance handling and Isolation Forest, improving fraud detection but increasing false positives. Higher true positives (TP) indicate improved recall, but false positives (FP) surged, reflecting a trade-off between fraud detection and precision.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TextBox 16" id="16"/>
          <p:cNvSpPr txBox="true"/>
          <p:nvPr/>
        </p:nvSpPr>
        <p:spPr>
          <a:xfrm rot="0">
            <a:off x="0" y="1311197"/>
            <a:ext cx="11617945" cy="679449"/>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Sniglet"/>
                <a:ea typeface="Sniglet"/>
                <a:cs typeface="Sniglet"/>
                <a:sym typeface="Sniglet"/>
              </a:rPr>
              <a:t>Selecting the best model</a:t>
            </a:r>
          </a:p>
        </p:txBody>
      </p:sp>
      <p:sp>
        <p:nvSpPr>
          <p:cNvPr name="TextBox 17" id="17"/>
          <p:cNvSpPr txBox="true"/>
          <p:nvPr/>
        </p:nvSpPr>
        <p:spPr>
          <a:xfrm rot="0">
            <a:off x="1028700" y="3903532"/>
            <a:ext cx="16230600" cy="2957831"/>
          </a:xfrm>
          <a:prstGeom prst="rect">
            <a:avLst/>
          </a:prstGeom>
        </p:spPr>
        <p:txBody>
          <a:bodyPr anchor="t" rtlCol="false" tIns="0" lIns="0" bIns="0" rIns="0">
            <a:spAutoFit/>
          </a:bodyPr>
          <a:lstStyle/>
          <a:p>
            <a:pPr algn="l">
              <a:lnSpc>
                <a:spcPts val="3919"/>
              </a:lnSpc>
            </a:pPr>
            <a:r>
              <a:rPr lang="en-US" sz="2799">
                <a:solidFill>
                  <a:srgbClr val="000000"/>
                </a:solidFill>
                <a:latin typeface="Sniglet"/>
                <a:ea typeface="Sniglet"/>
                <a:cs typeface="Sniglet"/>
                <a:sym typeface="Sniglet"/>
              </a:rPr>
              <a:t>The final model that we have chosen is the decision tree model that combines class imbalance handling and Isolation Forest -&gt; </a:t>
            </a:r>
            <a:r>
              <a:rPr lang="en-US" sz="2799" u="sng">
                <a:solidFill>
                  <a:srgbClr val="000000"/>
                </a:solidFill>
                <a:latin typeface="Sniglet"/>
                <a:ea typeface="Sniglet"/>
                <a:cs typeface="Sniglet"/>
                <a:sym typeface="Sniglet"/>
              </a:rPr>
              <a:t>Final Model Decision Tree</a:t>
            </a:r>
          </a:p>
          <a:p>
            <a:pPr algn="l">
              <a:lnSpc>
                <a:spcPts val="3919"/>
              </a:lnSpc>
            </a:pPr>
          </a:p>
          <a:p>
            <a:pPr algn="l">
              <a:lnSpc>
                <a:spcPts val="3919"/>
              </a:lnSpc>
            </a:pPr>
            <a:r>
              <a:rPr lang="en-US" sz="2799">
                <a:solidFill>
                  <a:srgbClr val="000000"/>
                </a:solidFill>
                <a:latin typeface="Sniglet"/>
                <a:ea typeface="Sniglet"/>
                <a:cs typeface="Sniglet"/>
                <a:sym typeface="Sniglet"/>
              </a:rPr>
              <a:t>The model prioritizes high recall, detecting more fraud but at the cost of increased false positives, requiring a balance between fraud prevention and accuracy. However, we want to detect frauds at all costs as we lose more money from false negative. Therefore, we will not prioritize those false positive.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559561" y="3395241"/>
            <a:ext cx="4668386" cy="3598073"/>
          </a:xfrm>
          <a:custGeom>
            <a:avLst/>
            <a:gdLst/>
            <a:ahLst/>
            <a:cxnLst/>
            <a:rect r="r" b="b" t="t" l="l"/>
            <a:pathLst>
              <a:path h="3598073" w="4668386">
                <a:moveTo>
                  <a:pt x="0" y="0"/>
                </a:moveTo>
                <a:lnTo>
                  <a:pt x="4668386" y="0"/>
                </a:lnTo>
                <a:lnTo>
                  <a:pt x="4668386" y="3598074"/>
                </a:lnTo>
                <a:lnTo>
                  <a:pt x="0" y="3598074"/>
                </a:lnTo>
                <a:lnTo>
                  <a:pt x="0" y="0"/>
                </a:lnTo>
                <a:close/>
              </a:path>
            </a:pathLst>
          </a:custGeom>
          <a:blipFill>
            <a:blip r:embed="rId4"/>
            <a:stretch>
              <a:fillRect l="0" t="0" r="0" b="0"/>
            </a:stretch>
          </a:blipFill>
        </p:spPr>
      </p:sp>
      <p:sp>
        <p:nvSpPr>
          <p:cNvPr name="TextBox 17" id="17"/>
          <p:cNvSpPr txBox="true"/>
          <p:nvPr/>
        </p:nvSpPr>
        <p:spPr>
          <a:xfrm rot="0">
            <a:off x="429706" y="7117140"/>
            <a:ext cx="4798242" cy="1092835"/>
          </a:xfrm>
          <a:prstGeom prst="rect">
            <a:avLst/>
          </a:prstGeom>
        </p:spPr>
        <p:txBody>
          <a:bodyPr anchor="t" rtlCol="false" tIns="0" lIns="0" bIns="0" rIns="0">
            <a:spAutoFit/>
          </a:bodyPr>
          <a:lstStyle/>
          <a:p>
            <a:pPr algn="l" marL="345441" indent="-172721" lvl="1">
              <a:lnSpc>
                <a:spcPts val="2240"/>
              </a:lnSpc>
              <a:buFont typeface="Arial"/>
              <a:buChar char="•"/>
            </a:pPr>
            <a:r>
              <a:rPr lang="en-US" sz="1600">
                <a:solidFill>
                  <a:srgbClr val="000000"/>
                </a:solidFill>
                <a:latin typeface="Sniglet"/>
                <a:ea typeface="Sniglet"/>
                <a:cs typeface="Sniglet"/>
                <a:sym typeface="Sniglet"/>
              </a:rPr>
              <a:t>Batch Mode – Allows bulk input, with results displayed in a table.</a:t>
            </a:r>
          </a:p>
          <a:p>
            <a:pPr algn="l" marL="345441" indent="-172721" lvl="1">
              <a:lnSpc>
                <a:spcPts val="2240"/>
              </a:lnSpc>
              <a:buFont typeface="Arial"/>
              <a:buChar char="•"/>
            </a:pPr>
            <a:r>
              <a:rPr lang="en-US" sz="1600">
                <a:solidFill>
                  <a:srgbClr val="000000"/>
                </a:solidFill>
                <a:latin typeface="Sniglet"/>
                <a:ea typeface="Sniglet"/>
                <a:cs typeface="Sniglet"/>
                <a:sym typeface="Sniglet"/>
              </a:rPr>
              <a:t>Real-Time Mode – Allows manual input, displaying results one at a time.</a:t>
            </a:r>
          </a:p>
        </p:txBody>
      </p:sp>
      <p:sp>
        <p:nvSpPr>
          <p:cNvPr name="Freeform 18" id="18"/>
          <p:cNvSpPr/>
          <p:nvPr/>
        </p:nvSpPr>
        <p:spPr>
          <a:xfrm flipH="false" flipV="false" rot="0">
            <a:off x="6327854" y="3719910"/>
            <a:ext cx="3431289" cy="2003505"/>
          </a:xfrm>
          <a:custGeom>
            <a:avLst/>
            <a:gdLst/>
            <a:ahLst/>
            <a:cxnLst/>
            <a:rect r="r" b="b" t="t" l="l"/>
            <a:pathLst>
              <a:path h="2003505" w="3431289">
                <a:moveTo>
                  <a:pt x="0" y="0"/>
                </a:moveTo>
                <a:lnTo>
                  <a:pt x="3431289" y="0"/>
                </a:lnTo>
                <a:lnTo>
                  <a:pt x="3431289" y="2003505"/>
                </a:lnTo>
                <a:lnTo>
                  <a:pt x="0" y="2003505"/>
                </a:lnTo>
                <a:lnTo>
                  <a:pt x="0" y="0"/>
                </a:lnTo>
                <a:close/>
              </a:path>
            </a:pathLst>
          </a:custGeom>
          <a:blipFill>
            <a:blip r:embed="rId5"/>
            <a:stretch>
              <a:fillRect l="0" t="0" r="0" b="0"/>
            </a:stretch>
          </a:blipFill>
        </p:spPr>
      </p:sp>
      <p:sp>
        <p:nvSpPr>
          <p:cNvPr name="Freeform 19" id="19"/>
          <p:cNvSpPr/>
          <p:nvPr/>
        </p:nvSpPr>
        <p:spPr>
          <a:xfrm flipH="false" flipV="false" rot="0">
            <a:off x="9874106" y="3756025"/>
            <a:ext cx="3364684" cy="1967390"/>
          </a:xfrm>
          <a:custGeom>
            <a:avLst/>
            <a:gdLst/>
            <a:ahLst/>
            <a:cxnLst/>
            <a:rect r="r" b="b" t="t" l="l"/>
            <a:pathLst>
              <a:path h="1967390" w="3364684">
                <a:moveTo>
                  <a:pt x="0" y="0"/>
                </a:moveTo>
                <a:lnTo>
                  <a:pt x="3364684" y="0"/>
                </a:lnTo>
                <a:lnTo>
                  <a:pt x="3364684" y="1967390"/>
                </a:lnTo>
                <a:lnTo>
                  <a:pt x="0" y="1967390"/>
                </a:lnTo>
                <a:lnTo>
                  <a:pt x="0" y="0"/>
                </a:lnTo>
                <a:close/>
              </a:path>
            </a:pathLst>
          </a:custGeom>
          <a:blipFill>
            <a:blip r:embed="rId6"/>
            <a:stretch>
              <a:fillRect l="0" t="0" r="0" b="0"/>
            </a:stretch>
          </a:blipFill>
        </p:spPr>
      </p:sp>
      <p:sp>
        <p:nvSpPr>
          <p:cNvPr name="Freeform 20" id="20"/>
          <p:cNvSpPr/>
          <p:nvPr/>
        </p:nvSpPr>
        <p:spPr>
          <a:xfrm flipH="false" flipV="false" rot="0">
            <a:off x="13340348" y="3762847"/>
            <a:ext cx="3377542" cy="1967390"/>
          </a:xfrm>
          <a:custGeom>
            <a:avLst/>
            <a:gdLst/>
            <a:ahLst/>
            <a:cxnLst/>
            <a:rect r="r" b="b" t="t" l="l"/>
            <a:pathLst>
              <a:path h="1967390" w="3377542">
                <a:moveTo>
                  <a:pt x="0" y="0"/>
                </a:moveTo>
                <a:lnTo>
                  <a:pt x="3377542" y="0"/>
                </a:lnTo>
                <a:lnTo>
                  <a:pt x="3377542" y="1967390"/>
                </a:lnTo>
                <a:lnTo>
                  <a:pt x="0" y="1967390"/>
                </a:lnTo>
                <a:lnTo>
                  <a:pt x="0" y="0"/>
                </a:lnTo>
                <a:close/>
              </a:path>
            </a:pathLst>
          </a:custGeom>
          <a:blipFill>
            <a:blip r:embed="rId7"/>
            <a:stretch>
              <a:fillRect l="0" t="0" r="0" b="0"/>
            </a:stretch>
          </a:blipFill>
        </p:spPr>
      </p:sp>
      <p:sp>
        <p:nvSpPr>
          <p:cNvPr name="Freeform 21" id="21"/>
          <p:cNvSpPr/>
          <p:nvPr/>
        </p:nvSpPr>
        <p:spPr>
          <a:xfrm flipH="false" flipV="false" rot="0">
            <a:off x="6327854" y="7126705"/>
            <a:ext cx="3431289" cy="2000616"/>
          </a:xfrm>
          <a:custGeom>
            <a:avLst/>
            <a:gdLst/>
            <a:ahLst/>
            <a:cxnLst/>
            <a:rect r="r" b="b" t="t" l="l"/>
            <a:pathLst>
              <a:path h="2000616" w="3431289">
                <a:moveTo>
                  <a:pt x="0" y="0"/>
                </a:moveTo>
                <a:lnTo>
                  <a:pt x="3431289" y="0"/>
                </a:lnTo>
                <a:lnTo>
                  <a:pt x="3431289" y="2000616"/>
                </a:lnTo>
                <a:lnTo>
                  <a:pt x="0" y="2000616"/>
                </a:lnTo>
                <a:lnTo>
                  <a:pt x="0" y="0"/>
                </a:lnTo>
                <a:close/>
              </a:path>
            </a:pathLst>
          </a:custGeom>
          <a:blipFill>
            <a:blip r:embed="rId8"/>
            <a:stretch>
              <a:fillRect l="0" t="0" r="0" b="0"/>
            </a:stretch>
          </a:blipFill>
        </p:spPr>
      </p:sp>
      <p:sp>
        <p:nvSpPr>
          <p:cNvPr name="Freeform 22" id="22"/>
          <p:cNvSpPr/>
          <p:nvPr/>
        </p:nvSpPr>
        <p:spPr>
          <a:xfrm flipH="false" flipV="false" rot="0">
            <a:off x="9874106" y="7163135"/>
            <a:ext cx="3377509" cy="1975958"/>
          </a:xfrm>
          <a:custGeom>
            <a:avLst/>
            <a:gdLst/>
            <a:ahLst/>
            <a:cxnLst/>
            <a:rect r="r" b="b" t="t" l="l"/>
            <a:pathLst>
              <a:path h="1975958" w="3377509">
                <a:moveTo>
                  <a:pt x="0" y="0"/>
                </a:moveTo>
                <a:lnTo>
                  <a:pt x="3377510" y="0"/>
                </a:lnTo>
                <a:lnTo>
                  <a:pt x="3377510" y="1975957"/>
                </a:lnTo>
                <a:lnTo>
                  <a:pt x="0" y="1975957"/>
                </a:lnTo>
                <a:lnTo>
                  <a:pt x="0" y="0"/>
                </a:lnTo>
                <a:close/>
              </a:path>
            </a:pathLst>
          </a:custGeom>
          <a:blipFill>
            <a:blip r:embed="rId9"/>
            <a:stretch>
              <a:fillRect l="0" t="0" r="0" b="0"/>
            </a:stretch>
          </a:blipFill>
        </p:spPr>
      </p:sp>
      <p:sp>
        <p:nvSpPr>
          <p:cNvPr name="Freeform 23" id="23"/>
          <p:cNvSpPr/>
          <p:nvPr/>
        </p:nvSpPr>
        <p:spPr>
          <a:xfrm flipH="false" flipV="false" rot="0">
            <a:off x="13366897" y="7168302"/>
            <a:ext cx="3364684" cy="1965623"/>
          </a:xfrm>
          <a:custGeom>
            <a:avLst/>
            <a:gdLst/>
            <a:ahLst/>
            <a:cxnLst/>
            <a:rect r="r" b="b" t="t" l="l"/>
            <a:pathLst>
              <a:path h="1965623" w="3364684">
                <a:moveTo>
                  <a:pt x="0" y="0"/>
                </a:moveTo>
                <a:lnTo>
                  <a:pt x="3364684" y="0"/>
                </a:lnTo>
                <a:lnTo>
                  <a:pt x="3364684" y="1965623"/>
                </a:lnTo>
                <a:lnTo>
                  <a:pt x="0" y="1965623"/>
                </a:lnTo>
                <a:lnTo>
                  <a:pt x="0" y="0"/>
                </a:lnTo>
                <a:close/>
              </a:path>
            </a:pathLst>
          </a:custGeom>
          <a:blipFill>
            <a:blip r:embed="rId10"/>
            <a:stretch>
              <a:fillRect l="0" t="0" r="0" b="0"/>
            </a:stretch>
          </a:blipFill>
        </p:spPr>
      </p:sp>
      <p:sp>
        <p:nvSpPr>
          <p:cNvPr name="TextBox 24" id="24"/>
          <p:cNvSpPr txBox="true"/>
          <p:nvPr/>
        </p:nvSpPr>
        <p:spPr>
          <a:xfrm rot="0">
            <a:off x="0" y="1311197"/>
            <a:ext cx="11617945" cy="679449"/>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Sniglet"/>
                <a:ea typeface="Sniglet"/>
                <a:cs typeface="Sniglet"/>
                <a:sym typeface="Sniglet"/>
              </a:rPr>
              <a:t>User Interface - Tkinter</a:t>
            </a:r>
          </a:p>
        </p:txBody>
      </p:sp>
      <p:sp>
        <p:nvSpPr>
          <p:cNvPr name="TextBox 25" id="25"/>
          <p:cNvSpPr txBox="true"/>
          <p:nvPr/>
        </p:nvSpPr>
        <p:spPr>
          <a:xfrm rot="0">
            <a:off x="6327854" y="3480966"/>
            <a:ext cx="3263714" cy="275059"/>
          </a:xfrm>
          <a:prstGeom prst="rect">
            <a:avLst/>
          </a:prstGeom>
        </p:spPr>
        <p:txBody>
          <a:bodyPr anchor="t" rtlCol="false" tIns="0" lIns="0" bIns="0" rIns="0">
            <a:spAutoFit/>
          </a:bodyPr>
          <a:lstStyle/>
          <a:p>
            <a:pPr algn="l">
              <a:lnSpc>
                <a:spcPts val="2299"/>
              </a:lnSpc>
            </a:pPr>
            <a:r>
              <a:rPr lang="en-US" sz="1642">
                <a:solidFill>
                  <a:srgbClr val="EC6938"/>
                </a:solidFill>
                <a:latin typeface="Sniglet"/>
                <a:ea typeface="Sniglet"/>
                <a:cs typeface="Sniglet"/>
                <a:sym typeface="Sniglet"/>
              </a:rPr>
              <a:t>Bulk Insert (Batch Mode)</a:t>
            </a:r>
          </a:p>
        </p:txBody>
      </p:sp>
      <p:sp>
        <p:nvSpPr>
          <p:cNvPr name="TextBox 26" id="26"/>
          <p:cNvSpPr txBox="true"/>
          <p:nvPr/>
        </p:nvSpPr>
        <p:spPr>
          <a:xfrm rot="0">
            <a:off x="6327854" y="6851646"/>
            <a:ext cx="3263714" cy="272604"/>
          </a:xfrm>
          <a:prstGeom prst="rect">
            <a:avLst/>
          </a:prstGeom>
        </p:spPr>
        <p:txBody>
          <a:bodyPr anchor="t" rtlCol="false" tIns="0" lIns="0" bIns="0" rIns="0">
            <a:spAutoFit/>
          </a:bodyPr>
          <a:lstStyle/>
          <a:p>
            <a:pPr algn="l">
              <a:lnSpc>
                <a:spcPts val="2299"/>
              </a:lnSpc>
            </a:pPr>
            <a:r>
              <a:rPr lang="en-US" sz="1642">
                <a:solidFill>
                  <a:srgbClr val="687CA4"/>
                </a:solidFill>
                <a:latin typeface="Sniglet"/>
                <a:ea typeface="Sniglet"/>
                <a:cs typeface="Sniglet"/>
                <a:sym typeface="Sniglet"/>
              </a:rPr>
              <a:t>Bulk Insert (Batch Mode)</a:t>
            </a:r>
          </a:p>
        </p:txBody>
      </p:sp>
      <p:sp>
        <p:nvSpPr>
          <p:cNvPr name="TextBox 27" id="27"/>
          <p:cNvSpPr txBox="true"/>
          <p:nvPr/>
        </p:nvSpPr>
        <p:spPr>
          <a:xfrm rot="0">
            <a:off x="9874106" y="3480966"/>
            <a:ext cx="3263714" cy="275059"/>
          </a:xfrm>
          <a:prstGeom prst="rect">
            <a:avLst/>
          </a:prstGeom>
        </p:spPr>
        <p:txBody>
          <a:bodyPr anchor="t" rtlCol="false" tIns="0" lIns="0" bIns="0" rIns="0">
            <a:spAutoFit/>
          </a:bodyPr>
          <a:lstStyle/>
          <a:p>
            <a:pPr algn="l">
              <a:lnSpc>
                <a:spcPts val="2299"/>
              </a:lnSpc>
            </a:pPr>
            <a:r>
              <a:rPr lang="en-US" sz="1642">
                <a:solidFill>
                  <a:srgbClr val="EC6938"/>
                </a:solidFill>
                <a:latin typeface="Sniglet"/>
                <a:ea typeface="Sniglet"/>
                <a:cs typeface="Sniglet"/>
                <a:sym typeface="Sniglet"/>
              </a:rPr>
              <a:t>Bulk Insert (Batch Mode) - results</a:t>
            </a:r>
          </a:p>
        </p:txBody>
      </p:sp>
      <p:sp>
        <p:nvSpPr>
          <p:cNvPr name="TextBox 28" id="28"/>
          <p:cNvSpPr txBox="true"/>
          <p:nvPr/>
        </p:nvSpPr>
        <p:spPr>
          <a:xfrm rot="0">
            <a:off x="9874106" y="6901715"/>
            <a:ext cx="3263714" cy="272604"/>
          </a:xfrm>
          <a:prstGeom prst="rect">
            <a:avLst/>
          </a:prstGeom>
        </p:spPr>
        <p:txBody>
          <a:bodyPr anchor="t" rtlCol="false" tIns="0" lIns="0" bIns="0" rIns="0">
            <a:spAutoFit/>
          </a:bodyPr>
          <a:lstStyle/>
          <a:p>
            <a:pPr algn="l">
              <a:lnSpc>
                <a:spcPts val="2299"/>
              </a:lnSpc>
            </a:pPr>
            <a:r>
              <a:rPr lang="en-US" sz="1642">
                <a:solidFill>
                  <a:srgbClr val="687CA4"/>
                </a:solidFill>
                <a:latin typeface="Sniglet"/>
                <a:ea typeface="Sniglet"/>
                <a:cs typeface="Sniglet"/>
                <a:sym typeface="Sniglet"/>
              </a:rPr>
              <a:t>Bulk Insert (Batch Mode) - results</a:t>
            </a:r>
          </a:p>
        </p:txBody>
      </p:sp>
      <p:sp>
        <p:nvSpPr>
          <p:cNvPr name="TextBox 29" id="29"/>
          <p:cNvSpPr txBox="true"/>
          <p:nvPr/>
        </p:nvSpPr>
        <p:spPr>
          <a:xfrm rot="0">
            <a:off x="13329486" y="3480966"/>
            <a:ext cx="3946486" cy="275059"/>
          </a:xfrm>
          <a:prstGeom prst="rect">
            <a:avLst/>
          </a:prstGeom>
        </p:spPr>
        <p:txBody>
          <a:bodyPr anchor="t" rtlCol="false" tIns="0" lIns="0" bIns="0" rIns="0">
            <a:spAutoFit/>
          </a:bodyPr>
          <a:lstStyle/>
          <a:p>
            <a:pPr algn="l">
              <a:lnSpc>
                <a:spcPts val="2299"/>
              </a:lnSpc>
            </a:pPr>
            <a:r>
              <a:rPr lang="en-US" sz="1642">
                <a:solidFill>
                  <a:srgbClr val="EC6938"/>
                </a:solidFill>
                <a:latin typeface="Sniglet"/>
                <a:ea typeface="Sniglet"/>
                <a:cs typeface="Sniglet"/>
                <a:sym typeface="Sniglet"/>
              </a:rPr>
              <a:t>Manual Insert (Real-time Mode) &amp; result</a:t>
            </a:r>
          </a:p>
        </p:txBody>
      </p:sp>
      <p:sp>
        <p:nvSpPr>
          <p:cNvPr name="TextBox 30" id="30"/>
          <p:cNvSpPr txBox="true"/>
          <p:nvPr/>
        </p:nvSpPr>
        <p:spPr>
          <a:xfrm rot="0">
            <a:off x="13340348" y="6901715"/>
            <a:ext cx="3946486" cy="272604"/>
          </a:xfrm>
          <a:prstGeom prst="rect">
            <a:avLst/>
          </a:prstGeom>
        </p:spPr>
        <p:txBody>
          <a:bodyPr anchor="t" rtlCol="false" tIns="0" lIns="0" bIns="0" rIns="0">
            <a:spAutoFit/>
          </a:bodyPr>
          <a:lstStyle/>
          <a:p>
            <a:pPr algn="l">
              <a:lnSpc>
                <a:spcPts val="2299"/>
              </a:lnSpc>
            </a:pPr>
            <a:r>
              <a:rPr lang="en-US" sz="1642">
                <a:solidFill>
                  <a:srgbClr val="687CA4"/>
                </a:solidFill>
                <a:latin typeface="Sniglet"/>
                <a:ea typeface="Sniglet"/>
                <a:cs typeface="Sniglet"/>
                <a:sym typeface="Sniglet"/>
              </a:rPr>
              <a:t>Manual Insert (Real-time Mode) &amp; result</a:t>
            </a:r>
          </a:p>
        </p:txBody>
      </p:sp>
      <p:sp>
        <p:nvSpPr>
          <p:cNvPr name="TextBox 31" id="31"/>
          <p:cNvSpPr txBox="true"/>
          <p:nvPr/>
        </p:nvSpPr>
        <p:spPr>
          <a:xfrm rot="0">
            <a:off x="5808972" y="5930262"/>
            <a:ext cx="12340291" cy="852170"/>
          </a:xfrm>
          <a:prstGeom prst="rect">
            <a:avLst/>
          </a:prstGeom>
        </p:spPr>
        <p:txBody>
          <a:bodyPr anchor="t" rtlCol="false" tIns="0" lIns="0" bIns="0" rIns="0">
            <a:spAutoFit/>
          </a:bodyPr>
          <a:lstStyle/>
          <a:p>
            <a:pPr algn="l">
              <a:lnSpc>
                <a:spcPts val="2520"/>
              </a:lnSpc>
              <a:spcBef>
                <a:spcPct val="0"/>
              </a:spcBef>
            </a:pPr>
            <a:r>
              <a:rPr lang="en-US" sz="1800">
                <a:solidFill>
                  <a:srgbClr val="687CA4"/>
                </a:solidFill>
                <a:latin typeface="Sniglet"/>
                <a:ea typeface="Sniglet"/>
                <a:cs typeface="Sniglet"/>
                <a:sym typeface="Sniglet"/>
              </a:rPr>
              <a:t>Draft 2 (Final):</a:t>
            </a:r>
          </a:p>
          <a:p>
            <a:pPr algn="l">
              <a:lnSpc>
                <a:spcPts val="2240"/>
              </a:lnSpc>
              <a:spcBef>
                <a:spcPct val="0"/>
              </a:spcBef>
            </a:pPr>
            <a:r>
              <a:rPr lang="en-US" sz="1600">
                <a:solidFill>
                  <a:srgbClr val="000000"/>
                </a:solidFill>
                <a:latin typeface="Sniglet"/>
                <a:ea typeface="Sniglet"/>
                <a:cs typeface="Sniglet"/>
                <a:sym typeface="Sniglet"/>
              </a:rPr>
              <a:t> Added error handling, included a table title, and removed the blue background for a cleaner design. The title was updated to "Fraudulent Order Detector" for professionalism. We also enlarged the input box and added an “Export Results” button for saving the data.</a:t>
            </a:r>
          </a:p>
        </p:txBody>
      </p:sp>
      <p:sp>
        <p:nvSpPr>
          <p:cNvPr name="TextBox 32" id="32"/>
          <p:cNvSpPr txBox="true"/>
          <p:nvPr/>
        </p:nvSpPr>
        <p:spPr>
          <a:xfrm rot="0">
            <a:off x="5808972" y="2578632"/>
            <a:ext cx="11650041" cy="852170"/>
          </a:xfrm>
          <a:prstGeom prst="rect">
            <a:avLst/>
          </a:prstGeom>
        </p:spPr>
        <p:txBody>
          <a:bodyPr anchor="t" rtlCol="false" tIns="0" lIns="0" bIns="0" rIns="0">
            <a:spAutoFit/>
          </a:bodyPr>
          <a:lstStyle/>
          <a:p>
            <a:pPr algn="l">
              <a:lnSpc>
                <a:spcPts val="2520"/>
              </a:lnSpc>
              <a:spcBef>
                <a:spcPct val="0"/>
              </a:spcBef>
            </a:pPr>
            <a:r>
              <a:rPr lang="en-US" sz="1800">
                <a:solidFill>
                  <a:srgbClr val="EC6938"/>
                </a:solidFill>
                <a:latin typeface="Sniglet"/>
                <a:ea typeface="Sniglet"/>
                <a:cs typeface="Sniglet"/>
                <a:sym typeface="Sniglet"/>
              </a:rPr>
              <a:t>Draft 1:</a:t>
            </a:r>
          </a:p>
          <a:p>
            <a:pPr algn="l">
              <a:lnSpc>
                <a:spcPts val="2240"/>
              </a:lnSpc>
              <a:spcBef>
                <a:spcPct val="0"/>
              </a:spcBef>
            </a:pPr>
            <a:r>
              <a:rPr lang="en-US" sz="1600">
                <a:solidFill>
                  <a:srgbClr val="000000"/>
                </a:solidFill>
                <a:latin typeface="Sniglet"/>
                <a:ea typeface="Sniglet"/>
                <a:cs typeface="Sniglet"/>
                <a:sym typeface="Sniglet"/>
              </a:rPr>
              <a:t>Created the first draft to match the wireframe, opting for a blue background due to Tkinter’s limitations with gradients. Real-time results were shown in a message box for simplicity, and pagination was added for larger file uploads.</a:t>
            </a:r>
          </a:p>
        </p:txBody>
      </p:sp>
      <p:sp>
        <p:nvSpPr>
          <p:cNvPr name="TextBox 33" id="33"/>
          <p:cNvSpPr txBox="true"/>
          <p:nvPr/>
        </p:nvSpPr>
        <p:spPr>
          <a:xfrm rot="0">
            <a:off x="559561" y="2972649"/>
            <a:ext cx="4230902" cy="344921"/>
          </a:xfrm>
          <a:prstGeom prst="rect">
            <a:avLst/>
          </a:prstGeom>
        </p:spPr>
        <p:txBody>
          <a:bodyPr anchor="t" rtlCol="false" tIns="0" lIns="0" bIns="0" rIns="0">
            <a:spAutoFit/>
          </a:bodyPr>
          <a:lstStyle/>
          <a:p>
            <a:pPr algn="l">
              <a:lnSpc>
                <a:spcPts val="2981"/>
              </a:lnSpc>
            </a:pPr>
            <a:r>
              <a:rPr lang="en-US" sz="2129">
                <a:solidFill>
                  <a:srgbClr val="000000"/>
                </a:solidFill>
                <a:latin typeface="Sniglet"/>
                <a:ea typeface="Sniglet"/>
                <a:cs typeface="Sniglet"/>
                <a:sym typeface="Sniglet"/>
              </a:rPr>
              <a:t>Wireframe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3466705" y="4833678"/>
            <a:ext cx="2350845" cy="1605060"/>
          </a:xfrm>
          <a:custGeom>
            <a:avLst/>
            <a:gdLst/>
            <a:ahLst/>
            <a:cxnLst/>
            <a:rect r="r" b="b" t="t" l="l"/>
            <a:pathLst>
              <a:path h="1605060" w="2350845">
                <a:moveTo>
                  <a:pt x="0" y="0"/>
                </a:moveTo>
                <a:lnTo>
                  <a:pt x="2350845" y="0"/>
                </a:lnTo>
                <a:lnTo>
                  <a:pt x="2350845" y="1605060"/>
                </a:lnTo>
                <a:lnTo>
                  <a:pt x="0" y="1605060"/>
                </a:lnTo>
                <a:lnTo>
                  <a:pt x="0" y="0"/>
                </a:lnTo>
                <a:close/>
              </a:path>
            </a:pathLst>
          </a:custGeom>
          <a:blipFill>
            <a:blip r:embed="rId4"/>
            <a:stretch>
              <a:fillRect l="0" t="0" r="0" b="0"/>
            </a:stretch>
          </a:blipFill>
        </p:spPr>
      </p:sp>
      <p:sp>
        <p:nvSpPr>
          <p:cNvPr name="Freeform 17" id="17"/>
          <p:cNvSpPr/>
          <p:nvPr/>
        </p:nvSpPr>
        <p:spPr>
          <a:xfrm flipH="false" flipV="false" rot="0">
            <a:off x="6169872" y="4852921"/>
            <a:ext cx="2495868" cy="1605060"/>
          </a:xfrm>
          <a:custGeom>
            <a:avLst/>
            <a:gdLst/>
            <a:ahLst/>
            <a:cxnLst/>
            <a:rect r="r" b="b" t="t" l="l"/>
            <a:pathLst>
              <a:path h="1605060" w="2495868">
                <a:moveTo>
                  <a:pt x="0" y="0"/>
                </a:moveTo>
                <a:lnTo>
                  <a:pt x="2495868" y="0"/>
                </a:lnTo>
                <a:lnTo>
                  <a:pt x="2495868" y="1605060"/>
                </a:lnTo>
                <a:lnTo>
                  <a:pt x="0" y="1605060"/>
                </a:lnTo>
                <a:lnTo>
                  <a:pt x="0" y="0"/>
                </a:lnTo>
                <a:close/>
              </a:path>
            </a:pathLst>
          </a:custGeom>
          <a:blipFill>
            <a:blip r:embed="rId5"/>
            <a:stretch>
              <a:fillRect l="0" t="0" r="0" b="0"/>
            </a:stretch>
          </a:blipFill>
        </p:spPr>
      </p:sp>
      <p:sp>
        <p:nvSpPr>
          <p:cNvPr name="Freeform 18" id="18"/>
          <p:cNvSpPr/>
          <p:nvPr/>
        </p:nvSpPr>
        <p:spPr>
          <a:xfrm flipH="false" flipV="false" rot="0">
            <a:off x="8872258" y="4852921"/>
            <a:ext cx="2577823" cy="1605060"/>
          </a:xfrm>
          <a:custGeom>
            <a:avLst/>
            <a:gdLst/>
            <a:ahLst/>
            <a:cxnLst/>
            <a:rect r="r" b="b" t="t" l="l"/>
            <a:pathLst>
              <a:path h="1605060" w="2577823">
                <a:moveTo>
                  <a:pt x="0" y="0"/>
                </a:moveTo>
                <a:lnTo>
                  <a:pt x="2577823" y="0"/>
                </a:lnTo>
                <a:lnTo>
                  <a:pt x="2577823" y="1605060"/>
                </a:lnTo>
                <a:lnTo>
                  <a:pt x="0" y="1605060"/>
                </a:lnTo>
                <a:lnTo>
                  <a:pt x="0" y="0"/>
                </a:lnTo>
                <a:close/>
              </a:path>
            </a:pathLst>
          </a:custGeom>
          <a:blipFill>
            <a:blip r:embed="rId6"/>
            <a:stretch>
              <a:fillRect l="0" t="0" r="0" b="0"/>
            </a:stretch>
          </a:blipFill>
        </p:spPr>
      </p:sp>
      <p:sp>
        <p:nvSpPr>
          <p:cNvPr name="Freeform 19" id="19"/>
          <p:cNvSpPr/>
          <p:nvPr/>
        </p:nvSpPr>
        <p:spPr>
          <a:xfrm flipH="false" flipV="false" rot="0">
            <a:off x="11728101" y="4862446"/>
            <a:ext cx="3093194" cy="1605060"/>
          </a:xfrm>
          <a:custGeom>
            <a:avLst/>
            <a:gdLst/>
            <a:ahLst/>
            <a:cxnLst/>
            <a:rect r="r" b="b" t="t" l="l"/>
            <a:pathLst>
              <a:path h="1605060" w="3093194">
                <a:moveTo>
                  <a:pt x="0" y="0"/>
                </a:moveTo>
                <a:lnTo>
                  <a:pt x="3093194" y="0"/>
                </a:lnTo>
                <a:lnTo>
                  <a:pt x="3093194" y="1605060"/>
                </a:lnTo>
                <a:lnTo>
                  <a:pt x="0" y="1605060"/>
                </a:lnTo>
                <a:lnTo>
                  <a:pt x="0" y="0"/>
                </a:lnTo>
                <a:close/>
              </a:path>
            </a:pathLst>
          </a:custGeom>
          <a:blipFill>
            <a:blip r:embed="rId7"/>
            <a:stretch>
              <a:fillRect l="0" t="0" r="0" b="0"/>
            </a:stretch>
          </a:blipFill>
        </p:spPr>
      </p:sp>
      <p:sp>
        <p:nvSpPr>
          <p:cNvPr name="Freeform 20" id="20"/>
          <p:cNvSpPr/>
          <p:nvPr/>
        </p:nvSpPr>
        <p:spPr>
          <a:xfrm flipH="false" flipV="false" rot="0">
            <a:off x="9223295" y="6919917"/>
            <a:ext cx="3440912" cy="1605060"/>
          </a:xfrm>
          <a:custGeom>
            <a:avLst/>
            <a:gdLst/>
            <a:ahLst/>
            <a:cxnLst/>
            <a:rect r="r" b="b" t="t" l="l"/>
            <a:pathLst>
              <a:path h="1605060" w="3440912">
                <a:moveTo>
                  <a:pt x="0" y="0"/>
                </a:moveTo>
                <a:lnTo>
                  <a:pt x="3440912" y="0"/>
                </a:lnTo>
                <a:lnTo>
                  <a:pt x="3440912" y="1605060"/>
                </a:lnTo>
                <a:lnTo>
                  <a:pt x="0" y="1605060"/>
                </a:lnTo>
                <a:lnTo>
                  <a:pt x="0" y="0"/>
                </a:lnTo>
                <a:close/>
              </a:path>
            </a:pathLst>
          </a:custGeom>
          <a:blipFill>
            <a:blip r:embed="rId8"/>
            <a:stretch>
              <a:fillRect l="0" t="0" r="0" b="0"/>
            </a:stretch>
          </a:blipFill>
        </p:spPr>
      </p:sp>
      <p:sp>
        <p:nvSpPr>
          <p:cNvPr name="Freeform 21" id="21"/>
          <p:cNvSpPr/>
          <p:nvPr/>
        </p:nvSpPr>
        <p:spPr>
          <a:xfrm flipH="false" flipV="false" rot="0">
            <a:off x="5272194" y="6907856"/>
            <a:ext cx="3576943" cy="1617121"/>
          </a:xfrm>
          <a:custGeom>
            <a:avLst/>
            <a:gdLst/>
            <a:ahLst/>
            <a:cxnLst/>
            <a:rect r="r" b="b" t="t" l="l"/>
            <a:pathLst>
              <a:path h="1617121" w="3576943">
                <a:moveTo>
                  <a:pt x="0" y="0"/>
                </a:moveTo>
                <a:lnTo>
                  <a:pt x="3576943" y="0"/>
                </a:lnTo>
                <a:lnTo>
                  <a:pt x="3576943" y="1617121"/>
                </a:lnTo>
                <a:lnTo>
                  <a:pt x="0" y="1617121"/>
                </a:lnTo>
                <a:lnTo>
                  <a:pt x="0" y="0"/>
                </a:lnTo>
                <a:close/>
              </a:path>
            </a:pathLst>
          </a:custGeom>
          <a:blipFill>
            <a:blip r:embed="rId9"/>
            <a:stretch>
              <a:fillRect l="0" t="0" r="0" b="0"/>
            </a:stretch>
          </a:blipFill>
        </p:spPr>
      </p:sp>
      <p:sp>
        <p:nvSpPr>
          <p:cNvPr name="TextBox 22" id="22"/>
          <p:cNvSpPr txBox="true"/>
          <p:nvPr/>
        </p:nvSpPr>
        <p:spPr>
          <a:xfrm rot="0">
            <a:off x="0" y="1311197"/>
            <a:ext cx="11617945" cy="679449"/>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Sniglet"/>
                <a:ea typeface="Sniglet"/>
                <a:cs typeface="Sniglet"/>
                <a:sym typeface="Sniglet"/>
              </a:rPr>
              <a:t>User Interface - Tkinter</a:t>
            </a:r>
          </a:p>
        </p:txBody>
      </p:sp>
      <p:sp>
        <p:nvSpPr>
          <p:cNvPr name="TextBox 23" id="23"/>
          <p:cNvSpPr txBox="true"/>
          <p:nvPr/>
        </p:nvSpPr>
        <p:spPr>
          <a:xfrm rot="0">
            <a:off x="3487526" y="4539231"/>
            <a:ext cx="2329922" cy="264160"/>
          </a:xfrm>
          <a:prstGeom prst="rect">
            <a:avLst/>
          </a:prstGeom>
        </p:spPr>
        <p:txBody>
          <a:bodyPr anchor="t" rtlCol="false" tIns="0" lIns="0" bIns="0" rIns="0">
            <a:spAutoFit/>
          </a:bodyPr>
          <a:lstStyle/>
          <a:p>
            <a:pPr algn="l">
              <a:lnSpc>
                <a:spcPts val="2240"/>
              </a:lnSpc>
            </a:pPr>
            <a:r>
              <a:rPr lang="en-US" sz="1600">
                <a:solidFill>
                  <a:srgbClr val="000000"/>
                </a:solidFill>
                <a:latin typeface="Sniglet"/>
                <a:ea typeface="Sniglet"/>
                <a:cs typeface="Sniglet"/>
                <a:sym typeface="Sniglet"/>
              </a:rPr>
              <a:t>Empty Inputs</a:t>
            </a:r>
          </a:p>
        </p:txBody>
      </p:sp>
      <p:sp>
        <p:nvSpPr>
          <p:cNvPr name="TextBox 24" id="24"/>
          <p:cNvSpPr txBox="true"/>
          <p:nvPr/>
        </p:nvSpPr>
        <p:spPr>
          <a:xfrm rot="0">
            <a:off x="6169872" y="4510463"/>
            <a:ext cx="2329922" cy="264160"/>
          </a:xfrm>
          <a:prstGeom prst="rect">
            <a:avLst/>
          </a:prstGeom>
        </p:spPr>
        <p:txBody>
          <a:bodyPr anchor="t" rtlCol="false" tIns="0" lIns="0" bIns="0" rIns="0">
            <a:spAutoFit/>
          </a:bodyPr>
          <a:lstStyle/>
          <a:p>
            <a:pPr algn="l">
              <a:lnSpc>
                <a:spcPts val="2240"/>
              </a:lnSpc>
            </a:pPr>
            <a:r>
              <a:rPr lang="en-US" sz="1600">
                <a:solidFill>
                  <a:srgbClr val="000000"/>
                </a:solidFill>
                <a:latin typeface="Sniglet"/>
                <a:ea typeface="Sniglet"/>
                <a:cs typeface="Sniglet"/>
                <a:sym typeface="Sniglet"/>
              </a:rPr>
              <a:t>Format Checks</a:t>
            </a:r>
          </a:p>
        </p:txBody>
      </p:sp>
      <p:sp>
        <p:nvSpPr>
          <p:cNvPr name="TextBox 25" id="25"/>
          <p:cNvSpPr txBox="true"/>
          <p:nvPr/>
        </p:nvSpPr>
        <p:spPr>
          <a:xfrm rot="0">
            <a:off x="8899102" y="4539231"/>
            <a:ext cx="2329922" cy="264160"/>
          </a:xfrm>
          <a:prstGeom prst="rect">
            <a:avLst/>
          </a:prstGeom>
        </p:spPr>
        <p:txBody>
          <a:bodyPr anchor="t" rtlCol="false" tIns="0" lIns="0" bIns="0" rIns="0">
            <a:spAutoFit/>
          </a:bodyPr>
          <a:lstStyle/>
          <a:p>
            <a:pPr algn="l">
              <a:lnSpc>
                <a:spcPts val="2240"/>
              </a:lnSpc>
            </a:pPr>
            <a:r>
              <a:rPr lang="en-US" sz="1600">
                <a:solidFill>
                  <a:srgbClr val="000000"/>
                </a:solidFill>
                <a:latin typeface="Sniglet"/>
                <a:ea typeface="Sniglet"/>
                <a:cs typeface="Sniglet"/>
                <a:sym typeface="Sniglet"/>
              </a:rPr>
              <a:t>Format Checks</a:t>
            </a:r>
          </a:p>
        </p:txBody>
      </p:sp>
      <p:sp>
        <p:nvSpPr>
          <p:cNvPr name="TextBox 26" id="26"/>
          <p:cNvSpPr txBox="true"/>
          <p:nvPr/>
        </p:nvSpPr>
        <p:spPr>
          <a:xfrm rot="0">
            <a:off x="11728101" y="4539231"/>
            <a:ext cx="2329922" cy="264160"/>
          </a:xfrm>
          <a:prstGeom prst="rect">
            <a:avLst/>
          </a:prstGeom>
        </p:spPr>
        <p:txBody>
          <a:bodyPr anchor="t" rtlCol="false" tIns="0" lIns="0" bIns="0" rIns="0">
            <a:spAutoFit/>
          </a:bodyPr>
          <a:lstStyle/>
          <a:p>
            <a:pPr algn="l">
              <a:lnSpc>
                <a:spcPts val="2240"/>
              </a:lnSpc>
            </a:pPr>
            <a:r>
              <a:rPr lang="en-US" sz="1600">
                <a:solidFill>
                  <a:srgbClr val="000000"/>
                </a:solidFill>
                <a:latin typeface="Sniglet"/>
                <a:ea typeface="Sniglet"/>
                <a:cs typeface="Sniglet"/>
                <a:sym typeface="Sniglet"/>
              </a:rPr>
              <a:t>Input type checks</a:t>
            </a:r>
          </a:p>
        </p:txBody>
      </p:sp>
      <p:sp>
        <p:nvSpPr>
          <p:cNvPr name="TextBox 27" id="27"/>
          <p:cNvSpPr txBox="true"/>
          <p:nvPr/>
        </p:nvSpPr>
        <p:spPr>
          <a:xfrm rot="0">
            <a:off x="9223295" y="6579632"/>
            <a:ext cx="2329922" cy="264160"/>
          </a:xfrm>
          <a:prstGeom prst="rect">
            <a:avLst/>
          </a:prstGeom>
        </p:spPr>
        <p:txBody>
          <a:bodyPr anchor="t" rtlCol="false" tIns="0" lIns="0" bIns="0" rIns="0">
            <a:spAutoFit/>
          </a:bodyPr>
          <a:lstStyle/>
          <a:p>
            <a:pPr algn="l">
              <a:lnSpc>
                <a:spcPts val="2240"/>
              </a:lnSpc>
            </a:pPr>
            <a:r>
              <a:rPr lang="en-US" sz="1600">
                <a:solidFill>
                  <a:srgbClr val="000000"/>
                </a:solidFill>
                <a:latin typeface="Sniglet"/>
                <a:ea typeface="Sniglet"/>
                <a:cs typeface="Sniglet"/>
                <a:sym typeface="Sniglet"/>
              </a:rPr>
              <a:t>Input type checks</a:t>
            </a:r>
          </a:p>
        </p:txBody>
      </p:sp>
      <p:sp>
        <p:nvSpPr>
          <p:cNvPr name="TextBox 28" id="28"/>
          <p:cNvSpPr txBox="true"/>
          <p:nvPr/>
        </p:nvSpPr>
        <p:spPr>
          <a:xfrm rot="0">
            <a:off x="5272194" y="6553038"/>
            <a:ext cx="2329922" cy="264160"/>
          </a:xfrm>
          <a:prstGeom prst="rect">
            <a:avLst/>
          </a:prstGeom>
        </p:spPr>
        <p:txBody>
          <a:bodyPr anchor="t" rtlCol="false" tIns="0" lIns="0" bIns="0" rIns="0">
            <a:spAutoFit/>
          </a:bodyPr>
          <a:lstStyle/>
          <a:p>
            <a:pPr algn="l">
              <a:lnSpc>
                <a:spcPts val="2240"/>
              </a:lnSpc>
            </a:pPr>
            <a:r>
              <a:rPr lang="en-US" sz="1600">
                <a:solidFill>
                  <a:srgbClr val="000000"/>
                </a:solidFill>
                <a:latin typeface="Sniglet"/>
                <a:ea typeface="Sniglet"/>
                <a:cs typeface="Sniglet"/>
                <a:sym typeface="Sniglet"/>
              </a:rPr>
              <a:t>Input type checks</a:t>
            </a:r>
          </a:p>
        </p:txBody>
      </p:sp>
      <p:sp>
        <p:nvSpPr>
          <p:cNvPr name="TextBox 29" id="29"/>
          <p:cNvSpPr txBox="true"/>
          <p:nvPr/>
        </p:nvSpPr>
        <p:spPr>
          <a:xfrm rot="0">
            <a:off x="3466705" y="2787073"/>
            <a:ext cx="9309475" cy="1387475"/>
          </a:xfrm>
          <a:prstGeom prst="rect">
            <a:avLst/>
          </a:prstGeom>
        </p:spPr>
        <p:txBody>
          <a:bodyPr anchor="t" rtlCol="false" tIns="0" lIns="0" bIns="0" rIns="0">
            <a:spAutoFit/>
          </a:bodyPr>
          <a:lstStyle/>
          <a:p>
            <a:pPr algn="l">
              <a:lnSpc>
                <a:spcPts val="2799"/>
              </a:lnSpc>
              <a:spcBef>
                <a:spcPct val="0"/>
              </a:spcBef>
            </a:pPr>
            <a:r>
              <a:rPr lang="en-US" sz="1999">
                <a:solidFill>
                  <a:srgbClr val="000000"/>
                </a:solidFill>
                <a:latin typeface="Sniglet"/>
                <a:ea typeface="Sniglet"/>
                <a:cs typeface="Sniglet"/>
                <a:sym typeface="Sniglet"/>
              </a:rPr>
              <a:t>Error handling in a program is essential to ensure that the application can gracefully handle unexpected or invalid inputs and provide clear feedback to users.</a:t>
            </a:r>
          </a:p>
          <a:p>
            <a:pPr algn="ctr">
              <a:lnSpc>
                <a:spcPts val="2799"/>
              </a:lnSpc>
              <a:spcBef>
                <a:spcPct val="0"/>
              </a:spcBef>
            </a:pPr>
          </a:p>
          <a:p>
            <a:pPr algn="l">
              <a:lnSpc>
                <a:spcPts val="2799"/>
              </a:lnSpc>
              <a:spcBef>
                <a:spcPct val="0"/>
              </a:spcBef>
            </a:pPr>
            <a:r>
              <a:rPr lang="en-US" sz="1999">
                <a:solidFill>
                  <a:srgbClr val="000000"/>
                </a:solidFill>
                <a:latin typeface="Sniglet"/>
                <a:ea typeface="Sniglet"/>
                <a:cs typeface="Sniglet"/>
                <a:sym typeface="Sniglet"/>
              </a:rPr>
              <a:t>Here are the error handling we did:</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394581" y="5366245"/>
            <a:ext cx="2904148" cy="1746334"/>
          </a:xfrm>
          <a:custGeom>
            <a:avLst/>
            <a:gdLst/>
            <a:ahLst/>
            <a:cxnLst/>
            <a:rect r="r" b="b" t="t" l="l"/>
            <a:pathLst>
              <a:path h="1746334" w="2904148">
                <a:moveTo>
                  <a:pt x="0" y="0"/>
                </a:moveTo>
                <a:lnTo>
                  <a:pt x="2904147" y="0"/>
                </a:lnTo>
                <a:lnTo>
                  <a:pt x="2904147" y="1746334"/>
                </a:lnTo>
                <a:lnTo>
                  <a:pt x="0" y="1746334"/>
                </a:lnTo>
                <a:lnTo>
                  <a:pt x="0" y="0"/>
                </a:lnTo>
                <a:close/>
              </a:path>
            </a:pathLst>
          </a:custGeom>
          <a:blipFill>
            <a:blip r:embed="rId4"/>
            <a:stretch>
              <a:fillRect l="0" t="0" r="0" b="-10866"/>
            </a:stretch>
          </a:blipFill>
        </p:spPr>
      </p:sp>
      <p:sp>
        <p:nvSpPr>
          <p:cNvPr name="Freeform 17" id="17"/>
          <p:cNvSpPr/>
          <p:nvPr/>
        </p:nvSpPr>
        <p:spPr>
          <a:xfrm flipH="false" flipV="false" rot="0">
            <a:off x="3693415" y="4104921"/>
            <a:ext cx="5975716" cy="3503264"/>
          </a:xfrm>
          <a:custGeom>
            <a:avLst/>
            <a:gdLst/>
            <a:ahLst/>
            <a:cxnLst/>
            <a:rect r="r" b="b" t="t" l="l"/>
            <a:pathLst>
              <a:path h="3503264" w="5975716">
                <a:moveTo>
                  <a:pt x="0" y="0"/>
                </a:moveTo>
                <a:lnTo>
                  <a:pt x="5975717" y="0"/>
                </a:lnTo>
                <a:lnTo>
                  <a:pt x="5975717" y="3503264"/>
                </a:lnTo>
                <a:lnTo>
                  <a:pt x="0" y="3503264"/>
                </a:lnTo>
                <a:lnTo>
                  <a:pt x="0" y="0"/>
                </a:lnTo>
                <a:close/>
              </a:path>
            </a:pathLst>
          </a:custGeom>
          <a:blipFill>
            <a:blip r:embed="rId5"/>
            <a:stretch>
              <a:fillRect l="0" t="0" r="0" b="0"/>
            </a:stretch>
          </a:blipFill>
        </p:spPr>
      </p:sp>
      <p:sp>
        <p:nvSpPr>
          <p:cNvPr name="TextBox 18" id="18"/>
          <p:cNvSpPr txBox="true"/>
          <p:nvPr/>
        </p:nvSpPr>
        <p:spPr>
          <a:xfrm rot="0">
            <a:off x="0" y="1311197"/>
            <a:ext cx="11617945" cy="679449"/>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Sniglet"/>
                <a:ea typeface="Sniglet"/>
                <a:cs typeface="Sniglet"/>
                <a:sym typeface="Sniglet"/>
              </a:rPr>
              <a:t>Deployment </a:t>
            </a:r>
          </a:p>
        </p:txBody>
      </p:sp>
      <p:sp>
        <p:nvSpPr>
          <p:cNvPr name="TextBox 19" id="19"/>
          <p:cNvSpPr txBox="true"/>
          <p:nvPr/>
        </p:nvSpPr>
        <p:spPr>
          <a:xfrm rot="0">
            <a:off x="10107282" y="3518483"/>
            <a:ext cx="7304362" cy="4647565"/>
          </a:xfrm>
          <a:prstGeom prst="rect">
            <a:avLst/>
          </a:prstGeom>
        </p:spPr>
        <p:txBody>
          <a:bodyPr anchor="t" rtlCol="false" tIns="0" lIns="0" bIns="0" rIns="0">
            <a:spAutoFit/>
          </a:bodyPr>
          <a:lstStyle/>
          <a:p>
            <a:pPr algn="l">
              <a:lnSpc>
                <a:spcPts val="2659"/>
              </a:lnSpc>
            </a:pPr>
            <a:r>
              <a:rPr lang="en-US" sz="1899">
                <a:solidFill>
                  <a:srgbClr val="000000"/>
                </a:solidFill>
                <a:latin typeface="Sniglet"/>
                <a:ea typeface="Sniglet"/>
                <a:cs typeface="Sniglet"/>
                <a:sym typeface="Sniglet"/>
              </a:rPr>
              <a:t>We deployed the Python script as a standalone executable using PyInstaller, which packages all dependencies into a folder containing the executable.</a:t>
            </a:r>
          </a:p>
          <a:p>
            <a:pPr algn="l">
              <a:lnSpc>
                <a:spcPts val="2659"/>
              </a:lnSpc>
            </a:pPr>
          </a:p>
          <a:p>
            <a:pPr algn="l">
              <a:lnSpc>
                <a:spcPts val="2659"/>
              </a:lnSpc>
            </a:pPr>
            <a:r>
              <a:rPr lang="en-US" sz="1899">
                <a:solidFill>
                  <a:srgbClr val="000000"/>
                </a:solidFill>
                <a:latin typeface="Sniglet"/>
                <a:ea typeface="Sniglet"/>
                <a:cs typeface="Sniglet"/>
                <a:sym typeface="Sniglet"/>
              </a:rPr>
              <a:t> Here's the process:</a:t>
            </a:r>
          </a:p>
          <a:p>
            <a:pPr algn="l" marL="410209" indent="-205105" lvl="1">
              <a:lnSpc>
                <a:spcPts val="2659"/>
              </a:lnSpc>
              <a:spcBef>
                <a:spcPct val="0"/>
              </a:spcBef>
              <a:buAutoNum type="arabicPeriod" startAt="1"/>
            </a:pPr>
            <a:r>
              <a:rPr lang="en-US" sz="1899">
                <a:solidFill>
                  <a:srgbClr val="000000"/>
                </a:solidFill>
                <a:latin typeface="Sniglet"/>
                <a:ea typeface="Sniglet"/>
                <a:cs typeface="Sniglet"/>
                <a:sym typeface="Sniglet"/>
              </a:rPr>
              <a:t>Install PyInstaller: </a:t>
            </a:r>
            <a:r>
              <a:rPr lang="en-US" sz="1899">
                <a:solidFill>
                  <a:srgbClr val="000000"/>
                </a:solidFill>
                <a:latin typeface="Sniglet"/>
                <a:ea typeface="Sniglet"/>
                <a:cs typeface="Sniglet"/>
                <a:sym typeface="Sniglet"/>
              </a:rPr>
              <a:t>python -m pip install pyinstaller</a:t>
            </a:r>
          </a:p>
          <a:p>
            <a:pPr algn="l" marL="410209" indent="-205105" lvl="1">
              <a:lnSpc>
                <a:spcPts val="2659"/>
              </a:lnSpc>
              <a:spcBef>
                <a:spcPct val="0"/>
              </a:spcBef>
              <a:buAutoNum type="arabicPeriod" startAt="1"/>
            </a:pPr>
            <a:r>
              <a:rPr lang="en-US" sz="1899">
                <a:solidFill>
                  <a:srgbClr val="000000"/>
                </a:solidFill>
                <a:latin typeface="Sniglet"/>
                <a:ea typeface="Sniglet"/>
                <a:cs typeface="Sniglet"/>
                <a:sym typeface="Sniglet"/>
              </a:rPr>
              <a:t>Run: python -O -m PyInstaller --hidden-import=sklearn fraudDetector.py</a:t>
            </a:r>
          </a:p>
          <a:p>
            <a:pPr algn="l" marL="410209" indent="-205105" lvl="1">
              <a:lnSpc>
                <a:spcPts val="2659"/>
              </a:lnSpc>
              <a:spcBef>
                <a:spcPct val="0"/>
              </a:spcBef>
              <a:buAutoNum type="arabicPeriod" startAt="1"/>
            </a:pPr>
            <a:r>
              <a:rPr lang="en-US" sz="1899">
                <a:solidFill>
                  <a:srgbClr val="000000"/>
                </a:solidFill>
                <a:latin typeface="Sniglet"/>
                <a:ea typeface="Sniglet"/>
                <a:cs typeface="Sniglet"/>
                <a:sym typeface="Sniglet"/>
              </a:rPr>
              <a:t>Go to the “Dist” folder.</a:t>
            </a:r>
          </a:p>
          <a:p>
            <a:pPr algn="l" marL="410209" indent="-205105" lvl="1">
              <a:lnSpc>
                <a:spcPts val="2659"/>
              </a:lnSpc>
              <a:spcBef>
                <a:spcPct val="0"/>
              </a:spcBef>
              <a:buAutoNum type="arabicPeriod" startAt="1"/>
            </a:pPr>
            <a:r>
              <a:rPr lang="en-US" sz="1899">
                <a:solidFill>
                  <a:srgbClr val="000000"/>
                </a:solidFill>
                <a:latin typeface="Sniglet"/>
                <a:ea typeface="Sniglet"/>
                <a:cs typeface="Sniglet"/>
                <a:sym typeface="Sniglet"/>
              </a:rPr>
              <a:t>Open the “fraudDetector” folder.</a:t>
            </a:r>
          </a:p>
          <a:p>
            <a:pPr algn="l" marL="410209" indent="-205105" lvl="1">
              <a:lnSpc>
                <a:spcPts val="2659"/>
              </a:lnSpc>
              <a:spcBef>
                <a:spcPct val="0"/>
              </a:spcBef>
              <a:buAutoNum type="arabicPeriod" startAt="1"/>
            </a:pPr>
            <a:r>
              <a:rPr lang="en-US" sz="1899">
                <a:solidFill>
                  <a:srgbClr val="000000"/>
                </a:solidFill>
                <a:latin typeface="Sniglet"/>
                <a:ea typeface="Sniglet"/>
                <a:cs typeface="Sniglet"/>
                <a:sym typeface="Sniglet"/>
              </a:rPr>
              <a:t>Copy the model pickle file into the folder.</a:t>
            </a:r>
          </a:p>
          <a:p>
            <a:pPr algn="l" marL="410209" indent="-205105" lvl="1">
              <a:lnSpc>
                <a:spcPts val="2659"/>
              </a:lnSpc>
              <a:spcBef>
                <a:spcPct val="0"/>
              </a:spcBef>
              <a:buAutoNum type="arabicPeriod" startAt="1"/>
            </a:pPr>
            <a:r>
              <a:rPr lang="en-US" sz="1899">
                <a:solidFill>
                  <a:srgbClr val="000000"/>
                </a:solidFill>
                <a:latin typeface="Sniglet"/>
                <a:ea typeface="Sniglet"/>
                <a:cs typeface="Sniglet"/>
                <a:sym typeface="Sniglet"/>
              </a:rPr>
              <a:t>Double-click fraudDetector.exe.</a:t>
            </a:r>
          </a:p>
          <a:p>
            <a:pPr algn="l" marL="410209" indent="-205105" lvl="1">
              <a:lnSpc>
                <a:spcPts val="2659"/>
              </a:lnSpc>
              <a:spcBef>
                <a:spcPct val="0"/>
              </a:spcBef>
              <a:buAutoNum type="arabicPeriod" startAt="1"/>
            </a:pPr>
            <a:r>
              <a:rPr lang="en-US" sz="1899">
                <a:solidFill>
                  <a:srgbClr val="000000"/>
                </a:solidFill>
                <a:latin typeface="Sniglet"/>
                <a:ea typeface="Sniglet"/>
                <a:cs typeface="Sniglet"/>
                <a:sym typeface="Sniglet"/>
              </a:rPr>
              <a:t>Wait for the application to load.</a:t>
            </a:r>
          </a:p>
          <a:p>
            <a:pPr algn="l">
              <a:lnSpc>
                <a:spcPts val="2659"/>
              </a:lnSpc>
              <a:spcBef>
                <a:spcPct val="0"/>
              </a:spcBef>
            </a:pPr>
          </a:p>
        </p:txBody>
      </p:sp>
      <p:sp>
        <p:nvSpPr>
          <p:cNvPr name="AutoShape 20" id="20"/>
          <p:cNvSpPr/>
          <p:nvPr/>
        </p:nvSpPr>
        <p:spPr>
          <a:xfrm>
            <a:off x="2854035" y="6708220"/>
            <a:ext cx="1281674" cy="0"/>
          </a:xfrm>
          <a:prstGeom prst="line">
            <a:avLst/>
          </a:prstGeom>
          <a:ln cap="flat" w="38100">
            <a:solidFill>
              <a:srgbClr val="F896A2"/>
            </a:solidFill>
            <a:prstDash val="solid"/>
            <a:headEnd type="none" len="sm" w="sm"/>
            <a:tailEnd type="arrow" len="sm" w="med"/>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566446" y="2678074"/>
            <a:ext cx="5919917" cy="6356958"/>
          </a:xfrm>
          <a:custGeom>
            <a:avLst/>
            <a:gdLst/>
            <a:ahLst/>
            <a:cxnLst/>
            <a:rect r="r" b="b" t="t" l="l"/>
            <a:pathLst>
              <a:path h="6356958" w="5919917">
                <a:moveTo>
                  <a:pt x="0" y="0"/>
                </a:moveTo>
                <a:lnTo>
                  <a:pt x="5919917" y="0"/>
                </a:lnTo>
                <a:lnTo>
                  <a:pt x="5919917" y="6356958"/>
                </a:lnTo>
                <a:lnTo>
                  <a:pt x="0" y="6356958"/>
                </a:lnTo>
                <a:lnTo>
                  <a:pt x="0" y="0"/>
                </a:lnTo>
                <a:close/>
              </a:path>
            </a:pathLst>
          </a:custGeom>
          <a:blipFill>
            <a:blip r:embed="rId4"/>
            <a:stretch>
              <a:fillRect l="0" t="0" r="0" b="0"/>
            </a:stretch>
          </a:blipFill>
        </p:spPr>
      </p:sp>
      <p:sp>
        <p:nvSpPr>
          <p:cNvPr name="TextBox 17" id="17"/>
          <p:cNvSpPr txBox="true"/>
          <p:nvPr/>
        </p:nvSpPr>
        <p:spPr>
          <a:xfrm rot="0">
            <a:off x="0" y="1373453"/>
            <a:ext cx="11617945" cy="1109344"/>
          </a:xfrm>
          <a:prstGeom prst="rect">
            <a:avLst/>
          </a:prstGeom>
        </p:spPr>
        <p:txBody>
          <a:bodyPr anchor="t" rtlCol="false" tIns="0" lIns="0" bIns="0" rIns="0">
            <a:spAutoFit/>
          </a:bodyPr>
          <a:lstStyle/>
          <a:p>
            <a:pPr algn="ctr">
              <a:lnSpc>
                <a:spcPts val="4620"/>
              </a:lnSpc>
            </a:pPr>
            <a:r>
              <a:rPr lang="en-US" sz="3300">
                <a:solidFill>
                  <a:srgbClr val="000000"/>
                </a:solidFill>
                <a:latin typeface="Sniglet"/>
                <a:ea typeface="Sniglet"/>
                <a:cs typeface="Sniglet"/>
                <a:sym typeface="Sniglet"/>
              </a:rPr>
              <a:t>Advanced Data Processing: Feature Engineering </a:t>
            </a:r>
          </a:p>
          <a:p>
            <a:pPr algn="ctr">
              <a:lnSpc>
                <a:spcPts val="4340"/>
              </a:lnSpc>
              <a:spcBef>
                <a:spcPct val="0"/>
              </a:spcBef>
            </a:pPr>
          </a:p>
        </p:txBody>
      </p:sp>
      <p:sp>
        <p:nvSpPr>
          <p:cNvPr name="TextBox 18" id="18"/>
          <p:cNvSpPr txBox="true"/>
          <p:nvPr/>
        </p:nvSpPr>
        <p:spPr>
          <a:xfrm rot="0">
            <a:off x="7038464" y="2620924"/>
            <a:ext cx="10614129" cy="4938482"/>
          </a:xfrm>
          <a:prstGeom prst="rect">
            <a:avLst/>
          </a:prstGeom>
        </p:spPr>
        <p:txBody>
          <a:bodyPr anchor="t" rtlCol="false" tIns="0" lIns="0" bIns="0" rIns="0">
            <a:spAutoFit/>
          </a:bodyPr>
          <a:lstStyle/>
          <a:p>
            <a:pPr algn="l">
              <a:lnSpc>
                <a:spcPts val="3950"/>
              </a:lnSpc>
              <a:spcBef>
                <a:spcPct val="0"/>
              </a:spcBef>
            </a:pPr>
            <a:r>
              <a:rPr lang="en-US" sz="2821">
                <a:solidFill>
                  <a:srgbClr val="000000"/>
                </a:solidFill>
                <a:latin typeface="Sniglet"/>
                <a:ea typeface="Sniglet"/>
                <a:cs typeface="Sniglet"/>
                <a:sym typeface="Sniglet"/>
              </a:rPr>
              <a:t>Gr</a:t>
            </a:r>
            <a:r>
              <a:rPr lang="en-US" sz="2821">
                <a:solidFill>
                  <a:srgbClr val="000000"/>
                </a:solidFill>
                <a:latin typeface="Sniglet"/>
                <a:ea typeface="Sniglet"/>
                <a:cs typeface="Sniglet"/>
                <a:sym typeface="Sniglet"/>
              </a:rPr>
              <a:t>oup Categories:</a:t>
            </a:r>
          </a:p>
          <a:p>
            <a:pPr algn="l">
              <a:lnSpc>
                <a:spcPts val="3950"/>
              </a:lnSpc>
              <a:spcBef>
                <a:spcPct val="0"/>
              </a:spcBef>
            </a:pPr>
            <a:r>
              <a:rPr lang="en-US" sz="2821">
                <a:solidFill>
                  <a:srgbClr val="000000"/>
                </a:solidFill>
                <a:latin typeface="Sniglet"/>
                <a:ea typeface="Sniglet"/>
                <a:cs typeface="Sniglet"/>
                <a:sym typeface="Sniglet"/>
              </a:rPr>
              <a:t>The payment methods are grouped into several categories such as "Credit/Debit Card Payments", "Online Banking", "Digital Wallets", "Buy Now, Pay Later", "Preloaded Balance", "Cash/Alternative Payments", and "Other Payment Gateways".</a:t>
            </a:r>
          </a:p>
          <a:p>
            <a:pPr algn="l">
              <a:lnSpc>
                <a:spcPts val="3950"/>
              </a:lnSpc>
              <a:spcBef>
                <a:spcPct val="0"/>
              </a:spcBef>
            </a:pPr>
          </a:p>
          <a:p>
            <a:pPr algn="l">
              <a:lnSpc>
                <a:spcPts val="3950"/>
              </a:lnSpc>
              <a:spcBef>
                <a:spcPct val="0"/>
              </a:spcBef>
            </a:pPr>
            <a:r>
              <a:rPr lang="en-US" sz="2821">
                <a:solidFill>
                  <a:srgbClr val="000000"/>
                </a:solidFill>
                <a:latin typeface="Sniglet"/>
                <a:ea typeface="Sniglet"/>
                <a:cs typeface="Sniglet"/>
                <a:sym typeface="Sniglet"/>
              </a:rPr>
              <a:t>DataFrame Column Creation:</a:t>
            </a:r>
          </a:p>
          <a:p>
            <a:pPr algn="l">
              <a:lnSpc>
                <a:spcPts val="3950"/>
              </a:lnSpc>
              <a:spcBef>
                <a:spcPct val="0"/>
              </a:spcBef>
            </a:pPr>
            <a:r>
              <a:rPr lang="en-US" sz="2821">
                <a:solidFill>
                  <a:srgbClr val="000000"/>
                </a:solidFill>
                <a:latin typeface="Sniglet"/>
                <a:ea typeface="Sniglet"/>
                <a:cs typeface="Sniglet"/>
                <a:sym typeface="Sniglet"/>
              </a:rPr>
              <a:t>A new column payment_group is added to the orders_df DataFrame by mapping the existing payment_method column through the payment_groups dictionary.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458903" y="3016781"/>
            <a:ext cx="11301259" cy="5749515"/>
          </a:xfrm>
          <a:custGeom>
            <a:avLst/>
            <a:gdLst/>
            <a:ahLst/>
            <a:cxnLst/>
            <a:rect r="r" b="b" t="t" l="l"/>
            <a:pathLst>
              <a:path h="5749515" w="11301259">
                <a:moveTo>
                  <a:pt x="0" y="0"/>
                </a:moveTo>
                <a:lnTo>
                  <a:pt x="11301259" y="0"/>
                </a:lnTo>
                <a:lnTo>
                  <a:pt x="11301259" y="5749516"/>
                </a:lnTo>
                <a:lnTo>
                  <a:pt x="0" y="5749516"/>
                </a:lnTo>
                <a:lnTo>
                  <a:pt x="0" y="0"/>
                </a:lnTo>
                <a:close/>
              </a:path>
            </a:pathLst>
          </a:custGeom>
          <a:blipFill>
            <a:blip r:embed="rId4"/>
            <a:stretch>
              <a:fillRect l="0" t="0" r="0" b="0"/>
            </a:stretch>
          </a:blipFill>
        </p:spPr>
      </p:sp>
      <p:sp>
        <p:nvSpPr>
          <p:cNvPr name="TextBox 17" id="17"/>
          <p:cNvSpPr txBox="true"/>
          <p:nvPr/>
        </p:nvSpPr>
        <p:spPr>
          <a:xfrm rot="0">
            <a:off x="142218" y="1381657"/>
            <a:ext cx="11617945" cy="1216024"/>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Sniglet"/>
                <a:ea typeface="Sniglet"/>
                <a:cs typeface="Sniglet"/>
                <a:sym typeface="Sniglet"/>
              </a:rPr>
              <a:t>Advanced Data Processing: Feature Selection </a:t>
            </a:r>
          </a:p>
          <a:p>
            <a:pPr algn="ctr">
              <a:lnSpc>
                <a:spcPts val="4900"/>
              </a:lnSpc>
              <a:spcBef>
                <a:spcPct val="0"/>
              </a:spcBef>
            </a:pPr>
          </a:p>
        </p:txBody>
      </p:sp>
      <p:sp>
        <p:nvSpPr>
          <p:cNvPr name="TextBox 18" id="18"/>
          <p:cNvSpPr txBox="true"/>
          <p:nvPr/>
        </p:nvSpPr>
        <p:spPr>
          <a:xfrm rot="0">
            <a:off x="12287595" y="3440173"/>
            <a:ext cx="5515229" cy="4766085"/>
          </a:xfrm>
          <a:prstGeom prst="rect">
            <a:avLst/>
          </a:prstGeom>
        </p:spPr>
        <p:txBody>
          <a:bodyPr anchor="t" rtlCol="false" tIns="0" lIns="0" bIns="0" rIns="0">
            <a:spAutoFit/>
          </a:bodyPr>
          <a:lstStyle/>
          <a:p>
            <a:pPr algn="ctr">
              <a:lnSpc>
                <a:spcPts val="5464"/>
              </a:lnSpc>
              <a:spcBef>
                <a:spcPct val="0"/>
              </a:spcBef>
            </a:pPr>
            <a:r>
              <a:rPr lang="en-US" sz="3903">
                <a:solidFill>
                  <a:srgbClr val="000000"/>
                </a:solidFill>
                <a:latin typeface="Sniglet"/>
                <a:ea typeface="Sniglet"/>
                <a:cs typeface="Sniglet"/>
                <a:sym typeface="Sniglet"/>
              </a:rPr>
              <a:t>This chart shows the important features with refund value being the most importantly, followed by country code and lastly total payment last 50 days.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1028700" y="2607207"/>
            <a:ext cx="6182142" cy="6356958"/>
          </a:xfrm>
          <a:custGeom>
            <a:avLst/>
            <a:gdLst/>
            <a:ahLst/>
            <a:cxnLst/>
            <a:rect r="r" b="b" t="t" l="l"/>
            <a:pathLst>
              <a:path h="6356958" w="6182142">
                <a:moveTo>
                  <a:pt x="0" y="0"/>
                </a:moveTo>
                <a:lnTo>
                  <a:pt x="6182142" y="0"/>
                </a:lnTo>
                <a:lnTo>
                  <a:pt x="6182142" y="6356958"/>
                </a:lnTo>
                <a:lnTo>
                  <a:pt x="0" y="6356958"/>
                </a:lnTo>
                <a:lnTo>
                  <a:pt x="0" y="0"/>
                </a:lnTo>
                <a:close/>
              </a:path>
            </a:pathLst>
          </a:custGeom>
          <a:blipFill>
            <a:blip r:embed="rId4"/>
            <a:stretch>
              <a:fillRect l="0" t="0" r="0" b="0"/>
            </a:stretch>
          </a:blipFill>
        </p:spPr>
      </p:sp>
      <p:sp>
        <p:nvSpPr>
          <p:cNvPr name="TextBox 17" id="17"/>
          <p:cNvSpPr txBox="true"/>
          <p:nvPr/>
        </p:nvSpPr>
        <p:spPr>
          <a:xfrm rot="0">
            <a:off x="0" y="1345462"/>
            <a:ext cx="11617945" cy="1109344"/>
          </a:xfrm>
          <a:prstGeom prst="rect">
            <a:avLst/>
          </a:prstGeom>
        </p:spPr>
        <p:txBody>
          <a:bodyPr anchor="t" rtlCol="false" tIns="0" lIns="0" bIns="0" rIns="0">
            <a:spAutoFit/>
          </a:bodyPr>
          <a:lstStyle/>
          <a:p>
            <a:pPr algn="ctr">
              <a:lnSpc>
                <a:spcPts val="4620"/>
              </a:lnSpc>
            </a:pPr>
            <a:r>
              <a:rPr lang="en-US" sz="3300">
                <a:solidFill>
                  <a:srgbClr val="000000"/>
                </a:solidFill>
                <a:latin typeface="Sniglet"/>
                <a:ea typeface="Sniglet"/>
                <a:cs typeface="Sniglet"/>
                <a:sym typeface="Sniglet"/>
              </a:rPr>
              <a:t>Advanced Data Processing: Outlier Detection</a:t>
            </a:r>
          </a:p>
          <a:p>
            <a:pPr algn="ctr">
              <a:lnSpc>
                <a:spcPts val="4340"/>
              </a:lnSpc>
              <a:spcBef>
                <a:spcPct val="0"/>
              </a:spcBef>
            </a:pPr>
          </a:p>
        </p:txBody>
      </p:sp>
      <p:sp>
        <p:nvSpPr>
          <p:cNvPr name="TextBox 18" id="18"/>
          <p:cNvSpPr txBox="true"/>
          <p:nvPr/>
        </p:nvSpPr>
        <p:spPr>
          <a:xfrm rot="0">
            <a:off x="9053925" y="2959300"/>
            <a:ext cx="7863464" cy="5595621"/>
          </a:xfrm>
          <a:prstGeom prst="rect">
            <a:avLst/>
          </a:prstGeom>
        </p:spPr>
        <p:txBody>
          <a:bodyPr anchor="t" rtlCol="false" tIns="0" lIns="0" bIns="0" rIns="0">
            <a:spAutoFit/>
          </a:bodyPr>
          <a:lstStyle/>
          <a:p>
            <a:pPr algn="just">
              <a:lnSpc>
                <a:spcPts val="4479"/>
              </a:lnSpc>
              <a:spcBef>
                <a:spcPct val="0"/>
              </a:spcBef>
            </a:pPr>
            <a:r>
              <a:rPr lang="en-US" sz="3199">
                <a:solidFill>
                  <a:srgbClr val="000000"/>
                </a:solidFill>
                <a:latin typeface="Sniglet"/>
                <a:ea typeface="Sniglet"/>
                <a:cs typeface="Sniglet"/>
                <a:sym typeface="Sniglet"/>
              </a:rPr>
              <a:t>Among Isolation Forest, One-Class SVM, and Cluster-based LOF, Isolation Forest is the best choice for large-scale fraud detection. It is highly scalable, efficiently handles high-dimensional data, and detects anomalies based on their separation from normal patterns. Additionally, it does not require labeled training data, making it ideal for big data scenarios.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3" id="13"/>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4" id="14"/>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5" id="15"/>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622082" y="2673882"/>
            <a:ext cx="7548237" cy="6057460"/>
          </a:xfrm>
          <a:custGeom>
            <a:avLst/>
            <a:gdLst/>
            <a:ahLst/>
            <a:cxnLst/>
            <a:rect r="r" b="b" t="t" l="l"/>
            <a:pathLst>
              <a:path h="6057460" w="7548237">
                <a:moveTo>
                  <a:pt x="0" y="0"/>
                </a:moveTo>
                <a:lnTo>
                  <a:pt x="7548237" y="0"/>
                </a:lnTo>
                <a:lnTo>
                  <a:pt x="7548237" y="6057460"/>
                </a:lnTo>
                <a:lnTo>
                  <a:pt x="0" y="6057460"/>
                </a:lnTo>
                <a:lnTo>
                  <a:pt x="0" y="0"/>
                </a:lnTo>
                <a:close/>
              </a:path>
            </a:pathLst>
          </a:custGeom>
          <a:blipFill>
            <a:blip r:embed="rId4"/>
            <a:stretch>
              <a:fillRect l="0" t="0" r="0" b="0"/>
            </a:stretch>
          </a:blipFill>
        </p:spPr>
      </p:sp>
      <p:sp>
        <p:nvSpPr>
          <p:cNvPr name="TextBox 17" id="17"/>
          <p:cNvSpPr txBox="true"/>
          <p:nvPr/>
        </p:nvSpPr>
        <p:spPr>
          <a:xfrm rot="0">
            <a:off x="128741" y="1393456"/>
            <a:ext cx="11617945" cy="596899"/>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Sniglet"/>
                <a:ea typeface="Sniglet"/>
                <a:cs typeface="Sniglet"/>
                <a:sym typeface="Sniglet"/>
              </a:rPr>
              <a:t>Advanced Data Processing: Class Imbalance</a:t>
            </a:r>
          </a:p>
        </p:txBody>
      </p:sp>
      <p:sp>
        <p:nvSpPr>
          <p:cNvPr name="TextBox 18" id="18"/>
          <p:cNvSpPr txBox="true"/>
          <p:nvPr/>
        </p:nvSpPr>
        <p:spPr>
          <a:xfrm rot="0">
            <a:off x="8968200" y="3060376"/>
            <a:ext cx="8750542" cy="52273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Sniglet"/>
                <a:ea typeface="Sniglet"/>
                <a:cs typeface="Sniglet"/>
                <a:sym typeface="Sniglet"/>
              </a:rPr>
              <a:t>To address class imbalance, we used Data-Level, Algorithm-Level, and Hybrid Methods. Data-Level techniques balanced the dataset through oversampling (SMOTE, ADASYN) and undersampling (Random Undersampling, Tomek Links). Algorithm-Level methods improved model handling via Cost-Sensitive Learning, XGBoost’s Scale-Pos-Weight, and Class Prior Modification. Hybrid approaches, like SMOTEENN, combined oversampling and data cleaning for better generalization. These techniques reduced bias and enhanced fraud detection accuracy.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28741" y="2654832"/>
            <a:ext cx="17936641" cy="2214236"/>
            <a:chOff x="0" y="0"/>
            <a:chExt cx="4009408" cy="494952"/>
          </a:xfrm>
        </p:grpSpPr>
        <p:sp>
          <p:nvSpPr>
            <p:cNvPr name="Freeform 13" id="13"/>
            <p:cNvSpPr/>
            <p:nvPr/>
          </p:nvSpPr>
          <p:spPr>
            <a:xfrm flipH="false" flipV="false" rot="0">
              <a:off x="0" y="0"/>
              <a:ext cx="4009408" cy="494952"/>
            </a:xfrm>
            <a:custGeom>
              <a:avLst/>
              <a:gdLst/>
              <a:ahLst/>
              <a:cxnLst/>
              <a:rect r="r" b="b" t="t" l="l"/>
              <a:pathLst>
                <a:path h="494952" w="4009408">
                  <a:moveTo>
                    <a:pt x="0" y="0"/>
                  </a:moveTo>
                  <a:lnTo>
                    <a:pt x="4009408" y="0"/>
                  </a:lnTo>
                  <a:lnTo>
                    <a:pt x="4009408" y="494952"/>
                  </a:lnTo>
                  <a:lnTo>
                    <a:pt x="0" y="494952"/>
                  </a:lnTo>
                  <a:close/>
                </a:path>
              </a:pathLst>
            </a:custGeom>
            <a:solidFill>
              <a:srgbClr val="F896A2"/>
            </a:solidFill>
          </p:spPr>
        </p:sp>
        <p:sp>
          <p:nvSpPr>
            <p:cNvPr name="TextBox 14" id="14"/>
            <p:cNvSpPr txBox="true"/>
            <p:nvPr/>
          </p:nvSpPr>
          <p:spPr>
            <a:xfrm>
              <a:off x="0" y="-66675"/>
              <a:ext cx="4009408" cy="561627"/>
            </a:xfrm>
            <a:prstGeom prst="rect">
              <a:avLst/>
            </a:prstGeom>
          </p:spPr>
          <p:txBody>
            <a:bodyPr anchor="ctr" rtlCol="false" tIns="50800" lIns="50800" bIns="50800" rIns="50800"/>
            <a:lstStyle/>
            <a:p>
              <a:pPr algn="l">
                <a:lnSpc>
                  <a:spcPts val="4900"/>
                </a:lnSpc>
              </a:pPr>
            </a:p>
          </p:txBody>
        </p:sp>
      </p:grpSp>
      <p:sp>
        <p:nvSpPr>
          <p:cNvPr name="Freeform 15" id="15"/>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7" id="17"/>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8" id="18"/>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9" id="19"/>
          <p:cNvSpPr/>
          <p:nvPr/>
        </p:nvSpPr>
        <p:spPr>
          <a:xfrm flipH="false" flipV="false" rot="0">
            <a:off x="287051" y="2784308"/>
            <a:ext cx="17565653" cy="1932222"/>
          </a:xfrm>
          <a:custGeom>
            <a:avLst/>
            <a:gdLst/>
            <a:ahLst/>
            <a:cxnLst/>
            <a:rect r="r" b="b" t="t" l="l"/>
            <a:pathLst>
              <a:path h="1932222" w="17565653">
                <a:moveTo>
                  <a:pt x="0" y="0"/>
                </a:moveTo>
                <a:lnTo>
                  <a:pt x="17565652" y="0"/>
                </a:lnTo>
                <a:lnTo>
                  <a:pt x="17565652" y="1932222"/>
                </a:lnTo>
                <a:lnTo>
                  <a:pt x="0" y="1932222"/>
                </a:lnTo>
                <a:lnTo>
                  <a:pt x="0" y="0"/>
                </a:lnTo>
                <a:close/>
              </a:path>
            </a:pathLst>
          </a:custGeom>
          <a:blipFill>
            <a:blip r:embed="rId4"/>
            <a:stretch>
              <a:fillRect l="0" t="0" r="0" b="0"/>
            </a:stretch>
          </a:blipFill>
        </p:spPr>
      </p:sp>
      <p:sp>
        <p:nvSpPr>
          <p:cNvPr name="TextBox 20" id="20"/>
          <p:cNvSpPr txBox="true"/>
          <p:nvPr/>
        </p:nvSpPr>
        <p:spPr>
          <a:xfrm rot="0">
            <a:off x="0" y="1363928"/>
            <a:ext cx="11617945" cy="679450"/>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Sniglet"/>
                <a:ea typeface="Sniglet"/>
                <a:cs typeface="Sniglet"/>
                <a:sym typeface="Sniglet"/>
              </a:rPr>
              <a:t>MLFlow - Track and Monitor ML Models</a:t>
            </a:r>
          </a:p>
        </p:txBody>
      </p:sp>
      <p:sp>
        <p:nvSpPr>
          <p:cNvPr name="TextBox 21" id="21"/>
          <p:cNvSpPr txBox="true"/>
          <p:nvPr/>
        </p:nvSpPr>
        <p:spPr>
          <a:xfrm rot="0">
            <a:off x="338550" y="5554868"/>
            <a:ext cx="13647128" cy="2896623"/>
          </a:xfrm>
          <a:prstGeom prst="rect">
            <a:avLst/>
          </a:prstGeom>
        </p:spPr>
        <p:txBody>
          <a:bodyPr anchor="t" rtlCol="false" tIns="0" lIns="0" bIns="0" rIns="0">
            <a:spAutoFit/>
          </a:bodyPr>
          <a:lstStyle/>
          <a:p>
            <a:pPr algn="just">
              <a:lnSpc>
                <a:spcPts val="3873"/>
              </a:lnSpc>
              <a:spcBef>
                <a:spcPct val="0"/>
              </a:spcBef>
            </a:pPr>
            <a:r>
              <a:rPr lang="en-US" sz="2767">
                <a:solidFill>
                  <a:srgbClr val="000000"/>
                </a:solidFill>
                <a:latin typeface="Sniglet"/>
                <a:ea typeface="Sniglet"/>
                <a:cs typeface="Sniglet"/>
                <a:sym typeface="Sniglet"/>
              </a:rPr>
              <a:t>Benefits of using MLFlow</a:t>
            </a:r>
          </a:p>
          <a:p>
            <a:pPr algn="just">
              <a:lnSpc>
                <a:spcPts val="3873"/>
              </a:lnSpc>
            </a:pPr>
          </a:p>
          <a:p>
            <a:pPr algn="just" marL="597410" indent="-298705" lvl="1">
              <a:lnSpc>
                <a:spcPts val="3873"/>
              </a:lnSpc>
              <a:buFont typeface="Arial"/>
              <a:buChar char="•"/>
            </a:pPr>
            <a:r>
              <a:rPr lang="en-US" sz="2767">
                <a:solidFill>
                  <a:srgbClr val="000000"/>
                </a:solidFill>
                <a:latin typeface="Sniglet"/>
                <a:ea typeface="Sniglet"/>
                <a:cs typeface="Sniglet"/>
                <a:sym typeface="Sniglet"/>
              </a:rPr>
              <a:t>keep and track your model experiments including parameters, results, model names</a:t>
            </a:r>
          </a:p>
          <a:p>
            <a:pPr algn="just" marL="597410" indent="-298705" lvl="1">
              <a:lnSpc>
                <a:spcPts val="3873"/>
              </a:lnSpc>
              <a:buFont typeface="Arial"/>
              <a:buChar char="•"/>
            </a:pPr>
            <a:r>
              <a:rPr lang="en-US" sz="2767">
                <a:solidFill>
                  <a:srgbClr val="000000"/>
                </a:solidFill>
                <a:latin typeface="Sniglet"/>
                <a:ea typeface="Sniglet"/>
                <a:cs typeface="Sniglet"/>
                <a:sym typeface="Sniglet"/>
              </a:rPr>
              <a:t>Easy to compare and choose the best model as every information is in one location,  </a:t>
            </a:r>
          </a:p>
          <a:p>
            <a:pPr algn="just">
              <a:lnSpc>
                <a:spcPts val="3873"/>
              </a:lnSpc>
            </a:pPr>
            <a:r>
              <a:rPr lang="en-US" sz="2767">
                <a:solidFill>
                  <a:srgbClr val="000000"/>
                </a:solidFill>
                <a:latin typeface="Sniglet"/>
                <a:ea typeface="Sniglet"/>
                <a:cs typeface="Sniglet"/>
                <a:sym typeface="Sniglet"/>
              </a:rPr>
              <a:t>    saving us time while analyzing each model.</a:t>
            </a:r>
          </a:p>
          <a:p>
            <a:pPr algn="just">
              <a:lnSpc>
                <a:spcPts val="387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60926" y="5143500"/>
            <a:ext cx="10272111" cy="3962515"/>
            <a:chOff x="0" y="0"/>
            <a:chExt cx="2296143" cy="885748"/>
          </a:xfrm>
        </p:grpSpPr>
        <p:sp>
          <p:nvSpPr>
            <p:cNvPr name="Freeform 13" id="13"/>
            <p:cNvSpPr/>
            <p:nvPr/>
          </p:nvSpPr>
          <p:spPr>
            <a:xfrm flipH="false" flipV="false" rot="0">
              <a:off x="0" y="0"/>
              <a:ext cx="2296143" cy="885748"/>
            </a:xfrm>
            <a:custGeom>
              <a:avLst/>
              <a:gdLst/>
              <a:ahLst/>
              <a:cxnLst/>
              <a:rect r="r" b="b" t="t" l="l"/>
              <a:pathLst>
                <a:path h="885748" w="2296143">
                  <a:moveTo>
                    <a:pt x="0" y="0"/>
                  </a:moveTo>
                  <a:lnTo>
                    <a:pt x="2296143" y="0"/>
                  </a:lnTo>
                  <a:lnTo>
                    <a:pt x="2296143" y="885748"/>
                  </a:lnTo>
                  <a:lnTo>
                    <a:pt x="0" y="885748"/>
                  </a:lnTo>
                  <a:close/>
                </a:path>
              </a:pathLst>
            </a:custGeom>
            <a:solidFill>
              <a:srgbClr val="F896A2"/>
            </a:solidFill>
          </p:spPr>
        </p:sp>
        <p:sp>
          <p:nvSpPr>
            <p:cNvPr name="TextBox 14" id="14"/>
            <p:cNvSpPr txBox="true"/>
            <p:nvPr/>
          </p:nvSpPr>
          <p:spPr>
            <a:xfrm>
              <a:off x="0" y="-66675"/>
              <a:ext cx="2296143" cy="952423"/>
            </a:xfrm>
            <a:prstGeom prst="rect">
              <a:avLst/>
            </a:prstGeom>
          </p:spPr>
          <p:txBody>
            <a:bodyPr anchor="ctr" rtlCol="false" tIns="50800" lIns="50800" bIns="50800" rIns="50800"/>
            <a:lstStyle/>
            <a:p>
              <a:pPr algn="l">
                <a:lnSpc>
                  <a:spcPts val="4200"/>
                </a:lnSpc>
              </a:pPr>
              <a:r>
                <a:rPr lang="en-US" sz="3000">
                  <a:solidFill>
                    <a:srgbClr val="000000"/>
                  </a:solidFill>
                  <a:latin typeface="Sniglet"/>
                  <a:ea typeface="Sniglet"/>
                  <a:cs typeface="Sniglet"/>
                  <a:sym typeface="Sniglet"/>
                </a:rPr>
                <a:t>Benefits of using Pipeline</a:t>
              </a:r>
            </a:p>
            <a:p>
              <a:pPr algn="l" marL="647703" indent="-323852" lvl="1">
                <a:lnSpc>
                  <a:spcPts val="4200"/>
                </a:lnSpc>
                <a:buFont typeface="Arial"/>
                <a:buChar char="•"/>
              </a:pPr>
              <a:r>
                <a:rPr lang="en-US" sz="3000">
                  <a:solidFill>
                    <a:srgbClr val="000000"/>
                  </a:solidFill>
                  <a:latin typeface="Sniglet"/>
                  <a:ea typeface="Sniglet"/>
                  <a:cs typeface="Sniglet"/>
                  <a:sym typeface="Sniglet"/>
                </a:rPr>
                <a:t>Streamline process of building, training and evaluating of the model</a:t>
              </a:r>
            </a:p>
            <a:p>
              <a:pPr algn="l" marL="647703" indent="-323852" lvl="1">
                <a:lnSpc>
                  <a:spcPts val="4200"/>
                </a:lnSpc>
                <a:buFont typeface="Arial"/>
                <a:buChar char="•"/>
              </a:pPr>
              <a:r>
                <a:rPr lang="en-US" sz="3000">
                  <a:solidFill>
                    <a:srgbClr val="000000"/>
                  </a:solidFill>
                  <a:latin typeface="Sniglet"/>
                  <a:ea typeface="Sniglet"/>
                  <a:cs typeface="Sniglet"/>
                  <a:sym typeface="Sniglet"/>
                </a:rPr>
                <a:t>Ensure consistency</a:t>
              </a:r>
            </a:p>
            <a:p>
              <a:pPr algn="l" marL="647703" indent="-323852" lvl="1">
                <a:lnSpc>
                  <a:spcPts val="4200"/>
                </a:lnSpc>
                <a:buFont typeface="Arial"/>
                <a:buChar char="•"/>
              </a:pPr>
              <a:r>
                <a:rPr lang="en-US" sz="3000">
                  <a:solidFill>
                    <a:srgbClr val="000000"/>
                  </a:solidFill>
                  <a:latin typeface="Sniglet"/>
                  <a:ea typeface="Sniglet"/>
                  <a:cs typeface="Sniglet"/>
                  <a:sym typeface="Sniglet"/>
                </a:rPr>
                <a:t>Time Efficiency</a:t>
              </a:r>
            </a:p>
            <a:p>
              <a:pPr algn="l" marL="647703" indent="-323852" lvl="1">
                <a:lnSpc>
                  <a:spcPts val="4200"/>
                </a:lnSpc>
                <a:buFont typeface="Arial"/>
                <a:buChar char="•"/>
              </a:pPr>
              <a:r>
                <a:rPr lang="en-US" sz="3000">
                  <a:solidFill>
                    <a:srgbClr val="000000"/>
                  </a:solidFill>
                  <a:latin typeface="Sniglet"/>
                  <a:ea typeface="Sniglet"/>
                  <a:cs typeface="Sniglet"/>
                  <a:sym typeface="Sniglet"/>
                </a:rPr>
                <a:t>Automate Process</a:t>
              </a:r>
            </a:p>
            <a:p>
              <a:pPr algn="l">
                <a:lnSpc>
                  <a:spcPts val="4900"/>
                </a:lnSpc>
              </a:pPr>
            </a:p>
          </p:txBody>
        </p:sp>
      </p:grpSp>
      <p:sp>
        <p:nvSpPr>
          <p:cNvPr name="Freeform 15" id="15"/>
          <p:cNvSpPr/>
          <p:nvPr/>
        </p:nvSpPr>
        <p:spPr>
          <a:xfrm flipH="false" flipV="false" rot="0">
            <a:off x="160926" y="2823588"/>
            <a:ext cx="10272111" cy="2106585"/>
          </a:xfrm>
          <a:custGeom>
            <a:avLst/>
            <a:gdLst/>
            <a:ahLst/>
            <a:cxnLst/>
            <a:rect r="r" b="b" t="t" l="l"/>
            <a:pathLst>
              <a:path h="2106585" w="10272111">
                <a:moveTo>
                  <a:pt x="0" y="0"/>
                </a:moveTo>
                <a:lnTo>
                  <a:pt x="10272111" y="0"/>
                </a:lnTo>
                <a:lnTo>
                  <a:pt x="10272111" y="2106586"/>
                </a:lnTo>
                <a:lnTo>
                  <a:pt x="0" y="2106586"/>
                </a:lnTo>
                <a:lnTo>
                  <a:pt x="0" y="0"/>
                </a:lnTo>
                <a:close/>
              </a:path>
            </a:pathLst>
          </a:custGeom>
          <a:blipFill>
            <a:blip r:embed="rId4"/>
            <a:stretch>
              <a:fillRect l="0" t="0" r="0" b="0"/>
            </a:stretch>
          </a:blipFill>
        </p:spPr>
      </p:sp>
      <p:sp>
        <p:nvSpPr>
          <p:cNvPr name="TextBox 16" id="16"/>
          <p:cNvSpPr txBox="true"/>
          <p:nvPr/>
        </p:nvSpPr>
        <p:spPr>
          <a:xfrm rot="0">
            <a:off x="20328" y="1238556"/>
            <a:ext cx="11617945" cy="854077"/>
          </a:xfrm>
          <a:prstGeom prst="rect">
            <a:avLst/>
          </a:prstGeom>
        </p:spPr>
        <p:txBody>
          <a:bodyPr anchor="t" rtlCol="false" tIns="0" lIns="0" bIns="0" rIns="0">
            <a:spAutoFit/>
          </a:bodyPr>
          <a:lstStyle/>
          <a:p>
            <a:pPr algn="ctr">
              <a:lnSpc>
                <a:spcPts val="6999"/>
              </a:lnSpc>
              <a:spcBef>
                <a:spcPct val="0"/>
              </a:spcBef>
            </a:pPr>
            <a:r>
              <a:rPr lang="en-US" sz="4999">
                <a:solidFill>
                  <a:srgbClr val="000000"/>
                </a:solidFill>
                <a:latin typeface="Sniglet"/>
                <a:ea typeface="Sniglet"/>
                <a:cs typeface="Sniglet"/>
                <a:sym typeface="Sniglet"/>
              </a:rPr>
              <a:t>Pipeline Creation</a:t>
            </a:r>
          </a:p>
        </p:txBody>
      </p:sp>
      <p:grpSp>
        <p:nvGrpSpPr>
          <p:cNvPr name="Group 17" id="17"/>
          <p:cNvGrpSpPr/>
          <p:nvPr/>
        </p:nvGrpSpPr>
        <p:grpSpPr>
          <a:xfrm rot="0">
            <a:off x="10797409" y="3054192"/>
            <a:ext cx="7075225" cy="5661379"/>
            <a:chOff x="0" y="0"/>
            <a:chExt cx="1883065" cy="1506771"/>
          </a:xfrm>
        </p:grpSpPr>
        <p:sp>
          <p:nvSpPr>
            <p:cNvPr name="Freeform 18" id="18"/>
            <p:cNvSpPr/>
            <p:nvPr/>
          </p:nvSpPr>
          <p:spPr>
            <a:xfrm flipH="false" flipV="false" rot="0">
              <a:off x="0" y="0"/>
              <a:ext cx="1883065" cy="1506771"/>
            </a:xfrm>
            <a:custGeom>
              <a:avLst/>
              <a:gdLst/>
              <a:ahLst/>
              <a:cxnLst/>
              <a:rect r="r" b="b" t="t" l="l"/>
              <a:pathLst>
                <a:path h="1506771" w="1883065">
                  <a:moveTo>
                    <a:pt x="55806" y="0"/>
                  </a:moveTo>
                  <a:lnTo>
                    <a:pt x="1827259" y="0"/>
                  </a:lnTo>
                  <a:cubicBezTo>
                    <a:pt x="1842060" y="0"/>
                    <a:pt x="1856254" y="5880"/>
                    <a:pt x="1866720" y="16345"/>
                  </a:cubicBezTo>
                  <a:cubicBezTo>
                    <a:pt x="1877185" y="26811"/>
                    <a:pt x="1883065" y="41005"/>
                    <a:pt x="1883065" y="55806"/>
                  </a:cubicBezTo>
                  <a:lnTo>
                    <a:pt x="1883065" y="1450965"/>
                  </a:lnTo>
                  <a:cubicBezTo>
                    <a:pt x="1883065" y="1465766"/>
                    <a:pt x="1877185" y="1479960"/>
                    <a:pt x="1866720" y="1490426"/>
                  </a:cubicBezTo>
                  <a:cubicBezTo>
                    <a:pt x="1856254" y="1500892"/>
                    <a:pt x="1842060" y="1506771"/>
                    <a:pt x="1827259" y="1506771"/>
                  </a:cubicBezTo>
                  <a:lnTo>
                    <a:pt x="55806" y="1506771"/>
                  </a:lnTo>
                  <a:cubicBezTo>
                    <a:pt x="41005" y="1506771"/>
                    <a:pt x="26811" y="1500892"/>
                    <a:pt x="16345" y="1490426"/>
                  </a:cubicBezTo>
                  <a:cubicBezTo>
                    <a:pt x="5880" y="1479960"/>
                    <a:pt x="0" y="1465766"/>
                    <a:pt x="0" y="1450965"/>
                  </a:cubicBezTo>
                  <a:lnTo>
                    <a:pt x="0" y="55806"/>
                  </a:lnTo>
                  <a:cubicBezTo>
                    <a:pt x="0" y="41005"/>
                    <a:pt x="5880" y="26811"/>
                    <a:pt x="16345" y="16345"/>
                  </a:cubicBezTo>
                  <a:cubicBezTo>
                    <a:pt x="26811" y="5880"/>
                    <a:pt x="41005" y="0"/>
                    <a:pt x="55806" y="0"/>
                  </a:cubicBezTo>
                  <a:close/>
                </a:path>
              </a:pathLst>
            </a:custGeom>
            <a:solidFill>
              <a:srgbClr val="EC6938"/>
            </a:solidFill>
          </p:spPr>
        </p:sp>
        <p:sp>
          <p:nvSpPr>
            <p:cNvPr name="TextBox 19" id="19"/>
            <p:cNvSpPr txBox="true"/>
            <p:nvPr/>
          </p:nvSpPr>
          <p:spPr>
            <a:xfrm>
              <a:off x="0" y="-28575"/>
              <a:ext cx="1883065" cy="1535346"/>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0967611" y="3183509"/>
            <a:ext cx="6734822" cy="4459771"/>
          </a:xfrm>
          <a:prstGeom prst="rect">
            <a:avLst/>
          </a:prstGeom>
        </p:spPr>
        <p:txBody>
          <a:bodyPr anchor="t" rtlCol="false" tIns="0" lIns="0" bIns="0" rIns="0">
            <a:spAutoFit/>
          </a:bodyPr>
          <a:lstStyle/>
          <a:p>
            <a:pPr algn="ctr">
              <a:lnSpc>
                <a:spcPts val="3560"/>
              </a:lnSpc>
              <a:spcBef>
                <a:spcPct val="0"/>
              </a:spcBef>
            </a:pPr>
            <a:r>
              <a:rPr lang="en-US" sz="2543" u="sng">
                <a:solidFill>
                  <a:srgbClr val="000000"/>
                </a:solidFill>
                <a:latin typeface="Sniglet"/>
                <a:ea typeface="Sniglet"/>
                <a:cs typeface="Sniglet"/>
                <a:sym typeface="Sniglet"/>
              </a:rPr>
              <a:t>Why Standard Scaler:</a:t>
            </a:r>
          </a:p>
          <a:p>
            <a:pPr algn="ctr">
              <a:lnSpc>
                <a:spcPts val="3560"/>
              </a:lnSpc>
              <a:spcBef>
                <a:spcPct val="0"/>
              </a:spcBef>
            </a:pPr>
          </a:p>
          <a:p>
            <a:pPr algn="ctr" marL="549136" indent="-274568" lvl="1">
              <a:lnSpc>
                <a:spcPts val="3560"/>
              </a:lnSpc>
              <a:buFont typeface="Arial"/>
              <a:buChar char="•"/>
            </a:pPr>
            <a:r>
              <a:rPr lang="en-US" sz="2543">
                <a:solidFill>
                  <a:srgbClr val="000000"/>
                </a:solidFill>
                <a:latin typeface="Sniglet"/>
                <a:ea typeface="Sniglet"/>
                <a:cs typeface="Sniglet"/>
                <a:sym typeface="Sniglet"/>
              </a:rPr>
              <a:t>Standard Scaler centers the distribution of the features around zero, which makes the data more interpretable and easier to work with</a:t>
            </a:r>
          </a:p>
          <a:p>
            <a:pPr algn="ctr" marL="549136" indent="-274568" lvl="1">
              <a:lnSpc>
                <a:spcPts val="3560"/>
              </a:lnSpc>
              <a:buFont typeface="Arial"/>
              <a:buChar char="•"/>
            </a:pPr>
            <a:r>
              <a:rPr lang="en-US" sz="2543">
                <a:solidFill>
                  <a:srgbClr val="000000"/>
                </a:solidFill>
                <a:latin typeface="Sniglet"/>
                <a:ea typeface="Sniglet"/>
                <a:cs typeface="Sniglet"/>
                <a:sym typeface="Sniglet"/>
              </a:rPr>
              <a:t>Standard Scaler is robust to outliers in the data, as it only considers the mean and standard deviation, which are not strongly influenced by outliers.</a:t>
            </a:r>
          </a:p>
        </p:txBody>
      </p:sp>
      <p:sp>
        <p:nvSpPr>
          <p:cNvPr name="Freeform 21" id="21"/>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22" id="22"/>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23" id="23"/>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24" id="24"/>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D"/>
        </a:solidFill>
      </p:bgPr>
    </p:bg>
    <p:spTree>
      <p:nvGrpSpPr>
        <p:cNvPr id="1" name=""/>
        <p:cNvGrpSpPr/>
        <p:nvPr/>
      </p:nvGrpSpPr>
      <p:grpSpPr>
        <a:xfrm>
          <a:off x="0" y="0"/>
          <a:ext cx="0" cy="0"/>
          <a:chOff x="0" y="0"/>
          <a:chExt cx="0" cy="0"/>
        </a:xfrm>
      </p:grpSpPr>
      <p:sp>
        <p:nvSpPr>
          <p:cNvPr name="Freeform 2" id="2"/>
          <p:cNvSpPr/>
          <p:nvPr/>
        </p:nvSpPr>
        <p:spPr>
          <a:xfrm flipH="false" flipV="false" rot="0">
            <a:off x="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3" id="3"/>
          <p:cNvSpPr/>
          <p:nvPr/>
        </p:nvSpPr>
        <p:spPr>
          <a:xfrm flipH="false" flipV="false" rot="0">
            <a:off x="4572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4" id="4"/>
          <p:cNvSpPr/>
          <p:nvPr/>
        </p:nvSpPr>
        <p:spPr>
          <a:xfrm flipH="false" flipV="false" rot="0">
            <a:off x="9144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5" id="5"/>
          <p:cNvSpPr/>
          <p:nvPr/>
        </p:nvSpPr>
        <p:spPr>
          <a:xfrm flipH="false" flipV="false" rot="0">
            <a:off x="13716000" y="8064083"/>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grpSp>
        <p:nvGrpSpPr>
          <p:cNvPr name="Group 6" id="6"/>
          <p:cNvGrpSpPr/>
          <p:nvPr/>
        </p:nvGrpSpPr>
        <p:grpSpPr>
          <a:xfrm rot="0">
            <a:off x="-180150" y="2454807"/>
            <a:ext cx="18468150" cy="6803493"/>
            <a:chOff x="0" y="0"/>
            <a:chExt cx="4915282" cy="1810744"/>
          </a:xfrm>
        </p:grpSpPr>
        <p:sp>
          <p:nvSpPr>
            <p:cNvPr name="Freeform 7" id="7"/>
            <p:cNvSpPr/>
            <p:nvPr/>
          </p:nvSpPr>
          <p:spPr>
            <a:xfrm flipH="false" flipV="false" rot="0">
              <a:off x="0" y="0"/>
              <a:ext cx="4915282" cy="1810744"/>
            </a:xfrm>
            <a:custGeom>
              <a:avLst/>
              <a:gdLst/>
              <a:ahLst/>
              <a:cxnLst/>
              <a:rect r="r" b="b" t="t" l="l"/>
              <a:pathLst>
                <a:path h="1810744" w="4915282">
                  <a:moveTo>
                    <a:pt x="21379" y="0"/>
                  </a:moveTo>
                  <a:lnTo>
                    <a:pt x="4893902" y="0"/>
                  </a:lnTo>
                  <a:cubicBezTo>
                    <a:pt x="4905710" y="0"/>
                    <a:pt x="4915282" y="9572"/>
                    <a:pt x="4915282" y="21379"/>
                  </a:cubicBezTo>
                  <a:lnTo>
                    <a:pt x="4915282" y="1789364"/>
                  </a:lnTo>
                  <a:cubicBezTo>
                    <a:pt x="4915282" y="1795034"/>
                    <a:pt x="4913029" y="1800472"/>
                    <a:pt x="4909020" y="1804482"/>
                  </a:cubicBezTo>
                  <a:cubicBezTo>
                    <a:pt x="4905010" y="1808491"/>
                    <a:pt x="4899573" y="1810744"/>
                    <a:pt x="4893902" y="1810744"/>
                  </a:cubicBezTo>
                  <a:lnTo>
                    <a:pt x="21379" y="1810744"/>
                  </a:lnTo>
                  <a:cubicBezTo>
                    <a:pt x="15709" y="1810744"/>
                    <a:pt x="10271" y="1808491"/>
                    <a:pt x="6262" y="1804482"/>
                  </a:cubicBezTo>
                  <a:cubicBezTo>
                    <a:pt x="2252" y="1800472"/>
                    <a:pt x="0" y="1795034"/>
                    <a:pt x="0" y="1789364"/>
                  </a:cubicBezTo>
                  <a:lnTo>
                    <a:pt x="0" y="21379"/>
                  </a:lnTo>
                  <a:cubicBezTo>
                    <a:pt x="0" y="15709"/>
                    <a:pt x="2252" y="10271"/>
                    <a:pt x="6262" y="6262"/>
                  </a:cubicBezTo>
                  <a:cubicBezTo>
                    <a:pt x="10271" y="2252"/>
                    <a:pt x="15709" y="0"/>
                    <a:pt x="21379" y="0"/>
                  </a:cubicBezTo>
                  <a:close/>
                </a:path>
              </a:pathLst>
            </a:custGeom>
            <a:solidFill>
              <a:srgbClr val="FFD33B"/>
            </a:solidFill>
          </p:spPr>
        </p:sp>
        <p:sp>
          <p:nvSpPr>
            <p:cNvPr name="TextBox 8" id="8"/>
            <p:cNvSpPr txBox="true"/>
            <p:nvPr/>
          </p:nvSpPr>
          <p:spPr>
            <a:xfrm>
              <a:off x="0" y="-28575"/>
              <a:ext cx="4915282" cy="183931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1181182"/>
            <a:ext cx="11617945" cy="1064075"/>
            <a:chOff x="0" y="0"/>
            <a:chExt cx="3059870" cy="280250"/>
          </a:xfrm>
        </p:grpSpPr>
        <p:sp>
          <p:nvSpPr>
            <p:cNvPr name="Freeform 10" id="10"/>
            <p:cNvSpPr/>
            <p:nvPr/>
          </p:nvSpPr>
          <p:spPr>
            <a:xfrm flipH="false" flipV="false" rot="0">
              <a:off x="0" y="0"/>
              <a:ext cx="3059870" cy="280250"/>
            </a:xfrm>
            <a:custGeom>
              <a:avLst/>
              <a:gdLst/>
              <a:ahLst/>
              <a:cxnLst/>
              <a:rect r="r" b="b" t="t" l="l"/>
              <a:pathLst>
                <a:path h="280250" w="3059870">
                  <a:moveTo>
                    <a:pt x="33985" y="0"/>
                  </a:moveTo>
                  <a:lnTo>
                    <a:pt x="3025885" y="0"/>
                  </a:lnTo>
                  <a:cubicBezTo>
                    <a:pt x="3034898" y="0"/>
                    <a:pt x="3043543" y="3581"/>
                    <a:pt x="3049916" y="9954"/>
                  </a:cubicBezTo>
                  <a:cubicBezTo>
                    <a:pt x="3056290" y="16327"/>
                    <a:pt x="3059870" y="24972"/>
                    <a:pt x="3059870" y="33985"/>
                  </a:cubicBezTo>
                  <a:lnTo>
                    <a:pt x="3059870" y="246265"/>
                  </a:lnTo>
                  <a:cubicBezTo>
                    <a:pt x="3059870" y="255278"/>
                    <a:pt x="3056290" y="263923"/>
                    <a:pt x="3049916" y="270296"/>
                  </a:cubicBezTo>
                  <a:cubicBezTo>
                    <a:pt x="3043543" y="276670"/>
                    <a:pt x="3034898" y="280250"/>
                    <a:pt x="3025885" y="280250"/>
                  </a:cubicBezTo>
                  <a:lnTo>
                    <a:pt x="33985" y="280250"/>
                  </a:lnTo>
                  <a:cubicBezTo>
                    <a:pt x="24972" y="280250"/>
                    <a:pt x="16327" y="276670"/>
                    <a:pt x="9954" y="270296"/>
                  </a:cubicBezTo>
                  <a:cubicBezTo>
                    <a:pt x="3581" y="263923"/>
                    <a:pt x="0" y="255278"/>
                    <a:pt x="0" y="246265"/>
                  </a:cubicBezTo>
                  <a:lnTo>
                    <a:pt x="0" y="33985"/>
                  </a:lnTo>
                  <a:cubicBezTo>
                    <a:pt x="0" y="24972"/>
                    <a:pt x="3581" y="16327"/>
                    <a:pt x="9954" y="9954"/>
                  </a:cubicBezTo>
                  <a:cubicBezTo>
                    <a:pt x="16327" y="3581"/>
                    <a:pt x="24972" y="0"/>
                    <a:pt x="33985" y="0"/>
                  </a:cubicBezTo>
                  <a:close/>
                </a:path>
              </a:pathLst>
            </a:custGeom>
            <a:solidFill>
              <a:srgbClr val="EC6938"/>
            </a:solidFill>
          </p:spPr>
        </p:sp>
        <p:sp>
          <p:nvSpPr>
            <p:cNvPr name="TextBox 11" id="11"/>
            <p:cNvSpPr txBox="true"/>
            <p:nvPr/>
          </p:nvSpPr>
          <p:spPr>
            <a:xfrm>
              <a:off x="0" y="-28575"/>
              <a:ext cx="3059870" cy="308825"/>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28741" y="2654832"/>
            <a:ext cx="17936641" cy="2214236"/>
            <a:chOff x="0" y="0"/>
            <a:chExt cx="4009408" cy="494952"/>
          </a:xfrm>
        </p:grpSpPr>
        <p:sp>
          <p:nvSpPr>
            <p:cNvPr name="Freeform 13" id="13"/>
            <p:cNvSpPr/>
            <p:nvPr/>
          </p:nvSpPr>
          <p:spPr>
            <a:xfrm flipH="false" flipV="false" rot="0">
              <a:off x="0" y="0"/>
              <a:ext cx="4009408" cy="494952"/>
            </a:xfrm>
            <a:custGeom>
              <a:avLst/>
              <a:gdLst/>
              <a:ahLst/>
              <a:cxnLst/>
              <a:rect r="r" b="b" t="t" l="l"/>
              <a:pathLst>
                <a:path h="494952" w="4009408">
                  <a:moveTo>
                    <a:pt x="0" y="0"/>
                  </a:moveTo>
                  <a:lnTo>
                    <a:pt x="4009408" y="0"/>
                  </a:lnTo>
                  <a:lnTo>
                    <a:pt x="4009408" y="494952"/>
                  </a:lnTo>
                  <a:lnTo>
                    <a:pt x="0" y="494952"/>
                  </a:lnTo>
                  <a:close/>
                </a:path>
              </a:pathLst>
            </a:custGeom>
            <a:solidFill>
              <a:srgbClr val="F896A2"/>
            </a:solidFill>
          </p:spPr>
        </p:sp>
        <p:sp>
          <p:nvSpPr>
            <p:cNvPr name="TextBox 14" id="14"/>
            <p:cNvSpPr txBox="true"/>
            <p:nvPr/>
          </p:nvSpPr>
          <p:spPr>
            <a:xfrm>
              <a:off x="0" y="-66675"/>
              <a:ext cx="4009408" cy="561627"/>
            </a:xfrm>
            <a:prstGeom prst="rect">
              <a:avLst/>
            </a:prstGeom>
          </p:spPr>
          <p:txBody>
            <a:bodyPr anchor="ctr" rtlCol="false" tIns="50800" lIns="50800" bIns="50800" rIns="50800"/>
            <a:lstStyle/>
            <a:p>
              <a:pPr algn="l">
                <a:lnSpc>
                  <a:spcPts val="4900"/>
                </a:lnSpc>
              </a:pPr>
            </a:p>
          </p:txBody>
        </p:sp>
      </p:grpSp>
      <p:sp>
        <p:nvSpPr>
          <p:cNvPr name="Freeform 15" id="15"/>
          <p:cNvSpPr/>
          <p:nvPr/>
        </p:nvSpPr>
        <p:spPr>
          <a:xfrm flipH="false" flipV="false" rot="0">
            <a:off x="-1758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6" id="16"/>
          <p:cNvSpPr/>
          <p:nvPr/>
        </p:nvSpPr>
        <p:spPr>
          <a:xfrm flipH="false" flipV="false" rot="0">
            <a:off x="137160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7" id="17"/>
          <p:cNvSpPr/>
          <p:nvPr/>
        </p:nvSpPr>
        <p:spPr>
          <a:xfrm flipH="false" flipV="false" rot="0">
            <a:off x="9053925"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8" id="18"/>
          <p:cNvSpPr/>
          <p:nvPr/>
        </p:nvSpPr>
        <p:spPr>
          <a:xfrm flipH="false" flipV="false" rot="0">
            <a:off x="4396200" y="-1194217"/>
            <a:ext cx="4572000" cy="2222917"/>
          </a:xfrm>
          <a:custGeom>
            <a:avLst/>
            <a:gdLst/>
            <a:ahLst/>
            <a:cxnLst/>
            <a:rect r="r" b="b" t="t" l="l"/>
            <a:pathLst>
              <a:path h="2222917" w="4572000">
                <a:moveTo>
                  <a:pt x="0" y="0"/>
                </a:moveTo>
                <a:lnTo>
                  <a:pt x="4572000" y="0"/>
                </a:lnTo>
                <a:lnTo>
                  <a:pt x="4572000" y="2222917"/>
                </a:lnTo>
                <a:lnTo>
                  <a:pt x="0" y="2222917"/>
                </a:lnTo>
                <a:lnTo>
                  <a:pt x="0" y="0"/>
                </a:lnTo>
                <a:close/>
              </a:path>
            </a:pathLst>
          </a:custGeom>
          <a:blipFill>
            <a:blip r:embed="rId2">
              <a:extLst>
                <a:ext uri="{96DAC541-7B7A-43D3-8B79-37D633B846F1}">
                  <asvg:svgBlip xmlns:asvg="http://schemas.microsoft.com/office/drawing/2016/SVG/main" r:embed="rId3"/>
                </a:ext>
              </a:extLst>
            </a:blip>
            <a:stretch>
              <a:fillRect l="0" t="-105675" r="0" b="0"/>
            </a:stretch>
          </a:blipFill>
        </p:spPr>
      </p:sp>
      <p:sp>
        <p:nvSpPr>
          <p:cNvPr name="Freeform 19" id="19"/>
          <p:cNvSpPr/>
          <p:nvPr/>
        </p:nvSpPr>
        <p:spPr>
          <a:xfrm flipH="false" flipV="false" rot="0">
            <a:off x="287051" y="2784308"/>
            <a:ext cx="17565653" cy="1932222"/>
          </a:xfrm>
          <a:custGeom>
            <a:avLst/>
            <a:gdLst/>
            <a:ahLst/>
            <a:cxnLst/>
            <a:rect r="r" b="b" t="t" l="l"/>
            <a:pathLst>
              <a:path h="1932222" w="17565653">
                <a:moveTo>
                  <a:pt x="0" y="0"/>
                </a:moveTo>
                <a:lnTo>
                  <a:pt x="17565652" y="0"/>
                </a:lnTo>
                <a:lnTo>
                  <a:pt x="17565652" y="1932222"/>
                </a:lnTo>
                <a:lnTo>
                  <a:pt x="0" y="1932222"/>
                </a:lnTo>
                <a:lnTo>
                  <a:pt x="0" y="0"/>
                </a:lnTo>
                <a:close/>
              </a:path>
            </a:pathLst>
          </a:custGeom>
          <a:blipFill>
            <a:blip r:embed="rId4"/>
            <a:stretch>
              <a:fillRect l="0" t="0" r="0" b="0"/>
            </a:stretch>
          </a:blipFill>
        </p:spPr>
      </p:sp>
      <p:sp>
        <p:nvSpPr>
          <p:cNvPr name="TextBox 20" id="20"/>
          <p:cNvSpPr txBox="true"/>
          <p:nvPr/>
        </p:nvSpPr>
        <p:spPr>
          <a:xfrm rot="0">
            <a:off x="0" y="1363928"/>
            <a:ext cx="11617945" cy="679450"/>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Sniglet"/>
                <a:ea typeface="Sniglet"/>
                <a:cs typeface="Sniglet"/>
                <a:sym typeface="Sniglet"/>
              </a:rPr>
              <a:t>MLFlow - Track and Monitor ML Models</a:t>
            </a:r>
          </a:p>
        </p:txBody>
      </p:sp>
      <p:sp>
        <p:nvSpPr>
          <p:cNvPr name="TextBox 21" id="21"/>
          <p:cNvSpPr txBox="true"/>
          <p:nvPr/>
        </p:nvSpPr>
        <p:spPr>
          <a:xfrm rot="0">
            <a:off x="338550" y="5554868"/>
            <a:ext cx="13647128" cy="2896623"/>
          </a:xfrm>
          <a:prstGeom prst="rect">
            <a:avLst/>
          </a:prstGeom>
        </p:spPr>
        <p:txBody>
          <a:bodyPr anchor="t" rtlCol="false" tIns="0" lIns="0" bIns="0" rIns="0">
            <a:spAutoFit/>
          </a:bodyPr>
          <a:lstStyle/>
          <a:p>
            <a:pPr algn="just">
              <a:lnSpc>
                <a:spcPts val="3873"/>
              </a:lnSpc>
              <a:spcBef>
                <a:spcPct val="0"/>
              </a:spcBef>
            </a:pPr>
            <a:r>
              <a:rPr lang="en-US" sz="2767">
                <a:solidFill>
                  <a:srgbClr val="000000"/>
                </a:solidFill>
                <a:latin typeface="Sniglet"/>
                <a:ea typeface="Sniglet"/>
                <a:cs typeface="Sniglet"/>
                <a:sym typeface="Sniglet"/>
              </a:rPr>
              <a:t>Benefits of using MLFlow</a:t>
            </a:r>
          </a:p>
          <a:p>
            <a:pPr algn="just">
              <a:lnSpc>
                <a:spcPts val="3873"/>
              </a:lnSpc>
            </a:pPr>
          </a:p>
          <a:p>
            <a:pPr algn="just" marL="597410" indent="-298705" lvl="1">
              <a:lnSpc>
                <a:spcPts val="3873"/>
              </a:lnSpc>
              <a:buFont typeface="Arial"/>
              <a:buChar char="•"/>
            </a:pPr>
            <a:r>
              <a:rPr lang="en-US" sz="2767">
                <a:solidFill>
                  <a:srgbClr val="000000"/>
                </a:solidFill>
                <a:latin typeface="Sniglet"/>
                <a:ea typeface="Sniglet"/>
                <a:cs typeface="Sniglet"/>
                <a:sym typeface="Sniglet"/>
              </a:rPr>
              <a:t>keep and track your model experiments including parameters, results, model names</a:t>
            </a:r>
          </a:p>
          <a:p>
            <a:pPr algn="just" marL="597410" indent="-298705" lvl="1">
              <a:lnSpc>
                <a:spcPts val="3873"/>
              </a:lnSpc>
              <a:buFont typeface="Arial"/>
              <a:buChar char="•"/>
            </a:pPr>
            <a:r>
              <a:rPr lang="en-US" sz="2767">
                <a:solidFill>
                  <a:srgbClr val="000000"/>
                </a:solidFill>
                <a:latin typeface="Sniglet"/>
                <a:ea typeface="Sniglet"/>
                <a:cs typeface="Sniglet"/>
                <a:sym typeface="Sniglet"/>
              </a:rPr>
              <a:t>Easy to compare and choose the best model as every information is in one location,  </a:t>
            </a:r>
          </a:p>
          <a:p>
            <a:pPr algn="just">
              <a:lnSpc>
                <a:spcPts val="3873"/>
              </a:lnSpc>
            </a:pPr>
            <a:r>
              <a:rPr lang="en-US" sz="2767">
                <a:solidFill>
                  <a:srgbClr val="000000"/>
                </a:solidFill>
                <a:latin typeface="Sniglet"/>
                <a:ea typeface="Sniglet"/>
                <a:cs typeface="Sniglet"/>
                <a:sym typeface="Sniglet"/>
              </a:rPr>
              <a:t>    saving us time while analyzing each model.</a:t>
            </a:r>
          </a:p>
          <a:p>
            <a:pPr algn="just">
              <a:lnSpc>
                <a:spcPts val="387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DAGe-J5X-qw</dc:identifier>
  <dcterms:modified xsi:type="dcterms:W3CDTF">2011-08-01T06:04:30Z</dcterms:modified>
  <cp:revision>1</cp:revision>
  <dc:title>PAI Group</dc:title>
</cp:coreProperties>
</file>