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3"/>
    <p:sldId id="257" r:id="rId34"/>
    <p:sldId id="258" r:id="rId35"/>
    <p:sldId id="259" r:id="rId36"/>
    <p:sldId id="260" r:id="rId37"/>
    <p:sldId id="261" r:id="rId38"/>
    <p:sldId id="262" r:id="rId39"/>
    <p:sldId id="263" r:id="rId40"/>
    <p:sldId id="264" r:id="rId41"/>
    <p:sldId id="265" r:id="rId42"/>
    <p:sldId id="266" r:id="rId43"/>
    <p:sldId id="267" r:id="rId44"/>
    <p:sldId id="268" r:id="rId45"/>
    <p:sldId id="269" r:id="rId46"/>
    <p:sldId id="270" r:id="rId47"/>
    <p:sldId id="271" r:id="rId48"/>
    <p:sldId id="272" r:id="rId49"/>
    <p:sldId id="273" r:id="rId5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Poppins" charset="1" panose="00000500000000000000"/>
      <p:regular r:id="rId14"/>
    </p:embeddedFont>
    <p:embeddedFont>
      <p:font typeface="Poppins Bold" charset="1" panose="00000800000000000000"/>
      <p:regular r:id="rId15"/>
    </p:embeddedFont>
    <p:embeddedFont>
      <p:font typeface="Poppins Italics" charset="1" panose="00000500000000000000"/>
      <p:regular r:id="rId16"/>
    </p:embeddedFont>
    <p:embeddedFont>
      <p:font typeface="Poppins Bold Italics" charset="1" panose="00000800000000000000"/>
      <p:regular r:id="rId17"/>
    </p:embeddedFont>
    <p:embeddedFont>
      <p:font typeface="Poppins Thin" charset="1" panose="00000300000000000000"/>
      <p:regular r:id="rId18"/>
    </p:embeddedFont>
    <p:embeddedFont>
      <p:font typeface="Poppins Thin Italics" charset="1" panose="00000300000000000000"/>
      <p:regular r:id="rId19"/>
    </p:embeddedFont>
    <p:embeddedFont>
      <p:font typeface="Poppins Extra-Light" charset="1" panose="00000300000000000000"/>
      <p:regular r:id="rId20"/>
    </p:embeddedFont>
    <p:embeddedFont>
      <p:font typeface="Poppins Extra-Light Italics" charset="1" panose="00000300000000000000"/>
      <p:regular r:id="rId21"/>
    </p:embeddedFont>
    <p:embeddedFont>
      <p:font typeface="Poppins Light" charset="1" panose="00000400000000000000"/>
      <p:regular r:id="rId22"/>
    </p:embeddedFont>
    <p:embeddedFont>
      <p:font typeface="Poppins Light Italics" charset="1" panose="00000400000000000000"/>
      <p:regular r:id="rId23"/>
    </p:embeddedFont>
    <p:embeddedFont>
      <p:font typeface="Poppins Medium" charset="1" panose="00000600000000000000"/>
      <p:regular r:id="rId24"/>
    </p:embeddedFont>
    <p:embeddedFont>
      <p:font typeface="Poppins Medium Italics" charset="1" panose="00000600000000000000"/>
      <p:regular r:id="rId25"/>
    </p:embeddedFont>
    <p:embeddedFont>
      <p:font typeface="Poppins Semi-Bold" charset="1" panose="00000700000000000000"/>
      <p:regular r:id="rId26"/>
    </p:embeddedFont>
    <p:embeddedFont>
      <p:font typeface="Poppins Semi-Bold Italics" charset="1" panose="00000700000000000000"/>
      <p:regular r:id="rId27"/>
    </p:embeddedFont>
    <p:embeddedFont>
      <p:font typeface="Poppins Ultra-Bold" charset="1" panose="00000900000000000000"/>
      <p:regular r:id="rId28"/>
    </p:embeddedFont>
    <p:embeddedFont>
      <p:font typeface="Poppins Ultra-Bold Italics" charset="1" panose="00000900000000000000"/>
      <p:regular r:id="rId29"/>
    </p:embeddedFont>
    <p:embeddedFont>
      <p:font typeface="Poppins Heavy" charset="1" panose="00000A00000000000000"/>
      <p:regular r:id="rId30"/>
    </p:embeddedFont>
    <p:embeddedFont>
      <p:font typeface="Poppins Heavy Italics" charset="1" panose="00000A00000000000000"/>
      <p:regular r:id="rId31"/>
    </p:embeddedFont>
    <p:embeddedFont>
      <p:font typeface="Poetsen" charset="1" panose="020108030300000D0203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slides/slide1.xml" Type="http://schemas.openxmlformats.org/officeDocument/2006/relationships/slide"/><Relationship Id="rId34" Target="slides/slide2.xml" Type="http://schemas.openxmlformats.org/officeDocument/2006/relationships/slide"/><Relationship Id="rId35" Target="slides/slide3.xml" Type="http://schemas.openxmlformats.org/officeDocument/2006/relationships/slide"/><Relationship Id="rId36" Target="slides/slide4.xml" Type="http://schemas.openxmlformats.org/officeDocument/2006/relationships/slide"/><Relationship Id="rId37" Target="slides/slide5.xml" Type="http://schemas.openxmlformats.org/officeDocument/2006/relationships/slide"/><Relationship Id="rId38" Target="slides/slide6.xml" Type="http://schemas.openxmlformats.org/officeDocument/2006/relationships/slide"/><Relationship Id="rId39" Target="slides/slide7.xml" Type="http://schemas.openxmlformats.org/officeDocument/2006/relationships/slide"/><Relationship Id="rId4" Target="theme/theme1.xml" Type="http://schemas.openxmlformats.org/officeDocument/2006/relationships/theme"/><Relationship Id="rId40" Target="slides/slide8.xml" Type="http://schemas.openxmlformats.org/officeDocument/2006/relationships/slide"/><Relationship Id="rId41" Target="slides/slide9.xml" Type="http://schemas.openxmlformats.org/officeDocument/2006/relationships/slide"/><Relationship Id="rId42" Target="slides/slide10.xml" Type="http://schemas.openxmlformats.org/officeDocument/2006/relationships/slide"/><Relationship Id="rId43" Target="slides/slide11.xml" Type="http://schemas.openxmlformats.org/officeDocument/2006/relationships/slide"/><Relationship Id="rId44" Target="slides/slide12.xml" Type="http://schemas.openxmlformats.org/officeDocument/2006/relationships/slide"/><Relationship Id="rId45" Target="slides/slide13.xml" Type="http://schemas.openxmlformats.org/officeDocument/2006/relationships/slide"/><Relationship Id="rId46" Target="slides/slide14.xml" Type="http://schemas.openxmlformats.org/officeDocument/2006/relationships/slide"/><Relationship Id="rId47" Target="slides/slide15.xml" Type="http://schemas.openxmlformats.org/officeDocument/2006/relationships/slide"/><Relationship Id="rId48" Target="slides/slide16.xml" Type="http://schemas.openxmlformats.org/officeDocument/2006/relationships/slide"/><Relationship Id="rId49" Target="slides/slide17.xml" Type="http://schemas.openxmlformats.org/officeDocument/2006/relationships/slide"/><Relationship Id="rId5" Target="tableStyles.xml" Type="http://schemas.openxmlformats.org/officeDocument/2006/relationships/tableStyles"/><Relationship Id="rId50" Target="slides/slide18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6.png" Type="http://schemas.openxmlformats.org/officeDocument/2006/relationships/image"/><Relationship Id="rId7" Target="https://en.wikipedia.org/wiki/2013_Southeast_Asian_haze" TargetMode="External" Type="http://schemas.openxmlformats.org/officeDocument/2006/relationships/hyperlink"/><Relationship Id="rId8" Target="https://en.wikipedia.org/wiki/2013_Southeast_Asian_haze" TargetMode="External" Type="http://schemas.openxmlformats.org/officeDocument/2006/relationships/hyperlink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7.png" Type="http://schemas.openxmlformats.org/officeDocument/2006/relationships/image"/><Relationship Id="rId7" Target="https://www.azocleantech.com/article.aspx?ArticleID=1736" TargetMode="External" Type="http://schemas.openxmlformats.org/officeDocument/2006/relationships/hyperlink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8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9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40.png" Type="http://schemas.openxmlformats.org/officeDocument/2006/relationships/image"/><Relationship Id="rId7" Target="../media/image41.png" Type="http://schemas.openxmlformats.org/officeDocument/2006/relationships/image"/><Relationship Id="rId8" Target="https://codinghero.ai/difference-between-hatchback-sedan-and-suv/" TargetMode="External" Type="http://schemas.openxmlformats.org/officeDocument/2006/relationships/hyperlink"/><Relationship Id="rId9" Target="https://codinghero.ai/difference-between-hatchback-sedan-and-suv/" TargetMode="External" Type="http://schemas.openxmlformats.org/officeDocument/2006/relationships/hyperlink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42.png" Type="http://schemas.openxmlformats.org/officeDocument/2006/relationships/image"/><Relationship Id="rId7" Target="https://www.smalltownbikeco.com/blogs/news/environmental-benefits-of-electric-bikes" TargetMode="External" Type="http://schemas.openxmlformats.org/officeDocument/2006/relationships/hyperlink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43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52.png" Type="http://schemas.openxmlformats.org/officeDocument/2006/relationships/image"/><Relationship Id="rId9" Target="../media/image5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github.com/OSkrk/Electric-vehicles-EV-Database/blob/main/Data/EVs_data_base.csv" TargetMode="External" Type="http://schemas.openxmlformats.org/officeDocument/2006/relationships/hyperlink"/><Relationship Id="rId11" Target="https://co2cars.apps.eea.europa.eu/?source=%7B%22track_total_hits%22%3Atrue%2C%22query%22%3A%7B%22bool%22%3A%7B%22must%22%3A%5B%7B%22constant_score%22%3A%7B%22filter%22%3A%7B%22bool%22%3A%7B%22must%22%3A%5B%7B%22bool%22%3A%7B%22should%22%3A%5B%7B%22term%22%3A%7B%22year%22%3A-1%7D%7D%5D%7D%7D%2C%7B%22bool%22%3A%7B%22should%22%3A%5B%7B%22term%22%3A%7B%22scStatus%22%3A%22Provisional%22%7D%7D%5D%7D%7D%5D%7D%7D%7D%7D%5D%7D%7D%2C%22display_type%22%3A%22tabular%22%7D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https://beta.data.gov.sg/collections/1365/view" TargetMode="External" Type="http://schemas.openxmlformats.org/officeDocument/2006/relationships/hyperlink"/><Relationship Id="rId7" Target="../media/image25.png" Type="http://schemas.openxmlformats.org/officeDocument/2006/relationships/image"/><Relationship Id="rId8" Target="../media/image26.svg" Type="http://schemas.openxmlformats.org/officeDocument/2006/relationships/image"/><Relationship Id="rId9" Target="https://beta.data.gov.sg/collections/1366/view" TargetMode="External" Type="http://schemas.openxmlformats.org/officeDocument/2006/relationships/hyperlink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Relationship Id="rId8" Target="../media/image3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2.png" Type="http://schemas.openxmlformats.org/officeDocument/2006/relationships/image"/><Relationship Id="rId7" Target="../media/image33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4.png" Type="http://schemas.openxmlformats.org/officeDocument/2006/relationships/image"/><Relationship Id="rId7" Target="../media/image3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70826" y="8905716"/>
            <a:ext cx="20429652" cy="1749036"/>
            <a:chOff x="0" y="0"/>
            <a:chExt cx="27239536" cy="23320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93284" cy="2332049"/>
            </a:xfrm>
            <a:custGeom>
              <a:avLst/>
              <a:gdLst/>
              <a:ahLst/>
              <a:cxnLst/>
              <a:rect r="r" b="b" t="t" l="l"/>
              <a:pathLst>
                <a:path h="2332049" w="13693284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546252" y="0"/>
              <a:ext cx="13693284" cy="2332049"/>
            </a:xfrm>
            <a:custGeom>
              <a:avLst/>
              <a:gdLst/>
              <a:ahLst/>
              <a:cxnLst/>
              <a:rect r="r" b="b" t="t" l="l"/>
              <a:pathLst>
                <a:path h="2332049" w="13693284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13653902" y="-408885"/>
            <a:ext cx="5587787" cy="2875171"/>
          </a:xfrm>
          <a:custGeom>
            <a:avLst/>
            <a:gdLst/>
            <a:ahLst/>
            <a:cxnLst/>
            <a:rect r="r" b="b" t="t" l="l"/>
            <a:pathLst>
              <a:path h="2875171" w="5587787">
                <a:moveTo>
                  <a:pt x="5587787" y="0"/>
                </a:moveTo>
                <a:lnTo>
                  <a:pt x="0" y="0"/>
                </a:lnTo>
                <a:lnTo>
                  <a:pt x="0" y="2875170"/>
                </a:lnTo>
                <a:lnTo>
                  <a:pt x="5587787" y="2875170"/>
                </a:lnTo>
                <a:lnTo>
                  <a:pt x="558778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653902" y="735327"/>
            <a:ext cx="16056260" cy="8816346"/>
          </a:xfrm>
          <a:custGeom>
            <a:avLst/>
            <a:gdLst/>
            <a:ahLst/>
            <a:cxnLst/>
            <a:rect r="r" b="b" t="t" l="l"/>
            <a:pathLst>
              <a:path h="8816346" w="16056260">
                <a:moveTo>
                  <a:pt x="0" y="0"/>
                </a:moveTo>
                <a:lnTo>
                  <a:pt x="16056260" y="0"/>
                </a:lnTo>
                <a:lnTo>
                  <a:pt x="16056260" y="8816346"/>
                </a:lnTo>
                <a:lnTo>
                  <a:pt x="0" y="88163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21995" y="-1273325"/>
            <a:ext cx="5587787" cy="2875171"/>
          </a:xfrm>
          <a:custGeom>
            <a:avLst/>
            <a:gdLst/>
            <a:ahLst/>
            <a:cxnLst/>
            <a:rect r="r" b="b" t="t" l="l"/>
            <a:pathLst>
              <a:path h="2875171" w="5587787">
                <a:moveTo>
                  <a:pt x="0" y="0"/>
                </a:moveTo>
                <a:lnTo>
                  <a:pt x="5587788" y="0"/>
                </a:lnTo>
                <a:lnTo>
                  <a:pt x="5587788" y="2875171"/>
                </a:lnTo>
                <a:lnTo>
                  <a:pt x="0" y="28751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9144000" y="164260"/>
            <a:ext cx="2528893" cy="689698"/>
          </a:xfrm>
          <a:custGeom>
            <a:avLst/>
            <a:gdLst/>
            <a:ahLst/>
            <a:cxnLst/>
            <a:rect r="r" b="b" t="t" l="l"/>
            <a:pathLst>
              <a:path h="689698" w="2528893">
                <a:moveTo>
                  <a:pt x="2528893" y="0"/>
                </a:moveTo>
                <a:lnTo>
                  <a:pt x="0" y="0"/>
                </a:lnTo>
                <a:lnTo>
                  <a:pt x="0" y="689699"/>
                </a:lnTo>
                <a:lnTo>
                  <a:pt x="2528893" y="689699"/>
                </a:lnTo>
                <a:lnTo>
                  <a:pt x="252889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774909" y="509109"/>
            <a:ext cx="4382593" cy="2860638"/>
          </a:xfrm>
          <a:custGeom>
            <a:avLst/>
            <a:gdLst/>
            <a:ahLst/>
            <a:cxnLst/>
            <a:rect r="r" b="b" t="t" l="l"/>
            <a:pathLst>
              <a:path h="2860638" w="4382593">
                <a:moveTo>
                  <a:pt x="0" y="0"/>
                </a:moveTo>
                <a:lnTo>
                  <a:pt x="4382593" y="0"/>
                </a:lnTo>
                <a:lnTo>
                  <a:pt x="4382593" y="2860638"/>
                </a:lnTo>
                <a:lnTo>
                  <a:pt x="0" y="28606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25341" y="1342671"/>
            <a:ext cx="2312381" cy="630649"/>
          </a:xfrm>
          <a:custGeom>
            <a:avLst/>
            <a:gdLst/>
            <a:ahLst/>
            <a:cxnLst/>
            <a:rect r="r" b="b" t="t" l="l"/>
            <a:pathLst>
              <a:path h="630649" w="2312381">
                <a:moveTo>
                  <a:pt x="0" y="0"/>
                </a:moveTo>
                <a:lnTo>
                  <a:pt x="2312381" y="0"/>
                </a:lnTo>
                <a:lnTo>
                  <a:pt x="2312381" y="630650"/>
                </a:lnTo>
                <a:lnTo>
                  <a:pt x="0" y="6306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1550225" y="1973321"/>
            <a:ext cx="2976226" cy="7578353"/>
          </a:xfrm>
          <a:custGeom>
            <a:avLst/>
            <a:gdLst/>
            <a:ahLst/>
            <a:cxnLst/>
            <a:rect r="r" b="b" t="t" l="l"/>
            <a:pathLst>
              <a:path h="7578353" w="2976226">
                <a:moveTo>
                  <a:pt x="2976226" y="0"/>
                </a:moveTo>
                <a:lnTo>
                  <a:pt x="0" y="0"/>
                </a:lnTo>
                <a:lnTo>
                  <a:pt x="0" y="7578352"/>
                </a:lnTo>
                <a:lnTo>
                  <a:pt x="2976226" y="7578352"/>
                </a:lnTo>
                <a:lnTo>
                  <a:pt x="2976226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20947" y="3772337"/>
            <a:ext cx="9888836" cy="118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6"/>
              </a:lnSpc>
            </a:pPr>
            <a:r>
              <a:rPr lang="en-US" sz="9109">
                <a:solidFill>
                  <a:srgbClr val="3B435F"/>
                </a:solidFill>
                <a:latin typeface="Poetsen"/>
              </a:rPr>
              <a:t>Electric Vehicles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58711" y="6124145"/>
            <a:ext cx="3370577" cy="1636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9"/>
              </a:lnSpc>
            </a:pPr>
            <a:r>
              <a:rPr lang="en-US" sz="3056">
                <a:solidFill>
                  <a:srgbClr val="242D47"/>
                </a:solidFill>
                <a:latin typeface="Poppins"/>
              </a:rPr>
              <a:t>PinPin </a:t>
            </a:r>
          </a:p>
          <a:p>
            <a:pPr algn="ctr">
              <a:lnSpc>
                <a:spcPts val="4279"/>
              </a:lnSpc>
            </a:pPr>
            <a:r>
              <a:rPr lang="en-US" sz="3056">
                <a:solidFill>
                  <a:srgbClr val="242D47"/>
                </a:solidFill>
                <a:latin typeface="Poppins"/>
              </a:rPr>
              <a:t>DAAA/FT/1B/07</a:t>
            </a:r>
          </a:p>
          <a:p>
            <a:pPr algn="ctr">
              <a:lnSpc>
                <a:spcPts val="4279"/>
              </a:lnSpc>
            </a:pPr>
            <a:r>
              <a:rPr lang="en-US" sz="3056">
                <a:solidFill>
                  <a:srgbClr val="242D47"/>
                </a:solidFill>
                <a:latin typeface="Poppins"/>
              </a:rPr>
              <a:t>P2317623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37871" y="2261944"/>
            <a:ext cx="3654987" cy="816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4"/>
              </a:lnSpc>
            </a:pPr>
            <a:r>
              <a:rPr lang="en-US" sz="3395" spc="176">
                <a:solidFill>
                  <a:srgbClr val="392515"/>
                </a:solidFill>
                <a:latin typeface="Poppins"/>
              </a:rPr>
              <a:t>DATA ANALYSIS 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903833" y="7295052"/>
            <a:ext cx="2685364" cy="2485182"/>
          </a:xfrm>
          <a:custGeom>
            <a:avLst/>
            <a:gdLst/>
            <a:ahLst/>
            <a:cxnLst/>
            <a:rect r="r" b="b" t="t" l="l"/>
            <a:pathLst>
              <a:path h="2485182" w="2685364">
                <a:moveTo>
                  <a:pt x="0" y="0"/>
                </a:moveTo>
                <a:lnTo>
                  <a:pt x="2685364" y="0"/>
                </a:lnTo>
                <a:lnTo>
                  <a:pt x="2685364" y="2485182"/>
                </a:lnTo>
                <a:lnTo>
                  <a:pt x="0" y="248518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1446440" y="8114557"/>
            <a:ext cx="2347433" cy="2172443"/>
          </a:xfrm>
          <a:custGeom>
            <a:avLst/>
            <a:gdLst/>
            <a:ahLst/>
            <a:cxnLst/>
            <a:rect r="r" b="b" t="t" l="l"/>
            <a:pathLst>
              <a:path h="2172443" w="2347433">
                <a:moveTo>
                  <a:pt x="2347433" y="0"/>
                </a:moveTo>
                <a:lnTo>
                  <a:pt x="0" y="0"/>
                </a:lnTo>
                <a:lnTo>
                  <a:pt x="0" y="2172443"/>
                </a:lnTo>
                <a:lnTo>
                  <a:pt x="2347433" y="2172443"/>
                </a:lnTo>
                <a:lnTo>
                  <a:pt x="2347433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65506" y="6985438"/>
            <a:ext cx="1677235" cy="1552205"/>
          </a:xfrm>
          <a:custGeom>
            <a:avLst/>
            <a:gdLst/>
            <a:ahLst/>
            <a:cxnLst/>
            <a:rect r="r" b="b" t="t" l="l"/>
            <a:pathLst>
              <a:path h="1552205" w="1677235">
                <a:moveTo>
                  <a:pt x="0" y="0"/>
                </a:moveTo>
                <a:lnTo>
                  <a:pt x="1677236" y="0"/>
                </a:lnTo>
                <a:lnTo>
                  <a:pt x="1677236" y="1552205"/>
                </a:lnTo>
                <a:lnTo>
                  <a:pt x="0" y="155220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077656" y="6479660"/>
            <a:ext cx="4381056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242D47"/>
                </a:solidFill>
                <a:latin typeface="Poppins"/>
              </a:rPr>
              <a:t>Presented by: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7464" y="-248237"/>
            <a:ext cx="5587787" cy="2875171"/>
          </a:xfrm>
          <a:custGeom>
            <a:avLst/>
            <a:gdLst/>
            <a:ahLst/>
            <a:cxnLst/>
            <a:rect r="r" b="b" t="t" l="l"/>
            <a:pathLst>
              <a:path h="2875171" w="5587787">
                <a:moveTo>
                  <a:pt x="0" y="0"/>
                </a:moveTo>
                <a:lnTo>
                  <a:pt x="5587787" y="0"/>
                </a:lnTo>
                <a:lnTo>
                  <a:pt x="5587787" y="2875171"/>
                </a:lnTo>
                <a:lnTo>
                  <a:pt x="0" y="2875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496464" y="1088438"/>
            <a:ext cx="9466435" cy="8110125"/>
            <a:chOff x="0" y="0"/>
            <a:chExt cx="2326247" cy="19929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26247" cy="1992952"/>
            </a:xfrm>
            <a:custGeom>
              <a:avLst/>
              <a:gdLst/>
              <a:ahLst/>
              <a:cxnLst/>
              <a:rect r="r" b="b" t="t" l="l"/>
              <a:pathLst>
                <a:path h="1992952" w="2326247">
                  <a:moveTo>
                    <a:pt x="0" y="0"/>
                  </a:moveTo>
                  <a:lnTo>
                    <a:pt x="2326247" y="0"/>
                  </a:lnTo>
                  <a:lnTo>
                    <a:pt x="2326247" y="1992952"/>
                  </a:lnTo>
                  <a:lnTo>
                    <a:pt x="0" y="1992952"/>
                  </a:lnTo>
                  <a:close/>
                </a:path>
              </a:pathLst>
            </a:custGeom>
            <a:solidFill>
              <a:srgbClr val="FEF7E4"/>
            </a:solidFill>
            <a:ln w="171450" cap="sq">
              <a:solidFill>
                <a:srgbClr val="BD651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326247" cy="2050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-911087" y="7618417"/>
            <a:ext cx="6505378" cy="3347313"/>
          </a:xfrm>
          <a:custGeom>
            <a:avLst/>
            <a:gdLst/>
            <a:ahLst/>
            <a:cxnLst/>
            <a:rect r="r" b="b" t="t" l="l"/>
            <a:pathLst>
              <a:path h="3347313" w="6505378">
                <a:moveTo>
                  <a:pt x="6505378" y="0"/>
                </a:moveTo>
                <a:lnTo>
                  <a:pt x="0" y="0"/>
                </a:lnTo>
                <a:lnTo>
                  <a:pt x="0" y="3347312"/>
                </a:lnTo>
                <a:lnTo>
                  <a:pt x="6505378" y="3347312"/>
                </a:lnTo>
                <a:lnTo>
                  <a:pt x="65053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41764" y="306697"/>
            <a:ext cx="2030113" cy="553667"/>
          </a:xfrm>
          <a:custGeom>
            <a:avLst/>
            <a:gdLst/>
            <a:ahLst/>
            <a:cxnLst/>
            <a:rect r="r" b="b" t="t" l="l"/>
            <a:pathLst>
              <a:path h="553667" w="2030113">
                <a:moveTo>
                  <a:pt x="0" y="0"/>
                </a:moveTo>
                <a:lnTo>
                  <a:pt x="2030113" y="0"/>
                </a:lnTo>
                <a:lnTo>
                  <a:pt x="2030113" y="553667"/>
                </a:lnTo>
                <a:lnTo>
                  <a:pt x="0" y="55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-188791" y="8408957"/>
            <a:ext cx="2030113" cy="553667"/>
          </a:xfrm>
          <a:custGeom>
            <a:avLst/>
            <a:gdLst/>
            <a:ahLst/>
            <a:cxnLst/>
            <a:rect r="r" b="b" t="t" l="l"/>
            <a:pathLst>
              <a:path h="553667" w="2030113">
                <a:moveTo>
                  <a:pt x="2030113" y="0"/>
                </a:moveTo>
                <a:lnTo>
                  <a:pt x="0" y="0"/>
                </a:lnTo>
                <a:lnTo>
                  <a:pt x="0" y="553668"/>
                </a:lnTo>
                <a:lnTo>
                  <a:pt x="2030113" y="553668"/>
                </a:lnTo>
                <a:lnTo>
                  <a:pt x="203011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687215" y="1246456"/>
            <a:ext cx="9125415" cy="7828818"/>
          </a:xfrm>
          <a:custGeom>
            <a:avLst/>
            <a:gdLst/>
            <a:ahLst/>
            <a:cxnLst/>
            <a:rect r="r" b="b" t="t" l="l"/>
            <a:pathLst>
              <a:path h="7828818" w="9125415">
                <a:moveTo>
                  <a:pt x="0" y="0"/>
                </a:moveTo>
                <a:lnTo>
                  <a:pt x="9125415" y="0"/>
                </a:lnTo>
                <a:lnTo>
                  <a:pt x="9125415" y="7828819"/>
                </a:lnTo>
                <a:lnTo>
                  <a:pt x="0" y="78288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23150" y="618726"/>
            <a:ext cx="4854116" cy="981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01"/>
              </a:lnSpc>
            </a:pPr>
            <a:r>
              <a:rPr lang="en-US" sz="7527">
                <a:solidFill>
                  <a:srgbClr val="3B435F"/>
                </a:solidFill>
                <a:latin typeface="Poetsen"/>
              </a:rPr>
              <a:t>Line graph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19200" y="2716300"/>
            <a:ext cx="5862015" cy="1375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In General</a:t>
            </a:r>
          </a:p>
          <a:p>
            <a:pPr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NO2 keeps fluctuating</a:t>
            </a:r>
          </a:p>
          <a:p>
            <a:pPr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CO has a slow decline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4765" y="1887625"/>
            <a:ext cx="6590885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2999" spc="2">
                <a:solidFill>
                  <a:srgbClr val="3B435F"/>
                </a:solidFill>
                <a:latin typeface="Poetsen"/>
              </a:rPr>
              <a:t>Air Pollutants (NO2 &amp; CO) vs Years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9319" y="8999075"/>
            <a:ext cx="5365059" cy="1196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50"/>
              </a:lnSpc>
            </a:pPr>
            <a:r>
              <a:rPr lang="en-US" sz="2100" spc="2">
                <a:solidFill>
                  <a:srgbClr val="242D47"/>
                </a:solidFill>
                <a:latin typeface="Poppins"/>
              </a:rPr>
              <a:t>Source: </a:t>
            </a:r>
            <a:r>
              <a:rPr lang="en-US" sz="2100" spc="2" u="sng">
                <a:solidFill>
                  <a:srgbClr val="242D47"/>
                </a:solidFill>
                <a:latin typeface="Poppins"/>
                <a:hlinkClick r:id="rId7" tooltip="https://en.wikipedia.org/wiki/2013_Southeast_Asian_haze"/>
              </a:rPr>
              <a:t>https://en.wikipedia.org/wiki/2013_Southeast_Asian_haze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4265" y="4447513"/>
            <a:ext cx="6971885" cy="1375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CO actually has a High Spike of more than 300%. However, after research, it is due to the </a:t>
            </a:r>
            <a:r>
              <a:rPr lang="en-US" sz="2400" spc="2" u="sng">
                <a:solidFill>
                  <a:srgbClr val="242D47"/>
                </a:solidFill>
                <a:latin typeface="Poppins"/>
                <a:hlinkClick r:id="rId8" tooltip="https://en.wikipedia.org/wiki/2013_Southeast_Asian_haze"/>
              </a:rPr>
              <a:t>2013 Southeast Asian Haze</a:t>
            </a:r>
            <a:r>
              <a:rPr lang="en-US" sz="2400" spc="2">
                <a:solidFill>
                  <a:srgbClr val="242D47"/>
                </a:solidFill>
                <a:latin typeface="Poppins"/>
              </a:rPr>
              <a:t> from Indonesia.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51794" y="6243007"/>
            <a:ext cx="4834972" cy="1375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Take a closer look</a:t>
            </a:r>
            <a:r>
              <a:rPr lang="en-US" sz="2400" spc="2">
                <a:solidFill>
                  <a:srgbClr val="242D47"/>
                </a:solidFill>
                <a:latin typeface="Poppins Bold"/>
              </a:rPr>
              <a:t> NO2</a:t>
            </a:r>
            <a:r>
              <a:rPr lang="en-US" sz="2400" spc="2">
                <a:solidFill>
                  <a:srgbClr val="242D47"/>
                </a:solidFill>
                <a:latin typeface="Poppins"/>
              </a:rPr>
              <a:t> at 2015 with that sudden spike. We will later find out what affected it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72250" y="9163050"/>
            <a:ext cx="7114863" cy="91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Line Graph: </a:t>
            </a:r>
          </a:p>
          <a:p>
            <a:pPr algn="ctr"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To to track Air Pollutants over a periods of time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7464" y="-248237"/>
            <a:ext cx="5587787" cy="2875171"/>
          </a:xfrm>
          <a:custGeom>
            <a:avLst/>
            <a:gdLst/>
            <a:ahLst/>
            <a:cxnLst/>
            <a:rect r="r" b="b" t="t" l="l"/>
            <a:pathLst>
              <a:path h="2875171" w="5587787">
                <a:moveTo>
                  <a:pt x="0" y="0"/>
                </a:moveTo>
                <a:lnTo>
                  <a:pt x="5587787" y="0"/>
                </a:lnTo>
                <a:lnTo>
                  <a:pt x="5587787" y="2875171"/>
                </a:lnTo>
                <a:lnTo>
                  <a:pt x="0" y="2875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911087" y="7618417"/>
            <a:ext cx="6505378" cy="3347313"/>
          </a:xfrm>
          <a:custGeom>
            <a:avLst/>
            <a:gdLst/>
            <a:ahLst/>
            <a:cxnLst/>
            <a:rect r="r" b="b" t="t" l="l"/>
            <a:pathLst>
              <a:path h="3347313" w="6505378">
                <a:moveTo>
                  <a:pt x="6505378" y="0"/>
                </a:moveTo>
                <a:lnTo>
                  <a:pt x="0" y="0"/>
                </a:lnTo>
                <a:lnTo>
                  <a:pt x="0" y="3347312"/>
                </a:lnTo>
                <a:lnTo>
                  <a:pt x="6505378" y="3347312"/>
                </a:lnTo>
                <a:lnTo>
                  <a:pt x="65053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41764" y="306697"/>
            <a:ext cx="2030113" cy="553667"/>
          </a:xfrm>
          <a:custGeom>
            <a:avLst/>
            <a:gdLst/>
            <a:ahLst/>
            <a:cxnLst/>
            <a:rect r="r" b="b" t="t" l="l"/>
            <a:pathLst>
              <a:path h="553667" w="2030113">
                <a:moveTo>
                  <a:pt x="0" y="0"/>
                </a:moveTo>
                <a:lnTo>
                  <a:pt x="2030113" y="0"/>
                </a:lnTo>
                <a:lnTo>
                  <a:pt x="2030113" y="553667"/>
                </a:lnTo>
                <a:lnTo>
                  <a:pt x="0" y="55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188791" y="8408957"/>
            <a:ext cx="2030113" cy="553667"/>
          </a:xfrm>
          <a:custGeom>
            <a:avLst/>
            <a:gdLst/>
            <a:ahLst/>
            <a:cxnLst/>
            <a:rect r="r" b="b" t="t" l="l"/>
            <a:pathLst>
              <a:path h="553667" w="2030113">
                <a:moveTo>
                  <a:pt x="2030113" y="0"/>
                </a:moveTo>
                <a:lnTo>
                  <a:pt x="0" y="0"/>
                </a:lnTo>
                <a:lnTo>
                  <a:pt x="0" y="553668"/>
                </a:lnTo>
                <a:lnTo>
                  <a:pt x="2030113" y="553668"/>
                </a:lnTo>
                <a:lnTo>
                  <a:pt x="203011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267059" y="1028700"/>
            <a:ext cx="9759593" cy="7189568"/>
            <a:chOff x="0" y="0"/>
            <a:chExt cx="2318106" cy="170767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18106" cy="1707671"/>
            </a:xfrm>
            <a:custGeom>
              <a:avLst/>
              <a:gdLst/>
              <a:ahLst/>
              <a:cxnLst/>
              <a:rect r="r" b="b" t="t" l="l"/>
              <a:pathLst>
                <a:path h="1707671" w="2318106">
                  <a:moveTo>
                    <a:pt x="0" y="0"/>
                  </a:moveTo>
                  <a:lnTo>
                    <a:pt x="2318106" y="0"/>
                  </a:lnTo>
                  <a:lnTo>
                    <a:pt x="2318106" y="1707671"/>
                  </a:lnTo>
                  <a:lnTo>
                    <a:pt x="0" y="1707671"/>
                  </a:lnTo>
                  <a:close/>
                </a:path>
              </a:pathLst>
            </a:custGeom>
            <a:solidFill>
              <a:srgbClr val="FEF7E4"/>
            </a:solidFill>
            <a:ln w="171450" cap="sq">
              <a:solidFill>
                <a:srgbClr val="BD651D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318106" cy="17648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424264" y="1189349"/>
            <a:ext cx="9448562" cy="6840548"/>
          </a:xfrm>
          <a:custGeom>
            <a:avLst/>
            <a:gdLst/>
            <a:ahLst/>
            <a:cxnLst/>
            <a:rect r="r" b="b" t="t" l="l"/>
            <a:pathLst>
              <a:path h="6840548" w="9448562">
                <a:moveTo>
                  <a:pt x="0" y="0"/>
                </a:moveTo>
                <a:lnTo>
                  <a:pt x="9448562" y="0"/>
                </a:lnTo>
                <a:lnTo>
                  <a:pt x="9448562" y="6840548"/>
                </a:lnTo>
                <a:lnTo>
                  <a:pt x="0" y="68405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60911" y="618726"/>
            <a:ext cx="4854116" cy="981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01"/>
              </a:lnSpc>
            </a:pPr>
            <a:r>
              <a:rPr lang="en-US" sz="7527">
                <a:solidFill>
                  <a:srgbClr val="3B435F"/>
                </a:solidFill>
                <a:latin typeface="Poetsen"/>
              </a:rPr>
              <a:t>Line graph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56353" y="2711640"/>
            <a:ext cx="5862015" cy="1832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In General</a:t>
            </a:r>
          </a:p>
          <a:p>
            <a:pPr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Every Type was constantly under 1000 but had all rose at 2017. Except for Vans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2527" y="1907478"/>
            <a:ext cx="6590885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2999" spc="2">
                <a:solidFill>
                  <a:srgbClr val="3B435F"/>
                </a:solidFill>
                <a:latin typeface="Poetsen"/>
              </a:rPr>
              <a:t>Growth of the Types of Vehicles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9319" y="8999075"/>
            <a:ext cx="5365059" cy="1196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50"/>
              </a:lnSpc>
            </a:pPr>
            <a:r>
              <a:rPr lang="en-US" sz="2100" spc="2">
                <a:solidFill>
                  <a:srgbClr val="242D47"/>
                </a:solidFill>
                <a:latin typeface="Poppins"/>
              </a:rPr>
              <a:t>Source: </a:t>
            </a:r>
            <a:r>
              <a:rPr lang="en-US" sz="2100" spc="2" u="sng">
                <a:solidFill>
                  <a:srgbClr val="242D47"/>
                </a:solidFill>
                <a:latin typeface="Poppins"/>
                <a:hlinkClick r:id="rId7" tooltip="https://www.azocleantech.com/article.aspx?ArticleID=1736"/>
              </a:rPr>
              <a:t>https://www.azocleantech.com/article.aspx?ArticleID=1736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57570" y="4801425"/>
            <a:ext cx="6060798" cy="1832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Due to the production of such Vehicles ,before 2016, which releases many harmful gases, one being NO2. This </a:t>
            </a:r>
            <a:r>
              <a:rPr lang="en-US" sz="2400" spc="2">
                <a:solidFill>
                  <a:srgbClr val="242D47"/>
                </a:solidFill>
                <a:latin typeface="Poppins Bold"/>
              </a:rPr>
              <a:t>caused the sudden spike in NO2 levels.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09092" y="7111687"/>
            <a:ext cx="6756537" cy="91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Hence, We can deduce that the production of Vehicles are </a:t>
            </a:r>
            <a:r>
              <a:rPr lang="en-US" sz="2400" spc="2">
                <a:solidFill>
                  <a:srgbClr val="242D47"/>
                </a:solidFill>
                <a:latin typeface="Poppins Bold"/>
              </a:rPr>
              <a:t>harmful </a:t>
            </a:r>
            <a:r>
              <a:rPr lang="en-US" sz="2400" spc="2">
                <a:solidFill>
                  <a:srgbClr val="242D47"/>
                </a:solidFill>
                <a:latin typeface="Poppins"/>
              </a:rPr>
              <a:t>for the environment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589424" y="8590541"/>
            <a:ext cx="7114863" cy="91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Line Graph: </a:t>
            </a:r>
          </a:p>
          <a:p>
            <a:pPr algn="ctr"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To to track Owned Cars over a periods of time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7464" y="-248237"/>
            <a:ext cx="5587787" cy="2875171"/>
          </a:xfrm>
          <a:custGeom>
            <a:avLst/>
            <a:gdLst/>
            <a:ahLst/>
            <a:cxnLst/>
            <a:rect r="r" b="b" t="t" l="l"/>
            <a:pathLst>
              <a:path h="2875171" w="5587787">
                <a:moveTo>
                  <a:pt x="0" y="0"/>
                </a:moveTo>
                <a:lnTo>
                  <a:pt x="5587787" y="0"/>
                </a:lnTo>
                <a:lnTo>
                  <a:pt x="5587787" y="2875171"/>
                </a:lnTo>
                <a:lnTo>
                  <a:pt x="0" y="2875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911087" y="7618417"/>
            <a:ext cx="6505378" cy="3347313"/>
          </a:xfrm>
          <a:custGeom>
            <a:avLst/>
            <a:gdLst/>
            <a:ahLst/>
            <a:cxnLst/>
            <a:rect r="r" b="b" t="t" l="l"/>
            <a:pathLst>
              <a:path h="3347313" w="6505378">
                <a:moveTo>
                  <a:pt x="6505378" y="0"/>
                </a:moveTo>
                <a:lnTo>
                  <a:pt x="0" y="0"/>
                </a:lnTo>
                <a:lnTo>
                  <a:pt x="0" y="3347312"/>
                </a:lnTo>
                <a:lnTo>
                  <a:pt x="6505378" y="3347312"/>
                </a:lnTo>
                <a:lnTo>
                  <a:pt x="65053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41764" y="306697"/>
            <a:ext cx="2030113" cy="553667"/>
          </a:xfrm>
          <a:custGeom>
            <a:avLst/>
            <a:gdLst/>
            <a:ahLst/>
            <a:cxnLst/>
            <a:rect r="r" b="b" t="t" l="l"/>
            <a:pathLst>
              <a:path h="553667" w="2030113">
                <a:moveTo>
                  <a:pt x="0" y="0"/>
                </a:moveTo>
                <a:lnTo>
                  <a:pt x="2030113" y="0"/>
                </a:lnTo>
                <a:lnTo>
                  <a:pt x="2030113" y="553667"/>
                </a:lnTo>
                <a:lnTo>
                  <a:pt x="0" y="55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371008" y="8738406"/>
            <a:ext cx="2030113" cy="553667"/>
          </a:xfrm>
          <a:custGeom>
            <a:avLst/>
            <a:gdLst/>
            <a:ahLst/>
            <a:cxnLst/>
            <a:rect r="r" b="b" t="t" l="l"/>
            <a:pathLst>
              <a:path h="553667" w="2030113">
                <a:moveTo>
                  <a:pt x="2030113" y="0"/>
                </a:moveTo>
                <a:lnTo>
                  <a:pt x="0" y="0"/>
                </a:lnTo>
                <a:lnTo>
                  <a:pt x="0" y="553667"/>
                </a:lnTo>
                <a:lnTo>
                  <a:pt x="2030113" y="553667"/>
                </a:lnTo>
                <a:lnTo>
                  <a:pt x="203011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821869" y="1028700"/>
            <a:ext cx="10140254" cy="7531428"/>
            <a:chOff x="0" y="0"/>
            <a:chExt cx="2318106" cy="17217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18106" cy="1721717"/>
            </a:xfrm>
            <a:custGeom>
              <a:avLst/>
              <a:gdLst/>
              <a:ahLst/>
              <a:cxnLst/>
              <a:rect r="r" b="b" t="t" l="l"/>
              <a:pathLst>
                <a:path h="1721717" w="2318106">
                  <a:moveTo>
                    <a:pt x="0" y="0"/>
                  </a:moveTo>
                  <a:lnTo>
                    <a:pt x="2318106" y="0"/>
                  </a:lnTo>
                  <a:lnTo>
                    <a:pt x="2318106" y="1721717"/>
                  </a:lnTo>
                  <a:lnTo>
                    <a:pt x="0" y="1721717"/>
                  </a:lnTo>
                  <a:close/>
                </a:path>
              </a:pathLst>
            </a:custGeom>
            <a:solidFill>
              <a:srgbClr val="FEF7E4"/>
            </a:solidFill>
            <a:ln w="171450" cap="sq">
              <a:solidFill>
                <a:srgbClr val="BD651D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318106" cy="1778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984261" y="1189349"/>
            <a:ext cx="9802007" cy="7230238"/>
          </a:xfrm>
          <a:custGeom>
            <a:avLst/>
            <a:gdLst/>
            <a:ahLst/>
            <a:cxnLst/>
            <a:rect r="r" b="b" t="t" l="l"/>
            <a:pathLst>
              <a:path h="7230238" w="9802007">
                <a:moveTo>
                  <a:pt x="0" y="0"/>
                </a:moveTo>
                <a:lnTo>
                  <a:pt x="9802007" y="0"/>
                </a:lnTo>
                <a:lnTo>
                  <a:pt x="9802007" y="7230238"/>
                </a:lnTo>
                <a:lnTo>
                  <a:pt x="0" y="72302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60911" y="618726"/>
            <a:ext cx="4854116" cy="981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01"/>
              </a:lnSpc>
            </a:pPr>
            <a:r>
              <a:rPr lang="en-US" sz="7527">
                <a:solidFill>
                  <a:srgbClr val="3B435F"/>
                </a:solidFill>
                <a:latin typeface="Poetsen"/>
              </a:rPr>
              <a:t>Box Plot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56353" y="2711640"/>
            <a:ext cx="6218167" cy="228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In General,</a:t>
            </a:r>
          </a:p>
          <a:p>
            <a:pPr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Petrol and Diesel have similar IQRs</a:t>
            </a:r>
          </a:p>
          <a:p>
            <a:pPr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The Hybrids also have similar IQRs</a:t>
            </a:r>
          </a:p>
          <a:p>
            <a:pPr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Electric doesn’t produce any CO2 Emission.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2527" y="1907478"/>
            <a:ext cx="6590885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2999" spc="2">
                <a:solidFill>
                  <a:srgbClr val="3B435F"/>
                </a:solidFill>
                <a:latin typeface="Poetsen"/>
              </a:rPr>
              <a:t>CO2 Emission by Type of Fuel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74135" y="6724635"/>
            <a:ext cx="6027667" cy="1375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Electric Vehicles have a Zero CO2 Emissions which is good for the environment in the </a:t>
            </a:r>
            <a:r>
              <a:rPr lang="en-US" sz="2400" spc="2">
                <a:solidFill>
                  <a:srgbClr val="242D47"/>
                </a:solidFill>
                <a:latin typeface="Poppins Bold"/>
              </a:rPr>
              <a:t>long run.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74135" y="5306250"/>
            <a:ext cx="6027667" cy="91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Those with similar IQR and Medians means they are similar in Emitting CO2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74135" y="8508509"/>
            <a:ext cx="6027667" cy="91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Petrol also has much more outliers compared to the rest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463097" y="8785343"/>
            <a:ext cx="8797968" cy="91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Box plot: </a:t>
            </a:r>
          </a:p>
          <a:p>
            <a:pPr algn="ctr"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To compare distribution of the type of Fuel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7464" y="-248237"/>
            <a:ext cx="5587787" cy="2875171"/>
          </a:xfrm>
          <a:custGeom>
            <a:avLst/>
            <a:gdLst/>
            <a:ahLst/>
            <a:cxnLst/>
            <a:rect r="r" b="b" t="t" l="l"/>
            <a:pathLst>
              <a:path h="2875171" w="5587787">
                <a:moveTo>
                  <a:pt x="0" y="0"/>
                </a:moveTo>
                <a:lnTo>
                  <a:pt x="5587787" y="0"/>
                </a:lnTo>
                <a:lnTo>
                  <a:pt x="5587787" y="2875171"/>
                </a:lnTo>
                <a:lnTo>
                  <a:pt x="0" y="2875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41764" y="306697"/>
            <a:ext cx="2030113" cy="553667"/>
          </a:xfrm>
          <a:custGeom>
            <a:avLst/>
            <a:gdLst/>
            <a:ahLst/>
            <a:cxnLst/>
            <a:rect r="r" b="b" t="t" l="l"/>
            <a:pathLst>
              <a:path h="553667" w="2030113">
                <a:moveTo>
                  <a:pt x="0" y="0"/>
                </a:moveTo>
                <a:lnTo>
                  <a:pt x="2030113" y="0"/>
                </a:lnTo>
                <a:lnTo>
                  <a:pt x="2030113" y="553667"/>
                </a:lnTo>
                <a:lnTo>
                  <a:pt x="0" y="55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846200" y="2626934"/>
            <a:ext cx="12595600" cy="4190427"/>
            <a:chOff x="0" y="0"/>
            <a:chExt cx="2318106" cy="7712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18106" cy="771210"/>
            </a:xfrm>
            <a:custGeom>
              <a:avLst/>
              <a:gdLst/>
              <a:ahLst/>
              <a:cxnLst/>
              <a:rect r="r" b="b" t="t" l="l"/>
              <a:pathLst>
                <a:path h="771210" w="2318106">
                  <a:moveTo>
                    <a:pt x="0" y="0"/>
                  </a:moveTo>
                  <a:lnTo>
                    <a:pt x="2318106" y="0"/>
                  </a:lnTo>
                  <a:lnTo>
                    <a:pt x="2318106" y="771210"/>
                  </a:lnTo>
                  <a:lnTo>
                    <a:pt x="0" y="771210"/>
                  </a:lnTo>
                  <a:close/>
                </a:path>
              </a:pathLst>
            </a:custGeom>
            <a:solidFill>
              <a:srgbClr val="FEF7E4"/>
            </a:solidFill>
            <a:ln w="171450" cap="sq">
              <a:solidFill>
                <a:srgbClr val="BD651D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2318106" cy="8283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014545" y="2832827"/>
            <a:ext cx="12217928" cy="1929147"/>
          </a:xfrm>
          <a:custGeom>
            <a:avLst/>
            <a:gdLst/>
            <a:ahLst/>
            <a:cxnLst/>
            <a:rect r="r" b="b" t="t" l="l"/>
            <a:pathLst>
              <a:path h="1929147" w="12217928">
                <a:moveTo>
                  <a:pt x="0" y="0"/>
                </a:moveTo>
                <a:lnTo>
                  <a:pt x="12217928" y="0"/>
                </a:lnTo>
                <a:lnTo>
                  <a:pt x="12217928" y="1929147"/>
                </a:lnTo>
                <a:lnTo>
                  <a:pt x="0" y="19291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537" t="-4332" r="-3709" b="-134243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41202" y="618726"/>
            <a:ext cx="4257768" cy="981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01"/>
              </a:lnSpc>
            </a:pPr>
            <a:r>
              <a:rPr lang="en-US" sz="7527">
                <a:solidFill>
                  <a:srgbClr val="3B435F"/>
                </a:solidFill>
                <a:latin typeface="Poetsen"/>
              </a:rPr>
              <a:t>Box Plot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78916" y="7093586"/>
            <a:ext cx="12162885" cy="91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The Average distance traveled by a car in Singapore is </a:t>
            </a:r>
            <a:r>
              <a:rPr lang="en-US" sz="2400" spc="2">
                <a:solidFill>
                  <a:srgbClr val="242D47"/>
                </a:solidFill>
                <a:latin typeface="Poppins Bold"/>
              </a:rPr>
              <a:t>17,500km </a:t>
            </a:r>
            <a:r>
              <a:rPr lang="en-US" sz="2400" spc="2">
                <a:solidFill>
                  <a:srgbClr val="242D47"/>
                </a:solidFill>
                <a:latin typeface="Poppins"/>
              </a:rPr>
              <a:t>annually</a:t>
            </a:r>
          </a:p>
          <a:p>
            <a:pPr algn="just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The Average Electric Battery Emits 7 tonnes of CO2.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41202" y="1641603"/>
            <a:ext cx="2579557" cy="613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82"/>
              </a:lnSpc>
            </a:pPr>
            <a:r>
              <a:rPr lang="en-US" sz="3388" spc="3">
                <a:solidFill>
                  <a:srgbClr val="3B435F"/>
                </a:solidFill>
                <a:latin typeface="Poetsen"/>
              </a:rPr>
              <a:t>Calculations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3014545" y="4761974"/>
            <a:ext cx="12217928" cy="1809033"/>
          </a:xfrm>
          <a:custGeom>
            <a:avLst/>
            <a:gdLst/>
            <a:ahLst/>
            <a:cxnLst/>
            <a:rect r="r" b="b" t="t" l="l"/>
            <a:pathLst>
              <a:path h="1809033" w="12217928">
                <a:moveTo>
                  <a:pt x="0" y="0"/>
                </a:moveTo>
                <a:lnTo>
                  <a:pt x="12217928" y="0"/>
                </a:lnTo>
                <a:lnTo>
                  <a:pt x="12217928" y="1809032"/>
                </a:lnTo>
                <a:lnTo>
                  <a:pt x="0" y="18090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014" t="-224585" r="-45407" b="-10272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-925812" y="7607852"/>
            <a:ext cx="7880714" cy="4054986"/>
          </a:xfrm>
          <a:custGeom>
            <a:avLst/>
            <a:gdLst/>
            <a:ahLst/>
            <a:cxnLst/>
            <a:rect r="r" b="b" t="t" l="l"/>
            <a:pathLst>
              <a:path h="4054986" w="7880714">
                <a:moveTo>
                  <a:pt x="7880714" y="0"/>
                </a:moveTo>
                <a:lnTo>
                  <a:pt x="0" y="0"/>
                </a:lnTo>
                <a:lnTo>
                  <a:pt x="0" y="4054985"/>
                </a:lnTo>
                <a:lnTo>
                  <a:pt x="7880714" y="4054985"/>
                </a:lnTo>
                <a:lnTo>
                  <a:pt x="78807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-188791" y="8408957"/>
            <a:ext cx="2030113" cy="553667"/>
          </a:xfrm>
          <a:custGeom>
            <a:avLst/>
            <a:gdLst/>
            <a:ahLst/>
            <a:cxnLst/>
            <a:rect r="r" b="b" t="t" l="l"/>
            <a:pathLst>
              <a:path h="553667" w="2030113">
                <a:moveTo>
                  <a:pt x="2030113" y="0"/>
                </a:moveTo>
                <a:lnTo>
                  <a:pt x="0" y="0"/>
                </a:lnTo>
                <a:lnTo>
                  <a:pt x="0" y="553668"/>
                </a:lnTo>
                <a:lnTo>
                  <a:pt x="2030113" y="553668"/>
                </a:lnTo>
                <a:lnTo>
                  <a:pt x="203011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9319" y="9086450"/>
            <a:ext cx="6443324" cy="1108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04"/>
              </a:lnSpc>
            </a:pPr>
            <a:r>
              <a:rPr lang="en-US" sz="1936" spc="1">
                <a:solidFill>
                  <a:srgbClr val="242D47"/>
                </a:solidFill>
                <a:latin typeface="Poppins"/>
              </a:rPr>
              <a:t>Source: </a:t>
            </a:r>
          </a:p>
          <a:p>
            <a:pPr>
              <a:lnSpc>
                <a:spcPts val="2904"/>
              </a:lnSpc>
            </a:pPr>
            <a:r>
              <a:rPr lang="en-US" sz="1936" spc="1">
                <a:solidFill>
                  <a:srgbClr val="242D47"/>
                </a:solidFill>
                <a:latin typeface="Poppins"/>
              </a:rPr>
              <a:t>www.budgetdirect.com.sg/car-insurance/research/car-running-costs-singapore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756068" y="8457153"/>
            <a:ext cx="6734882" cy="91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This shows that Petrol and diesel produce as much CO2 as roughly 3EV batteries.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7464" y="-248237"/>
            <a:ext cx="5587787" cy="2875171"/>
          </a:xfrm>
          <a:custGeom>
            <a:avLst/>
            <a:gdLst/>
            <a:ahLst/>
            <a:cxnLst/>
            <a:rect r="r" b="b" t="t" l="l"/>
            <a:pathLst>
              <a:path h="2875171" w="5587787">
                <a:moveTo>
                  <a:pt x="0" y="0"/>
                </a:moveTo>
                <a:lnTo>
                  <a:pt x="5587787" y="0"/>
                </a:lnTo>
                <a:lnTo>
                  <a:pt x="5587787" y="2875171"/>
                </a:lnTo>
                <a:lnTo>
                  <a:pt x="0" y="2875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911087" y="7483239"/>
            <a:ext cx="6768091" cy="3482490"/>
          </a:xfrm>
          <a:custGeom>
            <a:avLst/>
            <a:gdLst/>
            <a:ahLst/>
            <a:cxnLst/>
            <a:rect r="r" b="b" t="t" l="l"/>
            <a:pathLst>
              <a:path h="3482490" w="6768091">
                <a:moveTo>
                  <a:pt x="6768091" y="0"/>
                </a:moveTo>
                <a:lnTo>
                  <a:pt x="0" y="0"/>
                </a:lnTo>
                <a:lnTo>
                  <a:pt x="0" y="3482490"/>
                </a:lnTo>
                <a:lnTo>
                  <a:pt x="6768091" y="3482490"/>
                </a:lnTo>
                <a:lnTo>
                  <a:pt x="67680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41764" y="306697"/>
            <a:ext cx="2030113" cy="553667"/>
          </a:xfrm>
          <a:custGeom>
            <a:avLst/>
            <a:gdLst/>
            <a:ahLst/>
            <a:cxnLst/>
            <a:rect r="r" b="b" t="t" l="l"/>
            <a:pathLst>
              <a:path h="553667" w="2030113">
                <a:moveTo>
                  <a:pt x="0" y="0"/>
                </a:moveTo>
                <a:lnTo>
                  <a:pt x="2030113" y="0"/>
                </a:lnTo>
                <a:lnTo>
                  <a:pt x="2030113" y="553667"/>
                </a:lnTo>
                <a:lnTo>
                  <a:pt x="0" y="55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188791" y="8408957"/>
            <a:ext cx="2030113" cy="553667"/>
          </a:xfrm>
          <a:custGeom>
            <a:avLst/>
            <a:gdLst/>
            <a:ahLst/>
            <a:cxnLst/>
            <a:rect r="r" b="b" t="t" l="l"/>
            <a:pathLst>
              <a:path h="553667" w="2030113">
                <a:moveTo>
                  <a:pt x="2030113" y="0"/>
                </a:moveTo>
                <a:lnTo>
                  <a:pt x="0" y="0"/>
                </a:lnTo>
                <a:lnTo>
                  <a:pt x="0" y="553668"/>
                </a:lnTo>
                <a:lnTo>
                  <a:pt x="2030113" y="553668"/>
                </a:lnTo>
                <a:lnTo>
                  <a:pt x="203011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931475" y="1028700"/>
            <a:ext cx="10030381" cy="7461061"/>
            <a:chOff x="0" y="0"/>
            <a:chExt cx="2298571" cy="17097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98571" cy="1709784"/>
            </a:xfrm>
            <a:custGeom>
              <a:avLst/>
              <a:gdLst/>
              <a:ahLst/>
              <a:cxnLst/>
              <a:rect r="r" b="b" t="t" l="l"/>
              <a:pathLst>
                <a:path h="1709784" w="2298571">
                  <a:moveTo>
                    <a:pt x="0" y="0"/>
                  </a:moveTo>
                  <a:lnTo>
                    <a:pt x="2298571" y="0"/>
                  </a:lnTo>
                  <a:lnTo>
                    <a:pt x="2298571" y="1709784"/>
                  </a:lnTo>
                  <a:lnTo>
                    <a:pt x="0" y="1709784"/>
                  </a:lnTo>
                  <a:close/>
                </a:path>
              </a:pathLst>
            </a:custGeom>
            <a:solidFill>
              <a:srgbClr val="FEF7E4"/>
            </a:solidFill>
            <a:ln w="171450" cap="sq">
              <a:solidFill>
                <a:srgbClr val="BD651D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298571" cy="17669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00304" y="2897811"/>
            <a:ext cx="7156004" cy="2658835"/>
          </a:xfrm>
          <a:custGeom>
            <a:avLst/>
            <a:gdLst/>
            <a:ahLst/>
            <a:cxnLst/>
            <a:rect r="r" b="b" t="t" l="l"/>
            <a:pathLst>
              <a:path h="2658835" w="7156004">
                <a:moveTo>
                  <a:pt x="0" y="0"/>
                </a:moveTo>
                <a:lnTo>
                  <a:pt x="7156004" y="0"/>
                </a:lnTo>
                <a:lnTo>
                  <a:pt x="7156004" y="2658834"/>
                </a:lnTo>
                <a:lnTo>
                  <a:pt x="0" y="26588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068727" y="1189349"/>
            <a:ext cx="9717285" cy="7149599"/>
          </a:xfrm>
          <a:custGeom>
            <a:avLst/>
            <a:gdLst/>
            <a:ahLst/>
            <a:cxnLst/>
            <a:rect r="r" b="b" t="t" l="l"/>
            <a:pathLst>
              <a:path h="7149599" w="9717285">
                <a:moveTo>
                  <a:pt x="0" y="0"/>
                </a:moveTo>
                <a:lnTo>
                  <a:pt x="9717285" y="0"/>
                </a:lnTo>
                <a:lnTo>
                  <a:pt x="9717285" y="7149598"/>
                </a:lnTo>
                <a:lnTo>
                  <a:pt x="0" y="71495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60275" y="504426"/>
            <a:ext cx="5367637" cy="981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01"/>
              </a:lnSpc>
            </a:pPr>
            <a:r>
              <a:rPr lang="en-US" sz="7527">
                <a:solidFill>
                  <a:srgbClr val="3B435F"/>
                </a:solidFill>
                <a:latin typeface="Poetsen"/>
              </a:rPr>
              <a:t>Scatter Plot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505349"/>
            <a:ext cx="5899212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2999" spc="2">
                <a:solidFill>
                  <a:srgbClr val="3B435F"/>
                </a:solidFill>
                <a:latin typeface="Poetsen"/>
              </a:rPr>
              <a:t>Correlation Between </a:t>
            </a:r>
          </a:p>
          <a:p>
            <a:pPr algn="ctr">
              <a:lnSpc>
                <a:spcPts val="4499"/>
              </a:lnSpc>
            </a:pPr>
            <a:r>
              <a:rPr lang="en-US" sz="2999" spc="2">
                <a:solidFill>
                  <a:srgbClr val="3B435F"/>
                </a:solidFill>
                <a:latin typeface="Poetsen"/>
              </a:rPr>
              <a:t>Specific Power &amp; CO2 Emissions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9319" y="8999075"/>
            <a:ext cx="6093928" cy="1196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50"/>
              </a:lnSpc>
            </a:pPr>
            <a:r>
              <a:rPr lang="en-US" sz="2100" spc="2">
                <a:solidFill>
                  <a:srgbClr val="242D47"/>
                </a:solidFill>
                <a:latin typeface="Poppins"/>
              </a:rPr>
              <a:t>Source: </a:t>
            </a:r>
          </a:p>
          <a:p>
            <a:pPr>
              <a:lnSpc>
                <a:spcPts val="3150"/>
              </a:lnSpc>
            </a:pPr>
            <a:r>
              <a:rPr lang="en-US" sz="2100" spc="2" u="sng">
                <a:solidFill>
                  <a:srgbClr val="242D47"/>
                </a:solidFill>
                <a:latin typeface="Poppins"/>
                <a:hlinkClick r:id="rId8" tooltip="https://codinghero.ai/difference-between-hatchback-sedan-and-suv/"/>
              </a:rPr>
              <a:t>https://codinghero.ai/difference-between-hatchback-sedan-and-suv/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91755" y="5748957"/>
            <a:ext cx="6773102" cy="228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Specific Power is </a:t>
            </a:r>
          </a:p>
          <a:p>
            <a:pPr algn="ctr"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(Power of Engine (W)/Mass of Vehicle)</a:t>
            </a: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Its used to determine the acceleration rate.</a:t>
            </a:r>
          </a:p>
          <a:p>
            <a:pPr algn="ctr"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This will show us how Powerful the engine is.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556308" y="8956486"/>
            <a:ext cx="4246906" cy="91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2" u="sng">
                <a:solidFill>
                  <a:srgbClr val="242D47"/>
                </a:solidFill>
                <a:latin typeface="Poppins"/>
                <a:hlinkClick r:id="rId9" tooltip="https://codinghero.ai/difference-between-hatchback-sedan-and-suv/"/>
              </a:rPr>
              <a:t>Power of Engines</a:t>
            </a:r>
          </a:p>
          <a:p>
            <a:pPr algn="ctr"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Hatchback &lt; Sedan &lt; SUV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543193" y="8727886"/>
            <a:ext cx="5418663" cy="1375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Scatter Plot: </a:t>
            </a:r>
          </a:p>
          <a:p>
            <a:pPr algn="ctr"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To show relationship between </a:t>
            </a:r>
          </a:p>
          <a:p>
            <a:pPr algn="ctr"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Specific Power and CO2 Emissions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7464" y="-248237"/>
            <a:ext cx="5587787" cy="2875171"/>
          </a:xfrm>
          <a:custGeom>
            <a:avLst/>
            <a:gdLst/>
            <a:ahLst/>
            <a:cxnLst/>
            <a:rect r="r" b="b" t="t" l="l"/>
            <a:pathLst>
              <a:path h="2875171" w="5587787">
                <a:moveTo>
                  <a:pt x="0" y="0"/>
                </a:moveTo>
                <a:lnTo>
                  <a:pt x="5587787" y="0"/>
                </a:lnTo>
                <a:lnTo>
                  <a:pt x="5587787" y="2875171"/>
                </a:lnTo>
                <a:lnTo>
                  <a:pt x="0" y="2875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911087" y="7618417"/>
            <a:ext cx="6505378" cy="3347313"/>
          </a:xfrm>
          <a:custGeom>
            <a:avLst/>
            <a:gdLst/>
            <a:ahLst/>
            <a:cxnLst/>
            <a:rect r="r" b="b" t="t" l="l"/>
            <a:pathLst>
              <a:path h="3347313" w="6505378">
                <a:moveTo>
                  <a:pt x="6505378" y="0"/>
                </a:moveTo>
                <a:lnTo>
                  <a:pt x="0" y="0"/>
                </a:lnTo>
                <a:lnTo>
                  <a:pt x="0" y="3347312"/>
                </a:lnTo>
                <a:lnTo>
                  <a:pt x="6505378" y="3347312"/>
                </a:lnTo>
                <a:lnTo>
                  <a:pt x="65053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41764" y="306697"/>
            <a:ext cx="2030113" cy="553667"/>
          </a:xfrm>
          <a:custGeom>
            <a:avLst/>
            <a:gdLst/>
            <a:ahLst/>
            <a:cxnLst/>
            <a:rect r="r" b="b" t="t" l="l"/>
            <a:pathLst>
              <a:path h="553667" w="2030113">
                <a:moveTo>
                  <a:pt x="0" y="0"/>
                </a:moveTo>
                <a:lnTo>
                  <a:pt x="2030113" y="0"/>
                </a:lnTo>
                <a:lnTo>
                  <a:pt x="2030113" y="553667"/>
                </a:lnTo>
                <a:lnTo>
                  <a:pt x="0" y="55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188791" y="8408957"/>
            <a:ext cx="2030113" cy="553667"/>
          </a:xfrm>
          <a:custGeom>
            <a:avLst/>
            <a:gdLst/>
            <a:ahLst/>
            <a:cxnLst/>
            <a:rect r="r" b="b" t="t" l="l"/>
            <a:pathLst>
              <a:path h="553667" w="2030113">
                <a:moveTo>
                  <a:pt x="2030113" y="0"/>
                </a:moveTo>
                <a:lnTo>
                  <a:pt x="0" y="0"/>
                </a:lnTo>
                <a:lnTo>
                  <a:pt x="0" y="553668"/>
                </a:lnTo>
                <a:lnTo>
                  <a:pt x="2030113" y="553668"/>
                </a:lnTo>
                <a:lnTo>
                  <a:pt x="203011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649319" y="1028700"/>
            <a:ext cx="10379064" cy="5979260"/>
            <a:chOff x="0" y="0"/>
            <a:chExt cx="2318106" cy="13354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18106" cy="1335434"/>
            </a:xfrm>
            <a:custGeom>
              <a:avLst/>
              <a:gdLst/>
              <a:ahLst/>
              <a:cxnLst/>
              <a:rect r="r" b="b" t="t" l="l"/>
              <a:pathLst>
                <a:path h="1335434" w="2318106">
                  <a:moveTo>
                    <a:pt x="0" y="0"/>
                  </a:moveTo>
                  <a:lnTo>
                    <a:pt x="2318106" y="0"/>
                  </a:lnTo>
                  <a:lnTo>
                    <a:pt x="2318106" y="1335434"/>
                  </a:lnTo>
                  <a:lnTo>
                    <a:pt x="0" y="1335434"/>
                  </a:lnTo>
                  <a:close/>
                </a:path>
              </a:pathLst>
            </a:custGeom>
            <a:solidFill>
              <a:srgbClr val="FEF7E4"/>
            </a:solidFill>
            <a:ln w="171450" cap="sq">
              <a:solidFill>
                <a:srgbClr val="BD651D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318106" cy="139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772875" y="1173958"/>
            <a:ext cx="10131952" cy="5688744"/>
          </a:xfrm>
          <a:custGeom>
            <a:avLst/>
            <a:gdLst/>
            <a:ahLst/>
            <a:cxnLst/>
            <a:rect r="r" b="b" t="t" l="l"/>
            <a:pathLst>
              <a:path h="5688744" w="10131952">
                <a:moveTo>
                  <a:pt x="0" y="0"/>
                </a:moveTo>
                <a:lnTo>
                  <a:pt x="10131953" y="0"/>
                </a:lnTo>
                <a:lnTo>
                  <a:pt x="10131953" y="5688744"/>
                </a:lnTo>
                <a:lnTo>
                  <a:pt x="0" y="56887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60911" y="618726"/>
            <a:ext cx="4854116" cy="981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01"/>
              </a:lnSpc>
            </a:pPr>
            <a:r>
              <a:rPr lang="en-US" sz="7527">
                <a:solidFill>
                  <a:srgbClr val="3B435F"/>
                </a:solidFill>
                <a:latin typeface="Poetsen"/>
              </a:rPr>
              <a:t>Bar Graph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56353" y="2711640"/>
            <a:ext cx="6127059" cy="3204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In General</a:t>
            </a:r>
          </a:p>
          <a:p>
            <a:pPr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Van has the </a:t>
            </a:r>
            <a:r>
              <a:rPr lang="en-US" sz="2400" spc="2">
                <a:solidFill>
                  <a:srgbClr val="242D47"/>
                </a:solidFill>
                <a:latin typeface="Poppins Bold"/>
              </a:rPr>
              <a:t>worst </a:t>
            </a:r>
            <a:r>
              <a:rPr lang="en-US" sz="2400" spc="2">
                <a:solidFill>
                  <a:srgbClr val="242D47"/>
                </a:solidFill>
                <a:latin typeface="Poppins"/>
              </a:rPr>
              <a:t>battery efficiency as it consumes 239Wh/km</a:t>
            </a:r>
          </a:p>
          <a:p>
            <a:pPr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Micro is the </a:t>
            </a:r>
            <a:r>
              <a:rPr lang="en-US" sz="2400" spc="2">
                <a:solidFill>
                  <a:srgbClr val="242D47"/>
                </a:solidFill>
                <a:latin typeface="Poppins Bold"/>
              </a:rPr>
              <a:t>most </a:t>
            </a:r>
            <a:r>
              <a:rPr lang="en-US" sz="2400" spc="2">
                <a:solidFill>
                  <a:srgbClr val="242D47"/>
                </a:solidFill>
                <a:latin typeface="Poppins"/>
              </a:rPr>
              <a:t>efficient with 133Wh/km</a:t>
            </a:r>
          </a:p>
          <a:p>
            <a:pPr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The rest are between 185 to 175Wh/km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2527" y="1907478"/>
            <a:ext cx="6590885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2999" spc="2">
                <a:solidFill>
                  <a:srgbClr val="3B435F"/>
                </a:solidFill>
                <a:latin typeface="Poetsen"/>
              </a:rPr>
              <a:t>Growth of the Types of Vehicles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9319" y="8999075"/>
            <a:ext cx="6093928" cy="1196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50"/>
              </a:lnSpc>
            </a:pPr>
            <a:r>
              <a:rPr lang="en-US" sz="2100" spc="2">
                <a:solidFill>
                  <a:srgbClr val="242D47"/>
                </a:solidFill>
                <a:latin typeface="Poppins"/>
              </a:rPr>
              <a:t>Source: </a:t>
            </a:r>
          </a:p>
          <a:p>
            <a:pPr>
              <a:lnSpc>
                <a:spcPts val="3150"/>
              </a:lnSpc>
            </a:pPr>
            <a:r>
              <a:rPr lang="en-US" sz="2100" spc="2" u="sng">
                <a:solidFill>
                  <a:srgbClr val="242D47"/>
                </a:solidFill>
                <a:latin typeface="Poppins"/>
                <a:hlinkClick r:id="rId7" tooltip="https://www.smalltownbikeco.com/blogs/news/environmental-benefits-of-electric-bikes"/>
              </a:rPr>
              <a:t>https://www.smalltownbikeco.com/blogs/news/environmental-benefits-of-electric-bikes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46853" y="6546343"/>
            <a:ext cx="5282233" cy="1375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This shows that Micro Electric Vehicles are the most eco-friendly Electric Vehicle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90032" y="8157065"/>
            <a:ext cx="7581844" cy="91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Bar Graph: </a:t>
            </a:r>
          </a:p>
          <a:p>
            <a:pPr algn="ctr"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To compare the frequency of multiple categories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7464" y="-248237"/>
            <a:ext cx="5587787" cy="2875171"/>
          </a:xfrm>
          <a:custGeom>
            <a:avLst/>
            <a:gdLst/>
            <a:ahLst/>
            <a:cxnLst/>
            <a:rect r="r" b="b" t="t" l="l"/>
            <a:pathLst>
              <a:path h="2875171" w="5587787">
                <a:moveTo>
                  <a:pt x="0" y="0"/>
                </a:moveTo>
                <a:lnTo>
                  <a:pt x="5587787" y="0"/>
                </a:lnTo>
                <a:lnTo>
                  <a:pt x="5587787" y="2875171"/>
                </a:lnTo>
                <a:lnTo>
                  <a:pt x="0" y="2875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911087" y="7618417"/>
            <a:ext cx="6505378" cy="3347313"/>
          </a:xfrm>
          <a:custGeom>
            <a:avLst/>
            <a:gdLst/>
            <a:ahLst/>
            <a:cxnLst/>
            <a:rect r="r" b="b" t="t" l="l"/>
            <a:pathLst>
              <a:path h="3347313" w="6505378">
                <a:moveTo>
                  <a:pt x="6505378" y="0"/>
                </a:moveTo>
                <a:lnTo>
                  <a:pt x="0" y="0"/>
                </a:lnTo>
                <a:lnTo>
                  <a:pt x="0" y="3347312"/>
                </a:lnTo>
                <a:lnTo>
                  <a:pt x="6505378" y="3347312"/>
                </a:lnTo>
                <a:lnTo>
                  <a:pt x="65053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41764" y="306697"/>
            <a:ext cx="2030113" cy="553667"/>
          </a:xfrm>
          <a:custGeom>
            <a:avLst/>
            <a:gdLst/>
            <a:ahLst/>
            <a:cxnLst/>
            <a:rect r="r" b="b" t="t" l="l"/>
            <a:pathLst>
              <a:path h="553667" w="2030113">
                <a:moveTo>
                  <a:pt x="0" y="0"/>
                </a:moveTo>
                <a:lnTo>
                  <a:pt x="2030113" y="0"/>
                </a:lnTo>
                <a:lnTo>
                  <a:pt x="2030113" y="553667"/>
                </a:lnTo>
                <a:lnTo>
                  <a:pt x="0" y="55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269202" y="9258300"/>
            <a:ext cx="2030113" cy="553667"/>
          </a:xfrm>
          <a:custGeom>
            <a:avLst/>
            <a:gdLst/>
            <a:ahLst/>
            <a:cxnLst/>
            <a:rect r="r" b="b" t="t" l="l"/>
            <a:pathLst>
              <a:path h="553667" w="2030113">
                <a:moveTo>
                  <a:pt x="2030113" y="0"/>
                </a:moveTo>
                <a:lnTo>
                  <a:pt x="0" y="0"/>
                </a:lnTo>
                <a:lnTo>
                  <a:pt x="0" y="553667"/>
                </a:lnTo>
                <a:lnTo>
                  <a:pt x="2030113" y="553667"/>
                </a:lnTo>
                <a:lnTo>
                  <a:pt x="203011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697509" y="1028700"/>
            <a:ext cx="10312577" cy="5437368"/>
            <a:chOff x="0" y="0"/>
            <a:chExt cx="2321835" cy="12242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21835" cy="1224202"/>
            </a:xfrm>
            <a:custGeom>
              <a:avLst/>
              <a:gdLst/>
              <a:ahLst/>
              <a:cxnLst/>
              <a:rect r="r" b="b" t="t" l="l"/>
              <a:pathLst>
                <a:path h="1224202" w="2321835">
                  <a:moveTo>
                    <a:pt x="0" y="0"/>
                  </a:moveTo>
                  <a:lnTo>
                    <a:pt x="2321835" y="0"/>
                  </a:lnTo>
                  <a:lnTo>
                    <a:pt x="2321835" y="1224202"/>
                  </a:lnTo>
                  <a:lnTo>
                    <a:pt x="0" y="1224202"/>
                  </a:lnTo>
                  <a:close/>
                </a:path>
              </a:pathLst>
            </a:custGeom>
            <a:solidFill>
              <a:srgbClr val="FEF7E4"/>
            </a:solidFill>
            <a:ln w="171450" cap="sq">
              <a:solidFill>
                <a:srgbClr val="BD651D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321835" cy="12813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892036" y="1189349"/>
            <a:ext cx="9923525" cy="5108440"/>
          </a:xfrm>
          <a:custGeom>
            <a:avLst/>
            <a:gdLst/>
            <a:ahLst/>
            <a:cxnLst/>
            <a:rect r="r" b="b" t="t" l="l"/>
            <a:pathLst>
              <a:path h="5108440" w="9923525">
                <a:moveTo>
                  <a:pt x="0" y="0"/>
                </a:moveTo>
                <a:lnTo>
                  <a:pt x="9923524" y="0"/>
                </a:lnTo>
                <a:lnTo>
                  <a:pt x="9923524" y="5108440"/>
                </a:lnTo>
                <a:lnTo>
                  <a:pt x="0" y="51084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60911" y="618726"/>
            <a:ext cx="4854116" cy="981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01"/>
              </a:lnSpc>
            </a:pPr>
            <a:r>
              <a:rPr lang="en-US" sz="7527">
                <a:solidFill>
                  <a:srgbClr val="3B435F"/>
                </a:solidFill>
                <a:latin typeface="Poetsen"/>
              </a:rPr>
              <a:t>Pie Chart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56353" y="2711640"/>
            <a:ext cx="6127059" cy="3661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Overall,</a:t>
            </a:r>
          </a:p>
          <a:p>
            <a:pPr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Non-EV</a:t>
            </a:r>
          </a:p>
          <a:p>
            <a:pPr marL="1036320" indent="-345440" lvl="2">
              <a:lnSpc>
                <a:spcPts val="3600"/>
              </a:lnSpc>
              <a:buFont typeface="Arial"/>
              <a:buChar char="⚬"/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Micro Vehicles at almost 50% </a:t>
            </a:r>
          </a:p>
          <a:p>
            <a:pPr marL="1036320" indent="-345440" lvl="2">
              <a:lnSpc>
                <a:spcPts val="3600"/>
              </a:lnSpc>
              <a:buFont typeface="Arial"/>
              <a:buChar char="⚬"/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Van being the lowest</a:t>
            </a:r>
          </a:p>
          <a:p>
            <a:pPr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EV</a:t>
            </a:r>
          </a:p>
          <a:p>
            <a:pPr marL="1036320" indent="-345440" lvl="2">
              <a:lnSpc>
                <a:spcPts val="3600"/>
              </a:lnSpc>
              <a:buFont typeface="Arial"/>
              <a:buChar char="⚬"/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Micro Vehicles are now the lowest</a:t>
            </a:r>
          </a:p>
          <a:p>
            <a:pPr marL="1036320" indent="-345440" lvl="2">
              <a:lnSpc>
                <a:spcPts val="3600"/>
              </a:lnSpc>
              <a:buFont typeface="Arial"/>
              <a:buChar char="⚬"/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Hatchback is the highest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2527" y="1907478"/>
            <a:ext cx="6590885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2999" spc="2">
                <a:solidFill>
                  <a:srgbClr val="3B435F"/>
                </a:solidFill>
                <a:latin typeface="Poetsen"/>
              </a:rPr>
              <a:t>Growth of the Types of Vehicles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46853" y="6853181"/>
            <a:ext cx="5729493" cy="1375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Although Micro Vehicles has the most efficient batteries, it is still the lowest portion of the EVs produced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89051" y="6723243"/>
            <a:ext cx="5729493" cy="1375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The Van also takes up over 9% of the overall EVs produced which is bad for the environment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463097" y="8785343"/>
            <a:ext cx="8797968" cy="91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Pie Chart: </a:t>
            </a:r>
          </a:p>
          <a:p>
            <a:pPr algn="ctr">
              <a:lnSpc>
                <a:spcPts val="3600"/>
              </a:lnSpc>
            </a:pPr>
            <a:r>
              <a:rPr lang="en-US" sz="2400" spc="2">
                <a:solidFill>
                  <a:srgbClr val="242D47"/>
                </a:solidFill>
                <a:latin typeface="Poppins"/>
              </a:rPr>
              <a:t>To show percentage population of the Type of Vehicles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72320" y="9279409"/>
            <a:ext cx="20429652" cy="1749036"/>
            <a:chOff x="0" y="0"/>
            <a:chExt cx="27239536" cy="23320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93284" cy="2332049"/>
            </a:xfrm>
            <a:custGeom>
              <a:avLst/>
              <a:gdLst/>
              <a:ahLst/>
              <a:cxnLst/>
              <a:rect r="r" b="b" t="t" l="l"/>
              <a:pathLst>
                <a:path h="2332049" w="13693284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546252" y="0"/>
              <a:ext cx="13693284" cy="2332049"/>
            </a:xfrm>
            <a:custGeom>
              <a:avLst/>
              <a:gdLst/>
              <a:ahLst/>
              <a:cxnLst/>
              <a:rect r="r" b="b" t="t" l="l"/>
              <a:pathLst>
                <a:path h="2332049" w="13693284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271889" y="-1153638"/>
            <a:ext cx="5200640" cy="2675966"/>
          </a:xfrm>
          <a:custGeom>
            <a:avLst/>
            <a:gdLst/>
            <a:ahLst/>
            <a:cxnLst/>
            <a:rect r="r" b="b" t="t" l="l"/>
            <a:pathLst>
              <a:path h="2675966" w="5200640">
                <a:moveTo>
                  <a:pt x="0" y="0"/>
                </a:moveTo>
                <a:lnTo>
                  <a:pt x="5200640" y="0"/>
                </a:lnTo>
                <a:lnTo>
                  <a:pt x="5200640" y="2675966"/>
                </a:lnTo>
                <a:lnTo>
                  <a:pt x="0" y="26759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0234663" y="1358281"/>
            <a:ext cx="15629295" cy="8581904"/>
          </a:xfrm>
          <a:custGeom>
            <a:avLst/>
            <a:gdLst/>
            <a:ahLst/>
            <a:cxnLst/>
            <a:rect r="r" b="b" t="t" l="l"/>
            <a:pathLst>
              <a:path h="8581904" w="15629295">
                <a:moveTo>
                  <a:pt x="0" y="0"/>
                </a:moveTo>
                <a:lnTo>
                  <a:pt x="15629294" y="0"/>
                </a:lnTo>
                <a:lnTo>
                  <a:pt x="15629294" y="8581904"/>
                </a:lnTo>
                <a:lnTo>
                  <a:pt x="0" y="85819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10800000">
            <a:off x="7861802" y="-380448"/>
            <a:ext cx="12854885" cy="1876969"/>
            <a:chOff x="0" y="0"/>
            <a:chExt cx="2783330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83330" cy="406400"/>
            </a:xfrm>
            <a:custGeom>
              <a:avLst/>
              <a:gdLst/>
              <a:ahLst/>
              <a:cxnLst/>
              <a:rect r="r" b="b" t="t" l="l"/>
              <a:pathLst>
                <a:path h="406400" w="2783330">
                  <a:moveTo>
                    <a:pt x="0" y="0"/>
                  </a:moveTo>
                  <a:lnTo>
                    <a:pt x="2580130" y="0"/>
                  </a:lnTo>
                  <a:lnTo>
                    <a:pt x="2783330" y="203200"/>
                  </a:lnTo>
                  <a:lnTo>
                    <a:pt x="258013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77800" y="-57150"/>
              <a:ext cx="252933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8587362" y="202112"/>
            <a:ext cx="8185966" cy="1079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19"/>
              </a:lnSpc>
            </a:pPr>
            <a:r>
              <a:rPr lang="en-US" sz="8267">
                <a:solidFill>
                  <a:srgbClr val="3B435F"/>
                </a:solidFill>
                <a:latin typeface="Poetsen"/>
              </a:rPr>
              <a:t>Conclusion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2998235" y="283767"/>
            <a:ext cx="2731420" cy="744933"/>
          </a:xfrm>
          <a:custGeom>
            <a:avLst/>
            <a:gdLst/>
            <a:ahLst/>
            <a:cxnLst/>
            <a:rect r="r" b="b" t="t" l="l"/>
            <a:pathLst>
              <a:path h="744933" w="2731420">
                <a:moveTo>
                  <a:pt x="0" y="0"/>
                </a:moveTo>
                <a:lnTo>
                  <a:pt x="2731420" y="0"/>
                </a:lnTo>
                <a:lnTo>
                  <a:pt x="2731420" y="744933"/>
                </a:lnTo>
                <a:lnTo>
                  <a:pt x="0" y="7449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835070" y="1879634"/>
            <a:ext cx="1681460" cy="1437856"/>
          </a:xfrm>
          <a:custGeom>
            <a:avLst/>
            <a:gdLst/>
            <a:ahLst/>
            <a:cxnLst/>
            <a:rect r="r" b="b" t="t" l="l"/>
            <a:pathLst>
              <a:path h="1437856" w="1681460">
                <a:moveTo>
                  <a:pt x="0" y="0"/>
                </a:moveTo>
                <a:lnTo>
                  <a:pt x="1681459" y="0"/>
                </a:lnTo>
                <a:lnTo>
                  <a:pt x="1681459" y="1437856"/>
                </a:lnTo>
                <a:lnTo>
                  <a:pt x="0" y="143785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w="38100" cap="sq">
            <a:solidFill>
              <a:srgbClr val="F5BA53"/>
            </a:solidFill>
            <a:prstDash val="sysDot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7731045" y="1879634"/>
            <a:ext cx="1982747" cy="1437856"/>
          </a:xfrm>
          <a:custGeom>
            <a:avLst/>
            <a:gdLst/>
            <a:ahLst/>
            <a:cxnLst/>
            <a:rect r="r" b="b" t="t" l="l"/>
            <a:pathLst>
              <a:path h="1437856" w="1982747">
                <a:moveTo>
                  <a:pt x="0" y="0"/>
                </a:moveTo>
                <a:lnTo>
                  <a:pt x="1982747" y="0"/>
                </a:lnTo>
                <a:lnTo>
                  <a:pt x="1982747" y="1437856"/>
                </a:lnTo>
                <a:lnTo>
                  <a:pt x="0" y="143785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  <a:ln w="38100" cap="sq">
            <a:solidFill>
              <a:srgbClr val="EEB74E"/>
            </a:solidFill>
            <a:prstDash val="sysDot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3679460" y="1879634"/>
            <a:ext cx="2391346" cy="1350901"/>
          </a:xfrm>
          <a:custGeom>
            <a:avLst/>
            <a:gdLst/>
            <a:ahLst/>
            <a:cxnLst/>
            <a:rect r="r" b="b" t="t" l="l"/>
            <a:pathLst>
              <a:path h="1350901" w="2391346">
                <a:moveTo>
                  <a:pt x="0" y="0"/>
                </a:moveTo>
                <a:lnTo>
                  <a:pt x="2391346" y="0"/>
                </a:lnTo>
                <a:lnTo>
                  <a:pt x="2391346" y="1350900"/>
                </a:lnTo>
                <a:lnTo>
                  <a:pt x="0" y="135090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  <a:ln w="38100" cap="sq">
            <a:solidFill>
              <a:srgbClr val="EEB74E"/>
            </a:solidFill>
            <a:prstDash val="sysDot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6402137" y="6145787"/>
            <a:ext cx="2657816" cy="1349228"/>
          </a:xfrm>
          <a:custGeom>
            <a:avLst/>
            <a:gdLst/>
            <a:ahLst/>
            <a:cxnLst/>
            <a:rect r="r" b="b" t="t" l="l"/>
            <a:pathLst>
              <a:path h="1349228" w="2657816">
                <a:moveTo>
                  <a:pt x="0" y="0"/>
                </a:moveTo>
                <a:lnTo>
                  <a:pt x="2657816" y="0"/>
                </a:lnTo>
                <a:lnTo>
                  <a:pt x="2657816" y="1349228"/>
                </a:lnTo>
                <a:lnTo>
                  <a:pt x="0" y="134922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  <a:ln w="38100" cap="sq">
            <a:solidFill>
              <a:srgbClr val="EEB74E"/>
            </a:solidFill>
            <a:prstDash val="sysDot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4097611" y="6145787"/>
            <a:ext cx="1826022" cy="1349228"/>
          </a:xfrm>
          <a:custGeom>
            <a:avLst/>
            <a:gdLst/>
            <a:ahLst/>
            <a:cxnLst/>
            <a:rect r="r" b="b" t="t" l="l"/>
            <a:pathLst>
              <a:path h="1349228" w="1826022">
                <a:moveTo>
                  <a:pt x="0" y="0"/>
                </a:moveTo>
                <a:lnTo>
                  <a:pt x="1826022" y="0"/>
                </a:lnTo>
                <a:lnTo>
                  <a:pt x="1826022" y="1349228"/>
                </a:lnTo>
                <a:lnTo>
                  <a:pt x="0" y="134922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  <a:ln w="38100" cap="sq">
            <a:solidFill>
              <a:srgbClr val="EEB74E"/>
            </a:solidFill>
            <a:prstDash val="sysDot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0536670" y="4080468"/>
            <a:ext cx="1958948" cy="1442003"/>
          </a:xfrm>
          <a:custGeom>
            <a:avLst/>
            <a:gdLst/>
            <a:ahLst/>
            <a:cxnLst/>
            <a:rect r="r" b="b" t="t" l="l"/>
            <a:pathLst>
              <a:path h="1442003" w="1958948">
                <a:moveTo>
                  <a:pt x="0" y="0"/>
                </a:moveTo>
                <a:lnTo>
                  <a:pt x="1958948" y="0"/>
                </a:lnTo>
                <a:lnTo>
                  <a:pt x="1958948" y="1442003"/>
                </a:lnTo>
                <a:lnTo>
                  <a:pt x="0" y="144200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  <a:ln w="38100" cap="sq">
            <a:solidFill>
              <a:srgbClr val="EEB74E"/>
            </a:solidFill>
            <a:prstDash val="sysDot"/>
            <a:miter/>
          </a:ln>
        </p:spPr>
      </p:sp>
      <p:sp>
        <p:nvSpPr>
          <p:cNvPr name="TextBox 18" id="18"/>
          <p:cNvSpPr txBox="true"/>
          <p:nvPr/>
        </p:nvSpPr>
        <p:spPr>
          <a:xfrm rot="0">
            <a:off x="5739370" y="3430437"/>
            <a:ext cx="3943740" cy="1509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5"/>
              </a:lnSpc>
            </a:pPr>
            <a:r>
              <a:rPr lang="en-US" sz="2650" spc="2">
                <a:solidFill>
                  <a:srgbClr val="242D47"/>
                </a:solidFill>
                <a:latin typeface="Poppins"/>
              </a:rPr>
              <a:t>Line Graphs </a:t>
            </a:r>
          </a:p>
          <a:p>
            <a:pPr algn="ctr">
              <a:lnSpc>
                <a:spcPts val="3975"/>
              </a:lnSpc>
            </a:pPr>
            <a:r>
              <a:rPr lang="en-US" sz="2650" spc="2">
                <a:solidFill>
                  <a:srgbClr val="242D47"/>
                </a:solidFill>
                <a:latin typeface="Poppins"/>
              </a:rPr>
              <a:t>Manufacturing of EVs are Costly.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509948" y="3357570"/>
            <a:ext cx="5001349" cy="1581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7"/>
              </a:lnSpc>
            </a:pPr>
            <a:r>
              <a:rPr lang="en-US" sz="2751" spc="2">
                <a:solidFill>
                  <a:srgbClr val="242D47"/>
                </a:solidFill>
                <a:latin typeface="Poppins"/>
              </a:rPr>
              <a:t>Bar Graph</a:t>
            </a:r>
          </a:p>
          <a:p>
            <a:pPr algn="ctr">
              <a:lnSpc>
                <a:spcPts val="4127"/>
              </a:lnSpc>
            </a:pPr>
            <a:r>
              <a:rPr lang="en-US" sz="2751" spc="2">
                <a:solidFill>
                  <a:srgbClr val="242D47"/>
                </a:solidFill>
                <a:latin typeface="Poppins"/>
              </a:rPr>
              <a:t>Most efficient batteries Micro Vehicles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949508" y="7568525"/>
            <a:ext cx="3523464" cy="1509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6"/>
              </a:lnSpc>
            </a:pPr>
            <a:r>
              <a:rPr lang="en-US" sz="2650" spc="2">
                <a:solidFill>
                  <a:srgbClr val="242D47"/>
                </a:solidFill>
                <a:latin typeface="Poppins"/>
              </a:rPr>
              <a:t>Pie Chart</a:t>
            </a:r>
          </a:p>
          <a:p>
            <a:pPr algn="ctr">
              <a:lnSpc>
                <a:spcPts val="3976"/>
              </a:lnSpc>
            </a:pPr>
            <a:r>
              <a:rPr lang="en-US" sz="2650" spc="2">
                <a:solidFill>
                  <a:srgbClr val="242D47"/>
                </a:solidFill>
                <a:latin typeface="Poppins"/>
              </a:rPr>
              <a:t>There are too little Micro Vehicles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868647" y="7568525"/>
            <a:ext cx="4283949" cy="1507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2"/>
              </a:lnSpc>
            </a:pPr>
            <a:r>
              <a:rPr lang="en-US" sz="2648" spc="2">
                <a:solidFill>
                  <a:srgbClr val="242D47"/>
                </a:solidFill>
                <a:latin typeface="Poppins"/>
              </a:rPr>
              <a:t>Boxplot</a:t>
            </a:r>
          </a:p>
          <a:p>
            <a:pPr algn="ctr">
              <a:lnSpc>
                <a:spcPts val="3972"/>
              </a:lnSpc>
            </a:pPr>
            <a:r>
              <a:rPr lang="en-US" sz="2648" spc="2">
                <a:solidFill>
                  <a:srgbClr val="242D47"/>
                </a:solidFill>
                <a:latin typeface="Poppins"/>
              </a:rPr>
              <a:t>Electric Vehicles are an Investment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702915" y="5709786"/>
            <a:ext cx="3626458" cy="150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3"/>
              </a:lnSpc>
            </a:pPr>
            <a:r>
              <a:rPr lang="en-US" sz="2648" spc="2">
                <a:solidFill>
                  <a:srgbClr val="242D47"/>
                </a:solidFill>
                <a:latin typeface="Poppins"/>
              </a:rPr>
              <a:t>Scatter Plot</a:t>
            </a:r>
          </a:p>
          <a:p>
            <a:pPr algn="ctr">
              <a:lnSpc>
                <a:spcPts val="3973"/>
              </a:lnSpc>
            </a:pPr>
            <a:r>
              <a:rPr lang="en-US" sz="2648" spc="2">
                <a:solidFill>
                  <a:srgbClr val="242D47"/>
                </a:solidFill>
                <a:latin typeface="Poppins"/>
              </a:rPr>
              <a:t>Powerful Engines Emit More CO2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59724" y="-263178"/>
            <a:ext cx="4382593" cy="2860638"/>
          </a:xfrm>
          <a:custGeom>
            <a:avLst/>
            <a:gdLst/>
            <a:ahLst/>
            <a:cxnLst/>
            <a:rect r="r" b="b" t="t" l="l"/>
            <a:pathLst>
              <a:path h="2860638" w="4382593">
                <a:moveTo>
                  <a:pt x="0" y="0"/>
                </a:moveTo>
                <a:lnTo>
                  <a:pt x="4382593" y="0"/>
                </a:lnTo>
                <a:lnTo>
                  <a:pt x="4382593" y="2860637"/>
                </a:lnTo>
                <a:lnTo>
                  <a:pt x="0" y="2860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09291" y="536491"/>
            <a:ext cx="2312381" cy="630649"/>
          </a:xfrm>
          <a:custGeom>
            <a:avLst/>
            <a:gdLst/>
            <a:ahLst/>
            <a:cxnLst/>
            <a:rect r="r" b="b" t="t" l="l"/>
            <a:pathLst>
              <a:path h="630649" w="2312381">
                <a:moveTo>
                  <a:pt x="0" y="0"/>
                </a:moveTo>
                <a:lnTo>
                  <a:pt x="2312381" y="0"/>
                </a:lnTo>
                <a:lnTo>
                  <a:pt x="2312381" y="630649"/>
                </a:lnTo>
                <a:lnTo>
                  <a:pt x="0" y="6306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070826" y="8905716"/>
            <a:ext cx="20429652" cy="1749036"/>
            <a:chOff x="0" y="0"/>
            <a:chExt cx="27239536" cy="23320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693284" cy="2332049"/>
            </a:xfrm>
            <a:custGeom>
              <a:avLst/>
              <a:gdLst/>
              <a:ahLst/>
              <a:cxnLst/>
              <a:rect r="r" b="b" t="t" l="l"/>
              <a:pathLst>
                <a:path h="2332049" w="13693284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895" t="-18663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546252" y="0"/>
              <a:ext cx="13693284" cy="2332049"/>
            </a:xfrm>
            <a:custGeom>
              <a:avLst/>
              <a:gdLst/>
              <a:ahLst/>
              <a:cxnLst/>
              <a:rect r="r" b="b" t="t" l="l"/>
              <a:pathLst>
                <a:path h="2332049" w="13693284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895" t="-18663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true" flipV="false" rot="0">
            <a:off x="-1410120" y="1337985"/>
            <a:ext cx="8415996" cy="8717134"/>
          </a:xfrm>
          <a:custGeom>
            <a:avLst/>
            <a:gdLst/>
            <a:ahLst/>
            <a:cxnLst/>
            <a:rect r="r" b="b" t="t" l="l"/>
            <a:pathLst>
              <a:path h="8717134" w="8415996">
                <a:moveTo>
                  <a:pt x="8415996" y="0"/>
                </a:moveTo>
                <a:lnTo>
                  <a:pt x="0" y="0"/>
                </a:lnTo>
                <a:lnTo>
                  <a:pt x="0" y="8717134"/>
                </a:lnTo>
                <a:lnTo>
                  <a:pt x="8415996" y="8717134"/>
                </a:lnTo>
                <a:lnTo>
                  <a:pt x="841599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10800000">
            <a:off x="5768444" y="399500"/>
            <a:ext cx="14240705" cy="1876969"/>
            <a:chOff x="0" y="0"/>
            <a:chExt cx="3083387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83387" cy="406400"/>
            </a:xfrm>
            <a:custGeom>
              <a:avLst/>
              <a:gdLst/>
              <a:ahLst/>
              <a:cxnLst/>
              <a:rect r="r" b="b" t="t" l="l"/>
              <a:pathLst>
                <a:path h="406400" w="3083387">
                  <a:moveTo>
                    <a:pt x="0" y="0"/>
                  </a:moveTo>
                  <a:lnTo>
                    <a:pt x="2880187" y="0"/>
                  </a:lnTo>
                  <a:lnTo>
                    <a:pt x="3083387" y="203200"/>
                  </a:lnTo>
                  <a:lnTo>
                    <a:pt x="288018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77800" y="-57150"/>
              <a:ext cx="2829387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005876" y="883863"/>
            <a:ext cx="10838137" cy="1079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19"/>
              </a:lnSpc>
            </a:pPr>
            <a:r>
              <a:rPr lang="en-US" sz="8267">
                <a:solidFill>
                  <a:srgbClr val="3B435F"/>
                </a:solidFill>
                <a:latin typeface="Poetsen"/>
              </a:rPr>
              <a:t>Pitch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7128770" y="2760674"/>
            <a:ext cx="796671" cy="79667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Poetsen"/>
                </a:rPr>
                <a:t>1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8262344" y="2617799"/>
            <a:ext cx="9458776" cy="877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67"/>
              </a:lnSpc>
            </a:pPr>
            <a:r>
              <a:rPr lang="en-US" sz="4833">
                <a:solidFill>
                  <a:srgbClr val="3B435F"/>
                </a:solidFill>
                <a:latin typeface="Poppins Semi-Bold"/>
              </a:rPr>
              <a:t>Have a Discount For Micro EVs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262344" y="3551801"/>
            <a:ext cx="7871580" cy="1073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31"/>
              </a:lnSpc>
            </a:pPr>
            <a:r>
              <a:rPr lang="en-US" sz="2820" spc="2">
                <a:solidFill>
                  <a:srgbClr val="242D47"/>
                </a:solidFill>
                <a:latin typeface="Poppins"/>
              </a:rPr>
              <a:t>To </a:t>
            </a:r>
            <a:r>
              <a:rPr lang="en-US" sz="2820" spc="2">
                <a:solidFill>
                  <a:srgbClr val="242D47"/>
                </a:solidFill>
                <a:latin typeface="Poppins Bold"/>
              </a:rPr>
              <a:t>encourage </a:t>
            </a:r>
            <a:r>
              <a:rPr lang="en-US" sz="2820" spc="2">
                <a:solidFill>
                  <a:srgbClr val="242D47"/>
                </a:solidFill>
                <a:latin typeface="Poppins"/>
              </a:rPr>
              <a:t>the purchase of the most eco-friendly vehicle instead of others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7128770" y="5425532"/>
            <a:ext cx="796671" cy="79667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Poetsen"/>
                </a:rPr>
                <a:t>2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8262344" y="5282657"/>
            <a:ext cx="9758956" cy="877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67"/>
              </a:lnSpc>
            </a:pPr>
            <a:r>
              <a:rPr lang="en-US" sz="4833">
                <a:solidFill>
                  <a:srgbClr val="3B435F"/>
                </a:solidFill>
                <a:latin typeface="Poppins Semi-Bold"/>
              </a:rPr>
              <a:t>More Funds into EV Technology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262344" y="6217153"/>
            <a:ext cx="7871580" cy="1607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31"/>
              </a:lnSpc>
            </a:pPr>
            <a:r>
              <a:rPr lang="en-US" sz="2820" spc="2">
                <a:solidFill>
                  <a:srgbClr val="242D47"/>
                </a:solidFill>
                <a:latin typeface="Poppins"/>
              </a:rPr>
              <a:t>To have a future with EVs running on </a:t>
            </a:r>
            <a:r>
              <a:rPr lang="en-US" sz="2820" spc="2">
                <a:solidFill>
                  <a:srgbClr val="242D47"/>
                </a:solidFill>
                <a:latin typeface="Poppins Bold"/>
              </a:rPr>
              <a:t>Constant </a:t>
            </a:r>
            <a:r>
              <a:rPr lang="en-US" sz="2820" spc="2">
                <a:solidFill>
                  <a:srgbClr val="242D47"/>
                </a:solidFill>
                <a:latin typeface="Poppins"/>
              </a:rPr>
              <a:t>clean energy. Such as Solar Energy or Regenerative Braking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58186" y="368779"/>
            <a:ext cx="5200640" cy="2675966"/>
          </a:xfrm>
          <a:custGeom>
            <a:avLst/>
            <a:gdLst/>
            <a:ahLst/>
            <a:cxnLst/>
            <a:rect r="r" b="b" t="t" l="l"/>
            <a:pathLst>
              <a:path h="2675966" w="5200640">
                <a:moveTo>
                  <a:pt x="0" y="0"/>
                </a:moveTo>
                <a:lnTo>
                  <a:pt x="5200640" y="0"/>
                </a:lnTo>
                <a:lnTo>
                  <a:pt x="5200640" y="2675966"/>
                </a:lnTo>
                <a:lnTo>
                  <a:pt x="0" y="2675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16521" y="1312834"/>
            <a:ext cx="2256049" cy="615286"/>
          </a:xfrm>
          <a:custGeom>
            <a:avLst/>
            <a:gdLst/>
            <a:ahLst/>
            <a:cxnLst/>
            <a:rect r="r" b="b" t="t" l="l"/>
            <a:pathLst>
              <a:path h="615286" w="2256049">
                <a:moveTo>
                  <a:pt x="0" y="0"/>
                </a:moveTo>
                <a:lnTo>
                  <a:pt x="2256049" y="0"/>
                </a:lnTo>
                <a:lnTo>
                  <a:pt x="2256049" y="615286"/>
                </a:lnTo>
                <a:lnTo>
                  <a:pt x="0" y="615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310329" y="851816"/>
            <a:ext cx="14262959" cy="1876969"/>
            <a:chOff x="0" y="0"/>
            <a:chExt cx="3088205" cy="406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88205" cy="406400"/>
            </a:xfrm>
            <a:custGeom>
              <a:avLst/>
              <a:gdLst/>
              <a:ahLst/>
              <a:cxnLst/>
              <a:rect r="r" b="b" t="t" l="l"/>
              <a:pathLst>
                <a:path h="406400" w="3088205">
                  <a:moveTo>
                    <a:pt x="0" y="0"/>
                  </a:moveTo>
                  <a:lnTo>
                    <a:pt x="2885005" y="0"/>
                  </a:lnTo>
                  <a:lnTo>
                    <a:pt x="3088205" y="203200"/>
                  </a:lnTo>
                  <a:lnTo>
                    <a:pt x="2885005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77800" y="-57150"/>
              <a:ext cx="2834205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448000" y="1336179"/>
            <a:ext cx="10117939" cy="1079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19"/>
              </a:lnSpc>
            </a:pPr>
            <a:r>
              <a:rPr lang="en-US" sz="8267">
                <a:solidFill>
                  <a:srgbClr val="3B435F"/>
                </a:solidFill>
                <a:latin typeface="Poetsen"/>
              </a:rPr>
              <a:t>Table of Contents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-3389332" y="8347678"/>
            <a:ext cx="22632673" cy="1937643"/>
            <a:chOff x="0" y="0"/>
            <a:chExt cx="30176898" cy="25835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169893" cy="2583524"/>
            </a:xfrm>
            <a:custGeom>
              <a:avLst/>
              <a:gdLst/>
              <a:ahLst/>
              <a:cxnLst/>
              <a:rect r="r" b="b" t="t" l="l"/>
              <a:pathLst>
                <a:path h="2583524" w="15169893">
                  <a:moveTo>
                    <a:pt x="0" y="0"/>
                  </a:moveTo>
                  <a:lnTo>
                    <a:pt x="15169893" y="0"/>
                  </a:lnTo>
                  <a:lnTo>
                    <a:pt x="15169893" y="2583524"/>
                  </a:lnTo>
                  <a:lnTo>
                    <a:pt x="0" y="2583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895" t="-18663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5007005" y="0"/>
              <a:ext cx="15169893" cy="2583524"/>
            </a:xfrm>
            <a:custGeom>
              <a:avLst/>
              <a:gdLst/>
              <a:ahLst/>
              <a:cxnLst/>
              <a:rect r="r" b="b" t="t" l="l"/>
              <a:pathLst>
                <a:path h="2583524" w="15169893">
                  <a:moveTo>
                    <a:pt x="0" y="0"/>
                  </a:moveTo>
                  <a:lnTo>
                    <a:pt x="15169893" y="0"/>
                  </a:lnTo>
                  <a:lnTo>
                    <a:pt x="15169893" y="2583524"/>
                  </a:lnTo>
                  <a:lnTo>
                    <a:pt x="0" y="2583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895" t="-18663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-1742577" y="1312834"/>
            <a:ext cx="4467760" cy="8744725"/>
          </a:xfrm>
          <a:custGeom>
            <a:avLst/>
            <a:gdLst/>
            <a:ahLst/>
            <a:cxnLst/>
            <a:rect r="r" b="b" t="t" l="l"/>
            <a:pathLst>
              <a:path h="8744725" w="4467760">
                <a:moveTo>
                  <a:pt x="0" y="0"/>
                </a:moveTo>
                <a:lnTo>
                  <a:pt x="4467760" y="0"/>
                </a:lnTo>
                <a:lnTo>
                  <a:pt x="4467760" y="8744725"/>
                </a:lnTo>
                <a:lnTo>
                  <a:pt x="0" y="8744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507823" y="3870165"/>
            <a:ext cx="3137709" cy="5910069"/>
          </a:xfrm>
          <a:custGeom>
            <a:avLst/>
            <a:gdLst/>
            <a:ahLst/>
            <a:cxnLst/>
            <a:rect r="r" b="b" t="t" l="l"/>
            <a:pathLst>
              <a:path h="5910069" w="3137709">
                <a:moveTo>
                  <a:pt x="0" y="0"/>
                </a:moveTo>
                <a:lnTo>
                  <a:pt x="3137709" y="0"/>
                </a:lnTo>
                <a:lnTo>
                  <a:pt x="3137709" y="5910069"/>
                </a:lnTo>
                <a:lnTo>
                  <a:pt x="0" y="59100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>
            <a:off x="5983248" y="5163623"/>
            <a:ext cx="7348842" cy="11763"/>
          </a:xfrm>
          <a:prstGeom prst="line">
            <a:avLst/>
          </a:prstGeom>
          <a:ln cap="flat" w="123825">
            <a:solidFill>
              <a:srgbClr val="FFBEA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3396331" y="3870165"/>
            <a:ext cx="2586917" cy="2586917"/>
          </a:xfrm>
          <a:custGeom>
            <a:avLst/>
            <a:gdLst/>
            <a:ahLst/>
            <a:cxnLst/>
            <a:rect r="r" b="b" t="t" l="l"/>
            <a:pathLst>
              <a:path h="2586917" w="2586917">
                <a:moveTo>
                  <a:pt x="0" y="0"/>
                </a:moveTo>
                <a:lnTo>
                  <a:pt x="2586917" y="0"/>
                </a:lnTo>
                <a:lnTo>
                  <a:pt x="2586917" y="2586917"/>
                </a:lnTo>
                <a:lnTo>
                  <a:pt x="0" y="258691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520844" y="4784290"/>
            <a:ext cx="2314365" cy="83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1"/>
              </a:lnSpc>
            </a:pPr>
            <a:r>
              <a:rPr lang="en-US" sz="3300">
                <a:solidFill>
                  <a:srgbClr val="FFF8ED"/>
                </a:solidFill>
                <a:latin typeface="Poetsen"/>
              </a:rPr>
              <a:t>Problem Statement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7774735" y="3870165"/>
            <a:ext cx="2610444" cy="2610444"/>
          </a:xfrm>
          <a:custGeom>
            <a:avLst/>
            <a:gdLst/>
            <a:ahLst/>
            <a:cxnLst/>
            <a:rect r="r" b="b" t="t" l="l"/>
            <a:pathLst>
              <a:path h="2610444" w="2610444">
                <a:moveTo>
                  <a:pt x="0" y="0"/>
                </a:moveTo>
                <a:lnTo>
                  <a:pt x="2610444" y="0"/>
                </a:lnTo>
                <a:lnTo>
                  <a:pt x="2610444" y="2610444"/>
                </a:lnTo>
                <a:lnTo>
                  <a:pt x="0" y="26104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874516" y="4752403"/>
            <a:ext cx="2390929" cy="83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1"/>
              </a:lnSpc>
            </a:pPr>
            <a:r>
              <a:rPr lang="en-US" sz="3300">
                <a:solidFill>
                  <a:srgbClr val="FFF8ED"/>
                </a:solidFill>
                <a:latin typeface="Poetsen"/>
              </a:rPr>
              <a:t>Dataset Analysis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2304752" y="3870165"/>
            <a:ext cx="2586917" cy="2586917"/>
          </a:xfrm>
          <a:custGeom>
            <a:avLst/>
            <a:gdLst/>
            <a:ahLst/>
            <a:cxnLst/>
            <a:rect r="r" b="b" t="t" l="l"/>
            <a:pathLst>
              <a:path h="2586917" w="2586917">
                <a:moveTo>
                  <a:pt x="0" y="0"/>
                </a:moveTo>
                <a:lnTo>
                  <a:pt x="2586917" y="0"/>
                </a:lnTo>
                <a:lnTo>
                  <a:pt x="2586917" y="2586917"/>
                </a:lnTo>
                <a:lnTo>
                  <a:pt x="0" y="258691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2423529" y="4784290"/>
            <a:ext cx="2381974" cy="83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1"/>
              </a:lnSpc>
            </a:pPr>
            <a:r>
              <a:rPr lang="en-US" sz="3300">
                <a:solidFill>
                  <a:srgbClr val="FFF8ED"/>
                </a:solidFill>
                <a:latin typeface="Poetsen"/>
              </a:rPr>
              <a:t>Conclusion</a:t>
            </a:r>
          </a:p>
          <a:p>
            <a:pPr algn="ctr">
              <a:lnSpc>
                <a:spcPts val="3201"/>
              </a:lnSpc>
            </a:pPr>
            <a:r>
              <a:rPr lang="en-US" sz="3300">
                <a:solidFill>
                  <a:srgbClr val="FFF8ED"/>
                </a:solidFill>
                <a:latin typeface="Poetsen"/>
              </a:rPr>
              <a:t>&amp; Pitch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70826" y="8905716"/>
            <a:ext cx="20429652" cy="1749036"/>
            <a:chOff x="0" y="0"/>
            <a:chExt cx="27239536" cy="23320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93284" cy="2332049"/>
            </a:xfrm>
            <a:custGeom>
              <a:avLst/>
              <a:gdLst/>
              <a:ahLst/>
              <a:cxnLst/>
              <a:rect r="r" b="b" t="t" l="l"/>
              <a:pathLst>
                <a:path h="2332049" w="13693284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546252" y="0"/>
              <a:ext cx="13693284" cy="2332049"/>
            </a:xfrm>
            <a:custGeom>
              <a:avLst/>
              <a:gdLst/>
              <a:ahLst/>
              <a:cxnLst/>
              <a:rect r="r" b="b" t="t" l="l"/>
              <a:pathLst>
                <a:path h="2332049" w="13693284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748104" y="0"/>
            <a:ext cx="5303293" cy="2728785"/>
          </a:xfrm>
          <a:custGeom>
            <a:avLst/>
            <a:gdLst/>
            <a:ahLst/>
            <a:cxnLst/>
            <a:rect r="r" b="b" t="t" l="l"/>
            <a:pathLst>
              <a:path h="2728785" w="5303293">
                <a:moveTo>
                  <a:pt x="0" y="0"/>
                </a:moveTo>
                <a:lnTo>
                  <a:pt x="5303293" y="0"/>
                </a:lnTo>
                <a:lnTo>
                  <a:pt x="5303293" y="2728785"/>
                </a:lnTo>
                <a:lnTo>
                  <a:pt x="0" y="27287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551292" y="2711650"/>
            <a:ext cx="7416016" cy="7321631"/>
          </a:xfrm>
          <a:custGeom>
            <a:avLst/>
            <a:gdLst/>
            <a:ahLst/>
            <a:cxnLst/>
            <a:rect r="r" b="b" t="t" l="l"/>
            <a:pathLst>
              <a:path h="7321631" w="7416016">
                <a:moveTo>
                  <a:pt x="0" y="0"/>
                </a:moveTo>
                <a:lnTo>
                  <a:pt x="7416016" y="0"/>
                </a:lnTo>
                <a:lnTo>
                  <a:pt x="7416016" y="7321631"/>
                </a:lnTo>
                <a:lnTo>
                  <a:pt x="0" y="73216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1310329" y="499668"/>
            <a:ext cx="12939588" cy="1876969"/>
            <a:chOff x="0" y="0"/>
            <a:chExt cx="2801670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01670" cy="406400"/>
            </a:xfrm>
            <a:custGeom>
              <a:avLst/>
              <a:gdLst/>
              <a:ahLst/>
              <a:cxnLst/>
              <a:rect r="r" b="b" t="t" l="l"/>
              <a:pathLst>
                <a:path h="406400" w="2801670">
                  <a:moveTo>
                    <a:pt x="0" y="0"/>
                  </a:moveTo>
                  <a:lnTo>
                    <a:pt x="2598470" y="0"/>
                  </a:lnTo>
                  <a:lnTo>
                    <a:pt x="2801670" y="203200"/>
                  </a:lnTo>
                  <a:lnTo>
                    <a:pt x="259847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77800" y="-57150"/>
              <a:ext cx="254767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97210" y="984031"/>
            <a:ext cx="8363273" cy="1079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19"/>
              </a:lnSpc>
            </a:pPr>
            <a:r>
              <a:rPr lang="en-US" sz="8267">
                <a:solidFill>
                  <a:srgbClr val="3B435F"/>
                </a:solidFill>
                <a:latin typeface="Poetsen"/>
              </a:rPr>
              <a:t>Introduction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42921" y="2949334"/>
            <a:ext cx="5751166" cy="4274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1"/>
              </a:lnSpc>
            </a:pPr>
            <a:r>
              <a:rPr lang="en-US" sz="2820" spc="2">
                <a:solidFill>
                  <a:srgbClr val="242D47"/>
                </a:solidFill>
                <a:latin typeface="Poppins"/>
              </a:rPr>
              <a:t>Mr Lee is in Ministry of Transport and is given the task of fulfilling GreenPlan 2030.</a:t>
            </a:r>
            <a:r>
              <a:rPr lang="en-US" sz="2820" spc="2">
                <a:solidFill>
                  <a:srgbClr val="242D47"/>
                </a:solidFill>
                <a:latin typeface="Poppins"/>
              </a:rPr>
              <a:t> He gave an idea of citizens driving Electric Vehicles. However, his colleges mocks him saying they actually will emit more gases and are better just driving on gas.</a:t>
            </a:r>
          </a:p>
        </p:txBody>
      </p:sp>
      <p:sp>
        <p:nvSpPr>
          <p:cNvPr name="Freeform 12" id="12"/>
          <p:cNvSpPr/>
          <p:nvPr/>
        </p:nvSpPr>
        <p:spPr>
          <a:xfrm flipH="true" flipV="false" rot="-837042">
            <a:off x="12961594" y="683851"/>
            <a:ext cx="2528893" cy="689698"/>
          </a:xfrm>
          <a:custGeom>
            <a:avLst/>
            <a:gdLst/>
            <a:ahLst/>
            <a:cxnLst/>
            <a:rect r="r" b="b" t="t" l="l"/>
            <a:pathLst>
              <a:path h="689698" w="2528893">
                <a:moveTo>
                  <a:pt x="2528893" y="0"/>
                </a:moveTo>
                <a:lnTo>
                  <a:pt x="0" y="0"/>
                </a:lnTo>
                <a:lnTo>
                  <a:pt x="0" y="689698"/>
                </a:lnTo>
                <a:lnTo>
                  <a:pt x="2528893" y="689698"/>
                </a:lnTo>
                <a:lnTo>
                  <a:pt x="252889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199865" y="4082585"/>
            <a:ext cx="5487229" cy="2673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1"/>
              </a:lnSpc>
            </a:pPr>
            <a:r>
              <a:rPr lang="en-US" sz="2820" spc="2">
                <a:solidFill>
                  <a:srgbClr val="242D47"/>
                </a:solidFill>
                <a:latin typeface="Poppins"/>
              </a:rPr>
              <a:t>Singapore needs to reduce domestic greenhouse gas emissions by at least 3 million tonnes per year by 2030</a:t>
            </a:r>
          </a:p>
          <a:p>
            <a:pPr algn="ctr">
              <a:lnSpc>
                <a:spcPts val="4231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9941880" y="3006484"/>
            <a:ext cx="6003200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>
                <a:solidFill>
                  <a:srgbClr val="3B435F"/>
                </a:solidFill>
                <a:latin typeface="Poppins Semi-Bold"/>
              </a:rPr>
              <a:t>GreenPlan 2030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70826" y="8905716"/>
            <a:ext cx="20429652" cy="1749036"/>
            <a:chOff x="0" y="0"/>
            <a:chExt cx="27239536" cy="23320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93284" cy="2332049"/>
            </a:xfrm>
            <a:custGeom>
              <a:avLst/>
              <a:gdLst/>
              <a:ahLst/>
              <a:cxnLst/>
              <a:rect r="r" b="b" t="t" l="l"/>
              <a:pathLst>
                <a:path h="2332049" w="13693284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546252" y="0"/>
              <a:ext cx="13693284" cy="2332049"/>
            </a:xfrm>
            <a:custGeom>
              <a:avLst/>
              <a:gdLst/>
              <a:ahLst/>
              <a:cxnLst/>
              <a:rect r="r" b="b" t="t" l="l"/>
              <a:pathLst>
                <a:path h="2332049" w="13693284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748104" y="0"/>
            <a:ext cx="5303293" cy="2728785"/>
          </a:xfrm>
          <a:custGeom>
            <a:avLst/>
            <a:gdLst/>
            <a:ahLst/>
            <a:cxnLst/>
            <a:rect r="r" b="b" t="t" l="l"/>
            <a:pathLst>
              <a:path h="2728785" w="5303293">
                <a:moveTo>
                  <a:pt x="0" y="0"/>
                </a:moveTo>
                <a:lnTo>
                  <a:pt x="5303293" y="0"/>
                </a:lnTo>
                <a:lnTo>
                  <a:pt x="5303293" y="2728785"/>
                </a:lnTo>
                <a:lnTo>
                  <a:pt x="0" y="27287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551292" y="2711650"/>
            <a:ext cx="7416016" cy="7321631"/>
          </a:xfrm>
          <a:custGeom>
            <a:avLst/>
            <a:gdLst/>
            <a:ahLst/>
            <a:cxnLst/>
            <a:rect r="r" b="b" t="t" l="l"/>
            <a:pathLst>
              <a:path h="7321631" w="7416016">
                <a:moveTo>
                  <a:pt x="0" y="0"/>
                </a:moveTo>
                <a:lnTo>
                  <a:pt x="7416016" y="0"/>
                </a:lnTo>
                <a:lnTo>
                  <a:pt x="7416016" y="7321631"/>
                </a:lnTo>
                <a:lnTo>
                  <a:pt x="0" y="73216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1310329" y="499668"/>
            <a:ext cx="12939588" cy="1876969"/>
            <a:chOff x="0" y="0"/>
            <a:chExt cx="2801670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01670" cy="406400"/>
            </a:xfrm>
            <a:custGeom>
              <a:avLst/>
              <a:gdLst/>
              <a:ahLst/>
              <a:cxnLst/>
              <a:rect r="r" b="b" t="t" l="l"/>
              <a:pathLst>
                <a:path h="406400" w="2801670">
                  <a:moveTo>
                    <a:pt x="0" y="0"/>
                  </a:moveTo>
                  <a:lnTo>
                    <a:pt x="2598470" y="0"/>
                  </a:lnTo>
                  <a:lnTo>
                    <a:pt x="2801670" y="203200"/>
                  </a:lnTo>
                  <a:lnTo>
                    <a:pt x="259847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77800" y="-57150"/>
              <a:ext cx="254767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97210" y="984031"/>
            <a:ext cx="8363273" cy="1079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19"/>
              </a:lnSpc>
            </a:pPr>
            <a:r>
              <a:rPr lang="en-US" sz="8267">
                <a:solidFill>
                  <a:srgbClr val="3B435F"/>
                </a:solidFill>
                <a:latin typeface="Poetsen"/>
              </a:rPr>
              <a:t>Mr Lee’s Mission</a:t>
            </a:r>
          </a:p>
        </p:txBody>
      </p:sp>
      <p:sp>
        <p:nvSpPr>
          <p:cNvPr name="Freeform 11" id="11"/>
          <p:cNvSpPr/>
          <p:nvPr/>
        </p:nvSpPr>
        <p:spPr>
          <a:xfrm flipH="true" flipV="false" rot="-837042">
            <a:off x="12961594" y="683851"/>
            <a:ext cx="2528893" cy="689698"/>
          </a:xfrm>
          <a:custGeom>
            <a:avLst/>
            <a:gdLst/>
            <a:ahLst/>
            <a:cxnLst/>
            <a:rect r="r" b="b" t="t" l="l"/>
            <a:pathLst>
              <a:path h="689698" w="2528893">
                <a:moveTo>
                  <a:pt x="2528893" y="0"/>
                </a:moveTo>
                <a:lnTo>
                  <a:pt x="0" y="0"/>
                </a:lnTo>
                <a:lnTo>
                  <a:pt x="0" y="689698"/>
                </a:lnTo>
                <a:lnTo>
                  <a:pt x="2528893" y="689698"/>
                </a:lnTo>
                <a:lnTo>
                  <a:pt x="252889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06893" y="3165235"/>
            <a:ext cx="6845577" cy="3207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8990" indent="-304495" lvl="1">
              <a:lnSpc>
                <a:spcPts val="4231"/>
              </a:lnSpc>
              <a:buFont typeface="Arial"/>
              <a:buChar char="•"/>
            </a:pPr>
            <a:r>
              <a:rPr lang="en-US" sz="2820" spc="2">
                <a:solidFill>
                  <a:srgbClr val="242D47"/>
                </a:solidFill>
                <a:latin typeface="Poppins"/>
              </a:rPr>
              <a:t>Find out if Electric Vehicles are better for the environment or not emitting greenhouse gases</a:t>
            </a:r>
          </a:p>
          <a:p>
            <a:pPr algn="ctr" marL="608990" indent="-304495" lvl="1">
              <a:lnSpc>
                <a:spcPts val="4231"/>
              </a:lnSpc>
              <a:buFont typeface="Arial"/>
              <a:buChar char="•"/>
            </a:pPr>
            <a:r>
              <a:rPr lang="en-US" sz="2820" spc="2">
                <a:solidFill>
                  <a:srgbClr val="242D47"/>
                </a:solidFill>
                <a:latin typeface="Poppins"/>
              </a:rPr>
              <a:t>Pitch a solution after the research so GreenPlan’s target can be fulfulled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219559" y="3222385"/>
            <a:ext cx="7361548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>
                <a:solidFill>
                  <a:srgbClr val="3B435F"/>
                </a:solidFill>
                <a:latin typeface="Poppins Semi-Bold"/>
              </a:rPr>
              <a:t>Problem Statement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421762" y="4232035"/>
            <a:ext cx="4957142" cy="2140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1"/>
              </a:lnSpc>
            </a:pPr>
            <a:r>
              <a:rPr lang="en-US" sz="2820" spc="2">
                <a:solidFill>
                  <a:srgbClr val="242D47"/>
                </a:solidFill>
                <a:latin typeface="Poppins"/>
              </a:rPr>
              <a:t>Singapore’s Greenhouse emission is too high and we need a way to lower it before 2030.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70826" y="8905716"/>
            <a:ext cx="20429652" cy="1749036"/>
            <a:chOff x="0" y="0"/>
            <a:chExt cx="27239536" cy="23320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93284" cy="2332049"/>
            </a:xfrm>
            <a:custGeom>
              <a:avLst/>
              <a:gdLst/>
              <a:ahLst/>
              <a:cxnLst/>
              <a:rect r="r" b="b" t="t" l="l"/>
              <a:pathLst>
                <a:path h="2332049" w="13693284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546252" y="0"/>
              <a:ext cx="13693284" cy="2332049"/>
            </a:xfrm>
            <a:custGeom>
              <a:avLst/>
              <a:gdLst/>
              <a:ahLst/>
              <a:cxnLst/>
              <a:rect r="r" b="b" t="t" l="l"/>
              <a:pathLst>
                <a:path h="2332049" w="13693284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4038844" y="364435"/>
            <a:ext cx="17362349" cy="9781426"/>
            <a:chOff x="0" y="0"/>
            <a:chExt cx="23149799" cy="13041901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5980417" cy="10550439"/>
              <a:chOff x="0" y="0"/>
              <a:chExt cx="3156626" cy="208403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156626" cy="2084037"/>
              </a:xfrm>
              <a:custGeom>
                <a:avLst/>
                <a:gdLst/>
                <a:ahLst/>
                <a:cxnLst/>
                <a:rect r="r" b="b" t="t" l="l"/>
                <a:pathLst>
                  <a:path h="2084037" w="3156626">
                    <a:moveTo>
                      <a:pt x="20024" y="0"/>
                    </a:moveTo>
                    <a:lnTo>
                      <a:pt x="3136601" y="0"/>
                    </a:lnTo>
                    <a:cubicBezTo>
                      <a:pt x="3141912" y="0"/>
                      <a:pt x="3147005" y="2110"/>
                      <a:pt x="3150761" y="5865"/>
                    </a:cubicBezTo>
                    <a:cubicBezTo>
                      <a:pt x="3154516" y="9620"/>
                      <a:pt x="3156626" y="14714"/>
                      <a:pt x="3156626" y="20024"/>
                    </a:cubicBezTo>
                    <a:lnTo>
                      <a:pt x="3156626" y="2064013"/>
                    </a:lnTo>
                    <a:cubicBezTo>
                      <a:pt x="3156626" y="2069324"/>
                      <a:pt x="3154516" y="2074417"/>
                      <a:pt x="3150761" y="2078172"/>
                    </a:cubicBezTo>
                    <a:cubicBezTo>
                      <a:pt x="3147005" y="2081928"/>
                      <a:pt x="3141912" y="2084037"/>
                      <a:pt x="3136601" y="2084037"/>
                    </a:cubicBezTo>
                    <a:lnTo>
                      <a:pt x="20024" y="2084037"/>
                    </a:lnTo>
                    <a:cubicBezTo>
                      <a:pt x="14714" y="2084037"/>
                      <a:pt x="9620" y="2081928"/>
                      <a:pt x="5865" y="2078172"/>
                    </a:cubicBezTo>
                    <a:cubicBezTo>
                      <a:pt x="2110" y="2074417"/>
                      <a:pt x="0" y="2069324"/>
                      <a:pt x="0" y="2064013"/>
                    </a:cubicBezTo>
                    <a:lnTo>
                      <a:pt x="0" y="20024"/>
                    </a:lnTo>
                    <a:cubicBezTo>
                      <a:pt x="0" y="14714"/>
                      <a:pt x="2110" y="9620"/>
                      <a:pt x="5865" y="5865"/>
                    </a:cubicBezTo>
                    <a:cubicBezTo>
                      <a:pt x="9620" y="2110"/>
                      <a:pt x="14714" y="0"/>
                      <a:pt x="20024" y="0"/>
                    </a:cubicBezTo>
                    <a:close/>
                  </a:path>
                </a:pathLst>
              </a:custGeom>
              <a:solidFill>
                <a:srgbClr val="545454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57150"/>
                <a:ext cx="3156626" cy="214118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0" y="330557"/>
              <a:ext cx="23149799" cy="12711344"/>
            </a:xfrm>
            <a:custGeom>
              <a:avLst/>
              <a:gdLst/>
              <a:ahLst/>
              <a:cxnLst/>
              <a:rect r="r" b="b" t="t" l="l"/>
              <a:pathLst>
                <a:path h="12711344" w="23149799">
                  <a:moveTo>
                    <a:pt x="0" y="0"/>
                  </a:moveTo>
                  <a:lnTo>
                    <a:pt x="23149799" y="0"/>
                  </a:lnTo>
                  <a:lnTo>
                    <a:pt x="23149799" y="12711344"/>
                  </a:lnTo>
                  <a:lnTo>
                    <a:pt x="0" y="127113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0">
              <a:off x="714942" y="720228"/>
              <a:ext cx="14499687" cy="7664074"/>
              <a:chOff x="0" y="0"/>
              <a:chExt cx="2284104" cy="1207305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284104" cy="1207305"/>
              </a:xfrm>
              <a:custGeom>
                <a:avLst/>
                <a:gdLst/>
                <a:ahLst/>
                <a:cxnLst/>
                <a:rect r="r" b="b" t="t" l="l"/>
                <a:pathLst>
                  <a:path h="1207305" w="2284104">
                    <a:moveTo>
                      <a:pt x="0" y="0"/>
                    </a:moveTo>
                    <a:lnTo>
                      <a:pt x="2284104" y="0"/>
                    </a:lnTo>
                    <a:lnTo>
                      <a:pt x="2284104" y="1207305"/>
                    </a:lnTo>
                    <a:lnTo>
                      <a:pt x="0" y="1207305"/>
                    </a:lnTo>
                    <a:close/>
                  </a:path>
                </a:pathLst>
              </a:custGeom>
              <a:solidFill>
                <a:srgbClr val="FEF7E4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66675"/>
                <a:ext cx="2284104" cy="1273980"/>
              </a:xfrm>
              <a:prstGeom prst="rect">
                <a:avLst/>
              </a:prstGeom>
            </p:spPr>
            <p:txBody>
              <a:bodyPr anchor="ctr" rtlCol="false" tIns="63700" lIns="63700" bIns="63700" rIns="63700"/>
              <a:lstStyle/>
              <a:p>
                <a:pPr algn="ctr">
                  <a:lnSpc>
                    <a:spcPts val="3335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0">
            <a:off x="5068912" y="1965674"/>
            <a:ext cx="650739" cy="65073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Poetsen"/>
                </a:rPr>
                <a:t>1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870651" y="799271"/>
            <a:ext cx="8844587" cy="1063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03"/>
              </a:lnSpc>
            </a:pPr>
            <a:r>
              <a:rPr lang="en-US" sz="8147">
                <a:solidFill>
                  <a:srgbClr val="3B435F"/>
                </a:solidFill>
                <a:latin typeface="Poetsen"/>
              </a:rPr>
              <a:t>Datasets Used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878187" y="2074826"/>
            <a:ext cx="9150762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3B435F"/>
                </a:solidFill>
                <a:latin typeface="Poppins Semi-Bold"/>
              </a:rPr>
              <a:t>AirPollutant (CO) </a:t>
            </a:r>
            <a:r>
              <a:rPr lang="en-US" sz="2100" u="sng">
                <a:solidFill>
                  <a:srgbClr val="3B435F"/>
                </a:solidFill>
                <a:latin typeface="Poppins Semi-Bold"/>
                <a:hlinkClick r:id="rId6" tooltip="https://beta.data.gov.sg/collections/1365/view"/>
              </a:rPr>
              <a:t>https://beta.data.gov.sg/collections/1365/view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5075208" y="2899261"/>
            <a:ext cx="650739" cy="650739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Poetsen"/>
                </a:rPr>
                <a:t>2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075208" y="3835750"/>
            <a:ext cx="650739" cy="650739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Poetsen"/>
                </a:rPr>
                <a:t>3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5075208" y="4772239"/>
            <a:ext cx="650739" cy="650739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Poetsen"/>
                </a:rPr>
                <a:t>4</a:t>
              </a:r>
            </a:p>
          </p:txBody>
        </p:sp>
      </p:grpSp>
      <p:sp>
        <p:nvSpPr>
          <p:cNvPr name="Freeform 27" id="27"/>
          <p:cNvSpPr/>
          <p:nvPr/>
        </p:nvSpPr>
        <p:spPr>
          <a:xfrm flipH="true" flipV="false" rot="0">
            <a:off x="32891" y="2276280"/>
            <a:ext cx="5042317" cy="8378472"/>
          </a:xfrm>
          <a:custGeom>
            <a:avLst/>
            <a:gdLst/>
            <a:ahLst/>
            <a:cxnLst/>
            <a:rect r="r" b="b" t="t" l="l"/>
            <a:pathLst>
              <a:path h="8378472" w="5042317">
                <a:moveTo>
                  <a:pt x="5042317" y="0"/>
                </a:moveTo>
                <a:lnTo>
                  <a:pt x="0" y="0"/>
                </a:lnTo>
                <a:lnTo>
                  <a:pt x="0" y="8378472"/>
                </a:lnTo>
                <a:lnTo>
                  <a:pt x="5042317" y="8378472"/>
                </a:lnTo>
                <a:lnTo>
                  <a:pt x="504231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5878187" y="3008413"/>
            <a:ext cx="9150762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3B435F"/>
                </a:solidFill>
                <a:latin typeface="Poppins Semi-Bold"/>
              </a:rPr>
              <a:t>AirPollutant (NO2) </a:t>
            </a:r>
            <a:r>
              <a:rPr lang="en-US" sz="2100" u="sng">
                <a:solidFill>
                  <a:srgbClr val="3B435F"/>
                </a:solidFill>
                <a:latin typeface="Poppins Semi-Bold"/>
                <a:hlinkClick r:id="rId9" tooltip="https://beta.data.gov.sg/collections/1366/view"/>
              </a:rPr>
              <a:t>https://beta.data.gov.sg/collections/1366/view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878187" y="3778600"/>
            <a:ext cx="9150762" cy="746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3B435F"/>
                </a:solidFill>
                <a:latin typeface="Poppins Semi-Bold"/>
              </a:rPr>
              <a:t>Electric Vehicles (EV) </a:t>
            </a:r>
            <a:r>
              <a:rPr lang="en-US" sz="2100" u="sng">
                <a:solidFill>
                  <a:srgbClr val="3B435F"/>
                </a:solidFill>
                <a:latin typeface="Poppins Semi-Bold"/>
                <a:hlinkClick r:id="rId10" tooltip="https://github.com/OSkrk/Electric-vehicles-EV-Database/blob/main/Data/EVs_data_base.csv"/>
              </a:rPr>
              <a:t>https://github.com/OSkrk/Electric-vehicles-EV-Database/blob/main/Data/EVs_data_base.csv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878187" y="4724614"/>
            <a:ext cx="8236478" cy="2060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23"/>
              </a:lnSpc>
            </a:pPr>
            <a:r>
              <a:rPr lang="en-US" sz="1659">
                <a:solidFill>
                  <a:srgbClr val="3B435F"/>
                </a:solidFill>
                <a:latin typeface="Poppins Semi-Bold"/>
              </a:rPr>
              <a:t>Vehicles in Europe: </a:t>
            </a:r>
            <a:r>
              <a:rPr lang="en-US" sz="1659" u="sng">
                <a:solidFill>
                  <a:srgbClr val="3B435F"/>
                </a:solidFill>
                <a:latin typeface="Poppins Semi-Bold"/>
                <a:hlinkClick r:id="rId11" tooltip="https://co2cars.apps.eea.europa.eu/?source=%7B%22track_total_hits%22%3Atrue%2C%22query%22%3A%7B%22bool%22%3A%7B%22must%22%3A%5B%7B%22constant_score%22%3A%7B%22filter%22%3A%7B%22bool%22%3A%7B%22must%22%3A%5B%7B%22bool%22%3A%7B%22should%22%3A%5B%7B%22term%22%3A%7B%22year%22%3A-1%7D%7D%5D%7D%7D%2C%7B%22bool%22%3A%7B%22should%22%3A%5B%7B%22term%22%3A%7B%22scStatus%22%3A%22Provisional%22%7D%7D%5D%7D%7D%5D%7D%7D%7D%7D%5D%7D%7D%2C%22display_type%22%3A%22tabular%22%7D"/>
              </a:rPr>
              <a:t>https://co2cars.apps.eea.europa.eu/?source=%7B"track_total_hits"%3Atrue%2C"query"%3A%7B"bool"%3A%7B"must"%3A%5B%7B"constant_score"%3A%7B"filter"%3A%7B"bool"%3A%7B"must"%3A%5B%7B"bool"%3A%7B"should"%3A%5B%7B"term"%3A%7B"year"%3A-1%7D%7D%5D%7D%7D%2C%7B"bool"%3A%7B"should"%3A%5B%7B"term"%3A%7B"scStatus"%3A"Provisional"%7D%7D%5D%7D%7D%5D%7D%7D%7D%7D%5D%7D%7D%2C"display_type"%3A"tabular"%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E8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408296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283152" y="8395350"/>
            <a:ext cx="5200640" cy="2675966"/>
          </a:xfrm>
          <a:custGeom>
            <a:avLst/>
            <a:gdLst/>
            <a:ahLst/>
            <a:cxnLst/>
            <a:rect r="r" b="b" t="t" l="l"/>
            <a:pathLst>
              <a:path h="2675966" w="5200640">
                <a:moveTo>
                  <a:pt x="0" y="0"/>
                </a:moveTo>
                <a:lnTo>
                  <a:pt x="5200641" y="0"/>
                </a:lnTo>
                <a:lnTo>
                  <a:pt x="5200641" y="2675966"/>
                </a:lnTo>
                <a:lnTo>
                  <a:pt x="0" y="2675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141827" y="97552"/>
            <a:ext cx="5200640" cy="2675966"/>
          </a:xfrm>
          <a:custGeom>
            <a:avLst/>
            <a:gdLst/>
            <a:ahLst/>
            <a:cxnLst/>
            <a:rect r="r" b="b" t="t" l="l"/>
            <a:pathLst>
              <a:path h="2675966" w="5200640">
                <a:moveTo>
                  <a:pt x="0" y="0"/>
                </a:moveTo>
                <a:lnTo>
                  <a:pt x="5200640" y="0"/>
                </a:lnTo>
                <a:lnTo>
                  <a:pt x="5200640" y="2675966"/>
                </a:lnTo>
                <a:lnTo>
                  <a:pt x="0" y="2675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264171"/>
            <a:ext cx="2030113" cy="553667"/>
          </a:xfrm>
          <a:custGeom>
            <a:avLst/>
            <a:gdLst/>
            <a:ahLst/>
            <a:cxnLst/>
            <a:rect r="r" b="b" t="t" l="l"/>
            <a:pathLst>
              <a:path h="553667" w="2030113">
                <a:moveTo>
                  <a:pt x="0" y="0"/>
                </a:moveTo>
                <a:lnTo>
                  <a:pt x="2030113" y="0"/>
                </a:lnTo>
                <a:lnTo>
                  <a:pt x="2030113" y="553667"/>
                </a:lnTo>
                <a:lnTo>
                  <a:pt x="0" y="55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4543851" y="9733333"/>
            <a:ext cx="2030113" cy="553667"/>
          </a:xfrm>
          <a:custGeom>
            <a:avLst/>
            <a:gdLst/>
            <a:ahLst/>
            <a:cxnLst/>
            <a:rect r="r" b="b" t="t" l="l"/>
            <a:pathLst>
              <a:path h="553667" w="2030113">
                <a:moveTo>
                  <a:pt x="2030113" y="0"/>
                </a:moveTo>
                <a:lnTo>
                  <a:pt x="0" y="0"/>
                </a:lnTo>
                <a:lnTo>
                  <a:pt x="0" y="553667"/>
                </a:lnTo>
                <a:lnTo>
                  <a:pt x="2030113" y="553667"/>
                </a:lnTo>
                <a:lnTo>
                  <a:pt x="203011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58493" y="2410642"/>
            <a:ext cx="8168977" cy="7153315"/>
          </a:xfrm>
          <a:custGeom>
            <a:avLst/>
            <a:gdLst/>
            <a:ahLst/>
            <a:cxnLst/>
            <a:rect r="r" b="b" t="t" l="l"/>
            <a:pathLst>
              <a:path h="7153315" w="8168977">
                <a:moveTo>
                  <a:pt x="0" y="0"/>
                </a:moveTo>
                <a:lnTo>
                  <a:pt x="8168977" y="0"/>
                </a:lnTo>
                <a:lnTo>
                  <a:pt x="8168977" y="7153316"/>
                </a:lnTo>
                <a:lnTo>
                  <a:pt x="0" y="71533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EEB74E"/>
            </a:solidFill>
            <a:prstDash val="sysDot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694456" y="2410642"/>
            <a:ext cx="8065838" cy="3319211"/>
          </a:xfrm>
          <a:custGeom>
            <a:avLst/>
            <a:gdLst/>
            <a:ahLst/>
            <a:cxnLst/>
            <a:rect r="r" b="b" t="t" l="l"/>
            <a:pathLst>
              <a:path h="3319211" w="8065838">
                <a:moveTo>
                  <a:pt x="0" y="0"/>
                </a:moveTo>
                <a:lnTo>
                  <a:pt x="8065839" y="0"/>
                </a:lnTo>
                <a:lnTo>
                  <a:pt x="8065839" y="3319212"/>
                </a:lnTo>
                <a:lnTo>
                  <a:pt x="0" y="33192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741" t="-221973" r="0" b="0"/>
            </a:stretch>
          </a:blipFill>
          <a:ln w="38100" cap="sq">
            <a:solidFill>
              <a:srgbClr val="EEB74E"/>
            </a:solidFill>
            <a:prstDash val="sysDot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911860" y="750555"/>
            <a:ext cx="7403815" cy="1243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16"/>
              </a:lnSpc>
            </a:pPr>
            <a:r>
              <a:rPr lang="en-US" sz="9604">
                <a:solidFill>
                  <a:srgbClr val="3B435F"/>
                </a:solidFill>
                <a:latin typeface="Poetsen"/>
              </a:rPr>
              <a:t>Code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14092" y="918322"/>
            <a:ext cx="7403815" cy="1243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16"/>
              </a:lnSpc>
            </a:pPr>
            <a:r>
              <a:rPr lang="en-US" sz="9604">
                <a:solidFill>
                  <a:srgbClr val="3B435F"/>
                </a:solidFill>
                <a:latin typeface="Poetsen"/>
              </a:rPr>
              <a:t>Output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303571" y="20409"/>
            <a:ext cx="3680859" cy="1016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7732" u="sng">
                <a:solidFill>
                  <a:srgbClr val="3B435F"/>
                </a:solidFill>
                <a:latin typeface="Poetsen"/>
              </a:rPr>
              <a:t>EUROPE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9694456" y="5873205"/>
            <a:ext cx="4306314" cy="3683599"/>
          </a:xfrm>
          <a:custGeom>
            <a:avLst/>
            <a:gdLst/>
            <a:ahLst/>
            <a:cxnLst/>
            <a:rect r="r" b="b" t="t" l="l"/>
            <a:pathLst>
              <a:path h="3683599" w="4306314">
                <a:moveTo>
                  <a:pt x="0" y="0"/>
                </a:moveTo>
                <a:lnTo>
                  <a:pt x="4306314" y="0"/>
                </a:lnTo>
                <a:lnTo>
                  <a:pt x="4306314" y="3683599"/>
                </a:lnTo>
                <a:lnTo>
                  <a:pt x="0" y="368359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63485" b="-146473"/>
            </a:stretch>
          </a:blipFill>
          <a:ln w="38100" cap="sq">
            <a:solidFill>
              <a:srgbClr val="EEB74E"/>
            </a:solidFill>
            <a:prstDash val="sysDot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4157474" y="5873205"/>
            <a:ext cx="3602821" cy="1761961"/>
          </a:xfrm>
          <a:custGeom>
            <a:avLst/>
            <a:gdLst/>
            <a:ahLst/>
            <a:cxnLst/>
            <a:rect r="r" b="b" t="t" l="l"/>
            <a:pathLst>
              <a:path h="1761961" w="3602821">
                <a:moveTo>
                  <a:pt x="0" y="0"/>
                </a:moveTo>
                <a:lnTo>
                  <a:pt x="3602821" y="0"/>
                </a:lnTo>
                <a:lnTo>
                  <a:pt x="3602821" y="1761962"/>
                </a:lnTo>
                <a:lnTo>
                  <a:pt x="0" y="176196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72727" r="-54860" b="-135634"/>
            </a:stretch>
          </a:blipFill>
          <a:ln w="38100" cap="sq">
            <a:solidFill>
              <a:srgbClr val="EEB74E"/>
            </a:solidFill>
            <a:prstDash val="sysDot"/>
            <a:miter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E8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408296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283152" y="8395350"/>
            <a:ext cx="5200640" cy="2675966"/>
          </a:xfrm>
          <a:custGeom>
            <a:avLst/>
            <a:gdLst/>
            <a:ahLst/>
            <a:cxnLst/>
            <a:rect r="r" b="b" t="t" l="l"/>
            <a:pathLst>
              <a:path h="2675966" w="5200640">
                <a:moveTo>
                  <a:pt x="0" y="0"/>
                </a:moveTo>
                <a:lnTo>
                  <a:pt x="5200641" y="0"/>
                </a:lnTo>
                <a:lnTo>
                  <a:pt x="5200641" y="2675966"/>
                </a:lnTo>
                <a:lnTo>
                  <a:pt x="0" y="2675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141827" y="97552"/>
            <a:ext cx="5200640" cy="2675966"/>
          </a:xfrm>
          <a:custGeom>
            <a:avLst/>
            <a:gdLst/>
            <a:ahLst/>
            <a:cxnLst/>
            <a:rect r="r" b="b" t="t" l="l"/>
            <a:pathLst>
              <a:path h="2675966" w="5200640">
                <a:moveTo>
                  <a:pt x="0" y="0"/>
                </a:moveTo>
                <a:lnTo>
                  <a:pt x="5200640" y="0"/>
                </a:lnTo>
                <a:lnTo>
                  <a:pt x="5200640" y="2675966"/>
                </a:lnTo>
                <a:lnTo>
                  <a:pt x="0" y="2675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264171"/>
            <a:ext cx="2030113" cy="553667"/>
          </a:xfrm>
          <a:custGeom>
            <a:avLst/>
            <a:gdLst/>
            <a:ahLst/>
            <a:cxnLst/>
            <a:rect r="r" b="b" t="t" l="l"/>
            <a:pathLst>
              <a:path h="553667" w="2030113">
                <a:moveTo>
                  <a:pt x="0" y="0"/>
                </a:moveTo>
                <a:lnTo>
                  <a:pt x="2030113" y="0"/>
                </a:lnTo>
                <a:lnTo>
                  <a:pt x="2030113" y="553667"/>
                </a:lnTo>
                <a:lnTo>
                  <a:pt x="0" y="55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4543851" y="9733333"/>
            <a:ext cx="2030113" cy="553667"/>
          </a:xfrm>
          <a:custGeom>
            <a:avLst/>
            <a:gdLst/>
            <a:ahLst/>
            <a:cxnLst/>
            <a:rect r="r" b="b" t="t" l="l"/>
            <a:pathLst>
              <a:path h="553667" w="2030113">
                <a:moveTo>
                  <a:pt x="2030113" y="0"/>
                </a:moveTo>
                <a:lnTo>
                  <a:pt x="0" y="0"/>
                </a:lnTo>
                <a:lnTo>
                  <a:pt x="0" y="553667"/>
                </a:lnTo>
                <a:lnTo>
                  <a:pt x="2030113" y="553667"/>
                </a:lnTo>
                <a:lnTo>
                  <a:pt x="203011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35295" y="2858313"/>
            <a:ext cx="8156946" cy="3861533"/>
          </a:xfrm>
          <a:custGeom>
            <a:avLst/>
            <a:gdLst/>
            <a:ahLst/>
            <a:cxnLst/>
            <a:rect r="r" b="b" t="t" l="l"/>
            <a:pathLst>
              <a:path h="3861533" w="8156946">
                <a:moveTo>
                  <a:pt x="0" y="0"/>
                </a:moveTo>
                <a:lnTo>
                  <a:pt x="8156946" y="0"/>
                </a:lnTo>
                <a:lnTo>
                  <a:pt x="8156946" y="3861533"/>
                </a:lnTo>
                <a:lnTo>
                  <a:pt x="0" y="38615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EEB74E"/>
            </a:solidFill>
            <a:prstDash val="sysDot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535295" y="7151921"/>
            <a:ext cx="8156946" cy="879754"/>
          </a:xfrm>
          <a:custGeom>
            <a:avLst/>
            <a:gdLst/>
            <a:ahLst/>
            <a:cxnLst/>
            <a:rect r="r" b="b" t="t" l="l"/>
            <a:pathLst>
              <a:path h="879754" w="8156946">
                <a:moveTo>
                  <a:pt x="0" y="0"/>
                </a:moveTo>
                <a:lnTo>
                  <a:pt x="8156946" y="0"/>
                </a:lnTo>
                <a:lnTo>
                  <a:pt x="8156946" y="879755"/>
                </a:lnTo>
                <a:lnTo>
                  <a:pt x="0" y="8797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38100" cap="sq">
            <a:solidFill>
              <a:srgbClr val="EEB74E"/>
            </a:solidFill>
            <a:prstDash val="sysDot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4452800" y="5583916"/>
            <a:ext cx="3352818" cy="2699359"/>
          </a:xfrm>
          <a:custGeom>
            <a:avLst/>
            <a:gdLst/>
            <a:ahLst/>
            <a:cxnLst/>
            <a:rect r="r" b="b" t="t" l="l"/>
            <a:pathLst>
              <a:path h="2699359" w="3352818">
                <a:moveTo>
                  <a:pt x="0" y="0"/>
                </a:moveTo>
                <a:lnTo>
                  <a:pt x="3352818" y="0"/>
                </a:lnTo>
                <a:lnTo>
                  <a:pt x="3352818" y="2699359"/>
                </a:lnTo>
                <a:lnTo>
                  <a:pt x="0" y="26993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900" t="-166315" r="-42592" b="0"/>
            </a:stretch>
          </a:blipFill>
          <a:ln w="38100" cap="sq">
            <a:solidFill>
              <a:srgbClr val="EEB74E"/>
            </a:solidFill>
            <a:prstDash val="sysDot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9626382" y="5583916"/>
            <a:ext cx="4656770" cy="2699359"/>
          </a:xfrm>
          <a:custGeom>
            <a:avLst/>
            <a:gdLst/>
            <a:ahLst/>
            <a:cxnLst/>
            <a:rect r="r" b="b" t="t" l="l"/>
            <a:pathLst>
              <a:path h="2699359" w="4656770">
                <a:moveTo>
                  <a:pt x="0" y="0"/>
                </a:moveTo>
                <a:lnTo>
                  <a:pt x="4656770" y="0"/>
                </a:lnTo>
                <a:lnTo>
                  <a:pt x="4656770" y="2699359"/>
                </a:lnTo>
                <a:lnTo>
                  <a:pt x="0" y="26993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6360" b="-170401"/>
            </a:stretch>
          </a:blipFill>
          <a:ln w="38100" cap="sq">
            <a:solidFill>
              <a:srgbClr val="F5BA53"/>
            </a:solidFill>
            <a:prstDash val="sysDot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9626382" y="2858313"/>
            <a:ext cx="8179235" cy="2300667"/>
          </a:xfrm>
          <a:custGeom>
            <a:avLst/>
            <a:gdLst/>
            <a:ahLst/>
            <a:cxnLst/>
            <a:rect r="r" b="b" t="t" l="l"/>
            <a:pathLst>
              <a:path h="2300667" w="8179235">
                <a:moveTo>
                  <a:pt x="0" y="0"/>
                </a:moveTo>
                <a:lnTo>
                  <a:pt x="8179236" y="0"/>
                </a:lnTo>
                <a:lnTo>
                  <a:pt x="8179236" y="2300667"/>
                </a:lnTo>
                <a:lnTo>
                  <a:pt x="0" y="230066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22145" r="-2709" b="-215969"/>
            </a:stretch>
          </a:blipFill>
          <a:ln w="38100" cap="sq">
            <a:solidFill>
              <a:srgbClr val="EEB74E"/>
            </a:solidFill>
            <a:prstDash val="sysDot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911860" y="750555"/>
            <a:ext cx="7403815" cy="1243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16"/>
              </a:lnSpc>
            </a:pPr>
            <a:r>
              <a:rPr lang="en-US" sz="9604">
                <a:solidFill>
                  <a:srgbClr val="3B435F"/>
                </a:solidFill>
                <a:latin typeface="Poetsen"/>
              </a:rPr>
              <a:t>Code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014092" y="918322"/>
            <a:ext cx="7403815" cy="1243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16"/>
              </a:lnSpc>
            </a:pPr>
            <a:r>
              <a:rPr lang="en-US" sz="9604">
                <a:solidFill>
                  <a:srgbClr val="3B435F"/>
                </a:solidFill>
                <a:latin typeface="Poetsen"/>
              </a:rPr>
              <a:t>Output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550281" y="12252"/>
            <a:ext cx="1229207" cy="1016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7732" u="sng">
                <a:solidFill>
                  <a:srgbClr val="3B435F"/>
                </a:solidFill>
                <a:latin typeface="Poetsen"/>
              </a:rPr>
              <a:t>EV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E8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408296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283152" y="8395350"/>
            <a:ext cx="5200640" cy="2675966"/>
          </a:xfrm>
          <a:custGeom>
            <a:avLst/>
            <a:gdLst/>
            <a:ahLst/>
            <a:cxnLst/>
            <a:rect r="r" b="b" t="t" l="l"/>
            <a:pathLst>
              <a:path h="2675966" w="5200640">
                <a:moveTo>
                  <a:pt x="0" y="0"/>
                </a:moveTo>
                <a:lnTo>
                  <a:pt x="5200641" y="0"/>
                </a:lnTo>
                <a:lnTo>
                  <a:pt x="5200641" y="2675966"/>
                </a:lnTo>
                <a:lnTo>
                  <a:pt x="0" y="2675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141827" y="97552"/>
            <a:ext cx="5200640" cy="2675966"/>
          </a:xfrm>
          <a:custGeom>
            <a:avLst/>
            <a:gdLst/>
            <a:ahLst/>
            <a:cxnLst/>
            <a:rect r="r" b="b" t="t" l="l"/>
            <a:pathLst>
              <a:path h="2675966" w="5200640">
                <a:moveTo>
                  <a:pt x="0" y="0"/>
                </a:moveTo>
                <a:lnTo>
                  <a:pt x="5200640" y="0"/>
                </a:lnTo>
                <a:lnTo>
                  <a:pt x="5200640" y="2675966"/>
                </a:lnTo>
                <a:lnTo>
                  <a:pt x="0" y="2675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264171"/>
            <a:ext cx="2030113" cy="553667"/>
          </a:xfrm>
          <a:custGeom>
            <a:avLst/>
            <a:gdLst/>
            <a:ahLst/>
            <a:cxnLst/>
            <a:rect r="r" b="b" t="t" l="l"/>
            <a:pathLst>
              <a:path h="553667" w="2030113">
                <a:moveTo>
                  <a:pt x="0" y="0"/>
                </a:moveTo>
                <a:lnTo>
                  <a:pt x="2030113" y="0"/>
                </a:lnTo>
                <a:lnTo>
                  <a:pt x="2030113" y="553667"/>
                </a:lnTo>
                <a:lnTo>
                  <a:pt x="0" y="55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4543851" y="9733333"/>
            <a:ext cx="2030113" cy="553667"/>
          </a:xfrm>
          <a:custGeom>
            <a:avLst/>
            <a:gdLst/>
            <a:ahLst/>
            <a:cxnLst/>
            <a:rect r="r" b="b" t="t" l="l"/>
            <a:pathLst>
              <a:path h="553667" w="2030113">
                <a:moveTo>
                  <a:pt x="2030113" y="0"/>
                </a:moveTo>
                <a:lnTo>
                  <a:pt x="0" y="0"/>
                </a:lnTo>
                <a:lnTo>
                  <a:pt x="0" y="553667"/>
                </a:lnTo>
                <a:lnTo>
                  <a:pt x="2030113" y="553667"/>
                </a:lnTo>
                <a:lnTo>
                  <a:pt x="203011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65238" y="3517274"/>
            <a:ext cx="8497060" cy="1641706"/>
          </a:xfrm>
          <a:custGeom>
            <a:avLst/>
            <a:gdLst/>
            <a:ahLst/>
            <a:cxnLst/>
            <a:rect r="r" b="b" t="t" l="l"/>
            <a:pathLst>
              <a:path h="1641706" w="8497060">
                <a:moveTo>
                  <a:pt x="0" y="0"/>
                </a:moveTo>
                <a:lnTo>
                  <a:pt x="8497060" y="0"/>
                </a:lnTo>
                <a:lnTo>
                  <a:pt x="8497060" y="1641706"/>
                </a:lnTo>
                <a:lnTo>
                  <a:pt x="0" y="16417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117021"/>
            </a:stretch>
          </a:blipFill>
          <a:ln w="38100" cap="sq">
            <a:solidFill>
              <a:srgbClr val="EEB74E"/>
            </a:solidFill>
            <a:prstDash val="sysDot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365238" y="5583916"/>
            <a:ext cx="8497060" cy="1477196"/>
          </a:xfrm>
          <a:custGeom>
            <a:avLst/>
            <a:gdLst/>
            <a:ahLst/>
            <a:cxnLst/>
            <a:rect r="r" b="b" t="t" l="l"/>
            <a:pathLst>
              <a:path h="1477196" w="8497060">
                <a:moveTo>
                  <a:pt x="0" y="0"/>
                </a:moveTo>
                <a:lnTo>
                  <a:pt x="8497060" y="0"/>
                </a:lnTo>
                <a:lnTo>
                  <a:pt x="8497060" y="1477196"/>
                </a:lnTo>
                <a:lnTo>
                  <a:pt x="0" y="147719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41190" r="0" b="0"/>
            </a:stretch>
          </a:blipFill>
          <a:ln w="38100" cap="sq">
            <a:solidFill>
              <a:srgbClr val="F5BA53"/>
            </a:solidFill>
            <a:prstDash val="sysDot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1086836" y="2579166"/>
            <a:ext cx="5258328" cy="1134149"/>
          </a:xfrm>
          <a:custGeom>
            <a:avLst/>
            <a:gdLst/>
            <a:ahLst/>
            <a:cxnLst/>
            <a:rect r="r" b="b" t="t" l="l"/>
            <a:pathLst>
              <a:path h="1134149" w="5258328">
                <a:moveTo>
                  <a:pt x="0" y="0"/>
                </a:moveTo>
                <a:lnTo>
                  <a:pt x="5258328" y="0"/>
                </a:lnTo>
                <a:lnTo>
                  <a:pt x="5258328" y="1134149"/>
                </a:lnTo>
                <a:lnTo>
                  <a:pt x="0" y="11341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7" t="-261428" r="-14536" b="-286883"/>
            </a:stretch>
          </a:blipFill>
          <a:ln w="38100" cap="sq">
            <a:solidFill>
              <a:srgbClr val="EEB74E"/>
            </a:solidFill>
            <a:prstDash val="sysDot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1086836" y="6871565"/>
            <a:ext cx="5258328" cy="2746838"/>
          </a:xfrm>
          <a:custGeom>
            <a:avLst/>
            <a:gdLst/>
            <a:ahLst/>
            <a:cxnLst/>
            <a:rect r="r" b="b" t="t" l="l"/>
            <a:pathLst>
              <a:path h="2746838" w="5258328">
                <a:moveTo>
                  <a:pt x="0" y="0"/>
                </a:moveTo>
                <a:lnTo>
                  <a:pt x="5258328" y="0"/>
                </a:lnTo>
                <a:lnTo>
                  <a:pt x="5258328" y="2746838"/>
                </a:lnTo>
                <a:lnTo>
                  <a:pt x="0" y="27468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419" t="-139306" r="0" b="0"/>
            </a:stretch>
          </a:blipFill>
          <a:ln w="38100" cap="sq">
            <a:solidFill>
              <a:srgbClr val="EEB74E"/>
            </a:solidFill>
            <a:prstDash val="sysDot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1086836" y="3818090"/>
            <a:ext cx="5258328" cy="2953377"/>
          </a:xfrm>
          <a:custGeom>
            <a:avLst/>
            <a:gdLst/>
            <a:ahLst/>
            <a:cxnLst/>
            <a:rect r="r" b="b" t="t" l="l"/>
            <a:pathLst>
              <a:path h="2953377" w="5258328">
                <a:moveTo>
                  <a:pt x="0" y="0"/>
                </a:moveTo>
                <a:lnTo>
                  <a:pt x="5258328" y="0"/>
                </a:lnTo>
                <a:lnTo>
                  <a:pt x="5258328" y="2953377"/>
                </a:lnTo>
                <a:lnTo>
                  <a:pt x="0" y="295337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20103" b="-161001"/>
            </a:stretch>
          </a:blipFill>
          <a:ln w="38100" cap="sq">
            <a:solidFill>
              <a:srgbClr val="EEB74E"/>
            </a:solidFill>
            <a:prstDash val="sysDot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911860" y="750555"/>
            <a:ext cx="7403815" cy="1243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16"/>
              </a:lnSpc>
            </a:pPr>
            <a:r>
              <a:rPr lang="en-US" sz="9604">
                <a:solidFill>
                  <a:srgbClr val="3B435F"/>
                </a:solidFill>
                <a:latin typeface="Poetsen"/>
              </a:rPr>
              <a:t>Code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014092" y="918322"/>
            <a:ext cx="7403815" cy="1243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16"/>
              </a:lnSpc>
            </a:pPr>
            <a:r>
              <a:rPr lang="en-US" sz="9604">
                <a:solidFill>
                  <a:srgbClr val="3B435F"/>
                </a:solidFill>
                <a:latin typeface="Poetsen"/>
              </a:rPr>
              <a:t>Output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143883" y="2727"/>
            <a:ext cx="2095111" cy="974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75"/>
              </a:lnSpc>
            </a:pPr>
            <a:r>
              <a:rPr lang="en-US" sz="7397" u="sng">
                <a:solidFill>
                  <a:srgbClr val="3B435F"/>
                </a:solidFill>
                <a:latin typeface="Poetsen"/>
              </a:rPr>
              <a:t>CO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E8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408296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283152" y="8395350"/>
            <a:ext cx="5200640" cy="2675966"/>
          </a:xfrm>
          <a:custGeom>
            <a:avLst/>
            <a:gdLst/>
            <a:ahLst/>
            <a:cxnLst/>
            <a:rect r="r" b="b" t="t" l="l"/>
            <a:pathLst>
              <a:path h="2675966" w="5200640">
                <a:moveTo>
                  <a:pt x="0" y="0"/>
                </a:moveTo>
                <a:lnTo>
                  <a:pt x="5200641" y="0"/>
                </a:lnTo>
                <a:lnTo>
                  <a:pt x="5200641" y="2675966"/>
                </a:lnTo>
                <a:lnTo>
                  <a:pt x="0" y="2675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141827" y="97552"/>
            <a:ext cx="5200640" cy="2675966"/>
          </a:xfrm>
          <a:custGeom>
            <a:avLst/>
            <a:gdLst/>
            <a:ahLst/>
            <a:cxnLst/>
            <a:rect r="r" b="b" t="t" l="l"/>
            <a:pathLst>
              <a:path h="2675966" w="5200640">
                <a:moveTo>
                  <a:pt x="0" y="0"/>
                </a:moveTo>
                <a:lnTo>
                  <a:pt x="5200640" y="0"/>
                </a:lnTo>
                <a:lnTo>
                  <a:pt x="5200640" y="2675966"/>
                </a:lnTo>
                <a:lnTo>
                  <a:pt x="0" y="2675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264171"/>
            <a:ext cx="2030113" cy="553667"/>
          </a:xfrm>
          <a:custGeom>
            <a:avLst/>
            <a:gdLst/>
            <a:ahLst/>
            <a:cxnLst/>
            <a:rect r="r" b="b" t="t" l="l"/>
            <a:pathLst>
              <a:path h="553667" w="2030113">
                <a:moveTo>
                  <a:pt x="0" y="0"/>
                </a:moveTo>
                <a:lnTo>
                  <a:pt x="2030113" y="0"/>
                </a:lnTo>
                <a:lnTo>
                  <a:pt x="2030113" y="553667"/>
                </a:lnTo>
                <a:lnTo>
                  <a:pt x="0" y="55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4543851" y="9733333"/>
            <a:ext cx="2030113" cy="553667"/>
          </a:xfrm>
          <a:custGeom>
            <a:avLst/>
            <a:gdLst/>
            <a:ahLst/>
            <a:cxnLst/>
            <a:rect r="r" b="b" t="t" l="l"/>
            <a:pathLst>
              <a:path h="553667" w="2030113">
                <a:moveTo>
                  <a:pt x="2030113" y="0"/>
                </a:moveTo>
                <a:lnTo>
                  <a:pt x="0" y="0"/>
                </a:lnTo>
                <a:lnTo>
                  <a:pt x="0" y="553667"/>
                </a:lnTo>
                <a:lnTo>
                  <a:pt x="2030113" y="553667"/>
                </a:lnTo>
                <a:lnTo>
                  <a:pt x="203011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16446" y="3546055"/>
            <a:ext cx="8509712" cy="1597445"/>
          </a:xfrm>
          <a:custGeom>
            <a:avLst/>
            <a:gdLst/>
            <a:ahLst/>
            <a:cxnLst/>
            <a:rect r="r" b="b" t="t" l="l"/>
            <a:pathLst>
              <a:path h="1597445" w="8509712">
                <a:moveTo>
                  <a:pt x="0" y="0"/>
                </a:moveTo>
                <a:lnTo>
                  <a:pt x="8509712" y="0"/>
                </a:lnTo>
                <a:lnTo>
                  <a:pt x="8509712" y="1597445"/>
                </a:lnTo>
                <a:lnTo>
                  <a:pt x="0" y="15974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3367" b="-161976"/>
            </a:stretch>
          </a:blipFill>
          <a:ln w="38100" cap="sq">
            <a:solidFill>
              <a:srgbClr val="EEB74E"/>
            </a:solidFill>
            <a:prstDash val="sysDot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316446" y="5531992"/>
            <a:ext cx="8509712" cy="1597445"/>
          </a:xfrm>
          <a:custGeom>
            <a:avLst/>
            <a:gdLst/>
            <a:ahLst/>
            <a:cxnLst/>
            <a:rect r="r" b="b" t="t" l="l"/>
            <a:pathLst>
              <a:path h="1597445" w="8509712">
                <a:moveTo>
                  <a:pt x="0" y="0"/>
                </a:moveTo>
                <a:lnTo>
                  <a:pt x="8509712" y="0"/>
                </a:lnTo>
                <a:lnTo>
                  <a:pt x="8509712" y="1597445"/>
                </a:lnTo>
                <a:lnTo>
                  <a:pt x="0" y="15974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83" t="-160230" r="-2384" b="-1745"/>
            </a:stretch>
          </a:blipFill>
          <a:ln w="38100" cap="sq">
            <a:solidFill>
              <a:srgbClr val="EEB74E"/>
            </a:solidFill>
            <a:prstDash val="sysDot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1104943" y="3458359"/>
            <a:ext cx="5222114" cy="2666371"/>
          </a:xfrm>
          <a:custGeom>
            <a:avLst/>
            <a:gdLst/>
            <a:ahLst/>
            <a:cxnLst/>
            <a:rect r="r" b="b" t="t" l="l"/>
            <a:pathLst>
              <a:path h="2666371" w="5222114">
                <a:moveTo>
                  <a:pt x="0" y="0"/>
                </a:moveTo>
                <a:lnTo>
                  <a:pt x="5222114" y="0"/>
                </a:lnTo>
                <a:lnTo>
                  <a:pt x="5222114" y="2666371"/>
                </a:lnTo>
                <a:lnTo>
                  <a:pt x="0" y="266637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754" t="0" r="-15264" b="-171124"/>
            </a:stretch>
          </a:blipFill>
          <a:ln w="38100" cap="sq">
            <a:solidFill>
              <a:srgbClr val="EEB74E"/>
            </a:solidFill>
            <a:prstDash val="sysDot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911860" y="750555"/>
            <a:ext cx="7403815" cy="1243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16"/>
              </a:lnSpc>
            </a:pPr>
            <a:r>
              <a:rPr lang="en-US" sz="9604">
                <a:solidFill>
                  <a:srgbClr val="3B435F"/>
                </a:solidFill>
                <a:latin typeface="Poetsen"/>
              </a:rPr>
              <a:t>Code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014092" y="918322"/>
            <a:ext cx="7403815" cy="1243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16"/>
              </a:lnSpc>
            </a:pPr>
            <a:r>
              <a:rPr lang="en-US" sz="9604">
                <a:solidFill>
                  <a:srgbClr val="3B435F"/>
                </a:solidFill>
                <a:latin typeface="Poetsen"/>
              </a:rPr>
              <a:t>Output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929479" y="21777"/>
            <a:ext cx="2309516" cy="1071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0"/>
              </a:lnSpc>
            </a:pPr>
            <a:r>
              <a:rPr lang="en-US" sz="8154" u="sng">
                <a:solidFill>
                  <a:srgbClr val="3B435F"/>
                </a:solidFill>
                <a:latin typeface="Poetsen"/>
              </a:rPr>
              <a:t>NO2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1104943" y="2507778"/>
            <a:ext cx="5222114" cy="836282"/>
          </a:xfrm>
          <a:custGeom>
            <a:avLst/>
            <a:gdLst/>
            <a:ahLst/>
            <a:cxnLst/>
            <a:rect r="r" b="b" t="t" l="l"/>
            <a:pathLst>
              <a:path h="836282" w="5222114">
                <a:moveTo>
                  <a:pt x="0" y="0"/>
                </a:moveTo>
                <a:lnTo>
                  <a:pt x="5222114" y="0"/>
                </a:lnTo>
                <a:lnTo>
                  <a:pt x="5222114" y="836281"/>
                </a:lnTo>
                <a:lnTo>
                  <a:pt x="0" y="8362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33" t="-300002" r="-5657" b="-384457"/>
            </a:stretch>
          </a:blipFill>
          <a:ln w="38100" cap="sq">
            <a:solidFill>
              <a:srgbClr val="EEB74E"/>
            </a:solidFill>
            <a:prstDash val="sysDot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1488213" y="6239030"/>
            <a:ext cx="4455574" cy="3452067"/>
          </a:xfrm>
          <a:custGeom>
            <a:avLst/>
            <a:gdLst/>
            <a:ahLst/>
            <a:cxnLst/>
            <a:rect r="r" b="b" t="t" l="l"/>
            <a:pathLst>
              <a:path h="3452067" w="4455574">
                <a:moveTo>
                  <a:pt x="0" y="0"/>
                </a:moveTo>
                <a:lnTo>
                  <a:pt x="4455574" y="0"/>
                </a:lnTo>
                <a:lnTo>
                  <a:pt x="4455574" y="3452067"/>
                </a:lnTo>
                <a:lnTo>
                  <a:pt x="0" y="34520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505" t="-122739" r="-43842" b="-5300"/>
            </a:stretch>
          </a:blipFill>
          <a:ln w="38100" cap="sq">
            <a:solidFill>
              <a:srgbClr val="F5BA53"/>
            </a:solidFill>
            <a:prstDash val="sysDot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DAF2jcwXjVM</dc:identifier>
  <dcterms:modified xsi:type="dcterms:W3CDTF">2011-08-01T06:04:30Z</dcterms:modified>
  <cp:revision>1</cp:revision>
  <dc:title>Electric Vehicles</dc:title>
</cp:coreProperties>
</file>