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2AC82"/>
    <a:srgbClr val="D59200"/>
    <a:srgbClr val="BC5908"/>
    <a:srgbClr val="6DA0A4"/>
    <a:srgbClr val="A7928B"/>
    <a:srgbClr val="A9948C"/>
    <a:srgbClr val="9B8881"/>
    <a:srgbClr val="9E4611"/>
    <a:srgbClr val="CD9D63"/>
    <a:srgbClr val="A64A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7" autoAdjust="0"/>
    <p:restoredTop sz="95467" autoAdjust="0"/>
  </p:normalViewPr>
  <p:slideViewPr>
    <p:cSldViewPr snapToGrid="0" snapToObjects="1">
      <p:cViewPr>
        <p:scale>
          <a:sx n="50" d="100"/>
          <a:sy n="50" d="100"/>
        </p:scale>
        <p:origin x="-2704" y="-495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09E1A0-238D-EC4C-B341-B274DDC52D68}" type="datetimeFigureOut">
              <a:rPr lang="en-US" smtClean="0"/>
              <a:t>9/22/18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CECEE7-B3EA-E548-A533-DC57DB32C47A}" type="slidenum">
              <a:rPr lang="en-US" smtClean="0"/>
              <a:t>‹#›</a:t>
            </a:fld>
            <a:endParaRPr lang="en-US" dirty="0"/>
          </a:p>
        </p:txBody>
      </p:sp>
    </p:spTree>
    <p:extLst>
      <p:ext uri="{BB962C8B-B14F-4D97-AF65-F5344CB8AC3E}">
        <p14:creationId xmlns:p14="http://schemas.microsoft.com/office/powerpoint/2010/main" val="322184463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CECEE7-B3EA-E548-A533-DC57DB32C47A}" type="slidenum">
              <a:rPr lang="en-US" smtClean="0"/>
              <a:t>1</a:t>
            </a:fld>
            <a:endParaRPr lang="en-US" dirty="0"/>
          </a:p>
        </p:txBody>
      </p:sp>
    </p:spTree>
    <p:extLst>
      <p:ext uri="{BB962C8B-B14F-4D97-AF65-F5344CB8AC3E}">
        <p14:creationId xmlns:p14="http://schemas.microsoft.com/office/powerpoint/2010/main" val="191989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C0D267-CAE5-0D40-A033-0A6B71B3C205}" type="datetimeFigureOut">
              <a:rPr lang="en-US" smtClean="0"/>
              <a:t>9/22/18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259317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0D267-CAE5-0D40-A033-0A6B71B3C205}" type="datetimeFigureOut">
              <a:rPr lang="en-US" smtClean="0"/>
              <a:t>9/22/18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393058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0D267-CAE5-0D40-A033-0A6B71B3C205}" type="datetimeFigureOut">
              <a:rPr lang="en-US" smtClean="0"/>
              <a:t>9/22/18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3064067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0D267-CAE5-0D40-A033-0A6B71B3C205}" type="datetimeFigureOut">
              <a:rPr lang="en-US" smtClean="0"/>
              <a:t>9/22/18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20945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19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C0D267-CAE5-0D40-A033-0A6B71B3C205}" type="datetimeFigureOut">
              <a:rPr lang="en-US" smtClean="0"/>
              <a:t>9/22/18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558555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C0D267-CAE5-0D40-A033-0A6B71B3C205}" type="datetimeFigureOut">
              <a:rPr lang="en-US" smtClean="0"/>
              <a:t>9/22/18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3973566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4" name="Content Placeholder 3"/>
          <p:cNvSpPr>
            <a:spLocks noGrp="1"/>
          </p:cNvSpPr>
          <p:nvPr>
            <p:ph sz="half" idx="2"/>
          </p:nvPr>
        </p:nvSpPr>
        <p:spPr>
          <a:xfrm>
            <a:off x="2194560" y="10439401"/>
            <a:ext cx="19392902"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3"/>
            <a:ext cx="19400520" cy="3070858"/>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2"/>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C0D267-CAE5-0D40-A033-0A6B71B3C205}" type="datetimeFigureOut">
              <a:rPr lang="en-US" smtClean="0"/>
              <a:t>9/22/18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2906447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C0D267-CAE5-0D40-A033-0A6B71B3C205}" type="datetimeFigureOut">
              <a:rPr lang="en-US" smtClean="0"/>
              <a:t>9/22/18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221641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0D267-CAE5-0D40-A033-0A6B71B3C205}" type="datetimeFigureOut">
              <a:rPr lang="en-US" smtClean="0"/>
              <a:t>9/22/18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1805448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10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46C0D267-CAE5-0D40-A033-0A6B71B3C205}" type="datetimeFigureOut">
              <a:rPr lang="en-US" smtClean="0"/>
              <a:t>9/22/18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68558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1"/>
            <a:ext cx="26334720" cy="2720342"/>
          </a:xfrm>
        </p:spPr>
        <p:txBody>
          <a:bodyPr anchor="b"/>
          <a:lstStyle>
            <a:lvl1pPr algn="l">
              <a:defRPr sz="110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dirty="0"/>
          </a:p>
        </p:txBody>
      </p:sp>
      <p:sp>
        <p:nvSpPr>
          <p:cNvPr id="4" name="Text Placeholder 3"/>
          <p:cNvSpPr>
            <a:spLocks noGrp="1"/>
          </p:cNvSpPr>
          <p:nvPr>
            <p:ph type="body" sz="half" idx="2"/>
          </p:nvPr>
        </p:nvSpPr>
        <p:spPr>
          <a:xfrm>
            <a:off x="8602982" y="25763223"/>
            <a:ext cx="26334720" cy="3863338"/>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a:t>Click to edit Master text styles</a:t>
            </a:r>
          </a:p>
        </p:txBody>
      </p:sp>
      <p:sp>
        <p:nvSpPr>
          <p:cNvPr id="5" name="Date Placeholder 4"/>
          <p:cNvSpPr>
            <a:spLocks noGrp="1"/>
          </p:cNvSpPr>
          <p:nvPr>
            <p:ph type="dt" sz="half" idx="10"/>
          </p:nvPr>
        </p:nvSpPr>
        <p:spPr/>
        <p:txBody>
          <a:bodyPr/>
          <a:lstStyle/>
          <a:p>
            <a:fld id="{46C0D267-CAE5-0D40-A033-0A6B71B3C205}" type="datetimeFigureOut">
              <a:rPr lang="en-US" smtClean="0"/>
              <a:t>9/22/18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FEA5D-D9C6-E740-96EB-501B8659A3BD}" type="slidenum">
              <a:rPr lang="en-US" smtClean="0"/>
              <a:t>‹#›</a:t>
            </a:fld>
            <a:endParaRPr lang="en-US" dirty="0"/>
          </a:p>
        </p:txBody>
      </p:sp>
    </p:spTree>
    <p:extLst>
      <p:ext uri="{BB962C8B-B14F-4D97-AF65-F5344CB8AC3E}">
        <p14:creationId xmlns:p14="http://schemas.microsoft.com/office/powerpoint/2010/main" val="92139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501612" tIns="250806" rIns="501612" bIns="25080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501612" tIns="250806" rIns="501612" bIns="25080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46C0D267-CAE5-0D40-A033-0A6B71B3C205}" type="datetimeFigureOut">
              <a:rPr lang="en-US" smtClean="0"/>
              <a:t>9/22/18</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949FEA5D-D9C6-E740-96EB-501B8659A3BD}" type="slidenum">
              <a:rPr lang="en-US" smtClean="0"/>
              <a:t>‹#›</a:t>
            </a:fld>
            <a:endParaRPr lang="en-US" dirty="0"/>
          </a:p>
        </p:txBody>
      </p:sp>
    </p:spTree>
    <p:extLst>
      <p:ext uri="{BB962C8B-B14F-4D97-AF65-F5344CB8AC3E}">
        <p14:creationId xmlns:p14="http://schemas.microsoft.com/office/powerpoint/2010/main" val="28346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2508062" rtl="0" eaLnBrk="1" latinLnBrk="0" hangingPunct="1">
        <a:spcBef>
          <a:spcPct val="20000"/>
        </a:spcBef>
        <a:buFont typeface="Arial"/>
        <a:buChar char="•"/>
        <a:defRPr sz="17600" kern="1200">
          <a:solidFill>
            <a:schemeClr val="tx1"/>
          </a:solidFill>
          <a:latin typeface="+mn-lt"/>
          <a:ea typeface="+mn-ea"/>
          <a:cs typeface="+mn-cs"/>
        </a:defRPr>
      </a:lvl1pPr>
      <a:lvl2pPr marL="4075601" indent="-1567539" algn="l" defTabSz="2508062" rtl="0" eaLnBrk="1" latinLnBrk="0" hangingPunct="1">
        <a:spcBef>
          <a:spcPct val="20000"/>
        </a:spcBef>
        <a:buFont typeface="Arial"/>
        <a:buChar char="–"/>
        <a:defRPr sz="15400" kern="1200">
          <a:solidFill>
            <a:schemeClr val="tx1"/>
          </a:solidFill>
          <a:latin typeface="+mn-lt"/>
          <a:ea typeface="+mn-ea"/>
          <a:cs typeface="+mn-cs"/>
        </a:defRPr>
      </a:lvl2pPr>
      <a:lvl3pPr marL="6270155" indent="-1254031" algn="l" defTabSz="2508062" rtl="0" eaLnBrk="1" latinLnBrk="0" hangingPunct="1">
        <a:spcBef>
          <a:spcPct val="20000"/>
        </a:spcBef>
        <a:buFont typeface="Arial"/>
        <a:buChar char="•"/>
        <a:defRPr sz="13200" kern="1200">
          <a:solidFill>
            <a:schemeClr val="tx1"/>
          </a:solidFill>
          <a:latin typeface="+mn-lt"/>
          <a:ea typeface="+mn-ea"/>
          <a:cs typeface="+mn-cs"/>
        </a:defRPr>
      </a:lvl3pPr>
      <a:lvl4pPr marL="8778217" indent="-1254031" algn="l" defTabSz="2508062" rtl="0" eaLnBrk="1" latinLnBrk="0" hangingPunct="1">
        <a:spcBef>
          <a:spcPct val="20000"/>
        </a:spcBef>
        <a:buFont typeface="Arial"/>
        <a:buChar char="–"/>
        <a:defRPr sz="11000" kern="1200">
          <a:solidFill>
            <a:schemeClr val="tx1"/>
          </a:solidFill>
          <a:latin typeface="+mn-lt"/>
          <a:ea typeface="+mn-ea"/>
          <a:cs typeface="+mn-cs"/>
        </a:defRPr>
      </a:lvl4pPr>
      <a:lvl5pPr marL="11286279" indent="-1254031" algn="l" defTabSz="2508062" rtl="0" eaLnBrk="1" latinLnBrk="0" hangingPunct="1">
        <a:spcBef>
          <a:spcPct val="20000"/>
        </a:spcBef>
        <a:buFont typeface="Arial"/>
        <a:buChar char="»"/>
        <a:defRPr sz="11000" kern="1200">
          <a:solidFill>
            <a:schemeClr val="tx1"/>
          </a:solidFill>
          <a:latin typeface="+mn-lt"/>
          <a:ea typeface="+mn-ea"/>
          <a:cs typeface="+mn-cs"/>
        </a:defRPr>
      </a:lvl5pPr>
      <a:lvl6pPr marL="13794341" indent="-1254031" algn="l" defTabSz="2508062" rtl="0" eaLnBrk="1" latinLnBrk="0" hangingPunct="1">
        <a:spcBef>
          <a:spcPct val="20000"/>
        </a:spcBef>
        <a:buFont typeface="Arial"/>
        <a:buChar char="•"/>
        <a:defRPr sz="11000" kern="1200">
          <a:solidFill>
            <a:schemeClr val="tx1"/>
          </a:solidFill>
          <a:latin typeface="+mn-lt"/>
          <a:ea typeface="+mn-ea"/>
          <a:cs typeface="+mn-cs"/>
        </a:defRPr>
      </a:lvl6pPr>
      <a:lvl7pPr marL="16302403" indent="-1254031" algn="l" defTabSz="2508062" rtl="0" eaLnBrk="1" latinLnBrk="0" hangingPunct="1">
        <a:spcBef>
          <a:spcPct val="20000"/>
        </a:spcBef>
        <a:buFont typeface="Arial"/>
        <a:buChar char="•"/>
        <a:defRPr sz="11000" kern="1200">
          <a:solidFill>
            <a:schemeClr val="tx1"/>
          </a:solidFill>
          <a:latin typeface="+mn-lt"/>
          <a:ea typeface="+mn-ea"/>
          <a:cs typeface="+mn-cs"/>
        </a:defRPr>
      </a:lvl7pPr>
      <a:lvl8pPr marL="18810465" indent="-1254031" algn="l" defTabSz="2508062" rtl="0" eaLnBrk="1" latinLnBrk="0" hangingPunct="1">
        <a:spcBef>
          <a:spcPct val="20000"/>
        </a:spcBef>
        <a:buFont typeface="Arial"/>
        <a:buChar char="•"/>
        <a:defRPr sz="11000" kern="1200">
          <a:solidFill>
            <a:schemeClr val="tx1"/>
          </a:solidFill>
          <a:latin typeface="+mn-lt"/>
          <a:ea typeface="+mn-ea"/>
          <a:cs typeface="+mn-cs"/>
        </a:defRPr>
      </a:lvl8pPr>
      <a:lvl9pPr marL="21318527" indent="-1254031" algn="l" defTabSz="2508062" rtl="0" eaLnBrk="1" latinLnBrk="0" hangingPunct="1">
        <a:spcBef>
          <a:spcPct val="20000"/>
        </a:spcBef>
        <a:buFont typeface="Arial"/>
        <a:buChar char="•"/>
        <a:defRPr sz="11000" kern="1200">
          <a:solidFill>
            <a:schemeClr val="tx1"/>
          </a:solidFill>
          <a:latin typeface="+mn-lt"/>
          <a:ea typeface="+mn-ea"/>
          <a:cs typeface="+mn-cs"/>
        </a:defRPr>
      </a:lvl9pPr>
    </p:bodyStyle>
    <p:otherStyle>
      <a:defPPr>
        <a:defRPr lang="en-US"/>
      </a:defPPr>
      <a:lvl1pPr marL="0" algn="l" defTabSz="2508062" rtl="0" eaLnBrk="1" latinLnBrk="0" hangingPunct="1">
        <a:defRPr sz="9900" kern="1200">
          <a:solidFill>
            <a:schemeClr val="tx1"/>
          </a:solidFill>
          <a:latin typeface="+mn-lt"/>
          <a:ea typeface="+mn-ea"/>
          <a:cs typeface="+mn-cs"/>
        </a:defRPr>
      </a:lvl1pPr>
      <a:lvl2pPr marL="2508062" algn="l" defTabSz="2508062" rtl="0" eaLnBrk="1" latinLnBrk="0" hangingPunct="1">
        <a:defRPr sz="9900" kern="1200">
          <a:solidFill>
            <a:schemeClr val="tx1"/>
          </a:solidFill>
          <a:latin typeface="+mn-lt"/>
          <a:ea typeface="+mn-ea"/>
          <a:cs typeface="+mn-cs"/>
        </a:defRPr>
      </a:lvl2pPr>
      <a:lvl3pPr marL="5016124" algn="l" defTabSz="2508062" rtl="0" eaLnBrk="1" latinLnBrk="0" hangingPunct="1">
        <a:defRPr sz="9900" kern="1200">
          <a:solidFill>
            <a:schemeClr val="tx1"/>
          </a:solidFill>
          <a:latin typeface="+mn-lt"/>
          <a:ea typeface="+mn-ea"/>
          <a:cs typeface="+mn-cs"/>
        </a:defRPr>
      </a:lvl3pPr>
      <a:lvl4pPr marL="7524186" algn="l" defTabSz="2508062" rtl="0" eaLnBrk="1" latinLnBrk="0" hangingPunct="1">
        <a:defRPr sz="9900" kern="1200">
          <a:solidFill>
            <a:schemeClr val="tx1"/>
          </a:solidFill>
          <a:latin typeface="+mn-lt"/>
          <a:ea typeface="+mn-ea"/>
          <a:cs typeface="+mn-cs"/>
        </a:defRPr>
      </a:lvl4pPr>
      <a:lvl5pPr marL="10032248" algn="l" defTabSz="2508062" rtl="0" eaLnBrk="1" latinLnBrk="0" hangingPunct="1">
        <a:defRPr sz="9900" kern="1200">
          <a:solidFill>
            <a:schemeClr val="tx1"/>
          </a:solidFill>
          <a:latin typeface="+mn-lt"/>
          <a:ea typeface="+mn-ea"/>
          <a:cs typeface="+mn-cs"/>
        </a:defRPr>
      </a:lvl5pPr>
      <a:lvl6pPr marL="12540310" algn="l" defTabSz="2508062" rtl="0" eaLnBrk="1" latinLnBrk="0" hangingPunct="1">
        <a:defRPr sz="9900" kern="1200">
          <a:solidFill>
            <a:schemeClr val="tx1"/>
          </a:solidFill>
          <a:latin typeface="+mn-lt"/>
          <a:ea typeface="+mn-ea"/>
          <a:cs typeface="+mn-cs"/>
        </a:defRPr>
      </a:lvl6pPr>
      <a:lvl7pPr marL="15048372" algn="l" defTabSz="2508062" rtl="0" eaLnBrk="1" latinLnBrk="0" hangingPunct="1">
        <a:defRPr sz="9900" kern="1200">
          <a:solidFill>
            <a:schemeClr val="tx1"/>
          </a:solidFill>
          <a:latin typeface="+mn-lt"/>
          <a:ea typeface="+mn-ea"/>
          <a:cs typeface="+mn-cs"/>
        </a:defRPr>
      </a:lvl7pPr>
      <a:lvl8pPr marL="17556434" algn="l" defTabSz="2508062" rtl="0" eaLnBrk="1" latinLnBrk="0" hangingPunct="1">
        <a:defRPr sz="9900" kern="1200">
          <a:solidFill>
            <a:schemeClr val="tx1"/>
          </a:solidFill>
          <a:latin typeface="+mn-lt"/>
          <a:ea typeface="+mn-ea"/>
          <a:cs typeface="+mn-cs"/>
        </a:defRPr>
      </a:lvl8pPr>
      <a:lvl9pPr marL="20064496" algn="l" defTabSz="2508062"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emf"/><Relationship Id="rId7" Type="http://schemas.openxmlformats.org/officeDocument/2006/relationships/image" Target="../media/image5.jpg"/><Relationship Id="rId12" Type="http://schemas.openxmlformats.org/officeDocument/2006/relationships/image" Target="../media/image10.emf"/><Relationship Id="rId17" Type="http://schemas.openxmlformats.org/officeDocument/2006/relationships/image" Target="../media/image15.jpg"/><Relationship Id="rId2" Type="http://schemas.openxmlformats.org/officeDocument/2006/relationships/notesSlide" Target="../notesSlides/notesSlide1.xml"/><Relationship Id="rId16" Type="http://schemas.openxmlformats.org/officeDocument/2006/relationships/image" Target="../media/image14.jp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png"/><Relationship Id="rId9" Type="http://schemas.openxmlformats.org/officeDocument/2006/relationships/image" Target="../media/image7.emf"/><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457200"/>
            <a:ext cx="42976800" cy="32004000"/>
          </a:xfrm>
          <a:prstGeom prst="rect">
            <a:avLst/>
          </a:prstGeom>
          <a:solidFill>
            <a:srgbClr val="E2AC82">
              <a:alpha val="74902"/>
            </a:srgb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914401" y="914400"/>
            <a:ext cx="42062400" cy="2400657"/>
          </a:xfrm>
          <a:prstGeom prst="rect">
            <a:avLst/>
          </a:prstGeom>
          <a:solidFill>
            <a:schemeClr val="bg1"/>
          </a:solidFill>
          <a:ln>
            <a:solidFill>
              <a:schemeClr val="tx1"/>
            </a:solidFill>
          </a:ln>
        </p:spPr>
        <p:txBody>
          <a:bodyPr wrap="square" lIns="91440" rIns="5303520" rtlCol="0">
            <a:spAutoFit/>
          </a:bodyPr>
          <a:lstStyle/>
          <a:p>
            <a:pPr algn="ctr"/>
            <a:r>
              <a:rPr lang="en-US" sz="5400" dirty="0"/>
              <a:t>Event-Related Brain Responses to Encoding Exposures Predicts Subsequent False Endorsement of Orthographically Related Lures</a:t>
            </a:r>
          </a:p>
          <a:p>
            <a:pPr algn="ctr"/>
            <a:r>
              <a:rPr lang="en-US" sz="4800" dirty="0"/>
              <a:t>Nicholas R. Griffin, M.A., David M. Schnyer, Ph.D</a:t>
            </a:r>
          </a:p>
          <a:p>
            <a:pPr algn="ctr"/>
            <a:r>
              <a:rPr lang="en-US" sz="4800" dirty="0"/>
              <a:t>The University of Texas at Austin</a:t>
            </a:r>
          </a:p>
        </p:txBody>
      </p:sp>
      <p:sp>
        <p:nvSpPr>
          <p:cNvPr id="9" name="TextBox 8"/>
          <p:cNvSpPr txBox="1"/>
          <p:nvPr/>
        </p:nvSpPr>
        <p:spPr>
          <a:xfrm>
            <a:off x="914400" y="3839616"/>
            <a:ext cx="13716000" cy="8125301"/>
          </a:xfrm>
          <a:prstGeom prst="rect">
            <a:avLst/>
          </a:prstGeom>
          <a:solidFill>
            <a:schemeClr val="bg1"/>
          </a:solidFill>
          <a:ln>
            <a:solidFill>
              <a:schemeClr val="tx1"/>
            </a:solidFill>
          </a:ln>
        </p:spPr>
        <p:txBody>
          <a:bodyPr wrap="square" lIns="182880" rIns="182880" rtlCol="0">
            <a:spAutoFit/>
          </a:bodyPr>
          <a:lstStyle/>
          <a:p>
            <a:pPr algn="ctr"/>
            <a:r>
              <a:rPr lang="en-US" sz="4800" b="1" u="sng" dirty="0"/>
              <a:t>Introduction</a:t>
            </a:r>
          </a:p>
          <a:p>
            <a:pPr algn="ctr"/>
            <a:endParaRPr lang="en-US" sz="1400" b="1" u="sng" dirty="0"/>
          </a:p>
          <a:p>
            <a:pPr marL="685800" indent="-685800">
              <a:buFont typeface="Arial"/>
              <a:buChar char="•"/>
            </a:pPr>
            <a:r>
              <a:rPr lang="en-US" sz="2800" dirty="0"/>
              <a:t>Differences in subsequent memory (</a:t>
            </a:r>
            <a:r>
              <a:rPr lang="en-US" sz="2800" b="1" dirty="0"/>
              <a:t>Dm</a:t>
            </a:r>
            <a:r>
              <a:rPr lang="en-US" sz="2800" dirty="0"/>
              <a:t>) effects describe neurophysiological differences during encoding for items later remembered versus items later forgotten</a:t>
            </a:r>
            <a:r>
              <a:rPr lang="en-US" sz="2800" baseline="30000" dirty="0"/>
              <a:t>1</a:t>
            </a:r>
            <a:r>
              <a:rPr lang="en-US" sz="2800" dirty="0"/>
              <a:t>.</a:t>
            </a:r>
          </a:p>
          <a:p>
            <a:pPr marL="685800" indent="-685800">
              <a:buFont typeface="Arial"/>
              <a:buChar char="•"/>
            </a:pPr>
            <a:r>
              <a:rPr lang="en-US" sz="2800" dirty="0"/>
              <a:t>In veridical Dm memory tests, positive posterior ERP components are shown to be more positive for later remembered items than later forgotten items</a:t>
            </a:r>
            <a:r>
              <a:rPr lang="en-US" sz="2800" baseline="30000" dirty="0"/>
              <a:t>1</a:t>
            </a:r>
            <a:r>
              <a:rPr lang="en-US" sz="2800" dirty="0"/>
              <a:t>.</a:t>
            </a:r>
          </a:p>
          <a:p>
            <a:pPr marL="685800" indent="-685800">
              <a:buFont typeface="Arial"/>
              <a:buChar char="•"/>
            </a:pPr>
            <a:r>
              <a:rPr lang="en-US" sz="2800" dirty="0"/>
              <a:t>In the current study, we were interested in investigating Dm effects for false memory using a word-learning paradigm.</a:t>
            </a:r>
          </a:p>
          <a:p>
            <a:pPr marL="685800" indent="-685800">
              <a:buFont typeface="Arial"/>
              <a:buChar char="•"/>
            </a:pPr>
            <a:r>
              <a:rPr lang="en-US" sz="2800" dirty="0"/>
              <a:t>We tested participants with a range of depressive symptoms and reported mood states in an orthographic adaptation of the DRM false memory paradigm</a:t>
            </a:r>
            <a:r>
              <a:rPr lang="en-US" sz="2800" baseline="30000" dirty="0"/>
              <a:t>2,3,4</a:t>
            </a:r>
            <a:r>
              <a:rPr lang="en-US" sz="2800" dirty="0"/>
              <a:t>.</a:t>
            </a:r>
          </a:p>
          <a:p>
            <a:pPr marL="685800" indent="-685800">
              <a:buFont typeface="Arial"/>
              <a:buChar char="•"/>
            </a:pPr>
            <a:r>
              <a:rPr lang="en-US" sz="2800" dirty="0"/>
              <a:t>To test Dm effects for subsequent false memory, we averaged ERPs during encoding, for encoded words associated with later false alarm endorsements and encoded words associated with later correct rejection endorsements (Associate Dm, or </a:t>
            </a:r>
            <a:r>
              <a:rPr lang="en-US" sz="2800" b="1" dirty="0"/>
              <a:t>ADm</a:t>
            </a:r>
            <a:r>
              <a:rPr lang="en-US" sz="2800" dirty="0"/>
              <a:t>).</a:t>
            </a:r>
          </a:p>
          <a:p>
            <a:pPr marL="685800" indent="-685800">
              <a:buFont typeface="Arial"/>
              <a:buChar char="•"/>
            </a:pPr>
            <a:r>
              <a:rPr lang="en-US" sz="2800" dirty="0"/>
              <a:t>With the current study, we aim to address the following points:</a:t>
            </a:r>
          </a:p>
          <a:p>
            <a:pPr marL="685800" indent="-685800">
              <a:buFont typeface="Arial"/>
              <a:buChar char="•"/>
            </a:pPr>
            <a:endParaRPr lang="en-US" sz="2800" dirty="0"/>
          </a:p>
          <a:p>
            <a:pPr marL="685800" indent="-685800">
              <a:buFont typeface="Arial"/>
              <a:buChar char="•"/>
            </a:pPr>
            <a:endParaRPr lang="en-US" sz="3200" dirty="0"/>
          </a:p>
          <a:p>
            <a:pPr marL="685800" indent="-685800">
              <a:buFont typeface="Arial"/>
              <a:buChar char="•"/>
            </a:pPr>
            <a:endParaRPr lang="en-US" sz="3200" dirty="0"/>
          </a:p>
          <a:p>
            <a:endParaRPr lang="en-US" sz="3200" dirty="0"/>
          </a:p>
        </p:txBody>
      </p:sp>
      <p:sp>
        <p:nvSpPr>
          <p:cNvPr id="10" name="TextBox 9"/>
          <p:cNvSpPr txBox="1"/>
          <p:nvPr/>
        </p:nvSpPr>
        <p:spPr>
          <a:xfrm>
            <a:off x="914400" y="12254661"/>
            <a:ext cx="13716000" cy="19759255"/>
          </a:xfrm>
          <a:prstGeom prst="rect">
            <a:avLst/>
          </a:prstGeom>
          <a:solidFill>
            <a:schemeClr val="bg1"/>
          </a:solidFill>
          <a:ln>
            <a:solidFill>
              <a:schemeClr val="tx1"/>
            </a:solidFill>
          </a:ln>
        </p:spPr>
        <p:txBody>
          <a:bodyPr wrap="square" lIns="182880" rIns="182880" rtlCol="0">
            <a:spAutoFit/>
          </a:bodyPr>
          <a:lstStyle/>
          <a:p>
            <a:pPr algn="ctr"/>
            <a:r>
              <a:rPr lang="en-US" sz="4800" b="1" u="sng" dirty="0"/>
              <a:t>Methods</a:t>
            </a:r>
            <a:endParaRPr lang="en-US" sz="4800" dirty="0"/>
          </a:p>
          <a:p>
            <a:r>
              <a:rPr lang="en-US" sz="3200" b="1" dirty="0"/>
              <a:t>Participants</a:t>
            </a:r>
            <a:endParaRPr lang="en-US" sz="3200" dirty="0"/>
          </a:p>
          <a:p>
            <a:pPr marL="457200" indent="-457200">
              <a:buFont typeface="Arial"/>
              <a:buChar char="•"/>
            </a:pPr>
            <a:r>
              <a:rPr lang="en-US" sz="2800" dirty="0"/>
              <a:t>66 adults, fluent English speakers. </a:t>
            </a:r>
            <a:r>
              <a:rPr lang="en-US" sz="2800" dirty="0">
                <a:solidFill>
                  <a:srgbClr val="000000"/>
                </a:solidFill>
              </a:rPr>
              <a:t>27 females, 39 males (mean age = 19.8, SD = 1.1).</a:t>
            </a:r>
          </a:p>
          <a:p>
            <a:pPr marL="457200" indent="-457200">
              <a:buFont typeface="Arial"/>
              <a:buChar char="•"/>
            </a:pPr>
            <a:r>
              <a:rPr lang="en-US" sz="2800" dirty="0"/>
              <a:t>Participants completed Positive and Negative Affect Schedule (</a:t>
            </a:r>
            <a:r>
              <a:rPr lang="en-US" sz="2800" b="1" dirty="0"/>
              <a:t>PANAS</a:t>
            </a:r>
            <a:r>
              <a:rPr lang="en-US" sz="2800" dirty="0"/>
              <a:t>)</a:t>
            </a:r>
            <a:r>
              <a:rPr lang="en-US" sz="2800" baseline="30000" dirty="0"/>
              <a:t>5 </a:t>
            </a:r>
            <a:r>
              <a:rPr lang="en-US" sz="2800" dirty="0"/>
              <a:t> (mean = 19.4, SD = 6.42) and Center for Epidemiologic Studies Depression scale (</a:t>
            </a:r>
            <a:r>
              <a:rPr lang="en-US" sz="2800" b="1" dirty="0"/>
              <a:t>CESD</a:t>
            </a:r>
            <a:r>
              <a:rPr lang="en-US" sz="2800" dirty="0"/>
              <a:t>)</a:t>
            </a:r>
            <a:r>
              <a:rPr lang="en-US" sz="2800" baseline="30000" dirty="0"/>
              <a:t>6</a:t>
            </a:r>
            <a:r>
              <a:rPr lang="en-US" sz="2800" dirty="0"/>
              <a:t>. Scores ≥ 16 = High CESD (max = 60). Low CESD at screening: n = 37; at test: n = 18.</a:t>
            </a:r>
          </a:p>
          <a:p>
            <a:endParaRPr lang="en-US" sz="1800" dirty="0"/>
          </a:p>
          <a:p>
            <a:r>
              <a:rPr lang="en-US" sz="3200" b="1" dirty="0"/>
              <a:t>Encoding</a:t>
            </a:r>
          </a:p>
          <a:p>
            <a:pPr marL="457200" indent="-457200">
              <a:buFont typeface="Arial"/>
              <a:buChar char="•"/>
            </a:pPr>
            <a:r>
              <a:rPr lang="en-US" sz="3200" dirty="0"/>
              <a:t>Each block: 4 lists assoc. with neutral, 4 lists assoc. with negative lures.</a:t>
            </a:r>
          </a:p>
          <a:p>
            <a:pPr marL="457200" indent="-457200">
              <a:buFont typeface="Arial"/>
              <a:buChar char="•"/>
            </a:pPr>
            <a:r>
              <a:rPr lang="en-US" sz="3200" b="1" dirty="0"/>
              <a:t>LIST WORDS ONLY</a:t>
            </a:r>
            <a:r>
              <a:rPr lang="en-US" sz="3200" dirty="0"/>
              <a:t> (64 words per block; 32 assoc. with each valence).</a:t>
            </a:r>
            <a:endParaRPr lang="en-US" sz="3200" b="1"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endParaRPr lang="en-US" sz="48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r>
              <a:rPr lang="en-US" sz="3200" b="1" dirty="0"/>
              <a:t>Recognition Test</a:t>
            </a:r>
          </a:p>
          <a:p>
            <a:endParaRPr lang="en-US" sz="3200" dirty="0"/>
          </a:p>
          <a:p>
            <a:pPr marL="457200" indent="-457200">
              <a:buFont typeface="Arial"/>
              <a:buChar char="•"/>
            </a:pPr>
            <a:endParaRPr lang="en-US" sz="3200" dirty="0"/>
          </a:p>
          <a:p>
            <a:endParaRPr lang="en-US" sz="3200" dirty="0"/>
          </a:p>
          <a:p>
            <a:endParaRPr lang="en-US" sz="3200" dirty="0"/>
          </a:p>
          <a:p>
            <a:endParaRPr lang="en-US" sz="3200" dirty="0"/>
          </a:p>
          <a:p>
            <a:endParaRPr lang="en-US" sz="2400" dirty="0"/>
          </a:p>
          <a:p>
            <a:endParaRPr lang="en-US" sz="24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2800" dirty="0"/>
          </a:p>
          <a:p>
            <a:pPr marL="457200" indent="-457200">
              <a:buFont typeface="Arial"/>
              <a:buChar char="•"/>
            </a:pPr>
            <a:r>
              <a:rPr lang="en-US" sz="2800" dirty="0"/>
              <a:t>16 List Words: 2 randomly selected from each encoding block.</a:t>
            </a:r>
          </a:p>
          <a:p>
            <a:pPr marL="457200" indent="-457200">
              <a:buFont typeface="Arial"/>
              <a:buChar char="•"/>
            </a:pPr>
            <a:r>
              <a:rPr lang="en-US" sz="2800" dirty="0"/>
              <a:t>16 Novel Items: 8 Associated Critical Lures + 8 Novel Words.</a:t>
            </a:r>
          </a:p>
          <a:p>
            <a:pPr marL="457200" indent="-457200">
              <a:buFont typeface="Arial"/>
              <a:buChar char="•"/>
            </a:pPr>
            <a:r>
              <a:rPr lang="en-US" sz="2800" dirty="0"/>
              <a:t>Confidence ratings following each trial (4-Point scale).</a:t>
            </a:r>
            <a:endParaRPr lang="en-US" sz="3200" dirty="0"/>
          </a:p>
        </p:txBody>
      </p:sp>
      <p:sp>
        <p:nvSpPr>
          <p:cNvPr id="13" name="TextBox 12"/>
          <p:cNvSpPr txBox="1"/>
          <p:nvPr/>
        </p:nvSpPr>
        <p:spPr>
          <a:xfrm>
            <a:off x="29260800" y="27638039"/>
            <a:ext cx="13716000" cy="4355038"/>
          </a:xfrm>
          <a:prstGeom prst="rect">
            <a:avLst/>
          </a:prstGeom>
          <a:solidFill>
            <a:schemeClr val="bg1"/>
          </a:solidFill>
          <a:ln>
            <a:solidFill>
              <a:schemeClr val="tx1"/>
            </a:solidFill>
          </a:ln>
        </p:spPr>
        <p:txBody>
          <a:bodyPr wrap="square" lIns="182880" tIns="0" rtlCol="0">
            <a:spAutoFit/>
          </a:bodyPr>
          <a:lstStyle/>
          <a:p>
            <a:pPr algn="ctr"/>
            <a:r>
              <a:rPr lang="en-US" sz="5600" b="1" u="sng" dirty="0"/>
              <a:t>Discussion</a:t>
            </a:r>
            <a:endParaRPr lang="en-US" sz="1200" b="1" u="sng" dirty="0"/>
          </a:p>
          <a:p>
            <a:pPr marL="457200" indent="-457200">
              <a:buFont typeface="Arial"/>
              <a:buChar char="•"/>
            </a:pPr>
            <a:r>
              <a:rPr lang="en-US" sz="2800" dirty="0"/>
              <a:t>CESD and PANAS each significantly predict separate behavioral measures, indicating that some outcomes may be state-dependent, and others trait-dependent.</a:t>
            </a:r>
          </a:p>
          <a:p>
            <a:pPr marL="457200" indent="-457200">
              <a:buFont typeface="Arial"/>
              <a:buChar char="•"/>
            </a:pPr>
            <a:r>
              <a:rPr lang="en-US" sz="2800" dirty="0"/>
              <a:t>Differences in subsequent memory for hits and associated false alarms mirror prior Dm literature; encoding advantage for subsequent correct responses.</a:t>
            </a:r>
          </a:p>
          <a:p>
            <a:pPr marL="457200" indent="-457200">
              <a:buFont typeface="Arial"/>
              <a:buChar char="•"/>
            </a:pPr>
            <a:r>
              <a:rPr lang="en-US" sz="2800" dirty="0"/>
              <a:t>Early item detection and encoding processing may most strongly predict whether unlearned associate items are correctly rejected of falsely endorsed.</a:t>
            </a:r>
          </a:p>
          <a:p>
            <a:pPr marL="457200" indent="-457200">
              <a:buFont typeface="Arial"/>
              <a:buChar char="•"/>
            </a:pPr>
            <a:r>
              <a:rPr lang="en-US" sz="2800" dirty="0"/>
              <a:t>These subsequent memory effects are not predicted by depressive symptoms or mood state, potentially reflecting relatively universal encoding strategies.</a:t>
            </a:r>
          </a:p>
        </p:txBody>
      </p:sp>
      <p:sp>
        <p:nvSpPr>
          <p:cNvPr id="14" name="TextBox 13"/>
          <p:cNvSpPr txBox="1"/>
          <p:nvPr/>
        </p:nvSpPr>
        <p:spPr>
          <a:xfrm>
            <a:off x="15087600" y="29372241"/>
            <a:ext cx="13716000" cy="1754326"/>
          </a:xfrm>
          <a:prstGeom prst="rect">
            <a:avLst/>
          </a:prstGeom>
          <a:solidFill>
            <a:schemeClr val="bg1"/>
          </a:solidFill>
          <a:ln>
            <a:solidFill>
              <a:schemeClr val="tx1"/>
            </a:solidFill>
          </a:ln>
        </p:spPr>
        <p:txBody>
          <a:bodyPr wrap="square" lIns="91440" rtlCol="0">
            <a:spAutoFit/>
          </a:bodyPr>
          <a:lstStyle/>
          <a:p>
            <a:pPr algn="ctr"/>
            <a:r>
              <a:rPr lang="en-US" sz="1200" dirty="0"/>
              <a:t>References</a:t>
            </a:r>
          </a:p>
          <a:p>
            <a:pPr marL="228600" indent="-228600">
              <a:buFont typeface="+mj-lt"/>
              <a:buAutoNum type="arabicPeriod"/>
            </a:pPr>
            <a:r>
              <a:rPr lang="en-US" sz="1200" dirty="0"/>
              <a:t>Paller, K. A., &amp; Wagner, A. D. (2002). Observing the transformation of experience into memory. </a:t>
            </a:r>
            <a:r>
              <a:rPr lang="en-US" sz="1200" i="1" dirty="0"/>
              <a:t>Trends in cognitive sciences</a:t>
            </a:r>
            <a:r>
              <a:rPr lang="en-US" sz="1200" dirty="0"/>
              <a:t>, </a:t>
            </a:r>
            <a:r>
              <a:rPr lang="en-US" sz="1200" i="1" dirty="0"/>
              <a:t>6</a:t>
            </a:r>
            <a:r>
              <a:rPr lang="en-US" sz="1200" dirty="0"/>
              <a:t>(2), 93-102.</a:t>
            </a:r>
          </a:p>
          <a:p>
            <a:pPr marL="228600" indent="-228600">
              <a:buFont typeface="+mj-lt"/>
              <a:buAutoNum type="arabicPeriod"/>
            </a:pPr>
            <a:r>
              <a:rPr lang="en-US" sz="1200" dirty="0"/>
              <a:t>Roediger, H. L.,&amp;McDermott, K. B. (1995). Creating false memories: Remembering words not presented in lists. </a:t>
            </a:r>
            <a:r>
              <a:rPr lang="en-US" sz="1200" i="1" dirty="0"/>
              <a:t>Journal of experimental psychology: Learning, Memory, and Cognition</a:t>
            </a:r>
            <a:r>
              <a:rPr lang="en-US" sz="1200" dirty="0"/>
              <a:t>, </a:t>
            </a:r>
            <a:r>
              <a:rPr lang="en-US" sz="1200" i="1" dirty="0"/>
              <a:t>21</a:t>
            </a:r>
            <a:r>
              <a:rPr lang="en-US" sz="1200" dirty="0"/>
              <a:t>(4), 803.</a:t>
            </a:r>
          </a:p>
          <a:p>
            <a:pPr marL="228600" indent="-228600">
              <a:buFont typeface="+mj-lt"/>
              <a:buAutoNum type="arabicPeriod"/>
            </a:pPr>
            <a:r>
              <a:rPr lang="en-US" sz="1200" dirty="0"/>
              <a:t>Pesta, B. J., Murphy, M. D., &amp; Sanders, R. E. (2001). Are emotionally charged lures immune to false memory?. </a:t>
            </a:r>
            <a:r>
              <a:rPr lang="en-US" sz="1200" i="1" dirty="0"/>
              <a:t>Journal of Experimental Psychology: Learning, Memory, and Cognition, 27</a:t>
            </a:r>
            <a:r>
              <a:rPr lang="en-US" sz="1200" dirty="0"/>
              <a:t>(2), 328.</a:t>
            </a:r>
          </a:p>
          <a:p>
            <a:pPr marL="228600" indent="-228600">
              <a:buFont typeface="+mj-lt"/>
              <a:buAutoNum type="arabicPeriod"/>
            </a:pPr>
            <a:r>
              <a:rPr lang="en-US" sz="1200" dirty="0"/>
              <a:t>Piguet, O., Connally, E., Krendl, A. C., Huot, J. R.,&amp; Corkin, S. (2008). False memory in aging: Effects of emotional valence on word recognition accuracy. </a:t>
            </a:r>
            <a:r>
              <a:rPr lang="en-US" sz="1200" i="1" dirty="0"/>
              <a:t>Psychology and aging</a:t>
            </a:r>
            <a:r>
              <a:rPr lang="en-US" sz="1200" dirty="0"/>
              <a:t>, </a:t>
            </a:r>
            <a:r>
              <a:rPr lang="en-US" sz="1200" i="1" dirty="0"/>
              <a:t>23</a:t>
            </a:r>
            <a:r>
              <a:rPr lang="en-US" sz="1200" dirty="0"/>
              <a:t>(2), 307.</a:t>
            </a:r>
          </a:p>
          <a:p>
            <a:pPr marL="228600" indent="-228600">
              <a:buFont typeface="+mj-lt"/>
              <a:buAutoNum type="arabicPeriod"/>
            </a:pPr>
            <a:r>
              <a:rPr lang="en-US" sz="1200" dirty="0"/>
              <a:t>Watson, D., Clark, L. A., &amp; Tellegen, A. (1988). Development and validation of brief measures of positive and negative affect: the PANAS scales. </a:t>
            </a:r>
            <a:r>
              <a:rPr lang="en-US" sz="1200" i="1" dirty="0"/>
              <a:t>Journal of personality and social psychology</a:t>
            </a:r>
            <a:r>
              <a:rPr lang="en-US" sz="1200" dirty="0"/>
              <a:t>, </a:t>
            </a:r>
            <a:r>
              <a:rPr lang="en-US" sz="1200" i="1" dirty="0"/>
              <a:t>54</a:t>
            </a:r>
            <a:r>
              <a:rPr lang="en-US" sz="1200" dirty="0"/>
              <a:t>(6), 1063.</a:t>
            </a:r>
            <a:endParaRPr lang="en-US" sz="1200" dirty="0">
              <a:solidFill>
                <a:srgbClr val="000000"/>
              </a:solidFill>
            </a:endParaRPr>
          </a:p>
          <a:p>
            <a:pPr marL="228600" indent="-228600">
              <a:buFont typeface="+mj-lt"/>
              <a:buAutoNum type="arabicPeriod"/>
            </a:pPr>
            <a:r>
              <a:rPr lang="en-US" sz="1200" dirty="0">
                <a:solidFill>
                  <a:srgbClr val="000000"/>
                </a:solidFill>
              </a:rPr>
              <a:t>Radloff, L. S. (1977). The CES-D scale a self-report depression scale for research in the general population. </a:t>
            </a:r>
            <a:r>
              <a:rPr lang="en-US" sz="1200" i="1" dirty="0">
                <a:solidFill>
                  <a:srgbClr val="000000"/>
                </a:solidFill>
              </a:rPr>
              <a:t>Applied psychological measurement, 1</a:t>
            </a:r>
            <a:r>
              <a:rPr lang="en-US" sz="1200" dirty="0">
                <a:solidFill>
                  <a:srgbClr val="000000"/>
                </a:solidFill>
              </a:rPr>
              <a:t>(3), 385-401.</a:t>
            </a:r>
          </a:p>
          <a:p>
            <a:pPr marL="228600" indent="-228600">
              <a:buFont typeface="+mj-lt"/>
              <a:buAutoNum type="arabicPeriod"/>
            </a:pPr>
            <a:r>
              <a:rPr lang="en-US" sz="1200" dirty="0">
                <a:solidFill>
                  <a:srgbClr val="000000"/>
                </a:solidFill>
              </a:rPr>
              <a:t>N</a:t>
            </a:r>
            <a:r>
              <a:rPr lang="en-US" sz="1200" dirty="0"/>
              <a:t>ichols, T. E., &amp; Holmes, A. P. (2002). Nonparametric permutation tests for functional neuroimaging: a primer with examples. </a:t>
            </a:r>
            <a:r>
              <a:rPr lang="en-US" sz="1200" i="1" dirty="0"/>
              <a:t>Human brain mapping</a:t>
            </a:r>
            <a:r>
              <a:rPr lang="en-US" sz="1200" dirty="0"/>
              <a:t>, </a:t>
            </a:r>
            <a:r>
              <a:rPr lang="en-US" sz="1200" i="1" dirty="0"/>
              <a:t>15</a:t>
            </a:r>
            <a:r>
              <a:rPr lang="en-US" sz="1200" dirty="0"/>
              <a:t>(1), 1-25.</a:t>
            </a:r>
            <a:endParaRPr lang="en-US" sz="1200" dirty="0">
              <a:solidFill>
                <a:srgbClr val="000000"/>
              </a:solidFill>
            </a:endParaRPr>
          </a:p>
          <a:p>
            <a:pPr marL="228600" indent="-228600">
              <a:buFont typeface="+mj-lt"/>
              <a:buAutoNum type="arabicPeriod"/>
            </a:pPr>
            <a:r>
              <a:rPr lang="en-US" sz="1200" dirty="0"/>
              <a:t>Dunn, B. R., Dunn, D. A., Languis, M.,&amp; Andrews, D. (1998). The relation of ERP components to complex memory processing. </a:t>
            </a:r>
            <a:r>
              <a:rPr lang="en-US" sz="1200" i="1" dirty="0"/>
              <a:t>Brain and cognition</a:t>
            </a:r>
            <a:r>
              <a:rPr lang="en-US" sz="1200" dirty="0"/>
              <a:t>, </a:t>
            </a:r>
            <a:r>
              <a:rPr lang="en-US" sz="1200" i="1" dirty="0"/>
              <a:t>36</a:t>
            </a:r>
            <a:r>
              <a:rPr lang="en-US" sz="1200" dirty="0"/>
              <a:t>(3), 355-376.</a:t>
            </a:r>
            <a:endParaRPr lang="en-US" sz="1200" dirty="0">
              <a:solidFill>
                <a:srgbClr val="000000"/>
              </a:solidFill>
            </a:endParaRPr>
          </a:p>
        </p:txBody>
      </p:sp>
      <p:sp>
        <p:nvSpPr>
          <p:cNvPr id="2" name="TextBox 1"/>
          <p:cNvSpPr txBox="1"/>
          <p:nvPr/>
        </p:nvSpPr>
        <p:spPr>
          <a:xfrm>
            <a:off x="29260800" y="3852636"/>
            <a:ext cx="13716000" cy="23237130"/>
          </a:xfrm>
          <a:prstGeom prst="rect">
            <a:avLst/>
          </a:prstGeom>
          <a:solidFill>
            <a:schemeClr val="bg1"/>
          </a:solidFill>
          <a:ln>
            <a:solidFill>
              <a:schemeClr val="tx1"/>
            </a:solidFill>
          </a:ln>
        </p:spPr>
        <p:txBody>
          <a:bodyPr wrap="square" lIns="182880" rtlCol="0">
            <a:spAutoFit/>
          </a:bodyPr>
          <a:lstStyle/>
          <a:p>
            <a:r>
              <a:rPr lang="en-US" sz="3200" b="1" dirty="0"/>
              <a:t>EEG Recording</a:t>
            </a:r>
          </a:p>
          <a:p>
            <a:pPr marL="342900" indent="-342900">
              <a:buFont typeface="Arial"/>
              <a:buChar char="•"/>
            </a:pPr>
            <a:r>
              <a:rPr lang="en-US" sz="2800" dirty="0"/>
              <a:t>64 channels of continuous EEG, plus one electrode on each mastoid.</a:t>
            </a:r>
          </a:p>
          <a:p>
            <a:pPr marL="342900" indent="-342900">
              <a:buFont typeface="Arial"/>
              <a:buChar char="•"/>
            </a:pPr>
            <a:r>
              <a:rPr lang="en-US" sz="2800" dirty="0"/>
              <a:t>Four electrodes placed to monitor electrooculargraphic (EOG) activity (vertical and horizontal eye movement).</a:t>
            </a:r>
          </a:p>
          <a:p>
            <a:pPr marL="342900" indent="-342900">
              <a:buFont typeface="Arial"/>
              <a:buChar char="•"/>
            </a:pPr>
            <a:r>
              <a:rPr lang="en-US" sz="2800" dirty="0"/>
              <a:t>A BioSemi II amplifier, impedances kept within the recommended ±40mv operating range.</a:t>
            </a:r>
          </a:p>
          <a:p>
            <a:pPr algn="ctr"/>
            <a:endParaRPr lang="en-US" sz="3200" b="1" u="sng" dirty="0"/>
          </a:p>
          <a:p>
            <a:pPr algn="ctr"/>
            <a:r>
              <a:rPr lang="en-US" sz="4800" b="1" u="sng" dirty="0"/>
              <a:t>ERP Results</a:t>
            </a:r>
            <a:endParaRPr lang="en-US" sz="4800" dirty="0"/>
          </a:p>
          <a:p>
            <a:r>
              <a:rPr lang="en-US" sz="3200" b="1" dirty="0"/>
              <a:t>EEG Results – Pointwise Non-Parametric Randomized Permutation Analysis</a:t>
            </a:r>
            <a:r>
              <a:rPr lang="en-US" sz="3200" b="1" baseline="30000" dirty="0"/>
              <a:t>7</a:t>
            </a:r>
            <a:endParaRPr lang="en-US" sz="3200" b="1" dirty="0"/>
          </a:p>
          <a:p>
            <a:pPr marL="457200" indent="-457200">
              <a:buFont typeface="Arial"/>
              <a:buChar char="•"/>
            </a:pPr>
            <a:r>
              <a:rPr lang="en-US" sz="1200" dirty="0"/>
              <a:t>Significance threshold determined for each location &amp; time point. Thresholds from estimated t-distribution from 20000 random permutations under H</a:t>
            </a:r>
            <a:r>
              <a:rPr lang="en-US" sz="1200" baseline="-25000" dirty="0"/>
              <a:t>0</a:t>
            </a:r>
            <a:r>
              <a:rPr lang="en-US" sz="1200" dirty="0"/>
              <a:t>. Locations of sig. t-values used to determine clusters of significant activation differences. </a:t>
            </a:r>
          </a:p>
          <a:p>
            <a:pPr marL="457200" indent="-457200">
              <a:buFont typeface="Arial"/>
              <a:buChar char="•"/>
            </a:pPr>
            <a:r>
              <a:rPr lang="en-US" sz="1200" dirty="0"/>
              <a:t>Type I Error Correction: 20000 permutations to determine null distribution of clusters exceeding significance. Exceedance mass for each cluster computed.</a:t>
            </a:r>
          </a:p>
          <a:p>
            <a:pPr marL="457200" indent="-457200">
              <a:buFont typeface="Arial"/>
              <a:buChar char="•"/>
            </a:pPr>
            <a:r>
              <a:rPr lang="en-US" sz="1200" dirty="0"/>
              <a:t>Use exceedance masses to determine truly sig. clusters against non-permuted clusters in standard max step down correction of null distribution. Clusters w/ mass &gt; p = .05 are considered significant.  </a:t>
            </a:r>
          </a:p>
          <a:p>
            <a:endParaRPr lang="en-US" sz="1600" dirty="0"/>
          </a:p>
          <a:p>
            <a:pPr marL="457200" indent="-457200">
              <a:buFont typeface="Arial" panose="020B0604020202020204" pitchFamily="34" charset="0"/>
              <a:buChar char="•"/>
            </a:pPr>
            <a:r>
              <a:rPr lang="en-US" sz="3200" b="1" dirty="0"/>
              <a:t>Dm</a:t>
            </a:r>
            <a:r>
              <a:rPr lang="en-US" sz="3200" dirty="0"/>
              <a:t>: Cortical activity during encoding predicting subsequent test performance.</a:t>
            </a:r>
          </a:p>
          <a:p>
            <a:pPr marL="457200" indent="-457200">
              <a:buFont typeface="Arial" panose="020B0604020202020204" pitchFamily="34" charset="0"/>
              <a:buChar char="•"/>
            </a:pPr>
            <a:r>
              <a:rPr lang="en-US" sz="3200" b="1" dirty="0"/>
              <a:t>ADm</a:t>
            </a:r>
            <a:r>
              <a:rPr lang="en-US" sz="3200" dirty="0"/>
              <a:t>: Cortical activity during encoding predicting responses to unlearned words associated with previously encoded words.</a:t>
            </a:r>
          </a:p>
          <a:p>
            <a:pPr marL="457200" indent="-457200">
              <a:buFont typeface="Arial" panose="020B0604020202020204" pitchFamily="34" charset="0"/>
              <a:buChar char="•"/>
            </a:pPr>
            <a:endParaRPr lang="en-US" sz="3200" b="1" dirty="0"/>
          </a:p>
          <a:p>
            <a:pPr marL="457200" indent="-457200">
              <a:buFont typeface="Arial" panose="020B0604020202020204" pitchFamily="34" charset="0"/>
              <a:buChar char="•"/>
            </a:pPr>
            <a:endParaRPr lang="en-US" sz="3200" b="1"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endParaRPr lang="en-US" sz="3200" dirty="0"/>
          </a:p>
          <a:p>
            <a:pPr marL="457200" indent="-457200">
              <a:buFont typeface="Arial" panose="020B0604020202020204" pitchFamily="34" charset="0"/>
              <a:buChar char="•"/>
            </a:pPr>
            <a:r>
              <a:rPr lang="en-US" sz="3200" dirty="0"/>
              <a:t>Significant cluster 685-750ms post-stimulus onset, maximal from 700-750ms.</a:t>
            </a:r>
          </a:p>
          <a:p>
            <a:pPr marL="457200" indent="-457200">
              <a:buFont typeface="Arial" panose="020B0604020202020204" pitchFamily="34" charset="0"/>
              <a:buChar char="•"/>
            </a:pPr>
            <a:r>
              <a:rPr lang="en-US" sz="3200" dirty="0"/>
              <a:t>More positive ERP for subsequent correct vs. false item endorsements.</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endParaRPr lang="en-US" sz="3200" dirty="0"/>
          </a:p>
          <a:p>
            <a:pPr marL="457200" indent="-457200">
              <a:buFont typeface="Arial" panose="020B0604020202020204" pitchFamily="34" charset="0"/>
              <a:buChar char="•"/>
            </a:pPr>
            <a:r>
              <a:rPr lang="en-US" sz="3200" dirty="0"/>
              <a:t>Significant cluster 160-230ms post-stimulus onset -  potentially more effective early item encoding for words associated with subsequent correct rejections</a:t>
            </a:r>
            <a:r>
              <a:rPr lang="en-US" sz="3200" baseline="30000" dirty="0"/>
              <a:t>8</a:t>
            </a:r>
            <a:r>
              <a:rPr lang="en-US" sz="3200" dirty="0"/>
              <a:t>. </a:t>
            </a:r>
          </a:p>
          <a:p>
            <a:endParaRPr lang="en-US" sz="3200" dirty="0"/>
          </a:p>
          <a:p>
            <a:pPr marL="457200" indent="-457200">
              <a:buFont typeface="Arial" panose="020B0604020202020204" pitchFamily="34" charset="0"/>
              <a:buChar char="•"/>
            </a:pPr>
            <a:r>
              <a:rPr lang="en-US" sz="3200" dirty="0"/>
              <a:t>Differences in subsequent memory ERPs are not significantly predicted by CESD score or PANAS Negative Affect score. </a:t>
            </a:r>
          </a:p>
        </p:txBody>
      </p:sp>
      <p:sp>
        <p:nvSpPr>
          <p:cNvPr id="15" name="TextBox 14"/>
          <p:cNvSpPr txBox="1"/>
          <p:nvPr/>
        </p:nvSpPr>
        <p:spPr>
          <a:xfrm>
            <a:off x="5986660" y="22655323"/>
            <a:ext cx="6867895" cy="584776"/>
          </a:xfrm>
          <a:prstGeom prst="rect">
            <a:avLst/>
          </a:prstGeom>
          <a:noFill/>
        </p:spPr>
        <p:txBody>
          <a:bodyPr wrap="square" rtlCol="0">
            <a:spAutoFit/>
          </a:bodyPr>
          <a:lstStyle/>
          <a:p>
            <a:pPr algn="ctr"/>
            <a:r>
              <a:rPr lang="en-US" sz="3200" dirty="0"/>
              <a:t>Orthographic Associates       </a:t>
            </a:r>
          </a:p>
        </p:txBody>
      </p:sp>
      <p:sp>
        <p:nvSpPr>
          <p:cNvPr id="18" name="TextBox 17"/>
          <p:cNvSpPr txBox="1"/>
          <p:nvPr/>
        </p:nvSpPr>
        <p:spPr>
          <a:xfrm>
            <a:off x="6190244" y="23261333"/>
            <a:ext cx="2944030" cy="2739211"/>
          </a:xfrm>
          <a:prstGeom prst="rect">
            <a:avLst/>
          </a:prstGeom>
          <a:noFill/>
        </p:spPr>
        <p:txBody>
          <a:bodyPr wrap="square" rtlCol="0">
            <a:spAutoFit/>
          </a:bodyPr>
          <a:lstStyle/>
          <a:p>
            <a:pPr algn="ctr"/>
            <a:r>
              <a:rPr lang="en-US" sz="3200" dirty="0">
                <a:effectLst>
                  <a:outerShdw blurRad="50800" dist="38100" dir="2700000" algn="tl" rotWithShape="0">
                    <a:prstClr val="black">
                      <a:alpha val="40000"/>
                    </a:prstClr>
                  </a:outerShdw>
                </a:effectLst>
              </a:rPr>
              <a:t>Hook </a:t>
            </a:r>
            <a:r>
              <a:rPr lang="en-US" sz="3200" dirty="0">
                <a:solidFill>
                  <a:srgbClr val="BFBFBF"/>
                </a:solidFill>
              </a:rPr>
              <a:t>(neutral)</a:t>
            </a:r>
            <a:endParaRPr lang="en-US" sz="1200" dirty="0">
              <a:solidFill>
                <a:srgbClr val="BFBFBF"/>
              </a:solidFill>
            </a:endParaRPr>
          </a:p>
          <a:p>
            <a:pPr marL="571500" indent="-571500">
              <a:buFont typeface="Arial"/>
              <a:buChar char="•"/>
            </a:pPr>
            <a:r>
              <a:rPr lang="en-US" sz="3200" dirty="0"/>
              <a:t>Book</a:t>
            </a:r>
          </a:p>
          <a:p>
            <a:pPr marL="571500" indent="-571500">
              <a:buFont typeface="Arial"/>
              <a:buChar char="•"/>
            </a:pPr>
            <a:r>
              <a:rPr lang="en-US" sz="3200" dirty="0"/>
              <a:t>Look</a:t>
            </a:r>
          </a:p>
          <a:p>
            <a:pPr marL="571500" indent="-571500">
              <a:buFont typeface="Arial"/>
              <a:buChar char="•"/>
            </a:pPr>
            <a:endParaRPr lang="en-US" sz="600" dirty="0"/>
          </a:p>
          <a:p>
            <a:r>
              <a:rPr lang="en-US" sz="2800" dirty="0">
                <a:effectLst>
                  <a:outerShdw blurRad="50800" dist="50800" dir="5400000" algn="ctr" rotWithShape="0">
                    <a:schemeClr val="bg1">
                      <a:lumMod val="50000"/>
                    </a:schemeClr>
                  </a:outerShdw>
                </a:effectLst>
              </a:rPr>
              <a:t>   </a:t>
            </a:r>
            <a:r>
              <a:rPr lang="en-US" sz="3200" dirty="0">
                <a:effectLst>
                  <a:outerShdw blurRad="50800" dist="50800" dir="5400000" algn="ctr" rotWithShape="0">
                    <a:schemeClr val="bg1">
                      <a:lumMod val="50000"/>
                      <a:alpha val="50000"/>
                    </a:schemeClr>
                  </a:outerShdw>
                </a:effectLst>
              </a:rPr>
              <a:t>Paint</a:t>
            </a:r>
            <a:r>
              <a:rPr lang="en-US" sz="3200" dirty="0">
                <a:effectLst>
                  <a:outerShdw blurRad="50800" dist="50800" dir="5400000" algn="ctr" rotWithShape="0">
                    <a:schemeClr val="bg1">
                      <a:lumMod val="50000"/>
                    </a:schemeClr>
                  </a:outerShdw>
                </a:effectLst>
              </a:rPr>
              <a:t> </a:t>
            </a:r>
            <a:r>
              <a:rPr lang="en-US" sz="3200" dirty="0">
                <a:solidFill>
                  <a:srgbClr val="BFBFBF"/>
                </a:solidFill>
              </a:rPr>
              <a:t>(neutral)</a:t>
            </a:r>
            <a:endParaRPr lang="en-US" sz="1200" dirty="0">
              <a:solidFill>
                <a:srgbClr val="BFBFBF"/>
              </a:solidFill>
            </a:endParaRPr>
          </a:p>
          <a:p>
            <a:endParaRPr lang="en-US" sz="3200" dirty="0">
              <a:effectLst>
                <a:outerShdw blurRad="50800" dist="50800" dir="5400000" algn="ctr" rotWithShape="0">
                  <a:schemeClr val="bg1">
                    <a:lumMod val="50000"/>
                  </a:schemeClr>
                </a:outerShdw>
              </a:effectLst>
            </a:endParaRPr>
          </a:p>
        </p:txBody>
      </p:sp>
      <p:sp>
        <p:nvSpPr>
          <p:cNvPr id="19" name="TextBox 18"/>
          <p:cNvSpPr txBox="1"/>
          <p:nvPr/>
        </p:nvSpPr>
        <p:spPr>
          <a:xfrm>
            <a:off x="9134274" y="23280018"/>
            <a:ext cx="3411852" cy="2646878"/>
          </a:xfrm>
          <a:prstGeom prst="rect">
            <a:avLst/>
          </a:prstGeom>
          <a:noFill/>
        </p:spPr>
        <p:txBody>
          <a:bodyPr wrap="square" rtlCol="0">
            <a:spAutoFit/>
          </a:bodyPr>
          <a:lstStyle/>
          <a:p>
            <a:pPr algn="ctr"/>
            <a:r>
              <a:rPr lang="en-US" sz="3200" dirty="0">
                <a:effectLst>
                  <a:outerShdw blurRad="50800" dist="38100" dir="2700000" algn="tl" rotWithShape="0">
                    <a:srgbClr val="FF0000">
                      <a:alpha val="40000"/>
                    </a:srgbClr>
                  </a:outerShdw>
                </a:effectLst>
              </a:rPr>
              <a:t>Pain </a:t>
            </a:r>
            <a:r>
              <a:rPr lang="en-US" sz="3200" dirty="0">
                <a:solidFill>
                  <a:srgbClr val="BFBFBF"/>
                </a:solidFill>
              </a:rPr>
              <a:t>(negative)</a:t>
            </a:r>
            <a:endParaRPr lang="en-US" sz="1200" dirty="0">
              <a:solidFill>
                <a:srgbClr val="BFBFBF"/>
              </a:solidFill>
            </a:endParaRPr>
          </a:p>
          <a:p>
            <a:pPr marL="571500" indent="-571500">
              <a:buFont typeface="Arial"/>
              <a:buChar char="•"/>
            </a:pPr>
            <a:r>
              <a:rPr lang="en-US" sz="3200" dirty="0"/>
              <a:t>Pail</a:t>
            </a:r>
          </a:p>
          <a:p>
            <a:pPr marL="571500" indent="-571500">
              <a:buFont typeface="Arial"/>
              <a:buChar char="•"/>
            </a:pPr>
            <a:r>
              <a:rPr lang="en-US" sz="3200" dirty="0"/>
              <a:t>Pair</a:t>
            </a:r>
          </a:p>
          <a:p>
            <a:endParaRPr lang="en-US" sz="600" dirty="0"/>
          </a:p>
          <a:p>
            <a:r>
              <a:rPr lang="en-US" sz="3200" dirty="0"/>
              <a:t>   </a:t>
            </a:r>
            <a:r>
              <a:rPr lang="en-US" sz="3200" dirty="0">
                <a:effectLst>
                  <a:outerShdw blurRad="50800" dist="50800" dir="5400000" algn="ctr" rotWithShape="0">
                    <a:srgbClr val="C00000">
                      <a:alpha val="50000"/>
                    </a:srgbClr>
                  </a:outerShdw>
                </a:effectLst>
              </a:rPr>
              <a:t>Malice</a:t>
            </a:r>
            <a:r>
              <a:rPr lang="en-US" sz="3200" dirty="0">
                <a:effectLst>
                  <a:outerShdw blurRad="50800" dist="50800" dir="5400000" algn="ctr" rotWithShape="0">
                    <a:srgbClr val="C00000"/>
                  </a:outerShdw>
                </a:effectLst>
              </a:rPr>
              <a:t> </a:t>
            </a:r>
            <a:r>
              <a:rPr lang="en-US" sz="3200" dirty="0">
                <a:solidFill>
                  <a:srgbClr val="BFBFBF"/>
                </a:solidFill>
              </a:rPr>
              <a:t>(negative)</a:t>
            </a:r>
            <a:endParaRPr lang="en-US" sz="1200" dirty="0">
              <a:solidFill>
                <a:srgbClr val="BFBFBF"/>
              </a:solidFill>
            </a:endParaRPr>
          </a:p>
          <a:p>
            <a:endParaRPr lang="en-US" sz="3200" dirty="0">
              <a:effectLst>
                <a:outerShdw blurRad="50800" dist="50800" dir="5400000" algn="ctr" rotWithShape="0">
                  <a:srgbClr val="C00000"/>
                </a:outerShdw>
              </a:effectLst>
            </a:endParaRPr>
          </a:p>
        </p:txBody>
      </p:sp>
      <p:sp>
        <p:nvSpPr>
          <p:cNvPr id="20" name="TextBox 19"/>
          <p:cNvSpPr txBox="1"/>
          <p:nvPr/>
        </p:nvSpPr>
        <p:spPr>
          <a:xfrm>
            <a:off x="1459921" y="25561668"/>
            <a:ext cx="12166599" cy="461665"/>
          </a:xfrm>
          <a:prstGeom prst="rect">
            <a:avLst/>
          </a:prstGeom>
          <a:noFill/>
        </p:spPr>
        <p:txBody>
          <a:bodyPr wrap="square" rtlCol="0">
            <a:spAutoFit/>
          </a:bodyPr>
          <a:lstStyle/>
          <a:p>
            <a:pPr algn="ctr"/>
            <a:r>
              <a:rPr lang="en-US" sz="2400" b="1" dirty="0"/>
              <a:t>Figure 2. </a:t>
            </a:r>
            <a:r>
              <a:rPr lang="en-US" sz="2400" dirty="0"/>
              <a:t>Examples of orthographic associates with associated critical lures (shown at test). </a:t>
            </a:r>
            <a:endParaRPr lang="en-US" sz="2400" b="1" dirty="0"/>
          </a:p>
        </p:txBody>
      </p:sp>
      <p:cxnSp>
        <p:nvCxnSpPr>
          <p:cNvPr id="22" name="Straight Connector 21"/>
          <p:cNvCxnSpPr/>
          <p:nvPr/>
        </p:nvCxnSpPr>
        <p:spPr>
          <a:xfrm>
            <a:off x="5700326" y="23261333"/>
            <a:ext cx="6662313" cy="171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46" name="Picture 45"/>
          <p:cNvPicPr>
            <a:picLocks noChangeAspect="1"/>
          </p:cNvPicPr>
          <p:nvPr/>
        </p:nvPicPr>
        <p:blipFill>
          <a:blip r:embed="rId3"/>
          <a:stretch>
            <a:fillRect/>
          </a:stretch>
        </p:blipFill>
        <p:spPr>
          <a:xfrm>
            <a:off x="36854960" y="598025"/>
            <a:ext cx="6181966" cy="3012177"/>
          </a:xfrm>
          <a:prstGeom prst="rect">
            <a:avLst/>
          </a:prstGeom>
        </p:spPr>
      </p:pic>
      <p:sp>
        <p:nvSpPr>
          <p:cNvPr id="110" name="TextBox 109"/>
          <p:cNvSpPr txBox="1"/>
          <p:nvPr/>
        </p:nvSpPr>
        <p:spPr>
          <a:xfrm>
            <a:off x="1586549" y="17878717"/>
            <a:ext cx="2853267" cy="1846659"/>
          </a:xfrm>
          <a:prstGeom prst="rect">
            <a:avLst/>
          </a:prstGeom>
          <a:solidFill>
            <a:schemeClr val="bg1">
              <a:lumMod val="50000"/>
            </a:schemeClr>
          </a:solidFill>
          <a:ln>
            <a:solidFill>
              <a:schemeClr val="tx1"/>
            </a:solidFill>
          </a:ln>
        </p:spPr>
        <p:txBody>
          <a:bodyPr wrap="square" tIns="685800" bIns="685800" rtlCol="0">
            <a:spAutoFit/>
          </a:bodyPr>
          <a:lstStyle/>
          <a:p>
            <a:pPr algn="ctr"/>
            <a:r>
              <a:rPr lang="en-US" sz="3000" dirty="0">
                <a:solidFill>
                  <a:schemeClr val="bg1"/>
                </a:solidFill>
              </a:rPr>
              <a:t>deer</a:t>
            </a:r>
          </a:p>
        </p:txBody>
      </p:sp>
      <p:sp>
        <p:nvSpPr>
          <p:cNvPr id="117" name="TextBox 116"/>
          <p:cNvSpPr txBox="1"/>
          <p:nvPr/>
        </p:nvSpPr>
        <p:spPr>
          <a:xfrm>
            <a:off x="5052107" y="20375228"/>
            <a:ext cx="1092200" cy="461665"/>
          </a:xfrm>
          <a:prstGeom prst="rect">
            <a:avLst/>
          </a:prstGeom>
          <a:noFill/>
        </p:spPr>
        <p:txBody>
          <a:bodyPr wrap="square" rtlCol="0">
            <a:spAutoFit/>
          </a:bodyPr>
          <a:lstStyle/>
          <a:p>
            <a:pPr algn="ctr"/>
            <a:r>
              <a:rPr lang="en-US" sz="2400" dirty="0">
                <a:solidFill>
                  <a:srgbClr val="7F7F7F"/>
                </a:solidFill>
              </a:rPr>
              <a:t>0.5s ISI</a:t>
            </a:r>
          </a:p>
        </p:txBody>
      </p:sp>
      <p:sp>
        <p:nvSpPr>
          <p:cNvPr id="118" name="TextBox 117"/>
          <p:cNvSpPr txBox="1"/>
          <p:nvPr/>
        </p:nvSpPr>
        <p:spPr>
          <a:xfrm>
            <a:off x="2379022" y="19750388"/>
            <a:ext cx="1030224" cy="461665"/>
          </a:xfrm>
          <a:prstGeom prst="rect">
            <a:avLst/>
          </a:prstGeom>
          <a:noFill/>
        </p:spPr>
        <p:txBody>
          <a:bodyPr wrap="square" rtlCol="0">
            <a:spAutoFit/>
          </a:bodyPr>
          <a:lstStyle/>
          <a:p>
            <a:pPr algn="ctr"/>
            <a:r>
              <a:rPr lang="en-US" sz="2400" dirty="0">
                <a:solidFill>
                  <a:schemeClr val="bg1">
                    <a:lumMod val="50000"/>
                  </a:schemeClr>
                </a:solidFill>
              </a:rPr>
              <a:t>3s</a:t>
            </a:r>
          </a:p>
        </p:txBody>
      </p:sp>
      <p:sp>
        <p:nvSpPr>
          <p:cNvPr id="125" name="TextBox 124"/>
          <p:cNvSpPr txBox="1"/>
          <p:nvPr/>
        </p:nvSpPr>
        <p:spPr>
          <a:xfrm>
            <a:off x="7414701" y="21128965"/>
            <a:ext cx="1028700" cy="461665"/>
          </a:xfrm>
          <a:prstGeom prst="rect">
            <a:avLst/>
          </a:prstGeom>
          <a:noFill/>
        </p:spPr>
        <p:txBody>
          <a:bodyPr wrap="square" rtlCol="0">
            <a:spAutoFit/>
          </a:bodyPr>
          <a:lstStyle/>
          <a:p>
            <a:pPr algn="ctr"/>
            <a:r>
              <a:rPr lang="en-US" sz="2400" dirty="0">
                <a:solidFill>
                  <a:srgbClr val="7F7F7F"/>
                </a:solidFill>
              </a:rPr>
              <a:t>3s</a:t>
            </a:r>
          </a:p>
        </p:txBody>
      </p:sp>
      <p:sp>
        <p:nvSpPr>
          <p:cNvPr id="128" name="TextBox 127"/>
          <p:cNvSpPr txBox="1"/>
          <p:nvPr/>
        </p:nvSpPr>
        <p:spPr>
          <a:xfrm>
            <a:off x="12166435" y="22224477"/>
            <a:ext cx="887607" cy="461665"/>
          </a:xfrm>
          <a:prstGeom prst="rect">
            <a:avLst/>
          </a:prstGeom>
          <a:noFill/>
        </p:spPr>
        <p:txBody>
          <a:bodyPr wrap="square" rtlCol="0">
            <a:spAutoFit/>
          </a:bodyPr>
          <a:lstStyle/>
          <a:p>
            <a:pPr algn="ctr"/>
            <a:r>
              <a:rPr lang="en-US" sz="2400" dirty="0">
                <a:solidFill>
                  <a:srgbClr val="7F7F7F"/>
                </a:solidFill>
              </a:rPr>
              <a:t>3s</a:t>
            </a:r>
          </a:p>
        </p:txBody>
      </p:sp>
      <p:sp>
        <p:nvSpPr>
          <p:cNvPr id="131" name="TextBox 130"/>
          <p:cNvSpPr txBox="1"/>
          <p:nvPr/>
        </p:nvSpPr>
        <p:spPr>
          <a:xfrm>
            <a:off x="9812190" y="21760658"/>
            <a:ext cx="1092200" cy="461665"/>
          </a:xfrm>
          <a:prstGeom prst="rect">
            <a:avLst/>
          </a:prstGeom>
          <a:noFill/>
        </p:spPr>
        <p:txBody>
          <a:bodyPr wrap="square" rtlCol="0">
            <a:spAutoFit/>
          </a:bodyPr>
          <a:lstStyle/>
          <a:p>
            <a:pPr algn="ctr"/>
            <a:r>
              <a:rPr lang="en-US" sz="2400" dirty="0">
                <a:solidFill>
                  <a:srgbClr val="7F7F7F"/>
                </a:solidFill>
              </a:rPr>
              <a:t>0.5s ISI</a:t>
            </a:r>
          </a:p>
        </p:txBody>
      </p:sp>
      <p:sp>
        <p:nvSpPr>
          <p:cNvPr id="152" name="TextBox 151"/>
          <p:cNvSpPr txBox="1"/>
          <p:nvPr/>
        </p:nvSpPr>
        <p:spPr>
          <a:xfrm>
            <a:off x="1903777" y="21757792"/>
            <a:ext cx="6296660" cy="461665"/>
          </a:xfrm>
          <a:prstGeom prst="rect">
            <a:avLst/>
          </a:prstGeom>
          <a:noFill/>
        </p:spPr>
        <p:txBody>
          <a:bodyPr wrap="square" rtlCol="0">
            <a:spAutoFit/>
          </a:bodyPr>
          <a:lstStyle/>
          <a:p>
            <a:r>
              <a:rPr lang="en-US" sz="2400" b="1" dirty="0"/>
              <a:t>Figure 1. </a:t>
            </a:r>
            <a:r>
              <a:rPr lang="en-US" sz="2400" dirty="0"/>
              <a:t>Illustration of the encoding sequence.</a:t>
            </a:r>
            <a:endParaRPr lang="en-US" sz="2400" b="1" dirty="0"/>
          </a:p>
        </p:txBody>
      </p:sp>
      <p:sp>
        <p:nvSpPr>
          <p:cNvPr id="52" name="TextBox 51"/>
          <p:cNvSpPr txBox="1"/>
          <p:nvPr/>
        </p:nvSpPr>
        <p:spPr>
          <a:xfrm>
            <a:off x="15087600" y="3839616"/>
            <a:ext cx="13716000" cy="25330011"/>
          </a:xfrm>
          <a:prstGeom prst="rect">
            <a:avLst/>
          </a:prstGeom>
          <a:solidFill>
            <a:schemeClr val="bg1"/>
          </a:solidFill>
          <a:ln>
            <a:solidFill>
              <a:schemeClr val="tx1"/>
            </a:solidFill>
          </a:ln>
        </p:spPr>
        <p:txBody>
          <a:bodyPr wrap="square" lIns="182880" rtlCol="0">
            <a:spAutoFit/>
          </a:bodyPr>
          <a:lstStyle/>
          <a:p>
            <a:pPr algn="ctr"/>
            <a:r>
              <a:rPr lang="en-US" sz="4800" b="1" u="sng" dirty="0"/>
              <a:t>Behavioral Results</a:t>
            </a:r>
          </a:p>
          <a:p>
            <a:endParaRPr lang="en-US" sz="3200" b="1" dirty="0"/>
          </a:p>
          <a:p>
            <a:endParaRPr lang="en-US" sz="3200" b="1" dirty="0"/>
          </a:p>
          <a:p>
            <a:endParaRPr lang="en-US" sz="3200" b="1" dirty="0"/>
          </a:p>
          <a:p>
            <a:endParaRPr lang="en-US" sz="3200" b="1"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pPr marL="457200" indent="-457200">
              <a:buFont typeface="Arial"/>
              <a:buChar char="•"/>
            </a:pPr>
            <a:endParaRPr lang="en-US" sz="3200" dirty="0"/>
          </a:p>
          <a:p>
            <a:endParaRPr lang="en-US" sz="46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sym typeface="Wingdings"/>
            </a:endParaRPr>
          </a:p>
          <a:p>
            <a:endParaRPr lang="en-US" sz="2800" dirty="0">
              <a:sym typeface="Wingdings"/>
            </a:endParaRPr>
          </a:p>
          <a:p>
            <a:pPr algn="ctr"/>
            <a:endParaRPr lang="en-US" sz="2600" b="1" u="sng" dirty="0">
              <a:sym typeface="Wingdings"/>
            </a:endParaRPr>
          </a:p>
          <a:p>
            <a:pPr marL="457200" indent="-457200">
              <a:buFont typeface="Arial" panose="020B0604020202020204" pitchFamily="34" charset="0"/>
              <a:buChar char="•"/>
            </a:pPr>
            <a:r>
              <a:rPr lang="en-US" sz="3200" dirty="0">
                <a:sym typeface="Wingdings"/>
              </a:rPr>
              <a:t>Significantly greater gamma for novel words than critical lures </a:t>
            </a:r>
            <a:r>
              <a:rPr lang="en-US" sz="2400" dirty="0">
                <a:sym typeface="Wingdings"/>
              </a:rPr>
              <a:t>(F</a:t>
            </a:r>
            <a:r>
              <a:rPr lang="en-US" sz="2400" baseline="-25000" dirty="0">
                <a:sym typeface="Wingdings"/>
              </a:rPr>
              <a:t>(1,63) </a:t>
            </a:r>
            <a:r>
              <a:rPr lang="en-US" sz="2400" dirty="0">
                <a:sym typeface="Wingdings"/>
              </a:rPr>
              <a:t>= 26.88, p &lt; .001, </a:t>
            </a:r>
            <a:r>
              <a:rPr lang="en-US" sz="2400" dirty="0"/>
              <a:t>μ</a:t>
            </a:r>
            <a:r>
              <a:rPr lang="en-US" sz="2400" baseline="-25000" dirty="0"/>
              <a:t>p</a:t>
            </a:r>
            <a:r>
              <a:rPr lang="en-US" sz="2400" baseline="30000" dirty="0"/>
              <a:t>2</a:t>
            </a:r>
            <a:r>
              <a:rPr lang="en-US" sz="2400" dirty="0"/>
              <a:t> = .08</a:t>
            </a:r>
            <a:r>
              <a:rPr lang="en-US" sz="2400" dirty="0">
                <a:sym typeface="Wingdings"/>
              </a:rPr>
              <a:t>)</a:t>
            </a:r>
            <a:r>
              <a:rPr lang="en-US" sz="3200" dirty="0">
                <a:sym typeface="Wingdings"/>
              </a:rPr>
              <a:t>, and negative vs. neutral unlearned items </a:t>
            </a:r>
            <a:r>
              <a:rPr lang="en-US" sz="2400" dirty="0">
                <a:sym typeface="Wingdings"/>
              </a:rPr>
              <a:t>(F</a:t>
            </a:r>
            <a:r>
              <a:rPr lang="en-US" sz="2400" baseline="-25000" dirty="0">
                <a:sym typeface="Wingdings"/>
              </a:rPr>
              <a:t>(1,63) </a:t>
            </a:r>
            <a:r>
              <a:rPr lang="en-US" sz="2400" dirty="0">
                <a:sym typeface="Wingdings"/>
              </a:rPr>
              <a:t>= 18.25, p&lt; .001, </a:t>
            </a:r>
            <a:r>
              <a:rPr lang="en-US" sz="2400" dirty="0"/>
              <a:t>μ</a:t>
            </a:r>
            <a:r>
              <a:rPr lang="en-US" sz="2400" baseline="-25000" dirty="0"/>
              <a:t>p</a:t>
            </a:r>
            <a:r>
              <a:rPr lang="en-US" sz="2400" baseline="30000" dirty="0"/>
              <a:t>2</a:t>
            </a:r>
            <a:r>
              <a:rPr lang="en-US" sz="2400" dirty="0"/>
              <a:t> = .06</a:t>
            </a:r>
            <a:r>
              <a:rPr lang="en-US" sz="2400" dirty="0">
                <a:sym typeface="Wingdings"/>
              </a:rPr>
              <a:t>).</a:t>
            </a:r>
          </a:p>
          <a:p>
            <a:pPr marL="457200" indent="-457200">
              <a:buFont typeface="Arial" panose="020B0604020202020204" pitchFamily="34" charset="0"/>
              <a:buChar char="•"/>
            </a:pPr>
            <a:r>
              <a:rPr lang="en-US" sz="3200" dirty="0">
                <a:sym typeface="Wingdings"/>
              </a:rPr>
              <a:t>Significantly greater criterion for negative vs. neutral items </a:t>
            </a:r>
            <a:r>
              <a:rPr lang="en-US" sz="2400" dirty="0">
                <a:sym typeface="Wingdings"/>
              </a:rPr>
              <a:t>(t</a:t>
            </a:r>
            <a:r>
              <a:rPr lang="en-US" sz="2400" baseline="-25000" dirty="0">
                <a:sym typeface="Wingdings"/>
              </a:rPr>
              <a:t>(1,63) </a:t>
            </a:r>
            <a:r>
              <a:rPr lang="en-US" sz="2400" dirty="0">
                <a:sym typeface="Wingdings"/>
              </a:rPr>
              <a:t>= 4.03, p &lt; .001, 95% CI = [0.06, 0.19]).</a:t>
            </a:r>
            <a:endParaRPr lang="en-US" sz="2400" b="1" u="sng" dirty="0">
              <a:sym typeface="Wingdings"/>
            </a:endParaRPr>
          </a:p>
          <a:p>
            <a:endParaRPr lang="en-US" sz="1800" dirty="0">
              <a:sym typeface="Wingdings"/>
            </a:endParaRPr>
          </a:p>
          <a:p>
            <a:r>
              <a:rPr lang="en-US" sz="3200" dirty="0">
                <a:sym typeface="Wingdings"/>
              </a:rPr>
              <a:t>Using mixed linear regression models, we tested whether CESD or PANAS predict test responses.</a:t>
            </a:r>
          </a:p>
          <a:p>
            <a:pPr algn="ctr"/>
            <a:endParaRPr lang="en-US" sz="2600" b="1" u="sng" dirty="0">
              <a:sym typeface="Wingdings"/>
            </a:endParaRPr>
          </a:p>
          <a:p>
            <a:endParaRPr lang="en-US" sz="4800" b="1" u="sng" dirty="0"/>
          </a:p>
          <a:p>
            <a:pPr algn="ctr"/>
            <a:endParaRPr lang="en-US" sz="4800" b="1" u="sng" dirty="0"/>
          </a:p>
          <a:p>
            <a:pPr algn="ctr"/>
            <a:endParaRPr lang="en-US" sz="4800" b="1" u="sng" dirty="0"/>
          </a:p>
          <a:p>
            <a:pPr algn="ctr"/>
            <a:endParaRPr lang="en-US" sz="4800" b="1" u="sng" dirty="0"/>
          </a:p>
          <a:p>
            <a:pPr algn="ctr"/>
            <a:endParaRPr lang="en-US" sz="4800" b="1" u="sng" dirty="0"/>
          </a:p>
          <a:p>
            <a:pPr algn="ctr"/>
            <a:endParaRPr lang="en-US" sz="4800" b="1" u="sng" dirty="0"/>
          </a:p>
          <a:p>
            <a:pPr algn="ctr"/>
            <a:endParaRPr lang="en-US" sz="4800" b="1" u="sng" dirty="0"/>
          </a:p>
          <a:p>
            <a:pPr algn="ctr"/>
            <a:endParaRPr lang="en-US" sz="4800" b="1" u="sng" dirty="0"/>
          </a:p>
          <a:p>
            <a:pPr algn="ctr"/>
            <a:endParaRPr lang="en-US" sz="4800" b="1" u="sng" dirty="0"/>
          </a:p>
        </p:txBody>
      </p:sp>
      <p:sp>
        <p:nvSpPr>
          <p:cNvPr id="77" name="TextBox 76"/>
          <p:cNvSpPr txBox="1"/>
          <p:nvPr/>
        </p:nvSpPr>
        <p:spPr>
          <a:xfrm>
            <a:off x="2750031" y="23235929"/>
            <a:ext cx="2853267" cy="2554545"/>
          </a:xfrm>
          <a:prstGeom prst="rect">
            <a:avLst/>
          </a:prstGeom>
          <a:noFill/>
        </p:spPr>
        <p:txBody>
          <a:bodyPr wrap="square" rtlCol="0">
            <a:spAutoFit/>
          </a:bodyPr>
          <a:lstStyle/>
          <a:p>
            <a:pPr algn="r"/>
            <a:r>
              <a:rPr lang="en-US" sz="3200" dirty="0">
                <a:solidFill>
                  <a:schemeClr val="bg1">
                    <a:lumMod val="50000"/>
                  </a:schemeClr>
                </a:solidFill>
              </a:rPr>
              <a:t>Critical Lures:</a:t>
            </a:r>
            <a:endParaRPr lang="en-US" sz="800" dirty="0">
              <a:solidFill>
                <a:schemeClr val="bg1">
                  <a:lumMod val="50000"/>
                </a:schemeClr>
              </a:solidFill>
            </a:endParaRPr>
          </a:p>
          <a:p>
            <a:pPr algn="r"/>
            <a:r>
              <a:rPr lang="en-US" sz="3200" dirty="0">
                <a:solidFill>
                  <a:schemeClr val="bg1">
                    <a:lumMod val="50000"/>
                  </a:schemeClr>
                </a:solidFill>
              </a:rPr>
              <a:t>Repeated Words</a:t>
            </a:r>
          </a:p>
          <a:p>
            <a:pPr algn="r"/>
            <a:endParaRPr lang="en-US" sz="800" dirty="0">
              <a:solidFill>
                <a:schemeClr val="bg1">
                  <a:lumMod val="50000"/>
                </a:schemeClr>
              </a:solidFill>
            </a:endParaRPr>
          </a:p>
          <a:p>
            <a:pPr algn="r"/>
            <a:r>
              <a:rPr lang="en-US" sz="3200" dirty="0">
                <a:solidFill>
                  <a:schemeClr val="bg1">
                    <a:lumMod val="50000"/>
                  </a:schemeClr>
                </a:solidFill>
              </a:rPr>
              <a:t>Novel:</a:t>
            </a:r>
          </a:p>
          <a:p>
            <a:pPr algn="r"/>
            <a:endParaRPr lang="en-US" sz="1200" dirty="0">
              <a:solidFill>
                <a:srgbClr val="BFBFBF"/>
              </a:solidFill>
            </a:endParaRPr>
          </a:p>
          <a:p>
            <a:pPr algn="r"/>
            <a:endParaRPr lang="en-US" sz="1200" dirty="0">
              <a:solidFill>
                <a:srgbClr val="BFBFBF"/>
              </a:solidFill>
            </a:endParaRPr>
          </a:p>
        </p:txBody>
      </p:sp>
      <p:sp>
        <p:nvSpPr>
          <p:cNvPr id="8" name="Left Bracket 7"/>
          <p:cNvSpPr/>
          <p:nvPr/>
        </p:nvSpPr>
        <p:spPr>
          <a:xfrm>
            <a:off x="5616538" y="23880644"/>
            <a:ext cx="573706" cy="727617"/>
          </a:xfrm>
          <a:prstGeom prst="leftBracket">
            <a:avLst/>
          </a:prstGeom>
          <a:noFill/>
          <a:ln>
            <a:solidFill>
              <a:schemeClr val="bg1">
                <a:lumMod val="50000"/>
              </a:schemeClr>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sp>
        <p:nvSpPr>
          <p:cNvPr id="26" name="TextBox 25"/>
          <p:cNvSpPr txBox="1"/>
          <p:nvPr/>
        </p:nvSpPr>
        <p:spPr>
          <a:xfrm>
            <a:off x="15266387" y="10885445"/>
            <a:ext cx="12856007" cy="2015936"/>
          </a:xfrm>
          <a:prstGeom prst="rect">
            <a:avLst/>
          </a:prstGeom>
          <a:noFill/>
        </p:spPr>
        <p:txBody>
          <a:bodyPr wrap="square" lIns="182880" tIns="0" rtlCol="0">
            <a:spAutoFit/>
          </a:bodyPr>
          <a:lstStyle/>
          <a:p>
            <a:pPr marL="457200" indent="-457200">
              <a:buFont typeface="Arial"/>
              <a:buChar char="•"/>
            </a:pPr>
            <a:r>
              <a:rPr lang="en-US" sz="3200" dirty="0"/>
              <a:t>No difference in hit rate by valence.</a:t>
            </a:r>
          </a:p>
          <a:p>
            <a:pPr marL="457200" indent="-457200">
              <a:buFont typeface="Arial"/>
              <a:buChar char="•"/>
            </a:pPr>
            <a:r>
              <a:rPr lang="en-US" sz="3200" dirty="0"/>
              <a:t>Significantly more false alarms for neutral vs. negative lures, </a:t>
            </a:r>
            <a:r>
              <a:rPr lang="en-US" sz="2400" dirty="0"/>
              <a:t>(F</a:t>
            </a:r>
            <a:r>
              <a:rPr lang="en-US" sz="2400" baseline="-25000" dirty="0"/>
              <a:t>(1,63) </a:t>
            </a:r>
            <a:r>
              <a:rPr lang="en-US" sz="2400" dirty="0"/>
              <a:t>= 36.10, p &lt; .001, </a:t>
            </a:r>
            <a:r>
              <a:rPr lang="en-US" sz="2400" dirty="0">
                <a:solidFill>
                  <a:srgbClr val="000000"/>
                </a:solidFill>
              </a:rPr>
              <a:t>μ</a:t>
            </a:r>
            <a:r>
              <a:rPr lang="en-US" sz="2400" baseline="-25000" dirty="0">
                <a:solidFill>
                  <a:srgbClr val="000000"/>
                </a:solidFill>
              </a:rPr>
              <a:t>p</a:t>
            </a:r>
            <a:r>
              <a:rPr lang="en-US" sz="2400" baseline="30000" dirty="0">
                <a:solidFill>
                  <a:srgbClr val="000000"/>
                </a:solidFill>
              </a:rPr>
              <a:t>2</a:t>
            </a:r>
            <a:r>
              <a:rPr lang="en-US" sz="2400" dirty="0">
                <a:solidFill>
                  <a:srgbClr val="000000"/>
                </a:solidFill>
              </a:rPr>
              <a:t> = .15</a:t>
            </a:r>
            <a:r>
              <a:rPr lang="en-US" sz="2400" dirty="0"/>
              <a:t>), </a:t>
            </a:r>
            <a:r>
              <a:rPr lang="en-US" sz="3200" dirty="0"/>
              <a:t>and critical lures vs. novel items, </a:t>
            </a:r>
            <a:r>
              <a:rPr lang="en-US" sz="2400" dirty="0"/>
              <a:t>(F</a:t>
            </a:r>
            <a:r>
              <a:rPr lang="en-US" sz="2400" baseline="-25000" dirty="0"/>
              <a:t>(1,55) </a:t>
            </a:r>
            <a:r>
              <a:rPr lang="en-US" sz="2400" dirty="0"/>
              <a:t>= 239.33, p &lt;.001, μ</a:t>
            </a:r>
            <a:r>
              <a:rPr lang="en-US" sz="2400" baseline="-25000" dirty="0"/>
              <a:t>p</a:t>
            </a:r>
            <a:r>
              <a:rPr lang="en-US" sz="2400" baseline="30000" dirty="0"/>
              <a:t>2</a:t>
            </a:r>
            <a:r>
              <a:rPr lang="en-US" sz="2400" dirty="0"/>
              <a:t> = .23).</a:t>
            </a:r>
          </a:p>
          <a:p>
            <a:endParaRPr lang="en-US" sz="3200" dirty="0"/>
          </a:p>
        </p:txBody>
      </p:sp>
      <p:sp>
        <p:nvSpPr>
          <p:cNvPr id="142" name="TextBox 141"/>
          <p:cNvSpPr txBox="1"/>
          <p:nvPr/>
        </p:nvSpPr>
        <p:spPr>
          <a:xfrm>
            <a:off x="29791892" y="10421211"/>
            <a:ext cx="12653816" cy="584775"/>
          </a:xfrm>
          <a:prstGeom prst="rect">
            <a:avLst/>
          </a:prstGeom>
          <a:noFill/>
        </p:spPr>
        <p:txBody>
          <a:bodyPr wrap="square" rtlCol="0">
            <a:spAutoFit/>
          </a:bodyPr>
          <a:lstStyle/>
          <a:p>
            <a:pPr algn="ctr"/>
            <a:r>
              <a:rPr lang="en-US" sz="3200" b="1" dirty="0"/>
              <a:t>Dm for Hits vs. ADm for False Alarms</a:t>
            </a:r>
          </a:p>
        </p:txBody>
      </p:sp>
      <p:pic>
        <p:nvPicPr>
          <p:cNvPr id="188" name="Picture 187" descr="table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367" y="26312994"/>
            <a:ext cx="5205984" cy="2091765"/>
          </a:xfrm>
          <a:prstGeom prst="rect">
            <a:avLst/>
          </a:prstGeom>
        </p:spPr>
      </p:pic>
      <p:pic>
        <p:nvPicPr>
          <p:cNvPr id="189" name="Picture 188" descr="table4.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6447" y="26312994"/>
            <a:ext cx="5205984" cy="2091765"/>
          </a:xfrm>
          <a:prstGeom prst="rect">
            <a:avLst/>
          </a:prstGeom>
        </p:spPr>
      </p:pic>
      <p:pic>
        <p:nvPicPr>
          <p:cNvPr id="190" name="Picture 189" descr="table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75090" y="29120796"/>
            <a:ext cx="8887549" cy="737616"/>
          </a:xfrm>
          <a:prstGeom prst="rect">
            <a:avLst/>
          </a:prstGeom>
        </p:spPr>
      </p:pic>
      <p:sp>
        <p:nvSpPr>
          <p:cNvPr id="191" name="TextBox 190"/>
          <p:cNvSpPr txBox="1"/>
          <p:nvPr/>
        </p:nvSpPr>
        <p:spPr>
          <a:xfrm>
            <a:off x="2361782" y="28532455"/>
            <a:ext cx="4367035" cy="461665"/>
          </a:xfrm>
          <a:prstGeom prst="rect">
            <a:avLst/>
          </a:prstGeom>
          <a:noFill/>
        </p:spPr>
        <p:txBody>
          <a:bodyPr wrap="square" rtlCol="0">
            <a:spAutoFit/>
          </a:bodyPr>
          <a:lstStyle/>
          <a:p>
            <a:pPr algn="ctr"/>
            <a:r>
              <a:rPr lang="en-US" sz="2400" dirty="0"/>
              <a:t>Neutral Associate Lists</a:t>
            </a:r>
          </a:p>
        </p:txBody>
      </p:sp>
      <p:sp>
        <p:nvSpPr>
          <p:cNvPr id="192" name="TextBox 191"/>
          <p:cNvSpPr txBox="1"/>
          <p:nvPr/>
        </p:nvSpPr>
        <p:spPr>
          <a:xfrm>
            <a:off x="7583698" y="28532455"/>
            <a:ext cx="4367035" cy="461665"/>
          </a:xfrm>
          <a:prstGeom prst="rect">
            <a:avLst/>
          </a:prstGeom>
          <a:noFill/>
        </p:spPr>
        <p:txBody>
          <a:bodyPr wrap="square" rtlCol="0">
            <a:spAutoFit/>
          </a:bodyPr>
          <a:lstStyle/>
          <a:p>
            <a:pPr algn="ctr"/>
            <a:r>
              <a:rPr lang="en-US" sz="2400" dirty="0"/>
              <a:t>Negative Associate Lists</a:t>
            </a:r>
          </a:p>
        </p:txBody>
      </p:sp>
      <p:sp>
        <p:nvSpPr>
          <p:cNvPr id="193" name="TextBox 192"/>
          <p:cNvSpPr txBox="1"/>
          <p:nvPr/>
        </p:nvSpPr>
        <p:spPr>
          <a:xfrm>
            <a:off x="1375910" y="29046309"/>
            <a:ext cx="2099180" cy="830997"/>
          </a:xfrm>
          <a:prstGeom prst="rect">
            <a:avLst/>
          </a:prstGeom>
          <a:noFill/>
        </p:spPr>
        <p:txBody>
          <a:bodyPr wrap="square" rtlCol="0">
            <a:spAutoFit/>
          </a:bodyPr>
          <a:lstStyle/>
          <a:p>
            <a:pPr algn="ctr"/>
            <a:r>
              <a:rPr lang="en-US" sz="2400" dirty="0"/>
              <a:t>Novel Items</a:t>
            </a:r>
          </a:p>
          <a:p>
            <a:pPr algn="ctr"/>
            <a:r>
              <a:rPr lang="en-US" sz="2400" dirty="0"/>
              <a:t> for Test:</a:t>
            </a:r>
          </a:p>
        </p:txBody>
      </p:sp>
      <p:sp>
        <p:nvSpPr>
          <p:cNvPr id="194" name="TextBox 193"/>
          <p:cNvSpPr txBox="1"/>
          <p:nvPr/>
        </p:nvSpPr>
        <p:spPr>
          <a:xfrm>
            <a:off x="12330190" y="26162641"/>
            <a:ext cx="1623060" cy="461665"/>
          </a:xfrm>
          <a:prstGeom prst="rect">
            <a:avLst/>
          </a:prstGeom>
          <a:noFill/>
        </p:spPr>
        <p:txBody>
          <a:bodyPr wrap="square" rtlCol="0">
            <a:spAutoFit/>
          </a:bodyPr>
          <a:lstStyle/>
          <a:p>
            <a:r>
              <a:rPr lang="en-US" sz="2400" dirty="0"/>
              <a:t>---      Lures</a:t>
            </a:r>
          </a:p>
        </p:txBody>
      </p:sp>
      <p:sp>
        <p:nvSpPr>
          <p:cNvPr id="195" name="Right Bracket 194"/>
          <p:cNvSpPr/>
          <p:nvPr/>
        </p:nvSpPr>
        <p:spPr>
          <a:xfrm>
            <a:off x="12366335" y="26624306"/>
            <a:ext cx="312295" cy="1780453"/>
          </a:xfrm>
          <a:prstGeom prst="rightBracket">
            <a:avLst/>
          </a:prstGeom>
          <a:noFill/>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96" name="TextBox 195"/>
          <p:cNvSpPr txBox="1"/>
          <p:nvPr/>
        </p:nvSpPr>
        <p:spPr>
          <a:xfrm>
            <a:off x="13032036" y="27076100"/>
            <a:ext cx="1040948" cy="830997"/>
          </a:xfrm>
          <a:prstGeom prst="rect">
            <a:avLst/>
          </a:prstGeom>
          <a:noFill/>
        </p:spPr>
        <p:txBody>
          <a:bodyPr wrap="square" rtlCol="0">
            <a:spAutoFit/>
          </a:bodyPr>
          <a:lstStyle/>
          <a:p>
            <a:r>
              <a:rPr lang="en-US" sz="2400" dirty="0"/>
              <a:t>List </a:t>
            </a:r>
          </a:p>
          <a:p>
            <a:r>
              <a:rPr lang="en-US" sz="2400" dirty="0"/>
              <a:t>Words</a:t>
            </a:r>
          </a:p>
        </p:txBody>
      </p:sp>
      <p:sp>
        <p:nvSpPr>
          <p:cNvPr id="197" name="TextBox 196"/>
          <p:cNvSpPr txBox="1"/>
          <p:nvPr/>
        </p:nvSpPr>
        <p:spPr>
          <a:xfrm>
            <a:off x="12738839" y="29026332"/>
            <a:ext cx="1181367" cy="461665"/>
          </a:xfrm>
          <a:prstGeom prst="rect">
            <a:avLst/>
          </a:prstGeom>
          <a:noFill/>
        </p:spPr>
        <p:txBody>
          <a:bodyPr wrap="square" rtlCol="0">
            <a:spAutoFit/>
          </a:bodyPr>
          <a:lstStyle/>
          <a:p>
            <a:pPr algn="ctr"/>
            <a:r>
              <a:rPr lang="en-US" sz="2400" dirty="0"/>
              <a:t>Neutral</a:t>
            </a:r>
          </a:p>
        </p:txBody>
      </p:sp>
      <p:sp>
        <p:nvSpPr>
          <p:cNvPr id="198" name="TextBox 197"/>
          <p:cNvSpPr txBox="1"/>
          <p:nvPr/>
        </p:nvSpPr>
        <p:spPr>
          <a:xfrm>
            <a:off x="12669196" y="29445100"/>
            <a:ext cx="1333767" cy="461665"/>
          </a:xfrm>
          <a:prstGeom prst="rect">
            <a:avLst/>
          </a:prstGeom>
          <a:noFill/>
        </p:spPr>
        <p:txBody>
          <a:bodyPr wrap="square" rtlCol="0">
            <a:spAutoFit/>
          </a:bodyPr>
          <a:lstStyle/>
          <a:p>
            <a:pPr algn="ctr"/>
            <a:r>
              <a:rPr lang="en-US" sz="2400" dirty="0"/>
              <a:t>Negative</a:t>
            </a:r>
          </a:p>
        </p:txBody>
      </p:sp>
      <p:sp>
        <p:nvSpPr>
          <p:cNvPr id="199" name="TextBox 198"/>
          <p:cNvSpPr txBox="1"/>
          <p:nvPr/>
        </p:nvSpPr>
        <p:spPr>
          <a:xfrm>
            <a:off x="2086183" y="29980015"/>
            <a:ext cx="12166599" cy="461665"/>
          </a:xfrm>
          <a:prstGeom prst="rect">
            <a:avLst/>
          </a:prstGeom>
          <a:noFill/>
        </p:spPr>
        <p:txBody>
          <a:bodyPr wrap="square" rtlCol="0">
            <a:spAutoFit/>
          </a:bodyPr>
          <a:lstStyle/>
          <a:p>
            <a:pPr algn="ctr"/>
            <a:r>
              <a:rPr lang="en-US" sz="2400" b="1" dirty="0"/>
              <a:t>Figure 3. </a:t>
            </a:r>
            <a:r>
              <a:rPr lang="en-US" sz="2400" dirty="0"/>
              <a:t>Representation of test design, with blocking example. </a:t>
            </a:r>
            <a:endParaRPr lang="en-US" sz="2400" b="1" dirty="0"/>
          </a:p>
        </p:txBody>
      </p:sp>
      <p:sp>
        <p:nvSpPr>
          <p:cNvPr id="97" name="TextBox 96"/>
          <p:cNvSpPr txBox="1"/>
          <p:nvPr/>
        </p:nvSpPr>
        <p:spPr>
          <a:xfrm>
            <a:off x="4115303" y="18488510"/>
            <a:ext cx="2853267" cy="1846659"/>
          </a:xfrm>
          <a:prstGeom prst="rect">
            <a:avLst/>
          </a:prstGeom>
          <a:solidFill>
            <a:schemeClr val="bg1">
              <a:lumMod val="50000"/>
            </a:schemeClr>
          </a:solidFill>
          <a:ln>
            <a:solidFill>
              <a:schemeClr val="tx1"/>
            </a:solidFill>
          </a:ln>
        </p:spPr>
        <p:txBody>
          <a:bodyPr wrap="square" tIns="685800" bIns="685800" rtlCol="0">
            <a:spAutoFit/>
          </a:bodyPr>
          <a:lstStyle/>
          <a:p>
            <a:pPr algn="ctr"/>
            <a:r>
              <a:rPr lang="en-US" sz="3000" dirty="0">
                <a:solidFill>
                  <a:schemeClr val="bg1"/>
                </a:solidFill>
              </a:rPr>
              <a:t>+</a:t>
            </a:r>
          </a:p>
        </p:txBody>
      </p:sp>
      <p:sp>
        <p:nvSpPr>
          <p:cNvPr id="111" name="TextBox 110"/>
          <p:cNvSpPr txBox="1"/>
          <p:nvPr/>
        </p:nvSpPr>
        <p:spPr>
          <a:xfrm>
            <a:off x="6596350" y="19242592"/>
            <a:ext cx="2853267" cy="1846659"/>
          </a:xfrm>
          <a:prstGeom prst="rect">
            <a:avLst/>
          </a:prstGeom>
          <a:solidFill>
            <a:schemeClr val="bg1">
              <a:lumMod val="50000"/>
            </a:schemeClr>
          </a:solidFill>
          <a:ln>
            <a:solidFill>
              <a:schemeClr val="tx1"/>
            </a:solidFill>
          </a:ln>
        </p:spPr>
        <p:txBody>
          <a:bodyPr wrap="square" tIns="685800" bIns="685800" rtlCol="0">
            <a:spAutoFit/>
          </a:bodyPr>
          <a:lstStyle/>
          <a:p>
            <a:pPr algn="ctr"/>
            <a:r>
              <a:rPr lang="en-US" sz="3000" dirty="0">
                <a:solidFill>
                  <a:schemeClr val="bg1"/>
                </a:solidFill>
              </a:rPr>
              <a:t>link</a:t>
            </a:r>
          </a:p>
        </p:txBody>
      </p:sp>
      <p:sp>
        <p:nvSpPr>
          <p:cNvPr id="98" name="TextBox 97"/>
          <p:cNvSpPr txBox="1"/>
          <p:nvPr/>
        </p:nvSpPr>
        <p:spPr>
          <a:xfrm>
            <a:off x="8826396" y="19909800"/>
            <a:ext cx="2853267" cy="1846659"/>
          </a:xfrm>
          <a:prstGeom prst="rect">
            <a:avLst/>
          </a:prstGeom>
          <a:solidFill>
            <a:schemeClr val="bg1">
              <a:lumMod val="50000"/>
            </a:schemeClr>
          </a:solidFill>
          <a:ln>
            <a:solidFill>
              <a:schemeClr val="tx1"/>
            </a:solidFill>
          </a:ln>
        </p:spPr>
        <p:txBody>
          <a:bodyPr wrap="square" tIns="685800" bIns="685800" rtlCol="0">
            <a:spAutoFit/>
          </a:bodyPr>
          <a:lstStyle/>
          <a:p>
            <a:pPr algn="ctr"/>
            <a:r>
              <a:rPr lang="en-US" sz="3000" dirty="0">
                <a:solidFill>
                  <a:schemeClr val="bg1"/>
                </a:solidFill>
              </a:rPr>
              <a:t>+</a:t>
            </a:r>
          </a:p>
        </p:txBody>
      </p:sp>
      <p:sp>
        <p:nvSpPr>
          <p:cNvPr id="112" name="TextBox 111"/>
          <p:cNvSpPr txBox="1"/>
          <p:nvPr/>
        </p:nvSpPr>
        <p:spPr>
          <a:xfrm>
            <a:off x="11149696" y="20335169"/>
            <a:ext cx="2853267" cy="1846659"/>
          </a:xfrm>
          <a:prstGeom prst="rect">
            <a:avLst/>
          </a:prstGeom>
          <a:solidFill>
            <a:schemeClr val="bg1">
              <a:lumMod val="50000"/>
            </a:schemeClr>
          </a:solidFill>
          <a:ln>
            <a:solidFill>
              <a:schemeClr val="tx1"/>
            </a:solidFill>
          </a:ln>
        </p:spPr>
        <p:txBody>
          <a:bodyPr wrap="square" tIns="685800" bIns="685800" rtlCol="0">
            <a:spAutoFit/>
          </a:bodyPr>
          <a:lstStyle/>
          <a:p>
            <a:pPr algn="ctr"/>
            <a:r>
              <a:rPr lang="en-US" sz="3000" dirty="0">
                <a:solidFill>
                  <a:schemeClr val="bg1"/>
                </a:solidFill>
              </a:rPr>
              <a:t>hoof</a:t>
            </a:r>
          </a:p>
        </p:txBody>
      </p:sp>
      <p:sp>
        <p:nvSpPr>
          <p:cNvPr id="99" name="TextBox 98"/>
          <p:cNvSpPr txBox="1"/>
          <p:nvPr/>
        </p:nvSpPr>
        <p:spPr>
          <a:xfrm>
            <a:off x="9307432" y="17460296"/>
            <a:ext cx="5536473" cy="584776"/>
          </a:xfrm>
          <a:prstGeom prst="rect">
            <a:avLst/>
          </a:prstGeom>
          <a:noFill/>
        </p:spPr>
        <p:txBody>
          <a:bodyPr wrap="square" rtlCol="0">
            <a:spAutoFit/>
          </a:bodyPr>
          <a:lstStyle/>
          <a:p>
            <a:pPr algn="ctr"/>
            <a:r>
              <a:rPr lang="en-US" sz="3200" dirty="0"/>
              <a:t>Orthographic Associates       </a:t>
            </a:r>
          </a:p>
        </p:txBody>
      </p:sp>
      <p:sp>
        <p:nvSpPr>
          <p:cNvPr id="100" name="TextBox 99"/>
          <p:cNvSpPr txBox="1"/>
          <p:nvPr/>
        </p:nvSpPr>
        <p:spPr>
          <a:xfrm>
            <a:off x="10114175" y="18042915"/>
            <a:ext cx="1815958" cy="1569660"/>
          </a:xfrm>
          <a:prstGeom prst="rect">
            <a:avLst/>
          </a:prstGeom>
          <a:noFill/>
        </p:spPr>
        <p:txBody>
          <a:bodyPr wrap="square" rtlCol="0">
            <a:spAutoFit/>
          </a:bodyPr>
          <a:lstStyle/>
          <a:p>
            <a:pPr algn="ctr"/>
            <a:endParaRPr lang="en-US" sz="1200" dirty="0">
              <a:solidFill>
                <a:srgbClr val="BFBFBF"/>
              </a:solidFill>
            </a:endParaRPr>
          </a:p>
          <a:p>
            <a:pPr marL="571500" indent="-571500">
              <a:buFont typeface="Arial"/>
              <a:buChar char="•"/>
            </a:pPr>
            <a:r>
              <a:rPr lang="en-US" sz="2800" dirty="0"/>
              <a:t>Book</a:t>
            </a:r>
          </a:p>
          <a:p>
            <a:pPr marL="571500" indent="-571500">
              <a:buFont typeface="Arial"/>
              <a:buChar char="•"/>
            </a:pPr>
            <a:r>
              <a:rPr lang="en-US" sz="2800" dirty="0"/>
              <a:t>Look</a:t>
            </a:r>
          </a:p>
          <a:p>
            <a:pPr marL="571500" indent="-571500">
              <a:buFont typeface="Arial"/>
              <a:buChar char="•"/>
            </a:pPr>
            <a:r>
              <a:rPr lang="en-US" sz="2800" dirty="0"/>
              <a:t>Cook</a:t>
            </a:r>
          </a:p>
        </p:txBody>
      </p:sp>
      <p:sp>
        <p:nvSpPr>
          <p:cNvPr id="101" name="TextBox 100"/>
          <p:cNvSpPr txBox="1"/>
          <p:nvPr/>
        </p:nvSpPr>
        <p:spPr>
          <a:xfrm>
            <a:off x="11913803" y="18045072"/>
            <a:ext cx="1945393" cy="1569660"/>
          </a:xfrm>
          <a:prstGeom prst="rect">
            <a:avLst/>
          </a:prstGeom>
          <a:noFill/>
        </p:spPr>
        <p:txBody>
          <a:bodyPr wrap="square" rtlCol="0">
            <a:spAutoFit/>
          </a:bodyPr>
          <a:lstStyle/>
          <a:p>
            <a:pPr algn="ctr"/>
            <a:endParaRPr lang="en-US" sz="1200" dirty="0">
              <a:solidFill>
                <a:srgbClr val="BFBFBF"/>
              </a:solidFill>
            </a:endParaRPr>
          </a:p>
          <a:p>
            <a:pPr marL="571500" indent="-571500">
              <a:buFont typeface="Arial"/>
              <a:buChar char="•"/>
            </a:pPr>
            <a:r>
              <a:rPr lang="en-US" sz="2800" dirty="0"/>
              <a:t>Pail</a:t>
            </a:r>
          </a:p>
          <a:p>
            <a:pPr marL="571500" indent="-571500">
              <a:buFont typeface="Arial"/>
              <a:buChar char="•"/>
            </a:pPr>
            <a:r>
              <a:rPr lang="en-US" sz="2800" dirty="0"/>
              <a:t>Pair</a:t>
            </a:r>
          </a:p>
          <a:p>
            <a:pPr marL="571500" indent="-571500">
              <a:buFont typeface="Arial"/>
              <a:buChar char="•"/>
            </a:pPr>
            <a:r>
              <a:rPr lang="en-US" sz="2800" dirty="0"/>
              <a:t>Main</a:t>
            </a:r>
          </a:p>
        </p:txBody>
      </p:sp>
      <p:cxnSp>
        <p:nvCxnSpPr>
          <p:cNvPr id="102" name="Straight Connector 101"/>
          <p:cNvCxnSpPr/>
          <p:nvPr/>
        </p:nvCxnSpPr>
        <p:spPr>
          <a:xfrm>
            <a:off x="9812190" y="18045072"/>
            <a:ext cx="4392384"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EB54A8B4-0B1D-C246-A677-425DA60329C2}"/>
              </a:ext>
            </a:extLst>
          </p:cNvPr>
          <p:cNvSpPr txBox="1"/>
          <p:nvPr/>
        </p:nvSpPr>
        <p:spPr>
          <a:xfrm>
            <a:off x="15441832" y="26492856"/>
            <a:ext cx="6485993" cy="830997"/>
          </a:xfrm>
          <a:prstGeom prst="rect">
            <a:avLst/>
          </a:prstGeom>
          <a:noFill/>
        </p:spPr>
        <p:txBody>
          <a:bodyPr wrap="square" rtlCol="0">
            <a:spAutoFit/>
          </a:bodyPr>
          <a:lstStyle/>
          <a:p>
            <a:r>
              <a:rPr lang="en-US" sz="2400" b="1" dirty="0"/>
              <a:t>Figure 8.</a:t>
            </a:r>
            <a:r>
              <a:rPr lang="en-US" sz="2400" dirty="0"/>
              <a:t> Overall false alarm rate by CESD score and valence.</a:t>
            </a:r>
            <a:endParaRPr lang="en-US" sz="2400" b="1" dirty="0"/>
          </a:p>
        </p:txBody>
      </p:sp>
      <p:sp>
        <p:nvSpPr>
          <p:cNvPr id="84" name="TextBox 83">
            <a:extLst>
              <a:ext uri="{FF2B5EF4-FFF2-40B4-BE49-F238E27FC236}">
                <a16:creationId xmlns:a16="http://schemas.microsoft.com/office/drawing/2014/main" id="{2B14F94A-3CF3-E249-A952-971883D30A43}"/>
              </a:ext>
            </a:extLst>
          </p:cNvPr>
          <p:cNvSpPr txBox="1"/>
          <p:nvPr/>
        </p:nvSpPr>
        <p:spPr>
          <a:xfrm>
            <a:off x="15087600" y="31223636"/>
            <a:ext cx="13716000" cy="738664"/>
          </a:xfrm>
          <a:prstGeom prst="rect">
            <a:avLst/>
          </a:prstGeom>
          <a:solidFill>
            <a:schemeClr val="bg1"/>
          </a:solidFill>
          <a:ln>
            <a:solidFill>
              <a:schemeClr val="tx1"/>
            </a:solidFill>
          </a:ln>
        </p:spPr>
        <p:txBody>
          <a:bodyPr wrap="square" lIns="91440" rtlCol="0">
            <a:spAutoFit/>
          </a:bodyPr>
          <a:lstStyle/>
          <a:p>
            <a:pPr algn="ctr"/>
            <a:r>
              <a:rPr lang="en-US" sz="2400" dirty="0"/>
              <a:t>Acknowledgements</a:t>
            </a:r>
          </a:p>
          <a:p>
            <a:pPr algn="ctr"/>
            <a:r>
              <a:rPr lang="en-US" sz="1800" dirty="0"/>
              <a:t>Thank you to Catarina Yee, Toby Brans, Alex Alario, Bersabeh Asfaw, David Marquez, and Sammy Weyser for your assistance on this study!</a:t>
            </a:r>
          </a:p>
        </p:txBody>
      </p:sp>
      <p:sp>
        <p:nvSpPr>
          <p:cNvPr id="86" name="TextBox 85">
            <a:extLst>
              <a:ext uri="{FF2B5EF4-FFF2-40B4-BE49-F238E27FC236}">
                <a16:creationId xmlns:a16="http://schemas.microsoft.com/office/drawing/2014/main" id="{B500C978-A2D3-0344-BE30-ECDF80D4A11E}"/>
              </a:ext>
            </a:extLst>
          </p:cNvPr>
          <p:cNvSpPr txBox="1"/>
          <p:nvPr/>
        </p:nvSpPr>
        <p:spPr>
          <a:xfrm>
            <a:off x="1581602" y="10073047"/>
            <a:ext cx="12694898" cy="2200602"/>
          </a:xfrm>
          <a:prstGeom prst="rect">
            <a:avLst/>
          </a:prstGeom>
          <a:noFill/>
        </p:spPr>
        <p:txBody>
          <a:bodyPr wrap="square" lIns="182880" tIns="0" rtlCol="0">
            <a:spAutoFit/>
          </a:bodyPr>
          <a:lstStyle/>
          <a:p>
            <a:pPr marL="457200" indent="-457200">
              <a:buFont typeface="Arial" panose="020B0604020202020204" pitchFamily="34" charset="0"/>
              <a:buChar char="•"/>
            </a:pPr>
            <a:r>
              <a:rPr lang="en-US" sz="2800" dirty="0"/>
              <a:t>Whether differences in cortical activity are evident for encoded words associated with later false alarms and correct rejections.</a:t>
            </a:r>
          </a:p>
          <a:p>
            <a:pPr marL="457200" indent="-457200">
              <a:buFont typeface="Arial" panose="020B0604020202020204" pitchFamily="34" charset="0"/>
              <a:buChar char="•"/>
            </a:pPr>
            <a:r>
              <a:rPr lang="en-US" sz="2800" dirty="0"/>
              <a:t>Whether these differences in cortical activation correlate with measures of depressive symptoms or mood state.</a:t>
            </a:r>
          </a:p>
          <a:p>
            <a:endParaRPr lang="en-US" sz="2800" dirty="0"/>
          </a:p>
        </p:txBody>
      </p:sp>
      <p:sp>
        <p:nvSpPr>
          <p:cNvPr id="85" name="TextBox 84"/>
          <p:cNvSpPr txBox="1"/>
          <p:nvPr/>
        </p:nvSpPr>
        <p:spPr>
          <a:xfrm>
            <a:off x="15117532" y="27477438"/>
            <a:ext cx="13686068" cy="1708160"/>
          </a:xfrm>
          <a:prstGeom prst="rect">
            <a:avLst/>
          </a:prstGeom>
          <a:noFill/>
        </p:spPr>
        <p:txBody>
          <a:bodyPr wrap="square" lIns="182880" tIns="0" rtlCol="0">
            <a:spAutoFit/>
          </a:bodyPr>
          <a:lstStyle/>
          <a:p>
            <a:pPr marL="457200" indent="-457200">
              <a:buFont typeface="Arial"/>
              <a:buChar char="•"/>
            </a:pPr>
            <a:r>
              <a:rPr lang="en-US" sz="2800" dirty="0"/>
              <a:t>Overall</a:t>
            </a:r>
            <a:r>
              <a:rPr lang="en-US" sz="2400" dirty="0"/>
              <a:t>  </a:t>
            </a:r>
            <a:r>
              <a:rPr lang="en-US" sz="2800" dirty="0"/>
              <a:t>false alarm rate decreases as a function of CESD </a:t>
            </a:r>
            <a:r>
              <a:rPr lang="en-US" sz="2400" dirty="0"/>
              <a:t>(t</a:t>
            </a:r>
            <a:r>
              <a:rPr lang="en-US" sz="2400" baseline="-25000" dirty="0"/>
              <a:t>(1,52)</a:t>
            </a:r>
            <a:r>
              <a:rPr lang="en-US" sz="2400" dirty="0"/>
              <a:t> = -2.21, p = .031).</a:t>
            </a:r>
          </a:p>
          <a:p>
            <a:pPr marL="457200" indent="-457200">
              <a:buFont typeface="Arial"/>
              <a:buChar char="•"/>
            </a:pPr>
            <a:r>
              <a:rPr lang="en-US" sz="2800" dirty="0"/>
              <a:t>For high confidence responses, false alarm rate to critical lures rate increases as a function of PANAS Negative Affect</a:t>
            </a:r>
            <a:r>
              <a:rPr lang="en-US" sz="2400" dirty="0"/>
              <a:t>, (t</a:t>
            </a:r>
            <a:r>
              <a:rPr lang="en-US" sz="2400" baseline="-25000" dirty="0"/>
              <a:t>(1,52) </a:t>
            </a:r>
            <a:r>
              <a:rPr lang="en-US" sz="2400" dirty="0"/>
              <a:t>= 2.13, p = .037).</a:t>
            </a:r>
          </a:p>
          <a:p>
            <a:pPr marL="457200" indent="-457200">
              <a:buFont typeface="Arial"/>
              <a:buChar char="•"/>
            </a:pPr>
            <a:endParaRPr lang="en-US" sz="2400" dirty="0"/>
          </a:p>
        </p:txBody>
      </p:sp>
      <p:sp>
        <p:nvSpPr>
          <p:cNvPr id="107" name="TextBox 106">
            <a:extLst>
              <a:ext uri="{FF2B5EF4-FFF2-40B4-BE49-F238E27FC236}">
                <a16:creationId xmlns:a16="http://schemas.microsoft.com/office/drawing/2014/main" id="{206BE416-181F-F045-A7BE-DC143F16EA36}"/>
              </a:ext>
            </a:extLst>
          </p:cNvPr>
          <p:cNvSpPr txBox="1"/>
          <p:nvPr/>
        </p:nvSpPr>
        <p:spPr>
          <a:xfrm>
            <a:off x="31471879" y="15904838"/>
            <a:ext cx="8662649" cy="830997"/>
          </a:xfrm>
          <a:prstGeom prst="rect">
            <a:avLst/>
          </a:prstGeom>
          <a:noFill/>
        </p:spPr>
        <p:txBody>
          <a:bodyPr wrap="square" rtlCol="0">
            <a:spAutoFit/>
          </a:bodyPr>
          <a:lstStyle/>
          <a:p>
            <a:r>
              <a:rPr lang="en-US" sz="2400" b="1" dirty="0"/>
              <a:t>Figure 10.</a:t>
            </a:r>
            <a:r>
              <a:rPr lang="en-US" sz="2400" dirty="0"/>
              <a:t> Head maps and local ERP averages showing post-stimulus activation differences at significant cluster.</a:t>
            </a:r>
            <a:endParaRPr lang="en-US" sz="2400" b="1" dirty="0"/>
          </a:p>
        </p:txBody>
      </p:sp>
      <p:sp>
        <p:nvSpPr>
          <p:cNvPr id="115" name="TextBox 114">
            <a:extLst>
              <a:ext uri="{FF2B5EF4-FFF2-40B4-BE49-F238E27FC236}">
                <a16:creationId xmlns:a16="http://schemas.microsoft.com/office/drawing/2014/main" id="{86EECBF3-53D1-DF42-B68B-2FD5562A4793}"/>
              </a:ext>
            </a:extLst>
          </p:cNvPr>
          <p:cNvSpPr txBox="1"/>
          <p:nvPr/>
        </p:nvSpPr>
        <p:spPr>
          <a:xfrm>
            <a:off x="32237837" y="23438882"/>
            <a:ext cx="8311347" cy="830997"/>
          </a:xfrm>
          <a:prstGeom prst="rect">
            <a:avLst/>
          </a:prstGeom>
          <a:noFill/>
        </p:spPr>
        <p:txBody>
          <a:bodyPr wrap="square" rtlCol="0">
            <a:spAutoFit/>
          </a:bodyPr>
          <a:lstStyle/>
          <a:p>
            <a:r>
              <a:rPr lang="en-US" sz="2400" b="1" dirty="0"/>
              <a:t>Figure 11.</a:t>
            </a:r>
            <a:r>
              <a:rPr lang="en-US" sz="2400" dirty="0"/>
              <a:t> Head maps and local ERP averages showing post-stimulus activation differences at significant cluster.</a:t>
            </a:r>
            <a:endParaRPr lang="en-US" sz="2400" b="1" dirty="0"/>
          </a:p>
        </p:txBody>
      </p:sp>
      <p:sp>
        <p:nvSpPr>
          <p:cNvPr id="116" name="TextBox 115">
            <a:extLst>
              <a:ext uri="{FF2B5EF4-FFF2-40B4-BE49-F238E27FC236}">
                <a16:creationId xmlns:a16="http://schemas.microsoft.com/office/drawing/2014/main" id="{15AD1376-43B8-B646-AF0D-5677A448D7F7}"/>
              </a:ext>
            </a:extLst>
          </p:cNvPr>
          <p:cNvSpPr txBox="1"/>
          <p:nvPr/>
        </p:nvSpPr>
        <p:spPr>
          <a:xfrm>
            <a:off x="29878012" y="18210544"/>
            <a:ext cx="12653816" cy="584775"/>
          </a:xfrm>
          <a:prstGeom prst="rect">
            <a:avLst/>
          </a:prstGeom>
          <a:noFill/>
        </p:spPr>
        <p:txBody>
          <a:bodyPr wrap="square" rtlCol="0">
            <a:spAutoFit/>
          </a:bodyPr>
          <a:lstStyle/>
          <a:p>
            <a:pPr algn="ctr"/>
            <a:r>
              <a:rPr lang="en-US" sz="3200" b="1" dirty="0"/>
              <a:t>ADm for False Alarms vs. ADm for Correct Rejections</a:t>
            </a:r>
          </a:p>
        </p:txBody>
      </p:sp>
      <p:sp>
        <p:nvSpPr>
          <p:cNvPr id="133" name="TextBox 132">
            <a:extLst>
              <a:ext uri="{FF2B5EF4-FFF2-40B4-BE49-F238E27FC236}">
                <a16:creationId xmlns:a16="http://schemas.microsoft.com/office/drawing/2014/main" id="{72DC063D-A350-5F4C-9D00-9298FD484E5E}"/>
              </a:ext>
            </a:extLst>
          </p:cNvPr>
          <p:cNvSpPr txBox="1"/>
          <p:nvPr/>
        </p:nvSpPr>
        <p:spPr>
          <a:xfrm>
            <a:off x="15834830" y="10150214"/>
            <a:ext cx="5700654" cy="461665"/>
          </a:xfrm>
          <a:prstGeom prst="rect">
            <a:avLst/>
          </a:prstGeom>
          <a:noFill/>
        </p:spPr>
        <p:txBody>
          <a:bodyPr wrap="square" rtlCol="0">
            <a:spAutoFit/>
          </a:bodyPr>
          <a:lstStyle/>
          <a:p>
            <a:pPr algn="ctr"/>
            <a:r>
              <a:rPr lang="en-US" sz="2400" b="1" dirty="0"/>
              <a:t>Figure 4.</a:t>
            </a:r>
            <a:r>
              <a:rPr lang="en-US" sz="2400" dirty="0"/>
              <a:t> Overall hit rate by valence.</a:t>
            </a:r>
            <a:endParaRPr lang="en-US" sz="2400" b="1" dirty="0"/>
          </a:p>
        </p:txBody>
      </p:sp>
      <p:sp>
        <p:nvSpPr>
          <p:cNvPr id="134" name="TextBox 133">
            <a:extLst>
              <a:ext uri="{FF2B5EF4-FFF2-40B4-BE49-F238E27FC236}">
                <a16:creationId xmlns:a16="http://schemas.microsoft.com/office/drawing/2014/main" id="{18247D81-5AAB-BE4B-9DB9-19030E85594F}"/>
              </a:ext>
            </a:extLst>
          </p:cNvPr>
          <p:cNvSpPr txBox="1"/>
          <p:nvPr/>
        </p:nvSpPr>
        <p:spPr>
          <a:xfrm>
            <a:off x="21880315" y="10150214"/>
            <a:ext cx="5700654" cy="830997"/>
          </a:xfrm>
          <a:prstGeom prst="rect">
            <a:avLst/>
          </a:prstGeom>
          <a:noFill/>
        </p:spPr>
        <p:txBody>
          <a:bodyPr wrap="square" rtlCol="0">
            <a:spAutoFit/>
          </a:bodyPr>
          <a:lstStyle/>
          <a:p>
            <a:pPr algn="ctr"/>
            <a:r>
              <a:rPr lang="en-US" sz="2400" b="1" dirty="0"/>
              <a:t>Figure 5.</a:t>
            </a:r>
            <a:r>
              <a:rPr lang="en-US" sz="2400" dirty="0"/>
              <a:t> Overall false alarm rates by valence and type of unlearned item.</a:t>
            </a:r>
            <a:endParaRPr lang="en-US" sz="2400" b="1" dirty="0"/>
          </a:p>
        </p:txBody>
      </p:sp>
      <p:sp>
        <p:nvSpPr>
          <p:cNvPr id="135" name="TextBox 134">
            <a:extLst>
              <a:ext uri="{FF2B5EF4-FFF2-40B4-BE49-F238E27FC236}">
                <a16:creationId xmlns:a16="http://schemas.microsoft.com/office/drawing/2014/main" id="{D363466F-82C5-544B-A48A-8A3E2D547833}"/>
              </a:ext>
            </a:extLst>
          </p:cNvPr>
          <p:cNvSpPr txBox="1"/>
          <p:nvPr/>
        </p:nvSpPr>
        <p:spPr>
          <a:xfrm>
            <a:off x="23275055" y="26362693"/>
            <a:ext cx="5054866" cy="830997"/>
          </a:xfrm>
          <a:prstGeom prst="rect">
            <a:avLst/>
          </a:prstGeom>
          <a:noFill/>
        </p:spPr>
        <p:txBody>
          <a:bodyPr wrap="square" rtlCol="0">
            <a:spAutoFit/>
          </a:bodyPr>
          <a:lstStyle/>
          <a:p>
            <a:r>
              <a:rPr lang="en-US" sz="2400" b="1" dirty="0"/>
              <a:t>Figure 9.</a:t>
            </a:r>
            <a:r>
              <a:rPr lang="en-US" sz="2400" dirty="0"/>
              <a:t> High confidence false alarm rate by PANAS and valence.</a:t>
            </a:r>
            <a:endParaRPr lang="en-US" sz="2400" b="1" dirty="0"/>
          </a:p>
        </p:txBody>
      </p:sp>
      <p:pic>
        <p:nvPicPr>
          <p:cNvPr id="67" name="Picture 66">
            <a:extLst>
              <a:ext uri="{FF2B5EF4-FFF2-40B4-BE49-F238E27FC236}">
                <a16:creationId xmlns:a16="http://schemas.microsoft.com/office/drawing/2014/main" id="{F665690A-874A-5F46-8EDE-8D96F7E8B2C4}"/>
              </a:ext>
            </a:extLst>
          </p:cNvPr>
          <p:cNvPicPr>
            <a:picLocks noChangeAspect="1"/>
          </p:cNvPicPr>
          <p:nvPr/>
        </p:nvPicPr>
        <p:blipFill rotWithShape="1">
          <a:blip r:embed="rId7"/>
          <a:srcRect b="6812"/>
          <a:stretch/>
        </p:blipFill>
        <p:spPr>
          <a:xfrm>
            <a:off x="36990838" y="19131064"/>
            <a:ext cx="3694036" cy="3442381"/>
          </a:xfrm>
          <a:prstGeom prst="rect">
            <a:avLst/>
          </a:prstGeom>
        </p:spPr>
      </p:pic>
      <p:pic>
        <p:nvPicPr>
          <p:cNvPr id="140" name="Picture 139">
            <a:extLst>
              <a:ext uri="{FF2B5EF4-FFF2-40B4-BE49-F238E27FC236}">
                <a16:creationId xmlns:a16="http://schemas.microsoft.com/office/drawing/2014/main" id="{02BE730F-EA1E-754A-9978-BA616EF7EBE0}"/>
              </a:ext>
            </a:extLst>
          </p:cNvPr>
          <p:cNvPicPr>
            <a:picLocks noChangeAspect="1"/>
          </p:cNvPicPr>
          <p:nvPr/>
        </p:nvPicPr>
        <p:blipFill rotWithShape="1">
          <a:blip r:embed="rId7"/>
          <a:srcRect l="39139" t="93878" r="39606"/>
          <a:stretch/>
        </p:blipFill>
        <p:spPr>
          <a:xfrm>
            <a:off x="37319788" y="22313752"/>
            <a:ext cx="3094585" cy="891386"/>
          </a:xfrm>
          <a:prstGeom prst="rect">
            <a:avLst/>
          </a:prstGeom>
        </p:spPr>
      </p:pic>
      <p:pic>
        <p:nvPicPr>
          <p:cNvPr id="68" name="Picture 67">
            <a:extLst>
              <a:ext uri="{FF2B5EF4-FFF2-40B4-BE49-F238E27FC236}">
                <a16:creationId xmlns:a16="http://schemas.microsoft.com/office/drawing/2014/main" id="{6B08E395-3394-FE48-ACAC-FB6EFABB5CFB}"/>
              </a:ext>
            </a:extLst>
          </p:cNvPr>
          <p:cNvPicPr>
            <a:picLocks noChangeAspect="1"/>
          </p:cNvPicPr>
          <p:nvPr/>
        </p:nvPicPr>
        <p:blipFill>
          <a:blip r:embed="rId8"/>
          <a:stretch>
            <a:fillRect/>
          </a:stretch>
        </p:blipFill>
        <p:spPr>
          <a:xfrm>
            <a:off x="22156425" y="21126844"/>
            <a:ext cx="6721353" cy="5367890"/>
          </a:xfrm>
          <a:prstGeom prst="rect">
            <a:avLst/>
          </a:prstGeom>
        </p:spPr>
      </p:pic>
      <p:pic>
        <p:nvPicPr>
          <p:cNvPr id="75" name="Picture 74">
            <a:extLst>
              <a:ext uri="{FF2B5EF4-FFF2-40B4-BE49-F238E27FC236}">
                <a16:creationId xmlns:a16="http://schemas.microsoft.com/office/drawing/2014/main" id="{8A0E0910-7AD1-E243-8078-93F61638FA43}"/>
              </a:ext>
            </a:extLst>
          </p:cNvPr>
          <p:cNvPicPr>
            <a:picLocks noChangeAspect="1"/>
          </p:cNvPicPr>
          <p:nvPr/>
        </p:nvPicPr>
        <p:blipFill>
          <a:blip r:embed="rId9"/>
          <a:stretch>
            <a:fillRect/>
          </a:stretch>
        </p:blipFill>
        <p:spPr>
          <a:xfrm>
            <a:off x="15418995" y="21003322"/>
            <a:ext cx="6663252" cy="5577171"/>
          </a:xfrm>
          <a:prstGeom prst="rect">
            <a:avLst/>
          </a:prstGeom>
        </p:spPr>
      </p:pic>
      <p:pic>
        <p:nvPicPr>
          <p:cNvPr id="76" name="Picture 75">
            <a:extLst>
              <a:ext uri="{FF2B5EF4-FFF2-40B4-BE49-F238E27FC236}">
                <a16:creationId xmlns:a16="http://schemas.microsoft.com/office/drawing/2014/main" id="{88EAB4DC-0C83-5743-B263-56405E750AD3}"/>
              </a:ext>
            </a:extLst>
          </p:cNvPr>
          <p:cNvPicPr>
            <a:picLocks noChangeAspect="1"/>
          </p:cNvPicPr>
          <p:nvPr/>
        </p:nvPicPr>
        <p:blipFill rotWithShape="1">
          <a:blip r:embed="rId10"/>
          <a:srcRect l="62406" t="38661" r="10590" b="42362"/>
          <a:stretch/>
        </p:blipFill>
        <p:spPr>
          <a:xfrm>
            <a:off x="21676873" y="26388122"/>
            <a:ext cx="1369582" cy="805568"/>
          </a:xfrm>
          <a:prstGeom prst="rect">
            <a:avLst/>
          </a:prstGeom>
        </p:spPr>
      </p:pic>
      <p:pic>
        <p:nvPicPr>
          <p:cNvPr id="91" name="Picture 90">
            <a:extLst>
              <a:ext uri="{FF2B5EF4-FFF2-40B4-BE49-F238E27FC236}">
                <a16:creationId xmlns:a16="http://schemas.microsoft.com/office/drawing/2014/main" id="{E70D8BE8-282D-074D-95F3-E95B6C0A4DEF}"/>
              </a:ext>
            </a:extLst>
          </p:cNvPr>
          <p:cNvPicPr>
            <a:picLocks noChangeAspect="1"/>
          </p:cNvPicPr>
          <p:nvPr/>
        </p:nvPicPr>
        <p:blipFill>
          <a:blip r:embed="rId11"/>
          <a:stretch>
            <a:fillRect/>
          </a:stretch>
        </p:blipFill>
        <p:spPr>
          <a:xfrm>
            <a:off x="15574143" y="12165334"/>
            <a:ext cx="7256387" cy="6460023"/>
          </a:xfrm>
          <a:prstGeom prst="rect">
            <a:avLst/>
          </a:prstGeom>
        </p:spPr>
      </p:pic>
      <p:pic>
        <p:nvPicPr>
          <p:cNvPr id="93" name="Picture 92">
            <a:extLst>
              <a:ext uri="{FF2B5EF4-FFF2-40B4-BE49-F238E27FC236}">
                <a16:creationId xmlns:a16="http://schemas.microsoft.com/office/drawing/2014/main" id="{027D5ED0-0A12-E045-AA3C-E4F2085E02D8}"/>
              </a:ext>
            </a:extLst>
          </p:cNvPr>
          <p:cNvPicPr>
            <a:picLocks noChangeAspect="1"/>
          </p:cNvPicPr>
          <p:nvPr/>
        </p:nvPicPr>
        <p:blipFill>
          <a:blip r:embed="rId12"/>
          <a:stretch>
            <a:fillRect/>
          </a:stretch>
        </p:blipFill>
        <p:spPr>
          <a:xfrm>
            <a:off x="23108681" y="12471110"/>
            <a:ext cx="4753091" cy="6161414"/>
          </a:xfrm>
          <a:prstGeom prst="rect">
            <a:avLst/>
          </a:prstGeom>
        </p:spPr>
      </p:pic>
      <p:sp>
        <p:nvSpPr>
          <p:cNvPr id="160" name="TextBox 159">
            <a:extLst>
              <a:ext uri="{FF2B5EF4-FFF2-40B4-BE49-F238E27FC236}">
                <a16:creationId xmlns:a16="http://schemas.microsoft.com/office/drawing/2014/main" id="{6ABBC734-C272-D34A-9803-B3B30456F9FF}"/>
              </a:ext>
            </a:extLst>
          </p:cNvPr>
          <p:cNvSpPr txBox="1"/>
          <p:nvPr/>
        </p:nvSpPr>
        <p:spPr>
          <a:xfrm>
            <a:off x="15832863" y="18036350"/>
            <a:ext cx="6485993" cy="461665"/>
          </a:xfrm>
          <a:prstGeom prst="rect">
            <a:avLst/>
          </a:prstGeom>
          <a:noFill/>
        </p:spPr>
        <p:txBody>
          <a:bodyPr wrap="square" rtlCol="0">
            <a:spAutoFit/>
          </a:bodyPr>
          <a:lstStyle/>
          <a:p>
            <a:r>
              <a:rPr lang="en-US" sz="2400" b="1" dirty="0"/>
              <a:t>Figure 6.</a:t>
            </a:r>
            <a:r>
              <a:rPr lang="en-US" sz="2400" dirty="0"/>
              <a:t> Gamma scores by item type and valence.</a:t>
            </a:r>
            <a:endParaRPr lang="en-US" sz="2400" b="1" dirty="0"/>
          </a:p>
        </p:txBody>
      </p:sp>
      <p:sp>
        <p:nvSpPr>
          <p:cNvPr id="161" name="TextBox 160">
            <a:extLst>
              <a:ext uri="{FF2B5EF4-FFF2-40B4-BE49-F238E27FC236}">
                <a16:creationId xmlns:a16="http://schemas.microsoft.com/office/drawing/2014/main" id="{786229F6-A418-3844-B4BA-7DE424169699}"/>
              </a:ext>
            </a:extLst>
          </p:cNvPr>
          <p:cNvSpPr txBox="1"/>
          <p:nvPr/>
        </p:nvSpPr>
        <p:spPr>
          <a:xfrm>
            <a:off x="23735783" y="17995944"/>
            <a:ext cx="4464955" cy="461665"/>
          </a:xfrm>
          <a:prstGeom prst="rect">
            <a:avLst/>
          </a:prstGeom>
          <a:noFill/>
        </p:spPr>
        <p:txBody>
          <a:bodyPr wrap="square" rtlCol="0">
            <a:spAutoFit/>
          </a:bodyPr>
          <a:lstStyle/>
          <a:p>
            <a:r>
              <a:rPr lang="en-US" sz="2400" b="1" dirty="0"/>
              <a:t>Figure 7.</a:t>
            </a:r>
            <a:r>
              <a:rPr lang="en-US" sz="2400" dirty="0"/>
              <a:t> Criterion by valence.</a:t>
            </a:r>
            <a:endParaRPr lang="en-US" sz="2400" b="1" dirty="0"/>
          </a:p>
        </p:txBody>
      </p:sp>
      <p:cxnSp>
        <p:nvCxnSpPr>
          <p:cNvPr id="96" name="Straight Connector 95">
            <a:extLst>
              <a:ext uri="{FF2B5EF4-FFF2-40B4-BE49-F238E27FC236}">
                <a16:creationId xmlns:a16="http://schemas.microsoft.com/office/drawing/2014/main" id="{749D4F1D-3D07-9F4D-A6D6-9826788248EA}"/>
              </a:ext>
            </a:extLst>
          </p:cNvPr>
          <p:cNvCxnSpPr/>
          <p:nvPr/>
        </p:nvCxnSpPr>
        <p:spPr>
          <a:xfrm>
            <a:off x="15458942" y="20563367"/>
            <a:ext cx="12775128"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104" name="Rectangle 1">
            <a:extLst>
              <a:ext uri="{FF2B5EF4-FFF2-40B4-BE49-F238E27FC236}">
                <a16:creationId xmlns:a16="http://schemas.microsoft.com/office/drawing/2014/main" id="{AD6E91D1-741C-774D-8D18-537EF706DD58}"/>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8" name="Rectangle 2">
            <a:extLst>
              <a:ext uri="{FF2B5EF4-FFF2-40B4-BE49-F238E27FC236}">
                <a16:creationId xmlns:a16="http://schemas.microsoft.com/office/drawing/2014/main" id="{DE31B050-D5D3-2D43-AD3A-2C8DB5594CA4}"/>
              </a:ext>
            </a:extLst>
          </p:cNvPr>
          <p:cNvSpPr>
            <a:spLocks noChangeArrowheads="1"/>
          </p:cNvSpPr>
          <p:nvPr/>
        </p:nvSpPr>
        <p:spPr bwMode="auto">
          <a:xfrm>
            <a:off x="152400" y="1524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9" name="Rectangle 3">
            <a:extLst>
              <a:ext uri="{FF2B5EF4-FFF2-40B4-BE49-F238E27FC236}">
                <a16:creationId xmlns:a16="http://schemas.microsoft.com/office/drawing/2014/main" id="{D431E48F-BEBA-D14C-9270-47B2E50520A3}"/>
              </a:ext>
            </a:extLst>
          </p:cNvPr>
          <p:cNvSpPr>
            <a:spLocks noChangeArrowheads="1"/>
          </p:cNvSpPr>
          <p:nvPr/>
        </p:nvSpPr>
        <p:spPr bwMode="auto">
          <a:xfrm>
            <a:off x="304800" y="3048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4" name="Rectangle 4">
            <a:extLst>
              <a:ext uri="{FF2B5EF4-FFF2-40B4-BE49-F238E27FC236}">
                <a16:creationId xmlns:a16="http://schemas.microsoft.com/office/drawing/2014/main" id="{A7AABF89-FB0A-2B49-8568-ADF70DEBBBEA}"/>
              </a:ext>
            </a:extLst>
          </p:cNvPr>
          <p:cNvSpPr>
            <a:spLocks noChangeArrowheads="1"/>
          </p:cNvSpPr>
          <p:nvPr/>
        </p:nvSpPr>
        <p:spPr bwMode="auto">
          <a:xfrm>
            <a:off x="457200" y="4572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6" name="Rectangle 5">
            <a:extLst>
              <a:ext uri="{FF2B5EF4-FFF2-40B4-BE49-F238E27FC236}">
                <a16:creationId xmlns:a16="http://schemas.microsoft.com/office/drawing/2014/main" id="{ABF621AB-3585-CD4E-A2BE-EA31772010A8}"/>
              </a:ext>
            </a:extLst>
          </p:cNvPr>
          <p:cNvSpPr>
            <a:spLocks noChangeArrowheads="1"/>
          </p:cNvSpPr>
          <p:nvPr/>
        </p:nvSpPr>
        <p:spPr bwMode="auto">
          <a:xfrm>
            <a:off x="609600" y="6096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7" name="Picture 126">
            <a:extLst>
              <a:ext uri="{FF2B5EF4-FFF2-40B4-BE49-F238E27FC236}">
                <a16:creationId xmlns:a16="http://schemas.microsoft.com/office/drawing/2014/main" id="{2ECADF5D-92B5-F347-AA4F-A95E02453FF4}"/>
              </a:ext>
            </a:extLst>
          </p:cNvPr>
          <p:cNvPicPr>
            <a:picLocks noChangeAspect="1"/>
          </p:cNvPicPr>
          <p:nvPr/>
        </p:nvPicPr>
        <p:blipFill>
          <a:blip r:embed="rId13"/>
          <a:stretch>
            <a:fillRect/>
          </a:stretch>
        </p:blipFill>
        <p:spPr>
          <a:xfrm>
            <a:off x="16203436" y="4569546"/>
            <a:ext cx="4865779" cy="6260428"/>
          </a:xfrm>
          <a:prstGeom prst="rect">
            <a:avLst/>
          </a:prstGeom>
        </p:spPr>
      </p:pic>
      <p:pic>
        <p:nvPicPr>
          <p:cNvPr id="129" name="Picture 128">
            <a:extLst>
              <a:ext uri="{FF2B5EF4-FFF2-40B4-BE49-F238E27FC236}">
                <a16:creationId xmlns:a16="http://schemas.microsoft.com/office/drawing/2014/main" id="{BFBB1588-91F5-BC49-B414-81DF2A0FE579}"/>
              </a:ext>
            </a:extLst>
          </p:cNvPr>
          <p:cNvPicPr>
            <a:picLocks noChangeAspect="1"/>
          </p:cNvPicPr>
          <p:nvPr/>
        </p:nvPicPr>
        <p:blipFill>
          <a:blip r:embed="rId14"/>
          <a:stretch>
            <a:fillRect/>
          </a:stretch>
        </p:blipFill>
        <p:spPr>
          <a:xfrm>
            <a:off x="21779179" y="4552530"/>
            <a:ext cx="5843321" cy="6380637"/>
          </a:xfrm>
          <a:prstGeom prst="rect">
            <a:avLst/>
          </a:prstGeom>
        </p:spPr>
      </p:pic>
      <p:pic>
        <p:nvPicPr>
          <p:cNvPr id="132" name="Picture 131">
            <a:extLst>
              <a:ext uri="{FF2B5EF4-FFF2-40B4-BE49-F238E27FC236}">
                <a16:creationId xmlns:a16="http://schemas.microsoft.com/office/drawing/2014/main" id="{FC8C22B1-BD77-034C-B854-91053963556D}"/>
              </a:ext>
            </a:extLst>
          </p:cNvPr>
          <p:cNvPicPr>
            <a:picLocks noChangeAspect="1"/>
          </p:cNvPicPr>
          <p:nvPr/>
        </p:nvPicPr>
        <p:blipFill>
          <a:blip r:embed="rId15"/>
          <a:stretch>
            <a:fillRect/>
          </a:stretch>
        </p:blipFill>
        <p:spPr>
          <a:xfrm>
            <a:off x="31451275" y="11267987"/>
            <a:ext cx="5460230" cy="4388584"/>
          </a:xfrm>
          <a:prstGeom prst="rect">
            <a:avLst/>
          </a:prstGeom>
        </p:spPr>
      </p:pic>
      <p:sp>
        <p:nvSpPr>
          <p:cNvPr id="94" name="TextBox 93">
            <a:extLst>
              <a:ext uri="{FF2B5EF4-FFF2-40B4-BE49-F238E27FC236}">
                <a16:creationId xmlns:a16="http://schemas.microsoft.com/office/drawing/2014/main" id="{5A741FE1-11FA-0A47-A858-CD1A5447FCEA}"/>
              </a:ext>
            </a:extLst>
          </p:cNvPr>
          <p:cNvSpPr txBox="1"/>
          <p:nvPr/>
        </p:nvSpPr>
        <p:spPr>
          <a:xfrm>
            <a:off x="35921275" y="14490691"/>
            <a:ext cx="744597" cy="954107"/>
          </a:xfrm>
          <a:prstGeom prst="rect">
            <a:avLst/>
          </a:prstGeom>
          <a:noFill/>
        </p:spPr>
        <p:txBody>
          <a:bodyPr wrap="square" rtlCol="0">
            <a:spAutoFit/>
          </a:bodyPr>
          <a:lstStyle/>
          <a:p>
            <a:r>
              <a:rPr lang="en-US" sz="2800" dirty="0"/>
              <a:t>P6</a:t>
            </a:r>
          </a:p>
          <a:p>
            <a:endParaRPr lang="en-US" sz="2800" dirty="0"/>
          </a:p>
        </p:txBody>
      </p:sp>
      <p:pic>
        <p:nvPicPr>
          <p:cNvPr id="137" name="Picture 136">
            <a:extLst>
              <a:ext uri="{FF2B5EF4-FFF2-40B4-BE49-F238E27FC236}">
                <a16:creationId xmlns:a16="http://schemas.microsoft.com/office/drawing/2014/main" id="{7C26F239-675E-1A44-AD6E-5E112644100A}"/>
              </a:ext>
            </a:extLst>
          </p:cNvPr>
          <p:cNvPicPr>
            <a:picLocks noChangeAspect="1"/>
          </p:cNvPicPr>
          <p:nvPr/>
        </p:nvPicPr>
        <p:blipFill rotWithShape="1">
          <a:blip r:embed="rId16"/>
          <a:srcRect b="10937"/>
          <a:stretch/>
        </p:blipFill>
        <p:spPr>
          <a:xfrm>
            <a:off x="36990838" y="11289701"/>
            <a:ext cx="3594100" cy="3200990"/>
          </a:xfrm>
          <a:prstGeom prst="rect">
            <a:avLst/>
          </a:prstGeom>
        </p:spPr>
      </p:pic>
      <p:pic>
        <p:nvPicPr>
          <p:cNvPr id="173" name="Picture 172">
            <a:extLst>
              <a:ext uri="{FF2B5EF4-FFF2-40B4-BE49-F238E27FC236}">
                <a16:creationId xmlns:a16="http://schemas.microsoft.com/office/drawing/2014/main" id="{759A00F0-3CBF-B542-AAF4-FF3B3F28EC39}"/>
              </a:ext>
            </a:extLst>
          </p:cNvPr>
          <p:cNvPicPr>
            <a:picLocks noChangeAspect="1"/>
          </p:cNvPicPr>
          <p:nvPr/>
        </p:nvPicPr>
        <p:blipFill rotWithShape="1">
          <a:blip r:embed="rId16"/>
          <a:srcRect l="39531" t="93114" r="39101"/>
          <a:stretch/>
        </p:blipFill>
        <p:spPr>
          <a:xfrm>
            <a:off x="37274248" y="14421668"/>
            <a:ext cx="3175000" cy="1023130"/>
          </a:xfrm>
          <a:prstGeom prst="rect">
            <a:avLst/>
          </a:prstGeom>
        </p:spPr>
      </p:pic>
      <p:pic>
        <p:nvPicPr>
          <p:cNvPr id="139" name="Picture 138">
            <a:extLst>
              <a:ext uri="{FF2B5EF4-FFF2-40B4-BE49-F238E27FC236}">
                <a16:creationId xmlns:a16="http://schemas.microsoft.com/office/drawing/2014/main" id="{413B8D7B-CDF7-474C-8239-998324C59BBF}"/>
              </a:ext>
            </a:extLst>
          </p:cNvPr>
          <p:cNvPicPr>
            <a:picLocks noChangeAspect="1"/>
          </p:cNvPicPr>
          <p:nvPr/>
        </p:nvPicPr>
        <p:blipFill>
          <a:blip r:embed="rId17"/>
          <a:stretch>
            <a:fillRect/>
          </a:stretch>
        </p:blipFill>
        <p:spPr>
          <a:xfrm>
            <a:off x="31460612" y="18851758"/>
            <a:ext cx="5550829" cy="4470163"/>
          </a:xfrm>
          <a:prstGeom prst="rect">
            <a:avLst/>
          </a:prstGeom>
        </p:spPr>
      </p:pic>
      <p:sp>
        <p:nvSpPr>
          <p:cNvPr id="159" name="TextBox 158">
            <a:extLst>
              <a:ext uri="{FF2B5EF4-FFF2-40B4-BE49-F238E27FC236}">
                <a16:creationId xmlns:a16="http://schemas.microsoft.com/office/drawing/2014/main" id="{9BC25AB8-3B1A-2E47-A487-B26EF1EDE3E6}"/>
              </a:ext>
            </a:extLst>
          </p:cNvPr>
          <p:cNvSpPr txBox="1"/>
          <p:nvPr/>
        </p:nvSpPr>
        <p:spPr>
          <a:xfrm>
            <a:off x="36017641" y="22393419"/>
            <a:ext cx="744597" cy="523220"/>
          </a:xfrm>
          <a:prstGeom prst="rect">
            <a:avLst/>
          </a:prstGeom>
          <a:noFill/>
        </p:spPr>
        <p:txBody>
          <a:bodyPr wrap="square" rtlCol="0">
            <a:spAutoFit/>
          </a:bodyPr>
          <a:lstStyle/>
          <a:p>
            <a:r>
              <a:rPr lang="en-US" sz="2800" dirty="0"/>
              <a:t>Fz</a:t>
            </a:r>
          </a:p>
        </p:txBody>
      </p:sp>
      <p:cxnSp>
        <p:nvCxnSpPr>
          <p:cNvPr id="176" name="Straight Connector 175">
            <a:extLst>
              <a:ext uri="{FF2B5EF4-FFF2-40B4-BE49-F238E27FC236}">
                <a16:creationId xmlns:a16="http://schemas.microsoft.com/office/drawing/2014/main" id="{D2CB4FDC-9EB1-5547-9920-D3B3E03102FC}"/>
              </a:ext>
            </a:extLst>
          </p:cNvPr>
          <p:cNvCxnSpPr/>
          <p:nvPr/>
        </p:nvCxnSpPr>
        <p:spPr>
          <a:xfrm>
            <a:off x="29695980" y="25663268"/>
            <a:ext cx="12775128"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pic>
        <p:nvPicPr>
          <p:cNvPr id="141" name="Picture 140">
            <a:extLst>
              <a:ext uri="{FF2B5EF4-FFF2-40B4-BE49-F238E27FC236}">
                <a16:creationId xmlns:a16="http://schemas.microsoft.com/office/drawing/2014/main" id="{30A42E88-A195-0D47-BBF5-641E78535927}"/>
              </a:ext>
            </a:extLst>
          </p:cNvPr>
          <p:cNvPicPr>
            <a:picLocks noChangeAspect="1"/>
          </p:cNvPicPr>
          <p:nvPr/>
        </p:nvPicPr>
        <p:blipFill rotWithShape="1">
          <a:blip r:embed="rId18"/>
          <a:srcRect l="51963" t="42435" r="24107" b="44082"/>
          <a:stretch/>
        </p:blipFill>
        <p:spPr>
          <a:xfrm>
            <a:off x="34529293" y="11388386"/>
            <a:ext cx="2211079" cy="894586"/>
          </a:xfrm>
          <a:prstGeom prst="rect">
            <a:avLst/>
          </a:prstGeom>
        </p:spPr>
      </p:pic>
      <p:pic>
        <p:nvPicPr>
          <p:cNvPr id="143" name="Picture 142">
            <a:extLst>
              <a:ext uri="{FF2B5EF4-FFF2-40B4-BE49-F238E27FC236}">
                <a16:creationId xmlns:a16="http://schemas.microsoft.com/office/drawing/2014/main" id="{B58B8E58-3D3D-DE41-875D-155900D21352}"/>
              </a:ext>
            </a:extLst>
          </p:cNvPr>
          <p:cNvPicPr>
            <a:picLocks noChangeAspect="1"/>
          </p:cNvPicPr>
          <p:nvPr/>
        </p:nvPicPr>
        <p:blipFill rotWithShape="1">
          <a:blip r:embed="rId19"/>
          <a:srcRect l="52092" t="42593" r="18991" b="44205"/>
          <a:stretch/>
        </p:blipFill>
        <p:spPr>
          <a:xfrm>
            <a:off x="34422923" y="18979130"/>
            <a:ext cx="2423818" cy="794588"/>
          </a:xfrm>
          <a:prstGeom prst="rect">
            <a:avLst/>
          </a:prstGeom>
        </p:spPr>
      </p:pic>
    </p:spTree>
    <p:extLst>
      <p:ext uri="{BB962C8B-B14F-4D97-AF65-F5344CB8AC3E}">
        <p14:creationId xmlns:p14="http://schemas.microsoft.com/office/powerpoint/2010/main" val="3990227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18594</TotalTime>
  <Words>1201</Words>
  <Application>Microsoft Macintosh PowerPoint</Application>
  <PresentationFormat>Custom</PresentationFormat>
  <Paragraphs>226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
  <LinksUpToDate>false</LinksUpToDate>
  <SharedDoc>false</SharedDoc>
  <HyperlinksChanged>false</HyperlinksChanged>
  <AppVersion>16.0008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Griffin</dc:creator>
  <cp:lastModifiedBy>Microsoft Office User</cp:lastModifiedBy>
  <cp:revision>445</cp:revision>
  <cp:lastPrinted>2018-03-22T15:04:26Z</cp:lastPrinted>
  <dcterms:created xsi:type="dcterms:W3CDTF">2015-11-08T21:37:39Z</dcterms:created>
  <dcterms:modified xsi:type="dcterms:W3CDTF">2018-09-27T20:10:03Z</dcterms:modified>
</cp:coreProperties>
</file>