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1"/>
    <p:sldMasterId id="2147483729" r:id="rId2"/>
  </p:sldMasterIdLst>
  <p:notesMasterIdLst>
    <p:notesMasterId r:id="rId10"/>
  </p:notesMasterIdLst>
  <p:sldIdLst>
    <p:sldId id="257" r:id="rId3"/>
    <p:sldId id="342" r:id="rId4"/>
    <p:sldId id="333" r:id="rId5"/>
    <p:sldId id="335" r:id="rId6"/>
    <p:sldId id="336" r:id="rId7"/>
    <p:sldId id="339" r:id="rId8"/>
    <p:sldId id="337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 snapToGrid="0" snapToObjects="1">
      <p:cViewPr varScale="1">
        <p:scale>
          <a:sx n="70" d="100"/>
          <a:sy n="70" d="100"/>
        </p:scale>
        <p:origin x="8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3E269-E638-4F6E-B5BB-2B15A2F6FBBD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1FB04-8B4C-467C-A047-D48B5C7F83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7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21FB04-8B4C-467C-A047-D48B5C7F836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4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9AFEFD-BDBF-4129-AA24-E57A971098B1}" type="slidenum"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0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BoA_cover_multi_new.em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6350"/>
            <a:ext cx="9151938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" descr="BofA_logo_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77825" y="6362700"/>
            <a:ext cx="25114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514" y="1574952"/>
            <a:ext cx="5515184" cy="1214494"/>
          </a:xfrm>
        </p:spPr>
        <p:txBody>
          <a:bodyPr tIns="0" bIns="0">
            <a:noAutofit/>
          </a:bodyPr>
          <a:lstStyle>
            <a:lvl1pPr algn="l">
              <a:defRPr sz="3600" b="0" cap="none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514" y="3017520"/>
            <a:ext cx="5515185" cy="4124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2000" b="0">
                <a:solidFill>
                  <a:srgbClr val="FFFFFF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378514" y="3456432"/>
            <a:ext cx="5515185" cy="311150"/>
          </a:xfrm>
          <a:prstGeom prst="rect">
            <a:avLst/>
          </a:prstGeom>
        </p:spPr>
        <p:txBody>
          <a:bodyPr bIns="0"/>
          <a:lstStyle>
            <a:lvl1pPr marL="0" indent="0">
              <a:buNone/>
              <a:defRPr sz="1600" b="0">
                <a:solidFill>
                  <a:srgbClr val="FFFFFF"/>
                </a:solidFill>
                <a:latin typeface="Calibri"/>
                <a:cs typeface="Calibri"/>
              </a:defRPr>
            </a:lvl1pPr>
            <a:lvl2pPr marL="228600" indent="0">
              <a:buNone/>
              <a:defRPr sz="1400" b="0">
                <a:solidFill>
                  <a:schemeClr val="bg1"/>
                </a:solidFill>
              </a:defRPr>
            </a:lvl2pPr>
            <a:lvl3pPr marL="460375" indent="0">
              <a:buNone/>
              <a:defRPr sz="1400" b="0">
                <a:solidFill>
                  <a:schemeClr val="bg1"/>
                </a:solidFill>
              </a:defRPr>
            </a:lvl3pPr>
            <a:lvl4pPr marL="687388" indent="0">
              <a:buNone/>
              <a:defRPr sz="1400" b="0">
                <a:solidFill>
                  <a:schemeClr val="bg1"/>
                </a:solidFill>
              </a:defRPr>
            </a:lvl4pPr>
            <a:lvl5pPr marL="914400" indent="0">
              <a:buNone/>
              <a:defRPr sz="1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09073" y="1179575"/>
            <a:ext cx="5603139" cy="49465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9184" y="1179576"/>
            <a:ext cx="2650670" cy="494658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6277E-9D8B-497E-9F99-BBCAB7389B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970D1-296D-44C5-B7A4-B0154BB0E951}" type="datetime3">
              <a:rPr lang="en-US"/>
              <a:pPr>
                <a:defRPr/>
              </a:pPr>
              <a:t>11 December 2014</a:t>
            </a:fld>
            <a:endParaRPr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25438" y="1179576"/>
            <a:ext cx="2657475" cy="4956175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3205163" y="1179576"/>
            <a:ext cx="5601628" cy="4956174"/>
          </a:xfrm>
          <a:noFill/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3E125-740E-4FF3-8245-30CBA58CFB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A3514-6628-4FBF-8D15-C3DBE674E40E}" type="datetime3">
              <a:rPr lang="en-US"/>
              <a:pPr>
                <a:defRPr/>
              </a:pPr>
              <a:t>11 December 2014</a:t>
            </a:fld>
            <a:endParaRPr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BoA_cover_multi_new.em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6350"/>
            <a:ext cx="9151938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0" descr="BofA_logo_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954213" y="2752725"/>
            <a:ext cx="523557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197B5-96B7-4E42-BB63-0483C9C809E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791D5-F20E-4714-BB67-9DF089346C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898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DD869-F40B-47F5-8904-7E78F8F54E2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3E7E18-5851-4B97-BE3E-8C383D8F16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022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C3D13-2EE1-429E-A283-53619F85047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4EEE1-D05D-4969-9C48-C6FB8CD99D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723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7DF25-ABD1-478A-A87D-347703550E9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63A651-54B0-400A-8B16-77B59785C3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024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8B470-D141-4490-83D9-EFC92C1706C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A5821-D24E-42A4-8FE6-BBC3726A50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944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2F64B-E510-428D-A6D3-3A94A87B0FE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5BE90-08F8-48BF-94EE-2C468E1220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881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C98B1-F11E-4898-B014-5F77D52327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EC926E-337E-4728-81E6-9DF384759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84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48" y="1179576"/>
            <a:ext cx="8474043" cy="494690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2AD71-F28B-444A-9599-B9239E711C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762E7-1459-441C-8A20-1B628313D0BB}" type="datetime3">
              <a:rPr lang="en-US"/>
              <a:pPr>
                <a:defRPr/>
              </a:pPr>
              <a:t>11 December 2014</a:t>
            </a:fld>
            <a:endParaRPr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D2703-88E4-437B-A23D-421D76EE9B2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DBD6E-FCA1-4A6E-BE74-DDB59E1449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02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75127-AB83-4A63-BF17-21DFF88ADE5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FC9680-F4AA-4D40-BBBE-011E5ACC89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811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6B4B8-BE7F-4A7A-97D1-AD985E9CEA2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E734B-7EF5-4268-AC8E-84638F0F10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629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3F5F6-61F8-47F7-81C4-B63BE991576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07A1A7-2D26-4074-9D0F-3737F1BA79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3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with Denom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48" y="1546099"/>
            <a:ext cx="8476488" cy="458006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332748" y="1179576"/>
            <a:ext cx="8476488" cy="365760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8" y="109728"/>
            <a:ext cx="8474043" cy="8109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BB027-2724-4AAB-B75A-742F08E7ED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23626-AB12-4C82-9797-DF90576F9445}" type="datetime3">
              <a:rPr lang="en-US"/>
              <a:pPr>
                <a:defRPr/>
              </a:pPr>
              <a:t>11 December 2014</a:t>
            </a:fld>
            <a:endParaRPr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48" y="1608900"/>
            <a:ext cx="4114800" cy="4517263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691991" y="1608900"/>
            <a:ext cx="4114800" cy="4517263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32748" y="1179576"/>
            <a:ext cx="4114800" cy="36576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>
                <a:solidFill>
                  <a:srgbClr val="0073C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4691991" y="1179576"/>
            <a:ext cx="41148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8" y="109728"/>
            <a:ext cx="8474043" cy="8109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85E48-C7F4-4785-8FBA-EF19F3908A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B8481-659E-4C7E-B2B1-D29083DFD390}" type="datetime3">
              <a:rPr lang="en-US"/>
              <a:pPr>
                <a:defRPr/>
              </a:pPr>
              <a:t>11 December 2014</a:t>
            </a:fld>
            <a:endParaRPr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48" y="1541942"/>
            <a:ext cx="4114800" cy="2051951"/>
          </a:xfrm>
          <a:prstGeom prst="rect">
            <a:avLst/>
          </a:prstGeom>
        </p:spPr>
        <p:txBody>
          <a:bodyPr rtlCol="0">
            <a:noAutofit/>
          </a:bodyPr>
          <a:lstStyle>
            <a:lvl1pPr marL="285750" indent="-285750">
              <a:lnSpc>
                <a:spcPct val="100000"/>
              </a:lnSpc>
              <a:buFont typeface="Arial"/>
              <a:buChar char="•"/>
              <a:defRPr lang="en-US" sz="1600" b="0" dirty="0" smtClean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lang="en-US" sz="1600" dirty="0" smtClean="0"/>
            </a:lvl2pPr>
            <a:lvl3pPr>
              <a:lnSpc>
                <a:spcPct val="100000"/>
              </a:lnSpc>
              <a:defRPr lang="en-US" sz="1600" dirty="0" smtClean="0"/>
            </a:lvl3pPr>
            <a:lvl4pPr>
              <a:lnSpc>
                <a:spcPct val="100000"/>
              </a:lnSpc>
              <a:defRPr lang="en-US" sz="1600" dirty="0" smtClean="0"/>
            </a:lvl4pPr>
            <a:lvl5pPr>
              <a:lnSpc>
                <a:spcPct val="100000"/>
              </a:lnSpc>
              <a:defRPr lang="en-US" sz="16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691991" y="1541942"/>
            <a:ext cx="4114800" cy="2057400"/>
          </a:xfrm>
          <a:prstGeom prst="rect">
            <a:avLst/>
          </a:prstGeom>
        </p:spPr>
        <p:txBody>
          <a:bodyPr rtlCol="0">
            <a:noAutofit/>
          </a:bodyPr>
          <a:lstStyle>
            <a:lvl1pPr marL="285750" indent="-285750">
              <a:lnSpc>
                <a:spcPct val="100000"/>
              </a:lnSpc>
              <a:buFont typeface="Arial"/>
              <a:buChar char="•"/>
              <a:defRPr lang="en-US" sz="1600" b="0" dirty="0" smtClean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lang="en-US" sz="1600" dirty="0" smtClean="0"/>
            </a:lvl2pPr>
            <a:lvl3pPr>
              <a:lnSpc>
                <a:spcPct val="100000"/>
              </a:lnSpc>
              <a:defRPr lang="en-US" sz="1600" dirty="0" smtClean="0"/>
            </a:lvl3pPr>
            <a:lvl4pPr>
              <a:lnSpc>
                <a:spcPct val="100000"/>
              </a:lnSpc>
              <a:defRPr lang="en-US" sz="1600" dirty="0" smtClean="0"/>
            </a:lvl4pPr>
            <a:lvl5pPr>
              <a:lnSpc>
                <a:spcPct val="100000"/>
              </a:lnSpc>
              <a:defRPr lang="en-US" sz="16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6"/>
          </p:nvPr>
        </p:nvSpPr>
        <p:spPr>
          <a:xfrm>
            <a:off x="2514600" y="4160815"/>
            <a:ext cx="4114800" cy="2057400"/>
          </a:xfrm>
        </p:spPr>
        <p:txBody>
          <a:bodyPr/>
          <a:lstStyle>
            <a:lvl1pPr marL="285750" indent="-285750">
              <a:lnSpc>
                <a:spcPct val="100000"/>
              </a:lnSpc>
              <a:buFont typeface="Arial"/>
              <a:buChar char="•"/>
              <a:defRPr sz="16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32748" y="1176183"/>
            <a:ext cx="41148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0073C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>
          <a:xfrm>
            <a:off x="2514600" y="3789927"/>
            <a:ext cx="41148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9"/>
          </p:nvPr>
        </p:nvSpPr>
        <p:spPr>
          <a:xfrm>
            <a:off x="4691991" y="1176183"/>
            <a:ext cx="41148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8" y="109728"/>
            <a:ext cx="8474043" cy="8109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3B4F7-AB2D-4239-9EB2-2B287BC90B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B2EBF-E51A-4640-93AD-F0DD4DC1772D}" type="datetime3">
              <a:rPr lang="en-US"/>
              <a:pPr>
                <a:defRPr/>
              </a:pPr>
              <a:t>11 December 2014</a:t>
            </a:fld>
            <a:endParaRPr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48" y="1541943"/>
            <a:ext cx="4114800" cy="1828800"/>
          </a:xfrm>
          <a:prstGeom prst="rect">
            <a:avLst/>
          </a:prstGeom>
        </p:spPr>
        <p:txBody>
          <a:bodyPr rtlCol="0">
            <a:noAutofit/>
          </a:bodyPr>
          <a:lstStyle>
            <a:lvl1pPr marL="285750" indent="-285750">
              <a:lnSpc>
                <a:spcPct val="100000"/>
              </a:lnSpc>
              <a:buFont typeface="Arial"/>
              <a:buChar char="•"/>
              <a:defRPr lang="en-US" sz="1400" b="0" dirty="0" smtClean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lang="en-US" sz="1400" dirty="0" smtClean="0"/>
            </a:lvl2pPr>
            <a:lvl3pPr>
              <a:lnSpc>
                <a:spcPct val="100000"/>
              </a:lnSpc>
              <a:defRPr lang="en-US" sz="1400" dirty="0" smtClean="0"/>
            </a:lvl3pPr>
            <a:lvl4pPr>
              <a:lnSpc>
                <a:spcPct val="100000"/>
              </a:lnSpc>
              <a:defRPr lang="en-US" sz="1400" dirty="0" smtClean="0"/>
            </a:lvl4pPr>
            <a:lvl5pPr>
              <a:lnSpc>
                <a:spcPct val="100000"/>
              </a:lnSpc>
              <a:defRPr lang="en-US" sz="14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691991" y="1541943"/>
            <a:ext cx="4114800" cy="1828800"/>
          </a:xfrm>
          <a:prstGeom prst="rect">
            <a:avLst/>
          </a:prstGeom>
        </p:spPr>
        <p:txBody>
          <a:bodyPr rtlCol="0">
            <a:noAutofit/>
          </a:bodyPr>
          <a:lstStyle>
            <a:lvl1pPr marL="285750" indent="-285750">
              <a:lnSpc>
                <a:spcPct val="100000"/>
              </a:lnSpc>
              <a:buFont typeface="Arial"/>
              <a:buChar char="•"/>
              <a:defRPr lang="en-US" sz="1400" b="0" dirty="0" smtClean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lang="en-US" sz="1400" dirty="0" smtClean="0"/>
            </a:lvl2pPr>
            <a:lvl3pPr>
              <a:lnSpc>
                <a:spcPct val="100000"/>
              </a:lnSpc>
              <a:defRPr lang="en-US" sz="1400" dirty="0" smtClean="0"/>
            </a:lvl3pPr>
            <a:lvl4pPr>
              <a:lnSpc>
                <a:spcPct val="100000"/>
              </a:lnSpc>
              <a:defRPr lang="en-US" sz="1400" dirty="0" smtClean="0"/>
            </a:lvl4pPr>
            <a:lvl5pPr>
              <a:lnSpc>
                <a:spcPct val="100000"/>
              </a:lnSpc>
              <a:defRPr lang="en-US" sz="14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7"/>
          </p:nvPr>
        </p:nvSpPr>
        <p:spPr>
          <a:xfrm>
            <a:off x="332748" y="4030868"/>
            <a:ext cx="4114800" cy="1828800"/>
          </a:xfrm>
        </p:spPr>
        <p:txBody>
          <a:bodyPr/>
          <a:lstStyle>
            <a:lvl1pPr marL="285750" indent="-285750">
              <a:lnSpc>
                <a:spcPct val="100000"/>
              </a:lnSpc>
              <a:buFont typeface="Arial"/>
              <a:buChar char="•"/>
              <a:defRPr sz="14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4691991" y="4030868"/>
            <a:ext cx="4114800" cy="1828800"/>
          </a:xfrm>
        </p:spPr>
        <p:txBody>
          <a:bodyPr/>
          <a:lstStyle>
            <a:lvl1pPr marL="285750" indent="-285750">
              <a:lnSpc>
                <a:spcPct val="100000"/>
              </a:lnSpc>
              <a:buFont typeface="Arial"/>
              <a:buChar char="•"/>
              <a:defRPr sz="14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332748" y="1176183"/>
            <a:ext cx="41148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691991" y="1176183"/>
            <a:ext cx="41148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32748" y="3659980"/>
            <a:ext cx="41148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691991" y="3659980"/>
            <a:ext cx="4114800" cy="365760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8" y="109728"/>
            <a:ext cx="8474043" cy="8109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4A07A-A9BF-48D7-BB1C-37C6D0D90A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D7AE2-93E2-4052-9573-1355E736C9FB}" type="datetime3">
              <a:rPr lang="en-US"/>
              <a:pPr>
                <a:defRPr/>
              </a:pPr>
              <a:t>11 December 2014</a:t>
            </a:fld>
            <a:endParaRPr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333375" y="1179513"/>
            <a:ext cx="8474075" cy="495617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eaLnBrk="0" hangingPunct="0">
              <a:defRPr/>
            </a:pPr>
            <a:endParaRPr lang="en-US" sz="240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0413" y="1419225"/>
            <a:ext cx="0" cy="4498975"/>
          </a:xfrm>
          <a:prstGeom prst="line">
            <a:avLst/>
          </a:prstGeom>
          <a:ln w="12700" cmpd="sng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340" y="2613561"/>
            <a:ext cx="3761059" cy="3304259"/>
          </a:xfrm>
          <a:prstGeom prst="rect">
            <a:avLst/>
          </a:prstGeom>
        </p:spPr>
        <p:txBody>
          <a:bodyPr tIns="0" bIns="0" rtlCol="0">
            <a:noAutofit/>
          </a:bodyPr>
          <a:lstStyle>
            <a:lvl1pPr marL="0" indent="0">
              <a:spcBef>
                <a:spcPts val="0"/>
              </a:spcBef>
              <a:buNone/>
              <a:defRPr lang="en-US" sz="1400" b="0" dirty="0" smtClean="0">
                <a:solidFill>
                  <a:schemeClr val="accent3"/>
                </a:solidFill>
              </a:defRPr>
            </a:lvl1pPr>
            <a:lvl2pPr marL="4763" indent="0">
              <a:spcBef>
                <a:spcPts val="0"/>
              </a:spcBef>
              <a:buNone/>
              <a:defRPr lang="en-US" sz="1000" dirty="0" smtClean="0"/>
            </a:lvl2pPr>
            <a:lvl3pPr>
              <a:defRPr lang="en-US" sz="1000" dirty="0" smtClean="0"/>
            </a:lvl3pPr>
            <a:lvl4pPr>
              <a:defRPr lang="en-US" sz="1000" dirty="0" smtClean="0"/>
            </a:lvl4pPr>
            <a:lvl5pPr>
              <a:defRPr lang="en-US" sz="10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801825" y="1419075"/>
            <a:ext cx="3778420" cy="4498745"/>
          </a:xfrm>
          <a:prstGeom prst="rect">
            <a:avLst/>
          </a:prstGeom>
        </p:spPr>
        <p:txBody>
          <a:bodyPr tIns="0" bIns="0" rtlCol="0">
            <a:noAutofit/>
          </a:bodyPr>
          <a:lstStyle>
            <a:lvl1pPr marL="0" indent="0">
              <a:spcBef>
                <a:spcPts val="0"/>
              </a:spcBef>
              <a:buNone/>
              <a:defRPr lang="en-US" sz="1400" b="0" dirty="0" smtClean="0">
                <a:solidFill>
                  <a:schemeClr val="accent3"/>
                </a:solidFill>
              </a:defRPr>
            </a:lvl1pPr>
            <a:lvl2pPr marL="231775" indent="-227013">
              <a:spcBef>
                <a:spcPts val="0"/>
              </a:spcBef>
              <a:buFont typeface="Arial"/>
              <a:buChar char="•"/>
              <a:defRPr lang="en-US" sz="1000" dirty="0" smtClean="0"/>
            </a:lvl2pPr>
            <a:lvl3pPr>
              <a:defRPr lang="en-US" sz="1000" dirty="0" smtClean="0"/>
            </a:lvl3pPr>
            <a:lvl4pPr>
              <a:defRPr lang="en-US" sz="1000" dirty="0" smtClean="0"/>
            </a:lvl4pPr>
            <a:lvl5pPr>
              <a:defRPr lang="en-US" sz="10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1243416" y="1419075"/>
            <a:ext cx="3099983" cy="878703"/>
          </a:xfrm>
          <a:prstGeom prst="rect">
            <a:avLst/>
          </a:prstGeom>
        </p:spPr>
        <p:txBody>
          <a:bodyPr tIns="0" bIns="0" rtlCol="0">
            <a:noAutofit/>
          </a:bodyPr>
          <a:lstStyle>
            <a:lvl1pPr marL="0" indent="0">
              <a:spcBef>
                <a:spcPts val="0"/>
              </a:spcBef>
              <a:buNone/>
              <a:defRPr lang="en-US" sz="1400" b="0" dirty="0" smtClean="0">
                <a:solidFill>
                  <a:schemeClr val="accent3"/>
                </a:solidFill>
              </a:defRPr>
            </a:lvl1pPr>
            <a:lvl2pPr marL="4763" indent="0">
              <a:spcBef>
                <a:spcPts val="0"/>
              </a:spcBef>
              <a:buNone/>
              <a:defRPr lang="en-US" sz="1000" dirty="0" smtClean="0"/>
            </a:lvl2pPr>
            <a:lvl3pPr>
              <a:defRPr lang="en-US" sz="1000" dirty="0" smtClean="0"/>
            </a:lvl3pPr>
            <a:lvl4pPr>
              <a:defRPr lang="en-US" sz="1000" dirty="0" smtClean="0"/>
            </a:lvl4pPr>
            <a:lvl5pPr>
              <a:defRPr lang="en-US" sz="100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10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8EDFE-EF40-4C3E-AF9F-AB42BC9944A0}" type="datetime3">
              <a:rPr lang="en-US"/>
              <a:pPr>
                <a:defRPr/>
              </a:pPr>
              <a:t>11 December 2014</a:t>
            </a:fld>
            <a:endParaRPr/>
          </a:p>
        </p:txBody>
      </p:sp>
      <p:sp>
        <p:nvSpPr>
          <p:cNvPr id="9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A01A6-2510-4D30-8976-C3F6B6807E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1A985-D798-45E7-96CC-52D0E665E2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5A448-47A6-48D3-B4C0-3F2A84274010}" type="datetime3">
              <a:rPr lang="en-US"/>
              <a:pPr>
                <a:defRPr/>
              </a:pPr>
              <a:t>11 December 2014</a:t>
            </a:fld>
            <a:endParaRPr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BoA_footer.emf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9525" y="6456363"/>
            <a:ext cx="9163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33375" y="109538"/>
            <a:ext cx="8474075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4875" y="6586538"/>
            <a:ext cx="61436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01D59C6E-243A-449E-B6E9-63D552E10C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33375" y="1179513"/>
            <a:ext cx="8474075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1943100" y="6586538"/>
            <a:ext cx="166211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lang="en-US" sz="1000" smtClean="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22253339-A874-4870-AD13-44EB1A7B167A}" type="datetime3">
              <a:rPr lang="en-US"/>
              <a:pPr>
                <a:defRPr/>
              </a:pPr>
              <a:t>11 December 2014</a:t>
            </a:fld>
            <a:endParaRPr dirty="0"/>
          </a:p>
        </p:txBody>
      </p:sp>
      <p:pic>
        <p:nvPicPr>
          <p:cNvPr id="1031" name="Picture 8" descr="BofA_logo_w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87325" y="6550025"/>
            <a:ext cx="15668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6" r:id="rId7"/>
    <p:sldLayoutId id="2147483722" r:id="rId8"/>
    <p:sldLayoutId id="2147483727" r:id="rId9"/>
    <p:sldLayoutId id="2147483723" r:id="rId10"/>
    <p:sldLayoutId id="2147483724" r:id="rId11"/>
    <p:sldLayoutId id="2147483728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 kern="1200">
          <a:solidFill>
            <a:srgbClr val="0073CF"/>
          </a:solidFill>
          <a:latin typeface="Calibri"/>
          <a:ea typeface="+mj-ea"/>
          <a:cs typeface="Calibri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0073CF"/>
          </a:solidFill>
          <a:latin typeface="Calibri" pitchFamily="34" charset="0"/>
          <a:cs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0073CF"/>
          </a:solidFill>
          <a:latin typeface="Calibri" pitchFamily="34" charset="0"/>
          <a:cs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0073CF"/>
          </a:solidFill>
          <a:latin typeface="Calibri" pitchFamily="34" charset="0"/>
          <a:cs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0073CF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73CF"/>
          </a:solidFill>
          <a:latin typeface="Calibri" pitchFamily="34" charset="0"/>
          <a:cs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73CF"/>
          </a:solidFill>
          <a:latin typeface="Calibri" pitchFamily="34" charset="0"/>
          <a:cs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73CF"/>
          </a:solidFill>
          <a:latin typeface="Calibri" pitchFamily="34" charset="0"/>
          <a:cs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73CF"/>
          </a:solidFill>
          <a:latin typeface="Calibri" pitchFamily="34" charset="0"/>
          <a:cs typeface="Calibri" pitchFamily="34" charset="0"/>
        </a:defRPr>
      </a:lvl9pPr>
    </p:titleStyle>
    <p:bodyStyle>
      <a:lvl1pPr marL="231775" indent="-231775" algn="l" rtl="0" fontAlgn="base">
        <a:spcBef>
          <a:spcPct val="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Calibri"/>
          <a:ea typeface="+mn-ea"/>
          <a:cs typeface="Calibri"/>
        </a:defRPr>
      </a:lvl1pPr>
      <a:lvl2pPr marL="457200" indent="-228600" algn="l" rtl="0" fontAlgn="base">
        <a:spcBef>
          <a:spcPct val="0"/>
        </a:spcBef>
        <a:spcAft>
          <a:spcPct val="0"/>
        </a:spcAft>
        <a:buFont typeface="Lucida Grande"/>
        <a:buChar char="-"/>
        <a:defRPr sz="2000" kern="1200">
          <a:solidFill>
            <a:schemeClr val="tx1"/>
          </a:solidFill>
          <a:latin typeface="Calibri"/>
          <a:ea typeface="+mn-ea"/>
          <a:cs typeface="Calibri"/>
        </a:defRPr>
      </a:lvl2pPr>
      <a:lvl3pPr marL="687388" indent="-227013" algn="l" rtl="0" fontAlgn="base">
        <a:spcBef>
          <a:spcPct val="0"/>
        </a:spcBef>
        <a:spcAft>
          <a:spcPct val="0"/>
        </a:spcAft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Calibri"/>
          <a:ea typeface="+mn-ea"/>
          <a:cs typeface="Calibri"/>
        </a:defRPr>
      </a:lvl3pPr>
      <a:lvl4pPr marL="912813" indent="-225425" algn="l" rtl="0" fontAlgn="base">
        <a:spcBef>
          <a:spcPct val="0"/>
        </a:spcBef>
        <a:spcAft>
          <a:spcPct val="0"/>
        </a:spcAft>
        <a:buFont typeface="Lucida Grande"/>
        <a:buChar char="-"/>
        <a:defRPr sz="2000" kern="1200">
          <a:solidFill>
            <a:schemeClr val="tx1"/>
          </a:solidFill>
          <a:latin typeface="Calibri"/>
          <a:ea typeface="+mn-ea"/>
          <a:cs typeface="Calibri"/>
        </a:defRPr>
      </a:lvl4pPr>
      <a:lvl5pPr marL="1144588" indent="-230188" algn="l" rtl="0" fontAlgn="base">
        <a:spcBef>
          <a:spcPct val="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Calibri"/>
          <a:ea typeface="+mn-ea"/>
          <a:cs typeface="Calibri"/>
        </a:defRPr>
      </a:lvl5pPr>
      <a:lvl6pPr marL="1147762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Clr>
          <a:schemeClr val="tx1"/>
        </a:buClr>
        <a:buFont typeface="Arial"/>
        <a:buNone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1374775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Clr>
          <a:schemeClr val="tx1"/>
        </a:buClr>
        <a:buFont typeface="Arial"/>
        <a:buNone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01788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Clr>
          <a:schemeClr val="tx1"/>
        </a:buClr>
        <a:buFont typeface="Arial"/>
        <a:buNone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Clr>
          <a:schemeClr val="tx1"/>
        </a:buClr>
        <a:buFont typeface="Arial"/>
        <a:buNone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CB93B9-2E0D-48B8-9B39-9802E0F0CE6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12/11/2014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3460919-7669-4762-A711-0D7165F18411}" type="slidenum">
              <a:rPr lang="en-US" altLang="en-US" smtClean="0">
                <a:cs typeface="Arial" panose="020B0604020202020204" pitchFamily="34" charset="0"/>
              </a:rPr>
              <a:pPr/>
              <a:t>‹#›</a:t>
            </a:fld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53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377825" y="1574800"/>
            <a:ext cx="7216775" cy="1214438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Spam Analyzer</a:t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r>
              <a:rPr lang="en-US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  <a:cs typeface="Calibri" pitchFamily="34" charset="0"/>
              </a:rPr>
            </a:br>
            <a:endParaRPr lang="en-U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8" name="Content Placeholder 3"/>
          <p:cNvSpPr>
            <a:spLocks noGrp="1"/>
          </p:cNvSpPr>
          <p:nvPr>
            <p:ph sz="quarter" idx="10"/>
          </p:nvPr>
        </p:nvSpPr>
        <p:spPr>
          <a:xfrm>
            <a:off x="377825" y="3455987"/>
            <a:ext cx="5516563" cy="1743810"/>
          </a:xfrm>
        </p:spPr>
        <p:txBody>
          <a:bodyPr/>
          <a:lstStyle/>
          <a:p>
            <a:r>
              <a:rPr lang="en-US" sz="1800" dirty="0" smtClean="0">
                <a:latin typeface="Calibri" pitchFamily="34" charset="0"/>
                <a:ea typeface="ヒラギノ角ゴ Pro W3"/>
                <a:cs typeface="ヒラギノ角ゴ Pro W3"/>
              </a:rPr>
              <a:t>NLP – I </a:t>
            </a:r>
          </a:p>
          <a:p>
            <a:r>
              <a:rPr lang="en-US" sz="1800" dirty="0" smtClean="0">
                <a:latin typeface="Calibri" pitchFamily="34" charset="0"/>
                <a:ea typeface="ヒラギノ角ゴ Pro W3"/>
                <a:cs typeface="ヒラギノ角ゴ Pro W3"/>
              </a:rPr>
              <a:t>Monsoon 2014</a:t>
            </a:r>
          </a:p>
          <a:p>
            <a:r>
              <a:rPr lang="en-US" sz="1800" dirty="0" smtClean="0">
                <a:latin typeface="Calibri" pitchFamily="34" charset="0"/>
                <a:ea typeface="ヒラギノ角ゴ Pro W3"/>
                <a:cs typeface="ヒラギノ角ゴ Pro W3"/>
              </a:rPr>
              <a:t>IIIT Hyderabad</a:t>
            </a:r>
          </a:p>
          <a:p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  <a:p>
            <a:r>
              <a:rPr lang="en-US" i="1" dirty="0" smtClean="0">
                <a:latin typeface="Calibri" pitchFamily="34" charset="0"/>
                <a:ea typeface="ヒラギノ角ゴ Pro W3"/>
                <a:cs typeface="ヒラギノ角ゴ Pro W3"/>
              </a:rPr>
              <a:t>Mahesh </a:t>
            </a:r>
            <a:r>
              <a:rPr lang="en-US" i="1" dirty="0" err="1" smtClean="0">
                <a:latin typeface="Calibri" pitchFamily="34" charset="0"/>
                <a:ea typeface="ヒラギノ角ゴ Pro W3"/>
                <a:cs typeface="ヒラギノ角ゴ Pro W3"/>
              </a:rPr>
              <a:t>Billa</a:t>
            </a:r>
            <a:r>
              <a:rPr lang="en-US" i="1" dirty="0" smtClean="0">
                <a:latin typeface="Calibri" pitchFamily="34" charset="0"/>
                <a:ea typeface="ヒラギノ角ゴ Pro W3"/>
                <a:cs typeface="ヒラギノ角ゴ Pro W3"/>
              </a:rPr>
              <a:t>(201450837)</a:t>
            </a:r>
          </a:p>
          <a:p>
            <a:r>
              <a:rPr lang="en-US" i="1" dirty="0" smtClean="0">
                <a:latin typeface="Calibri" pitchFamily="34" charset="0"/>
                <a:ea typeface="ヒラギノ角ゴ Pro W3"/>
                <a:cs typeface="ヒラギノ角ゴ Pro W3"/>
              </a:rPr>
              <a:t>Pinak Chakraborty (201450816)</a:t>
            </a:r>
          </a:p>
          <a:p>
            <a:endParaRPr lang="en-US" dirty="0" smtClean="0">
              <a:latin typeface="Calibri" pitchFamily="34" charset="0"/>
              <a:ea typeface="ヒラギノ角ゴ Pro W3"/>
              <a:cs typeface="ヒラギノ角ゴ Pro W3"/>
            </a:endParaRPr>
          </a:p>
          <a:p>
            <a:endParaRPr lang="en-US" dirty="0" smtClean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5015"/>
            <a:ext cx="9144000" cy="8529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1" y="109538"/>
            <a:ext cx="8684620" cy="811212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Problem Formulation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1A985-D798-45E7-96CC-52D0E665E2C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375" y="920750"/>
            <a:ext cx="819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81000">
              <a:buFont typeface="Arial"/>
              <a:buChar char="●"/>
            </a:pPr>
            <a:r>
              <a:rPr lang="en-IN" dirty="0" smtClean="0"/>
              <a:t>This is a classification problem which we attempt to resolve using </a:t>
            </a:r>
            <a:r>
              <a:rPr lang="en-IN" b="1" dirty="0" smtClean="0"/>
              <a:t>supervised machine learning</a:t>
            </a:r>
            <a:r>
              <a:rPr lang="en-IN" dirty="0" smtClean="0"/>
              <a:t> algorithms.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8119"/>
            <a:ext cx="1755800" cy="3170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647" y="1796482"/>
            <a:ext cx="819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81000">
              <a:buFont typeface="Arial"/>
              <a:buChar char="●"/>
            </a:pPr>
            <a:r>
              <a:rPr lang="en-IN" dirty="0" smtClean="0"/>
              <a:t>We will describe the steps mentioned in the flow diagram below in the rest of this presentation: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95" y="2665704"/>
            <a:ext cx="6815445" cy="36095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831" y="2920621"/>
            <a:ext cx="573205" cy="125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Down Arrow 13"/>
          <p:cNvSpPr/>
          <p:nvPr/>
        </p:nvSpPr>
        <p:spPr bwMode="auto">
          <a:xfrm rot="3000000">
            <a:off x="4362832" y="2340650"/>
            <a:ext cx="293884" cy="913543"/>
          </a:xfrm>
          <a:prstGeom prst="downArrow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5400000">
            <a:off x="6406640" y="3307208"/>
            <a:ext cx="275804" cy="764733"/>
          </a:xfrm>
          <a:prstGeom prst="downArrow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-5460000">
            <a:off x="1104364" y="3347312"/>
            <a:ext cx="238854" cy="505500"/>
          </a:xfrm>
          <a:prstGeom prst="downArrow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238" y="3342144"/>
            <a:ext cx="108661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IN" sz="1400" dirty="0" smtClean="0"/>
              <a:t>Dataset (Training)</a:t>
            </a:r>
            <a:endParaRPr lang="en-IN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192146" y="2198008"/>
            <a:ext cx="1976641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IN" sz="1400" b="1" dirty="0" smtClean="0"/>
              <a:t>Feature Extraction</a:t>
            </a:r>
            <a:endParaRPr lang="en-IN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35340" y="3530135"/>
            <a:ext cx="106223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IN" sz="1400" b="1" dirty="0" smtClean="0"/>
              <a:t>Classifier</a:t>
            </a:r>
            <a:endParaRPr lang="en-IN" sz="1400" b="1" dirty="0"/>
          </a:p>
        </p:txBody>
      </p:sp>
      <p:sp>
        <p:nvSpPr>
          <p:cNvPr id="20" name="Down Arrow 19"/>
          <p:cNvSpPr/>
          <p:nvPr/>
        </p:nvSpPr>
        <p:spPr bwMode="auto">
          <a:xfrm rot="3000000">
            <a:off x="5783014" y="4225651"/>
            <a:ext cx="280882" cy="725519"/>
          </a:xfrm>
          <a:prstGeom prst="downArrow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64170" y="3988147"/>
            <a:ext cx="2119270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IN" sz="1400" b="1" dirty="0" smtClean="0"/>
              <a:t>Calculated Parameter</a:t>
            </a:r>
            <a:endParaRPr lang="en-IN" sz="1400" b="1" dirty="0"/>
          </a:p>
        </p:txBody>
      </p:sp>
      <p:sp>
        <p:nvSpPr>
          <p:cNvPr id="22" name="Down Arrow 21"/>
          <p:cNvSpPr/>
          <p:nvPr/>
        </p:nvSpPr>
        <p:spPr bwMode="auto">
          <a:xfrm rot="5400000">
            <a:off x="7810582" y="4787500"/>
            <a:ext cx="268923" cy="476791"/>
          </a:xfrm>
          <a:prstGeom prst="downArrow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52264" y="4856243"/>
            <a:ext cx="1062237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IN" sz="1400" b="1" dirty="0" smtClean="0"/>
              <a:t>Outcome</a:t>
            </a:r>
            <a:endParaRPr lang="en-IN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4159" y="4750141"/>
            <a:ext cx="107069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IN" sz="1400" dirty="0" smtClean="0"/>
              <a:t>Dataset</a:t>
            </a:r>
          </a:p>
          <a:p>
            <a:r>
              <a:rPr lang="en-IN" sz="1400" dirty="0" smtClean="0"/>
              <a:t>(Test/live)</a:t>
            </a:r>
            <a:endParaRPr lang="en-IN" sz="1400" dirty="0"/>
          </a:p>
        </p:txBody>
      </p:sp>
      <p:sp>
        <p:nvSpPr>
          <p:cNvPr id="25" name="Down Arrow 24"/>
          <p:cNvSpPr/>
          <p:nvPr/>
        </p:nvSpPr>
        <p:spPr bwMode="auto">
          <a:xfrm rot="-5460000">
            <a:off x="1079341" y="4714362"/>
            <a:ext cx="238854" cy="505500"/>
          </a:xfrm>
          <a:prstGeom prst="downArrow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794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/>
      <p:bldP spid="22" grpId="0" animBg="1"/>
      <p:bldP spid="23" grpId="0"/>
      <p:bldP spid="24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1" y="109538"/>
            <a:ext cx="8684620" cy="811212"/>
          </a:xfrm>
        </p:spPr>
        <p:txBody>
          <a:bodyPr/>
          <a:lstStyle/>
          <a:p>
            <a:r>
              <a:rPr lang="en-US" sz="3600" dirty="0" smtClean="0"/>
              <a:t>Feature Engineering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1A985-D798-45E7-96CC-52D0E665E2C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3375" y="1330185"/>
            <a:ext cx="8191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 smtClean="0"/>
              <a:t>We parsed the emails and removed all stop words, like, determinants (A, An, The), Conjunctions (And, Or) from feature set that are not meaningful for sentiment analysis.</a:t>
            </a:r>
          </a:p>
          <a:p>
            <a:pPr marL="533400" lvl="1">
              <a:buSzPct val="150000"/>
            </a:pPr>
            <a:endParaRPr lang="en-IN" sz="1600" dirty="0" smtClean="0"/>
          </a:p>
          <a:p>
            <a:pPr marL="361950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 smtClean="0"/>
              <a:t>We use NLP POS Tagging algorithms to POS tag the words used for extraction</a:t>
            </a:r>
          </a:p>
          <a:p>
            <a:pPr marL="76200">
              <a:buSzPct val="150000"/>
            </a:pPr>
            <a:endParaRPr lang="en-IN" sz="1600" dirty="0" smtClean="0"/>
          </a:p>
          <a:p>
            <a:pPr marL="361950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 smtClean="0"/>
              <a:t>This extraction process reduced dimension of feature vector but preserved the necessary information for spam detection </a:t>
            </a:r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1" y="6498119"/>
            <a:ext cx="1755800" cy="317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560" y="159077"/>
            <a:ext cx="15049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12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1" y="109538"/>
            <a:ext cx="8684620" cy="811212"/>
          </a:xfrm>
        </p:spPr>
        <p:txBody>
          <a:bodyPr/>
          <a:lstStyle/>
          <a:p>
            <a:r>
              <a:rPr lang="en-US" sz="3600" dirty="0" smtClean="0"/>
              <a:t>Solution Approaches (cont’d)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1A985-D798-45E7-96CC-52D0E665E2C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832" y="729678"/>
            <a:ext cx="8684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 smtClean="0"/>
              <a:t>We have used </a:t>
            </a:r>
            <a:r>
              <a:rPr lang="en-IN" sz="1600" b="1" dirty="0" smtClean="0"/>
              <a:t>A Naïve Bayesian classifier </a:t>
            </a:r>
            <a:r>
              <a:rPr lang="en-IN" sz="1600" dirty="0" smtClean="0"/>
              <a:t>for Spam detection</a:t>
            </a:r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i="1" dirty="0" smtClean="0"/>
              <a:t>We will use a classifier based on</a:t>
            </a:r>
            <a:r>
              <a:rPr lang="en-IN" sz="1600" b="1" i="1" dirty="0" smtClean="0"/>
              <a:t> support vector machine</a:t>
            </a:r>
            <a:r>
              <a:rPr lang="en-IN" sz="1600" i="1" dirty="0" smtClean="0"/>
              <a:t> later in the project. </a:t>
            </a:r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 smtClean="0"/>
              <a:t>A </a:t>
            </a:r>
            <a:r>
              <a:rPr lang="en-IN" sz="1600" dirty="0"/>
              <a:t>Naive </a:t>
            </a:r>
            <a:r>
              <a:rPr lang="en-IN" sz="1600" dirty="0" smtClean="0"/>
              <a:t>Bayesian classifier works as follow:</a:t>
            </a:r>
          </a:p>
          <a:p>
            <a:pPr marL="1276350" lvl="2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b="1" dirty="0" smtClean="0"/>
              <a:t>Learning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32" y="5058300"/>
            <a:ext cx="8684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6350" lvl="2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b="1" dirty="0" smtClean="0"/>
              <a:t> </a:t>
            </a:r>
            <a:r>
              <a:rPr lang="en-IN" sz="1600" b="1" dirty="0" smtClean="0"/>
              <a:t>Analysing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8991" y="5500048"/>
            <a:ext cx="75558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/>
              <a:t>Compute class probability using </a:t>
            </a:r>
            <a:r>
              <a:rPr lang="en-IN" sz="1600" dirty="0" smtClean="0"/>
              <a:t>the </a:t>
            </a:r>
            <a:r>
              <a:rPr lang="en-IN" sz="1600" dirty="0" smtClean="0"/>
              <a:t>following </a:t>
            </a:r>
            <a:r>
              <a:rPr lang="en-IN" sz="1600" dirty="0" smtClean="0"/>
              <a:t>equation: </a:t>
            </a:r>
          </a:p>
          <a:p>
            <a:endParaRPr lang="en-IN" sz="1600" dirty="0" smtClean="0"/>
          </a:p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3" y="6048709"/>
            <a:ext cx="3699467" cy="4531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63" y="6501906"/>
            <a:ext cx="1755800" cy="3170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790" y="9207"/>
            <a:ext cx="1257300" cy="100012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92840" y="4623622"/>
            <a:ext cx="3794283" cy="77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382" y="1997968"/>
            <a:ext cx="7899844" cy="293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96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1" y="109538"/>
            <a:ext cx="8684620" cy="811212"/>
          </a:xfrm>
        </p:spPr>
        <p:txBody>
          <a:bodyPr/>
          <a:lstStyle/>
          <a:p>
            <a:r>
              <a:rPr lang="en-US" sz="3600" dirty="0" smtClean="0"/>
              <a:t>Solution Approaches (</a:t>
            </a:r>
            <a:r>
              <a:rPr lang="en-US" sz="3600" i="1" dirty="0" smtClean="0"/>
              <a:t>to be developed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1A985-D798-45E7-96CC-52D0E665E2C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102" y="1029930"/>
            <a:ext cx="84740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b="1" dirty="0" smtClean="0"/>
              <a:t>Support Vector </a:t>
            </a:r>
            <a:r>
              <a:rPr lang="en-IN" sz="1600" b="1" dirty="0"/>
              <a:t>M</a:t>
            </a:r>
            <a:r>
              <a:rPr lang="en-IN" sz="1600" b="1" dirty="0" smtClean="0"/>
              <a:t>achines </a:t>
            </a:r>
            <a:r>
              <a:rPr lang="en-IN" sz="1600" dirty="0" smtClean="0"/>
              <a:t>: We </a:t>
            </a:r>
            <a:r>
              <a:rPr lang="en-IN" sz="1600" dirty="0"/>
              <a:t>use the </a:t>
            </a:r>
            <a:r>
              <a:rPr lang="en-IN" sz="1600" dirty="0" smtClean="0"/>
              <a:t>SVM with a linear </a:t>
            </a:r>
            <a:r>
              <a:rPr lang="en-IN" sz="1600" dirty="0"/>
              <a:t>kernel. </a:t>
            </a:r>
            <a:endParaRPr lang="en-IN" sz="1600" dirty="0" smtClean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 smtClean="0"/>
              <a:t>Our </a:t>
            </a:r>
            <a:r>
              <a:rPr lang="en-IN" sz="1600" dirty="0"/>
              <a:t>input </a:t>
            </a:r>
            <a:r>
              <a:rPr lang="en-IN" sz="1600" dirty="0" smtClean="0"/>
              <a:t>text is converted into numeric vector with each vector </a:t>
            </a:r>
            <a:r>
              <a:rPr lang="en-IN" sz="1600" dirty="0"/>
              <a:t>corresponds to the </a:t>
            </a:r>
            <a:r>
              <a:rPr lang="en-IN" sz="1600" dirty="0" smtClean="0"/>
              <a:t>presence of a </a:t>
            </a:r>
            <a:r>
              <a:rPr lang="en-IN" sz="1600" dirty="0"/>
              <a:t>feature. </a:t>
            </a:r>
            <a:endParaRPr lang="en-IN" sz="1600" dirty="0" smtClean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 smtClean="0"/>
              <a:t>For </a:t>
            </a:r>
            <a:r>
              <a:rPr lang="en-IN" sz="1600" dirty="0"/>
              <a:t>example, with a unigram feature </a:t>
            </a:r>
            <a:r>
              <a:rPr lang="en-IN" sz="1600" dirty="0" smtClean="0"/>
              <a:t>extractor, each </a:t>
            </a:r>
            <a:r>
              <a:rPr lang="en-IN" sz="1600" dirty="0"/>
              <a:t>feature is a single word found in a tweet. If the </a:t>
            </a:r>
            <a:r>
              <a:rPr lang="en-IN" sz="1600" dirty="0" smtClean="0"/>
              <a:t>feature is </a:t>
            </a:r>
            <a:r>
              <a:rPr lang="en-IN" sz="1600" dirty="0"/>
              <a:t>present, the value is 1, but if the feature is absent, </a:t>
            </a:r>
            <a:r>
              <a:rPr lang="en-IN" sz="1600" dirty="0" smtClean="0"/>
              <a:t>then the </a:t>
            </a:r>
            <a:r>
              <a:rPr lang="en-IN" sz="1600" dirty="0"/>
              <a:t>value is 0. </a:t>
            </a:r>
            <a:endParaRPr lang="en-IN" sz="1600" dirty="0" smtClean="0"/>
          </a:p>
          <a:p>
            <a:pPr marL="533400" lvl="1">
              <a:buSzPct val="150000"/>
            </a:pPr>
            <a:endParaRPr lang="en-IN" sz="1600" dirty="0" smtClean="0"/>
          </a:p>
          <a:p>
            <a:pPr marL="819150" lvl="1" indent="-285750">
              <a:buSzPct val="150000"/>
              <a:buFont typeface="Arial" panose="020B0604020202020204" pitchFamily="34" charset="0"/>
              <a:buChar char="•"/>
            </a:pPr>
            <a:r>
              <a:rPr lang="en-IN" sz="1600" dirty="0" smtClean="0"/>
              <a:t>We </a:t>
            </a:r>
            <a:r>
              <a:rPr lang="en-IN" sz="1600" dirty="0"/>
              <a:t>use feature presence, as opposed to </a:t>
            </a:r>
            <a:r>
              <a:rPr lang="en-IN" sz="1600" dirty="0" smtClean="0"/>
              <a:t>a count</a:t>
            </a:r>
            <a:r>
              <a:rPr lang="en-IN" sz="1600" dirty="0"/>
              <a:t>, </a:t>
            </a:r>
            <a:r>
              <a:rPr lang="en-IN" sz="1600" dirty="0" smtClean="0"/>
              <a:t>which speeds </a:t>
            </a:r>
            <a:r>
              <a:rPr lang="en-IN" sz="1600" dirty="0"/>
              <a:t>up overall </a:t>
            </a:r>
            <a:r>
              <a:rPr lang="en-IN" sz="1600" dirty="0" smtClean="0"/>
              <a:t>processing.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1" y="6498119"/>
            <a:ext cx="1755800" cy="317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5" y="282167"/>
            <a:ext cx="12573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/>
              <a:t>High Level Components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8F4F6EB-828B-4516-86BF-8A0D2D266D7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638800" y="1752600"/>
            <a:ext cx="1263650" cy="563563"/>
          </a:xfrm>
          <a:prstGeom prst="rect">
            <a:avLst/>
          </a:prstGeom>
          <a:solidFill>
            <a:schemeClr val="accent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Split into Train and Test Datasets</a:t>
            </a:r>
            <a:endParaRPr lang="en-IN" sz="1050" dirty="0">
              <a:solidFill>
                <a:sysClr val="window" lastClr="FFFFFF"/>
              </a:solidFill>
            </a:endParaRPr>
          </a:p>
        </p:txBody>
      </p:sp>
      <p:sp>
        <p:nvSpPr>
          <p:cNvPr id="44" name="Flowchart: Magnetic Disk 43"/>
          <p:cNvSpPr/>
          <p:nvPr/>
        </p:nvSpPr>
        <p:spPr>
          <a:xfrm>
            <a:off x="3505200" y="1653244"/>
            <a:ext cx="990599" cy="776288"/>
          </a:xfrm>
          <a:prstGeom prst="flowChartMagneticDisk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Data Source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(Train, Test)</a:t>
            </a:r>
            <a:endParaRPr lang="en-IN" sz="800" dirty="0">
              <a:solidFill>
                <a:sysClr val="window" lastClr="FFFF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38800" y="2743200"/>
            <a:ext cx="1263650" cy="563563"/>
          </a:xfrm>
          <a:prstGeom prst="rect">
            <a:avLst/>
          </a:prstGeom>
          <a:solidFill>
            <a:schemeClr val="accent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Process the Train Dataset with Learning Algorithm</a:t>
            </a:r>
            <a:endParaRPr lang="en-IN" sz="800" dirty="0">
              <a:solidFill>
                <a:sysClr val="window" lastClr="FFFF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86200" y="3551238"/>
            <a:ext cx="1219200" cy="563562"/>
          </a:xfrm>
          <a:prstGeom prst="rect">
            <a:avLst/>
          </a:prstGeom>
          <a:solidFill>
            <a:schemeClr val="accent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Rework on improvements</a:t>
            </a:r>
            <a:endParaRPr lang="en-IN" sz="800" dirty="0">
              <a:solidFill>
                <a:sysClr val="window" lastClr="FFFF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38800" y="4156075"/>
            <a:ext cx="1263650" cy="565150"/>
          </a:xfrm>
          <a:prstGeom prst="rect">
            <a:avLst/>
          </a:prstGeom>
          <a:solidFill>
            <a:schemeClr val="accent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Process the Test Dataset with Learning Algorithm</a:t>
            </a:r>
            <a:endParaRPr lang="en-IN" sz="800" dirty="0">
              <a:solidFill>
                <a:sysClr val="window" lastClr="FFFFFF"/>
              </a:solidFill>
            </a:endParaRPr>
          </a:p>
        </p:txBody>
      </p:sp>
      <p:sp>
        <p:nvSpPr>
          <p:cNvPr id="54" name="Flowchart: Decision 53"/>
          <p:cNvSpPr/>
          <p:nvPr/>
        </p:nvSpPr>
        <p:spPr>
          <a:xfrm>
            <a:off x="5562600" y="5203825"/>
            <a:ext cx="1397000" cy="815975"/>
          </a:xfrm>
          <a:prstGeom prst="flowChartDecision">
            <a:avLst/>
          </a:prstGeom>
          <a:solidFill>
            <a:schemeClr val="accent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Happy with Classification %?</a:t>
            </a:r>
            <a:endParaRPr lang="en-IN" sz="1050" dirty="0">
              <a:solidFill>
                <a:sysClr val="window" lastClr="FFFFFF"/>
              </a:solidFill>
            </a:endParaRPr>
          </a:p>
        </p:txBody>
      </p:sp>
      <p:sp>
        <p:nvSpPr>
          <p:cNvPr id="55" name="Flowchart: Multidocument 54"/>
          <p:cNvSpPr/>
          <p:nvPr/>
        </p:nvSpPr>
        <p:spPr>
          <a:xfrm>
            <a:off x="7620000" y="3276600"/>
            <a:ext cx="1263650" cy="952500"/>
          </a:xfrm>
          <a:prstGeom prst="flowChartMultidocument">
            <a:avLst/>
          </a:prstGeom>
          <a:solidFill>
            <a:schemeClr val="accent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Model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Label, index, etc</a:t>
            </a:r>
            <a:endParaRPr lang="en-IN" sz="1050" dirty="0">
              <a:solidFill>
                <a:sysClr val="window" lastClr="FFFFFF"/>
              </a:solidFill>
            </a:endParaRPr>
          </a:p>
        </p:txBody>
      </p:sp>
      <p:cxnSp>
        <p:nvCxnSpPr>
          <p:cNvPr id="72" name="Straight Arrow Connector 71"/>
          <p:cNvCxnSpPr>
            <a:stCxn id="44" idx="4"/>
            <a:endCxn id="36" idx="1"/>
          </p:cNvCxnSpPr>
          <p:nvPr/>
        </p:nvCxnSpPr>
        <p:spPr>
          <a:xfrm flipV="1">
            <a:off x="4495799" y="2034382"/>
            <a:ext cx="1143001" cy="7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6" idx="2"/>
            <a:endCxn id="51" idx="0"/>
          </p:cNvCxnSpPr>
          <p:nvPr/>
        </p:nvCxnSpPr>
        <p:spPr>
          <a:xfrm>
            <a:off x="6270625" y="2316163"/>
            <a:ext cx="0" cy="427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1" idx="2"/>
            <a:endCxn id="53" idx="0"/>
          </p:cNvCxnSpPr>
          <p:nvPr/>
        </p:nvCxnSpPr>
        <p:spPr>
          <a:xfrm>
            <a:off x="6270625" y="3306763"/>
            <a:ext cx="0" cy="84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80"/>
          <p:cNvCxnSpPr>
            <a:stCxn id="51" idx="3"/>
            <a:endCxn id="55" idx="0"/>
          </p:cNvCxnSpPr>
          <p:nvPr/>
        </p:nvCxnSpPr>
        <p:spPr>
          <a:xfrm>
            <a:off x="6902450" y="3025775"/>
            <a:ext cx="1436688" cy="250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84"/>
          <p:cNvCxnSpPr>
            <a:stCxn id="55" idx="2"/>
            <a:endCxn id="53" idx="3"/>
          </p:cNvCxnSpPr>
          <p:nvPr/>
        </p:nvCxnSpPr>
        <p:spPr>
          <a:xfrm rot="5400000">
            <a:off x="7410451" y="3684587"/>
            <a:ext cx="246062" cy="12620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53" idx="2"/>
            <a:endCxn id="54" idx="0"/>
          </p:cNvCxnSpPr>
          <p:nvPr/>
        </p:nvCxnSpPr>
        <p:spPr>
          <a:xfrm flipH="1">
            <a:off x="6261100" y="4721225"/>
            <a:ext cx="9525" cy="48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hape 110"/>
          <p:cNvCxnSpPr>
            <a:stCxn id="54" idx="1"/>
            <a:endCxn id="52" idx="2"/>
          </p:cNvCxnSpPr>
          <p:nvPr/>
        </p:nvCxnSpPr>
        <p:spPr>
          <a:xfrm rot="10800000">
            <a:off x="4495800" y="4114800"/>
            <a:ext cx="1066800" cy="14970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52" idx="0"/>
            <a:endCxn id="51" idx="1"/>
          </p:cNvCxnSpPr>
          <p:nvPr/>
        </p:nvCxnSpPr>
        <p:spPr>
          <a:xfrm rot="5400000" flipH="1" flipV="1">
            <a:off x="4804568" y="2717007"/>
            <a:ext cx="525463" cy="1143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2" name="TextBox 116"/>
          <p:cNvSpPr txBox="1">
            <a:spLocks noChangeArrowheads="1"/>
          </p:cNvSpPr>
          <p:nvPr/>
        </p:nvSpPr>
        <p:spPr bwMode="auto">
          <a:xfrm>
            <a:off x="4953000" y="5410200"/>
            <a:ext cx="3810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00" smtClean="0">
                <a:solidFill>
                  <a:prstClr val="black"/>
                </a:solidFill>
                <a:latin typeface="Calibri" panose="020F0502020204030204" pitchFamily="34" charset="0"/>
              </a:rPr>
              <a:t>No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7696200" y="5380038"/>
            <a:ext cx="1219200" cy="487362"/>
          </a:xfrm>
          <a:prstGeom prst="rect">
            <a:avLst/>
          </a:prstGeom>
          <a:solidFill>
            <a:schemeClr val="accent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Plot Result</a:t>
            </a:r>
            <a:endParaRPr lang="en-IN" sz="800" dirty="0">
              <a:solidFill>
                <a:sysClr val="window" lastClr="FFFFFF"/>
              </a:solidFill>
            </a:endParaRPr>
          </a:p>
        </p:txBody>
      </p:sp>
      <p:cxnSp>
        <p:nvCxnSpPr>
          <p:cNvPr id="120" name="Straight Arrow Connector 119"/>
          <p:cNvCxnSpPr>
            <a:stCxn id="54" idx="3"/>
            <a:endCxn id="118" idx="1"/>
          </p:cNvCxnSpPr>
          <p:nvPr/>
        </p:nvCxnSpPr>
        <p:spPr>
          <a:xfrm>
            <a:off x="6959600" y="5611813"/>
            <a:ext cx="7366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owchart: Multidocument 120"/>
          <p:cNvSpPr/>
          <p:nvPr/>
        </p:nvSpPr>
        <p:spPr>
          <a:xfrm>
            <a:off x="7880350" y="6096000"/>
            <a:ext cx="882650" cy="571500"/>
          </a:xfrm>
          <a:prstGeom prst="flowChartMultidocument">
            <a:avLst/>
          </a:prstGeom>
          <a:solidFill>
            <a:schemeClr val="accent2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1050" dirty="0" smtClean="0">
                <a:solidFill>
                  <a:sysClr val="window" lastClr="FFFFFF"/>
                </a:solidFill>
              </a:rPr>
              <a:t>Result Files</a:t>
            </a:r>
            <a:endParaRPr lang="en-IN" sz="1050" dirty="0">
              <a:solidFill>
                <a:sysClr val="window" lastClr="FFFFFF"/>
              </a:solidFill>
            </a:endParaRPr>
          </a:p>
        </p:txBody>
      </p:sp>
      <p:cxnSp>
        <p:nvCxnSpPr>
          <p:cNvPr id="126" name="Straight Arrow Connector 125"/>
          <p:cNvCxnSpPr>
            <a:stCxn id="118" idx="2"/>
          </p:cNvCxnSpPr>
          <p:nvPr/>
        </p:nvCxnSpPr>
        <p:spPr>
          <a:xfrm>
            <a:off x="8305800" y="5867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351" y="-140918"/>
            <a:ext cx="1485048" cy="133161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398" y="1158235"/>
            <a:ext cx="8093121" cy="5567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2154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31" y="109538"/>
            <a:ext cx="8684620" cy="811212"/>
          </a:xfrm>
        </p:spPr>
        <p:txBody>
          <a:bodyPr/>
          <a:lstStyle/>
          <a:p>
            <a:r>
              <a:rPr lang="en-US" sz="3600" dirty="0" smtClean="0"/>
              <a:t>Experiments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21A985-D798-45E7-96CC-52D0E665E2C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551" y="1037227"/>
            <a:ext cx="857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Naïve </a:t>
            </a:r>
            <a:r>
              <a:rPr lang="en-IN" b="1" dirty="0" smtClean="0"/>
              <a:t>Bayesian classifier returns around 75% accuracy </a:t>
            </a:r>
            <a:r>
              <a:rPr lang="en-IN" dirty="0" smtClean="0"/>
              <a:t>when </a:t>
            </a:r>
            <a:r>
              <a:rPr lang="en-IN" dirty="0"/>
              <a:t>run on unigram </a:t>
            </a:r>
            <a:r>
              <a:rPr lang="en-IN" dirty="0" smtClean="0"/>
              <a:t>features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1" y="6482687"/>
            <a:ext cx="1752600" cy="3126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078" y="263850"/>
            <a:ext cx="2771775" cy="7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2955" y="4817662"/>
            <a:ext cx="853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SVM </a:t>
            </a:r>
            <a:r>
              <a:rPr lang="en-IN" dirty="0"/>
              <a:t>on unigram features is yet to be developed at tested (was not part of the project, but would provide a good comparison of two classifier models)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will try out the classifiers by taking </a:t>
            </a:r>
            <a:r>
              <a:rPr lang="en-IN" b="1" dirty="0"/>
              <a:t>bigrams</a:t>
            </a:r>
            <a:r>
              <a:rPr lang="en-IN" dirty="0"/>
              <a:t> and </a:t>
            </a:r>
            <a:r>
              <a:rPr lang="en-IN" b="1" dirty="0"/>
              <a:t>trigrams</a:t>
            </a:r>
            <a:r>
              <a:rPr lang="en-IN" dirty="0"/>
              <a:t> features as well.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519" y="1412548"/>
            <a:ext cx="3656818" cy="334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02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C_Enterprise_No_footer[1]">
  <a:themeElements>
    <a:clrScheme name="BAC">
      <a:dk1>
        <a:srgbClr val="231F20"/>
      </a:dk1>
      <a:lt1>
        <a:srgbClr val="FFFFFF"/>
      </a:lt1>
      <a:dk2>
        <a:srgbClr val="E31837"/>
      </a:dk2>
      <a:lt2>
        <a:srgbClr val="EBE7DD"/>
      </a:lt2>
      <a:accent1>
        <a:srgbClr val="C41230"/>
      </a:accent1>
      <a:accent2>
        <a:srgbClr val="D1C9C0"/>
      </a:accent2>
      <a:accent3>
        <a:srgbClr val="0073CF"/>
      </a:accent3>
      <a:accent4>
        <a:srgbClr val="012169"/>
      </a:accent4>
      <a:accent5>
        <a:srgbClr val="A39382"/>
      </a:accent5>
      <a:accent6>
        <a:srgbClr val="780032"/>
      </a:accent6>
      <a:hlink>
        <a:srgbClr val="0052C2"/>
      </a:hlink>
      <a:folHlink>
        <a:srgbClr val="01216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C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25000"/>
              </a:schemeClr>
            </a:gs>
            <a:gs pos="50000">
              <a:schemeClr val="phClr">
                <a:tint val="100000"/>
                <a:shade val="75000"/>
                <a:satMod val="125000"/>
              </a:schemeClr>
            </a:gs>
            <a:gs pos="100000">
              <a:schemeClr val="phClr">
                <a:tint val="100000"/>
                <a:shade val="98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30000"/>
              </a:schemeClr>
            </a:gs>
            <a:gs pos="40000">
              <a:schemeClr val="phClr">
                <a:shade val="75000"/>
                <a:satMod val="140000"/>
              </a:schemeClr>
            </a:gs>
            <a:gs pos="100000">
              <a:schemeClr val="phClr">
                <a:shade val="100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38100" dir="2700000" algn="ct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2700">
            <a:bevelT w="0" h="0"/>
            <a:contourClr>
              <a:srgbClr val="FFFFFF"/>
            </a:contourClr>
          </a:sp3d>
        </a:effectStyle>
        <a:effectStyle>
          <a:effectLst>
            <a:outerShdw blurRad="50800" dist="12700" dir="2700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BAC_Enterprise_No_footer[1]</Template>
  <TotalTime>12491</TotalTime>
  <Words>401</Words>
  <Application>Microsoft Office PowerPoint</Application>
  <PresentationFormat>On-screen Show (4:3)</PresentationFormat>
  <Paragraphs>64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Lucida Grande</vt:lpstr>
      <vt:lpstr>Wingdings</vt:lpstr>
      <vt:lpstr>ヒラギノ角ゴ Pro W3</vt:lpstr>
      <vt:lpstr>BAC_Enterprise_No_footer[1]</vt:lpstr>
      <vt:lpstr>Office Theme</vt:lpstr>
      <vt:lpstr>Spam Analyzer  </vt:lpstr>
      <vt:lpstr>Problem Formulation</vt:lpstr>
      <vt:lpstr>Feature Engineering</vt:lpstr>
      <vt:lpstr>Solution Approaches (cont’d) </vt:lpstr>
      <vt:lpstr>Solution Approaches (to be developed)</vt:lpstr>
      <vt:lpstr>High Level Components</vt:lpstr>
      <vt:lpstr>Experiments</vt:lpstr>
    </vt:vector>
  </TitlesOfParts>
  <Company>Bank of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America</dc:title>
  <dc:creator>Brittney Macomber</dc:creator>
  <cp:lastModifiedBy>Pinak Chakraborty</cp:lastModifiedBy>
  <cp:revision>683</cp:revision>
  <dcterms:created xsi:type="dcterms:W3CDTF">2013-08-01T17:30:46Z</dcterms:created>
  <dcterms:modified xsi:type="dcterms:W3CDTF">2014-12-10T20:38:40Z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_AdHocReviewCycleID">
    <vt:i4>102247795</vt:i4>
  </property>
  <property fmtid="{D5CDD505-2E9C-101B-9397-08002B2CF9AE}" pid="4" name="_EmailSubject">
    <vt:lpwstr>Operating review with Madhuri - P&amp;C</vt:lpwstr>
  </property>
  <property fmtid="{D5CDD505-2E9C-101B-9397-08002B2CF9AE}" pid="5" name="_AuthorEmail">
    <vt:lpwstr>pinak.chakraborty@bankofamerica.com</vt:lpwstr>
  </property>
  <property fmtid="{D5CDD505-2E9C-101B-9397-08002B2CF9AE}" pid="6" name="_AuthorEmailDisplayName">
    <vt:lpwstr>Chakraborty, Pinak</vt:lpwstr>
  </property>
  <property fmtid="{D5CDD505-2E9C-101B-9397-08002B2CF9AE}" pid="7" name="_PreviousAdHocReviewCycleID">
    <vt:i4>2010364532</vt:i4>
  </property>
</Properties>
</file>