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1"/>
    <p:sldMasterId id="2147483729" r:id="rId2"/>
  </p:sldMasterIdLst>
  <p:notesMasterIdLst>
    <p:notesMasterId r:id="rId16"/>
  </p:notesMasterIdLst>
  <p:sldIdLst>
    <p:sldId id="257" r:id="rId3"/>
    <p:sldId id="330" r:id="rId4"/>
    <p:sldId id="342" r:id="rId5"/>
    <p:sldId id="341" r:id="rId6"/>
    <p:sldId id="332" r:id="rId7"/>
    <p:sldId id="333" r:id="rId8"/>
    <p:sldId id="334" r:id="rId9"/>
    <p:sldId id="335" r:id="rId10"/>
    <p:sldId id="336" r:id="rId11"/>
    <p:sldId id="339" r:id="rId12"/>
    <p:sldId id="337" r:id="rId13"/>
    <p:sldId id="340" r:id="rId14"/>
    <p:sldId id="343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 snapToGrid="0" snapToObjects="1">
      <p:cViewPr varScale="1">
        <p:scale>
          <a:sx n="106" d="100"/>
          <a:sy n="10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3E269-E638-4F6E-B5BB-2B15A2F6FBBD}" type="datetimeFigureOut">
              <a:rPr lang="en-US" smtClean="0"/>
              <a:pPr/>
              <a:t>21/11/14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1FB04-8B4C-467C-A047-D48B5C7F83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1FB04-8B4C-467C-A047-D48B5C7F83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9AFEFD-BDBF-4129-AA24-E57A971098B1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0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BoA_cover_multi_new.e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51938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BofA_logo_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7825" y="6362700"/>
            <a:ext cx="251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14" y="1574952"/>
            <a:ext cx="5515184" cy="1214494"/>
          </a:xfrm>
        </p:spPr>
        <p:txBody>
          <a:bodyPr tIns="0" bIns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514" y="3017520"/>
            <a:ext cx="5515185" cy="4124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78514" y="3456432"/>
            <a:ext cx="5515185" cy="311150"/>
          </a:xfrm>
          <a:prstGeom prst="rect">
            <a:avLst/>
          </a:prstGeom>
        </p:spPr>
        <p:txBody>
          <a:bodyPr bIns="0"/>
          <a:lstStyle>
            <a:lvl1pPr marL="0" indent="0">
              <a:buNone/>
              <a:defRPr sz="1600" b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228600" indent="0">
              <a:buNone/>
              <a:defRPr sz="1400" b="0">
                <a:solidFill>
                  <a:schemeClr val="bg1"/>
                </a:solidFill>
              </a:defRPr>
            </a:lvl2pPr>
            <a:lvl3pPr marL="460375" indent="0">
              <a:buNone/>
              <a:defRPr sz="1400" b="0">
                <a:solidFill>
                  <a:schemeClr val="bg1"/>
                </a:solidFill>
              </a:defRPr>
            </a:lvl3pPr>
            <a:lvl4pPr marL="687388" indent="0">
              <a:buNone/>
              <a:defRPr sz="1400" b="0">
                <a:solidFill>
                  <a:schemeClr val="bg1"/>
                </a:solidFill>
              </a:defRPr>
            </a:lvl4pPr>
            <a:lvl5pPr marL="9144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09073" y="1179575"/>
            <a:ext cx="5603139" cy="49465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9184" y="1179576"/>
            <a:ext cx="2650670" cy="494658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277E-9D8B-497E-9F99-BBCAB7389B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70D1-296D-44C5-B7A4-B0154BB0E951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5438" y="1179576"/>
            <a:ext cx="2657475" cy="4956175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205163" y="1179576"/>
            <a:ext cx="5601628" cy="4956174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3E125-740E-4FF3-8245-30CBA58CF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3514-6628-4FBF-8D15-C3DBE674E40E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BoA_cover_multi_new.e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51938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 descr="BofA_logo_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54213" y="2752725"/>
            <a:ext cx="52355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97B5-96B7-4E42-BB63-0483C9C809E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791D5-F20E-4714-BB67-9DF089346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9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D869-F40B-47F5-8904-7E78F8F54E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E7E18-5851-4B97-BE3E-8C383D8F1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2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C3D13-2EE1-429E-A283-53619F85047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4EEE1-D05D-4969-9C48-C6FB8CD99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3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7DF25-ABD1-478A-A87D-347703550E9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3A651-54B0-400A-8B16-77B59785C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02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8B470-D141-4490-83D9-EFC92C1706C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A5821-D24E-42A4-8FE6-BBC3726A5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944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2F64B-E510-428D-A6D3-3A94A87B0FE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BE90-08F8-48BF-94EE-2C468E122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881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C98B1-F11E-4898-B014-5F77D52327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C926E-337E-4728-81E6-9DF384759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179576"/>
            <a:ext cx="8474043" cy="49469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2AD71-F28B-444A-9599-B9239E711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762E7-1459-441C-8A20-1B628313D0BB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D2703-88E4-437B-A23D-421D76EE9B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BD6E-FCA1-4A6E-BE74-DDB59E144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75127-AB83-4A63-BF17-21DFF88ADE5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C9680-F4AA-4D40-BBBE-011E5ACC8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81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B4B8-BE7F-4A7A-97D1-AD985E9CEA2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E734B-7EF5-4268-AC8E-84638F0F1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29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F5F6-61F8-47F7-81C4-B63BE99157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7A1A7-2D26-4074-9D0F-3737F1BA7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with Denom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546099"/>
            <a:ext cx="8476488" cy="458006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32748" y="1179576"/>
            <a:ext cx="8476488" cy="36576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B027-2724-4AAB-B75A-742F08E7ED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3626-AB12-4C82-9797-DF90576F9445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608900"/>
            <a:ext cx="4114800" cy="451726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91991" y="1608900"/>
            <a:ext cx="4114800" cy="451726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32748" y="1179576"/>
            <a:ext cx="4114800" cy="36576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>
                <a:solidFill>
                  <a:srgbClr val="0073C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91991" y="1179576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5E48-C7F4-4785-8FBA-EF19F3908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B8481-659E-4C7E-B2B1-D29083DFD390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541942"/>
            <a:ext cx="4114800" cy="2051951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6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600" dirty="0" smtClean="0"/>
            </a:lvl2pPr>
            <a:lvl3pPr>
              <a:lnSpc>
                <a:spcPct val="100000"/>
              </a:lnSpc>
              <a:defRPr lang="en-US" sz="1600" dirty="0" smtClean="0"/>
            </a:lvl3pPr>
            <a:lvl4pPr>
              <a:lnSpc>
                <a:spcPct val="100000"/>
              </a:lnSpc>
              <a:defRPr lang="en-US" sz="1600" dirty="0" smtClean="0"/>
            </a:lvl4pPr>
            <a:lvl5pPr>
              <a:lnSpc>
                <a:spcPct val="100000"/>
              </a:lnSpc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91991" y="1541942"/>
            <a:ext cx="4114800" cy="2057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6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600" dirty="0" smtClean="0"/>
            </a:lvl2pPr>
            <a:lvl3pPr>
              <a:lnSpc>
                <a:spcPct val="100000"/>
              </a:lnSpc>
              <a:defRPr lang="en-US" sz="1600" dirty="0" smtClean="0"/>
            </a:lvl3pPr>
            <a:lvl4pPr>
              <a:lnSpc>
                <a:spcPct val="100000"/>
              </a:lnSpc>
              <a:defRPr lang="en-US" sz="1600" dirty="0" smtClean="0"/>
            </a:lvl4pPr>
            <a:lvl5pPr>
              <a:lnSpc>
                <a:spcPct val="100000"/>
              </a:lnSpc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2514600" y="4160815"/>
            <a:ext cx="4114800" cy="20574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32748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0073C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514600" y="3789927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91991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B4F7-AB2D-4239-9EB2-2B287BC90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B2EBF-E51A-4640-93AD-F0DD4DC1772D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541943"/>
            <a:ext cx="4114800" cy="1828800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4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400" dirty="0" smtClean="0"/>
            </a:lvl2pPr>
            <a:lvl3pPr>
              <a:lnSpc>
                <a:spcPct val="100000"/>
              </a:lnSpc>
              <a:defRPr lang="en-US" sz="1400" dirty="0" smtClean="0"/>
            </a:lvl3pPr>
            <a:lvl4pPr>
              <a:lnSpc>
                <a:spcPct val="100000"/>
              </a:lnSpc>
              <a:defRPr lang="en-US" sz="1400" dirty="0" smtClean="0"/>
            </a:lvl4pPr>
            <a:lvl5pPr>
              <a:lnSpc>
                <a:spcPct val="100000"/>
              </a:lnSpc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91991" y="1541943"/>
            <a:ext cx="4114800" cy="1828800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4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400" dirty="0" smtClean="0"/>
            </a:lvl2pPr>
            <a:lvl3pPr>
              <a:lnSpc>
                <a:spcPct val="100000"/>
              </a:lnSpc>
              <a:defRPr lang="en-US" sz="1400" dirty="0" smtClean="0"/>
            </a:lvl3pPr>
            <a:lvl4pPr>
              <a:lnSpc>
                <a:spcPct val="100000"/>
              </a:lnSpc>
              <a:defRPr lang="en-US" sz="1400" dirty="0" smtClean="0"/>
            </a:lvl4pPr>
            <a:lvl5pPr>
              <a:lnSpc>
                <a:spcPct val="100000"/>
              </a:lnSpc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32748" y="4030868"/>
            <a:ext cx="4114800" cy="18288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/>
              <a:buChar char="•"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691991" y="4030868"/>
            <a:ext cx="4114800" cy="18288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/>
              <a:buChar char="•"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32748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691991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32748" y="3659980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691991" y="3659980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A07A-A9BF-48D7-BB1C-37C6D0D90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7AE2-93E2-4052-9573-1355E736C9FB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33375" y="1179513"/>
            <a:ext cx="8474075" cy="49561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0413" y="1419225"/>
            <a:ext cx="0" cy="4498975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40" y="2613561"/>
            <a:ext cx="3761059" cy="3304259"/>
          </a:xfrm>
          <a:prstGeom prst="rect">
            <a:avLst/>
          </a:prstGeom>
        </p:spPr>
        <p:txBody>
          <a:bodyPr tIns="0" bIns="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b="0" dirty="0" smtClean="0">
                <a:solidFill>
                  <a:schemeClr val="accent3"/>
                </a:solidFill>
              </a:defRPr>
            </a:lvl1pPr>
            <a:lvl2pPr marL="4763" indent="0">
              <a:spcBef>
                <a:spcPts val="0"/>
              </a:spcBef>
              <a:buNone/>
              <a:defRPr lang="en-US" sz="1000" dirty="0" smtClean="0"/>
            </a:lvl2pPr>
            <a:lvl3pPr>
              <a:defRPr lang="en-US" sz="1000" dirty="0" smtClean="0"/>
            </a:lvl3pPr>
            <a:lvl4pPr>
              <a:defRPr lang="en-US" sz="1000" dirty="0" smtClean="0"/>
            </a:lvl4pPr>
            <a:lvl5pPr>
              <a:defRPr lang="en-US" sz="10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1825" y="1419075"/>
            <a:ext cx="3778420" cy="4498745"/>
          </a:xfrm>
          <a:prstGeom prst="rect">
            <a:avLst/>
          </a:prstGeom>
        </p:spPr>
        <p:txBody>
          <a:bodyPr tIns="0" bIns="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b="0" dirty="0" smtClean="0">
                <a:solidFill>
                  <a:schemeClr val="accent3"/>
                </a:solidFill>
              </a:defRPr>
            </a:lvl1pPr>
            <a:lvl2pPr marL="231775" indent="-227013">
              <a:spcBef>
                <a:spcPts val="0"/>
              </a:spcBef>
              <a:buFont typeface="Arial"/>
              <a:buChar char="•"/>
              <a:defRPr lang="en-US" sz="1000" dirty="0" smtClean="0"/>
            </a:lvl2pPr>
            <a:lvl3pPr>
              <a:defRPr lang="en-US" sz="1000" dirty="0" smtClean="0"/>
            </a:lvl3pPr>
            <a:lvl4pPr>
              <a:defRPr lang="en-US" sz="1000" dirty="0" smtClean="0"/>
            </a:lvl4pPr>
            <a:lvl5pPr>
              <a:defRPr lang="en-US" sz="10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43416" y="1419075"/>
            <a:ext cx="3099983" cy="878703"/>
          </a:xfrm>
          <a:prstGeom prst="rect">
            <a:avLst/>
          </a:prstGeom>
        </p:spPr>
        <p:txBody>
          <a:bodyPr tIns="0" bIns="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b="0" dirty="0" smtClean="0">
                <a:solidFill>
                  <a:schemeClr val="accent3"/>
                </a:solidFill>
              </a:defRPr>
            </a:lvl1pPr>
            <a:lvl2pPr marL="4763" indent="0">
              <a:spcBef>
                <a:spcPts val="0"/>
              </a:spcBef>
              <a:buNone/>
              <a:defRPr lang="en-US" sz="1000" dirty="0" smtClean="0"/>
            </a:lvl2pPr>
            <a:lvl3pPr>
              <a:defRPr lang="en-US" sz="1000" dirty="0" smtClean="0"/>
            </a:lvl3pPr>
            <a:lvl4pPr>
              <a:defRPr lang="en-US" sz="1000" dirty="0" smtClean="0"/>
            </a:lvl4pPr>
            <a:lvl5pPr>
              <a:defRPr lang="en-US" sz="10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8EDFE-EF40-4C3E-AF9F-AB42BC9944A0}" type="datetime3">
              <a:rPr lang="en-US"/>
              <a:pPr>
                <a:defRPr/>
              </a:pPr>
              <a:t>21 November 2014</a:t>
            </a:fld>
            <a:endParaRPr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01A6-2510-4D30-8976-C3F6B6807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A985-D798-45E7-96CC-52D0E665E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A448-47A6-48D3-B4C0-3F2A84274010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oA_footer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9525" y="6456363"/>
            <a:ext cx="9163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3375" y="109538"/>
            <a:ext cx="847407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4875" y="6586538"/>
            <a:ext cx="61436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01D59C6E-243A-449E-B6E9-63D552E10C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33375" y="1179513"/>
            <a:ext cx="8474075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943100" y="6586538"/>
            <a:ext cx="166211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22253339-A874-4870-AD13-44EB1A7B167A}" type="datetime3">
              <a:rPr lang="en-US"/>
              <a:pPr>
                <a:defRPr/>
              </a:pPr>
              <a:t>21 November 2014</a:t>
            </a:fld>
            <a:endParaRPr dirty="0"/>
          </a:p>
        </p:txBody>
      </p:sp>
      <p:pic>
        <p:nvPicPr>
          <p:cNvPr id="1031" name="Picture 8" descr="BofA_logo_w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87325" y="6550025"/>
            <a:ext cx="15668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6" r:id="rId7"/>
    <p:sldLayoutId id="2147483722" r:id="rId8"/>
    <p:sldLayoutId id="2147483727" r:id="rId9"/>
    <p:sldLayoutId id="2147483723" r:id="rId10"/>
    <p:sldLayoutId id="2147483724" r:id="rId11"/>
    <p:sldLayoutId id="2147483728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0073CF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9pPr>
    </p:titleStyle>
    <p:bodyStyle>
      <a:lvl1pPr marL="231775" indent="-231775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1pPr>
      <a:lvl2pPr marL="457200" indent="-228600" algn="l" rtl="0" fontAlgn="base">
        <a:spcBef>
          <a:spcPct val="0"/>
        </a:spcBef>
        <a:spcAft>
          <a:spcPct val="0"/>
        </a:spcAft>
        <a:buFont typeface="Lucida Grande"/>
        <a:buChar char="-"/>
        <a:defRPr sz="2000" kern="1200">
          <a:solidFill>
            <a:schemeClr val="tx1"/>
          </a:solidFill>
          <a:latin typeface="Calibri"/>
          <a:ea typeface="+mn-ea"/>
          <a:cs typeface="Calibri"/>
        </a:defRPr>
      </a:lvl2pPr>
      <a:lvl3pPr marL="687388" indent="-227013" algn="l" rtl="0" fontAlgn="base">
        <a:spcBef>
          <a:spcPct val="0"/>
        </a:spcBef>
        <a:spcAft>
          <a:spcPct val="0"/>
        </a:spcAft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912813" indent="-225425" algn="l" rtl="0" fontAlgn="base">
        <a:spcBef>
          <a:spcPct val="0"/>
        </a:spcBef>
        <a:spcAft>
          <a:spcPct val="0"/>
        </a:spcAft>
        <a:buFont typeface="Lucida Grande"/>
        <a:buChar char="-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144588" indent="-230188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1147762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4775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1788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CB93B9-2E0D-48B8-9B39-9802E0F0CE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21/11/14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460919-7669-4762-A711-0D7165F18411}" type="slidenum">
              <a:rPr lang="en-US" altLang="en-US" smtClean="0"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3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twitrrat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77825" y="1574800"/>
            <a:ext cx="7216775" cy="121443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Sentiment Analyzer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(Twitter)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0"/>
          </p:nvPr>
        </p:nvSpPr>
        <p:spPr>
          <a:xfrm>
            <a:off x="377825" y="3455987"/>
            <a:ext cx="5516563" cy="1743810"/>
          </a:xfrm>
        </p:spPr>
        <p:txBody>
          <a:bodyPr/>
          <a:lstStyle/>
          <a:p>
            <a:r>
              <a:rPr lang="en-US" sz="1800" dirty="0" smtClean="0">
                <a:latin typeface="Calibri" pitchFamily="34" charset="0"/>
                <a:ea typeface="ヒラギノ角ゴ Pro W3"/>
                <a:cs typeface="ヒラギノ角ゴ Pro W3"/>
              </a:rPr>
              <a:t>November 2014</a:t>
            </a:r>
          </a:p>
          <a:p>
            <a:r>
              <a:rPr lang="en-US" sz="1800" dirty="0" smtClean="0">
                <a:latin typeface="Calibri" pitchFamily="34" charset="0"/>
                <a:ea typeface="ヒラギノ角ゴ Pro W3"/>
                <a:cs typeface="ヒラギノ角ゴ Pro W3"/>
              </a:rPr>
              <a:t>IIIT Hyderabad</a:t>
            </a:r>
          </a:p>
          <a:p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  <a:p>
            <a:r>
              <a:rPr lang="en-US" i="1" dirty="0" smtClean="0">
                <a:latin typeface="Calibri" pitchFamily="34" charset="0"/>
                <a:ea typeface="ヒラギノ角ゴ Pro W3"/>
                <a:cs typeface="ヒラギノ角ゴ Pro W3"/>
              </a:rPr>
              <a:t>Manpreet Singh</a:t>
            </a:r>
          </a:p>
          <a:p>
            <a:r>
              <a:rPr lang="en-US" i="1" dirty="0" smtClean="0">
                <a:latin typeface="Calibri" pitchFamily="34" charset="0"/>
                <a:ea typeface="ヒラギノ角ゴ Pro W3"/>
                <a:cs typeface="ヒラギノ角ゴ Pro W3"/>
              </a:rPr>
              <a:t>Pinak Chakraborty</a:t>
            </a:r>
          </a:p>
          <a:p>
            <a:endParaRPr lang="en-US" dirty="0" smtClean="0">
              <a:latin typeface="Calibri" pitchFamily="34" charset="0"/>
              <a:ea typeface="ヒラギノ角ゴ Pro W3"/>
              <a:cs typeface="ヒラギノ角ゴ Pro W3"/>
            </a:endParaRPr>
          </a:p>
          <a:p>
            <a:endParaRPr lang="en-US" dirty="0" smtClean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015"/>
            <a:ext cx="9144000" cy="85298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High Level Components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F4F6EB-828B-4516-86BF-8A0D2D266D7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38800" y="1752600"/>
            <a:ext cx="1263650" cy="563563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Split into Train and Test Datasets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52600" y="1246188"/>
            <a:ext cx="1263650" cy="56356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Hosebird/Kafka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288925" y="1000125"/>
            <a:ext cx="1114425" cy="1057275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Social Media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(Twitter)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44" name="Flowchart: Magnetic Disk 43"/>
          <p:cNvSpPr/>
          <p:nvPr/>
        </p:nvSpPr>
        <p:spPr>
          <a:xfrm>
            <a:off x="3505200" y="752476"/>
            <a:ext cx="990599" cy="7762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HDFS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304800" y="2524125"/>
            <a:ext cx="1114425" cy="1057275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Customer Interaction Hub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3886200"/>
            <a:ext cx="126365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Branch Interaction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4343400"/>
            <a:ext cx="126365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Call Centre 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600" y="4800600"/>
            <a:ext cx="126365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Chats/Emails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52600" y="2713038"/>
            <a:ext cx="1263650" cy="56356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solidFill>
                  <a:sysClr val="window" lastClr="FFFFFF"/>
                </a:solidFill>
              </a:rPr>
              <a:t>Hosebird/Kafka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38800" y="2743200"/>
            <a:ext cx="1263650" cy="563563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Process the Train Dataset with Learning Algorithm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86200" y="3551238"/>
            <a:ext cx="1219200" cy="563562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Rework on improvements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156075"/>
            <a:ext cx="1263650" cy="565150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Process the Test Dataset with Learning Algorithm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5562600" y="5203825"/>
            <a:ext cx="1397000" cy="815975"/>
          </a:xfrm>
          <a:prstGeom prst="flowChartDecision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Happy with Classification %?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55" name="Flowchart: Multidocument 54"/>
          <p:cNvSpPr/>
          <p:nvPr/>
        </p:nvSpPr>
        <p:spPr>
          <a:xfrm>
            <a:off x="7620000" y="3276600"/>
            <a:ext cx="1263650" cy="952500"/>
          </a:xfrm>
          <a:prstGeom prst="flowChartMultidocumen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Model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Label, index, etc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cxnSp>
        <p:nvCxnSpPr>
          <p:cNvPr id="57" name="Straight Arrow Connector 56"/>
          <p:cNvCxnSpPr>
            <a:stCxn id="41" idx="4"/>
            <a:endCxn id="40" idx="1"/>
          </p:cNvCxnSpPr>
          <p:nvPr/>
        </p:nvCxnSpPr>
        <p:spPr>
          <a:xfrm>
            <a:off x="1403350" y="1528763"/>
            <a:ext cx="349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403350" y="3048000"/>
            <a:ext cx="349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0" idx="3"/>
            <a:endCxn id="44" idx="2"/>
          </p:cNvCxnSpPr>
          <p:nvPr/>
        </p:nvCxnSpPr>
        <p:spPr>
          <a:xfrm flipV="1">
            <a:off x="3016250" y="1140620"/>
            <a:ext cx="488950" cy="3873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3"/>
            <a:endCxn id="44" idx="2"/>
          </p:cNvCxnSpPr>
          <p:nvPr/>
        </p:nvCxnSpPr>
        <p:spPr>
          <a:xfrm flipV="1">
            <a:off x="3016250" y="1140620"/>
            <a:ext cx="488950" cy="18541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4"/>
            <a:endCxn id="36" idx="1"/>
          </p:cNvCxnSpPr>
          <p:nvPr/>
        </p:nvCxnSpPr>
        <p:spPr>
          <a:xfrm>
            <a:off x="4495799" y="1140620"/>
            <a:ext cx="1143001" cy="893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6" idx="2"/>
            <a:endCxn id="51" idx="0"/>
          </p:cNvCxnSpPr>
          <p:nvPr/>
        </p:nvCxnSpPr>
        <p:spPr>
          <a:xfrm>
            <a:off x="6270625" y="2316163"/>
            <a:ext cx="0" cy="42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1" idx="2"/>
            <a:endCxn id="53" idx="0"/>
          </p:cNvCxnSpPr>
          <p:nvPr/>
        </p:nvCxnSpPr>
        <p:spPr>
          <a:xfrm>
            <a:off x="6270625" y="3306763"/>
            <a:ext cx="0" cy="8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1" idx="3"/>
            <a:endCxn id="55" idx="0"/>
          </p:cNvCxnSpPr>
          <p:nvPr/>
        </p:nvCxnSpPr>
        <p:spPr>
          <a:xfrm>
            <a:off x="6902450" y="3025775"/>
            <a:ext cx="1436688" cy="250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55" idx="2"/>
            <a:endCxn id="53" idx="3"/>
          </p:cNvCxnSpPr>
          <p:nvPr/>
        </p:nvCxnSpPr>
        <p:spPr>
          <a:xfrm rot="5400000">
            <a:off x="7410451" y="3684587"/>
            <a:ext cx="246062" cy="1262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3" idx="2"/>
            <a:endCxn id="54" idx="0"/>
          </p:cNvCxnSpPr>
          <p:nvPr/>
        </p:nvCxnSpPr>
        <p:spPr>
          <a:xfrm flipH="1">
            <a:off x="6261100" y="4721225"/>
            <a:ext cx="952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4" idx="1"/>
            <a:endCxn id="52" idx="2"/>
          </p:cNvCxnSpPr>
          <p:nvPr/>
        </p:nvCxnSpPr>
        <p:spPr>
          <a:xfrm rot="10800000">
            <a:off x="4495800" y="4114800"/>
            <a:ext cx="1066800" cy="14970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52" idx="0"/>
            <a:endCxn id="51" idx="1"/>
          </p:cNvCxnSpPr>
          <p:nvPr/>
        </p:nvCxnSpPr>
        <p:spPr>
          <a:xfrm rot="5400000" flipH="1" flipV="1">
            <a:off x="4804568" y="2717007"/>
            <a:ext cx="525463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TextBox 116"/>
          <p:cNvSpPr txBox="1">
            <a:spLocks noChangeArrowheads="1"/>
          </p:cNvSpPr>
          <p:nvPr/>
        </p:nvSpPr>
        <p:spPr bwMode="auto">
          <a:xfrm>
            <a:off x="4953000" y="5410200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smtClean="0">
                <a:solidFill>
                  <a:prstClr val="black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696200" y="5380038"/>
            <a:ext cx="1219200" cy="487362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Plot Trends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cxnSp>
        <p:nvCxnSpPr>
          <p:cNvPr id="120" name="Straight Arrow Connector 119"/>
          <p:cNvCxnSpPr>
            <a:stCxn id="54" idx="3"/>
            <a:endCxn id="118" idx="1"/>
          </p:cNvCxnSpPr>
          <p:nvPr/>
        </p:nvCxnSpPr>
        <p:spPr>
          <a:xfrm>
            <a:off x="6959600" y="5611813"/>
            <a:ext cx="736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Multidocument 120"/>
          <p:cNvSpPr/>
          <p:nvPr/>
        </p:nvSpPr>
        <p:spPr>
          <a:xfrm>
            <a:off x="7880350" y="6096000"/>
            <a:ext cx="882650" cy="571500"/>
          </a:xfrm>
          <a:prstGeom prst="flowChartMultidocumen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Trends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cxnSp>
        <p:nvCxnSpPr>
          <p:cNvPr id="126" name="Straight Arrow Connector 125"/>
          <p:cNvCxnSpPr>
            <a:stCxn id="118" idx="2"/>
          </p:cNvCxnSpPr>
          <p:nvPr/>
        </p:nvCxnSpPr>
        <p:spPr>
          <a:xfrm>
            <a:off x="8305800" y="586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6" idx="0"/>
            <a:endCxn id="45" idx="3"/>
          </p:cNvCxnSpPr>
          <p:nvPr/>
        </p:nvCxnSpPr>
        <p:spPr>
          <a:xfrm flipV="1">
            <a:off x="860425" y="3581400"/>
            <a:ext cx="15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49" idx="0"/>
            <a:endCxn id="46" idx="0"/>
          </p:cNvCxnSpPr>
          <p:nvPr/>
        </p:nvCxnSpPr>
        <p:spPr>
          <a:xfrm flipV="1">
            <a:off x="860425" y="3886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52400" y="5410200"/>
            <a:ext cx="3810000" cy="138430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Assumptions: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Internal Customer Interaction data will be available for the project – otherwise only social media data will be used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This project will mainly develop the components highlighted in red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6" name="Flowchart: Magnetic Disk 43"/>
          <p:cNvSpPr/>
          <p:nvPr/>
        </p:nvSpPr>
        <p:spPr>
          <a:xfrm>
            <a:off x="3505200" y="1809750"/>
            <a:ext cx="990599" cy="7762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Storm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cxnSp>
        <p:nvCxnSpPr>
          <p:cNvPr id="58" name="Straight Arrow Connector 57"/>
          <p:cNvCxnSpPr>
            <a:stCxn id="56" idx="4"/>
            <a:endCxn id="36" idx="1"/>
          </p:cNvCxnSpPr>
          <p:nvPr/>
        </p:nvCxnSpPr>
        <p:spPr>
          <a:xfrm flipV="1">
            <a:off x="4495799" y="2034382"/>
            <a:ext cx="1143001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3041550" y="1748675"/>
            <a:ext cx="669130" cy="2293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51" y="63802"/>
            <a:ext cx="1485048" cy="13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54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31" y="1310185"/>
            <a:ext cx="8570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machine </a:t>
            </a:r>
            <a:r>
              <a:rPr lang="en-IN" dirty="0" smtClean="0"/>
              <a:t>learning algorithms </a:t>
            </a:r>
            <a:r>
              <a:rPr lang="en-IN" dirty="0"/>
              <a:t>clearly perform better than our </a:t>
            </a:r>
            <a:r>
              <a:rPr lang="en-IN" dirty="0" smtClean="0"/>
              <a:t>Naïve keyword based classified used as baseline.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Baseline performance was around 75%.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Naïve Bayesian classifier returns around 82 % </a:t>
            </a:r>
            <a:r>
              <a:rPr lang="en-IN" dirty="0"/>
              <a:t>when run on unigram </a:t>
            </a:r>
            <a:r>
              <a:rPr lang="en-IN" dirty="0" smtClean="0"/>
              <a:t>features.</a:t>
            </a:r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SVM was around 83% </a:t>
            </a:r>
            <a:r>
              <a:rPr lang="en-IN" dirty="0" smtClean="0"/>
              <a:t>when run on unigram features</a:t>
            </a:r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will try out the classifiers by taking </a:t>
            </a:r>
            <a:r>
              <a:rPr lang="en-IN" b="1" dirty="0" smtClean="0"/>
              <a:t>bigrams</a:t>
            </a:r>
            <a:r>
              <a:rPr lang="en-IN" dirty="0" smtClean="0"/>
              <a:t> and </a:t>
            </a:r>
            <a:r>
              <a:rPr lang="en-IN" b="1" dirty="0" smtClean="0"/>
              <a:t>trigrams</a:t>
            </a:r>
            <a:r>
              <a:rPr lang="en-IN" dirty="0" smtClean="0"/>
              <a:t> features.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82687"/>
            <a:ext cx="1752600" cy="312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78" y="263850"/>
            <a:ext cx="2771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02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31" y="1978931"/>
            <a:ext cx="8570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Classifier: </a:t>
            </a:r>
            <a:r>
              <a:rPr lang="en-IN" dirty="0"/>
              <a:t>Improvements on classifier to solve problem of Noisy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tweets that are only marginally classified, manual input can be sought on their classification and ML Algorithm can learn from the manual input as </a:t>
            </a:r>
            <a:r>
              <a:rPr lang="en-IN" b="1" dirty="0"/>
              <a:t>reinforcement learning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Various </a:t>
            </a:r>
            <a:r>
              <a:rPr lang="en-IN" dirty="0"/>
              <a:t>ML algorithms, like </a:t>
            </a:r>
            <a:r>
              <a:rPr lang="en-IN" b="1" dirty="0" err="1"/>
              <a:t>Transductive</a:t>
            </a:r>
            <a:r>
              <a:rPr lang="en-IN" b="1" dirty="0"/>
              <a:t> SVM </a:t>
            </a:r>
            <a:r>
              <a:rPr lang="en-IN" dirty="0"/>
              <a:t>can be developed to treat partially labelled data in </a:t>
            </a:r>
            <a:r>
              <a:rPr lang="en-IN" b="1" dirty="0"/>
              <a:t>semi-supervised learning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82687"/>
            <a:ext cx="1752600" cy="312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423" y="4544708"/>
            <a:ext cx="868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NLP domain </a:t>
            </a:r>
            <a:r>
              <a:rPr lang="en-IN" dirty="0" smtClean="0"/>
              <a:t>: The following specific challenges still remain to be resolved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Negation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Ordering</a:t>
            </a:r>
            <a:r>
              <a:rPr lang="en-IN" dirty="0" smtClean="0"/>
              <a:t> </a:t>
            </a:r>
            <a:r>
              <a:rPr lang="en-IN" dirty="0"/>
              <a:t>of sentiments in a </a:t>
            </a:r>
            <a:r>
              <a:rPr lang="en-IN" dirty="0" smtClean="0"/>
              <a:t>tweet/sentences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Mixed language </a:t>
            </a:r>
            <a:r>
              <a:rPr lang="en-IN" dirty="0"/>
              <a:t>in tweet (e.g. Hindi words used in an English sentence)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Semantics : </a:t>
            </a:r>
            <a:r>
              <a:rPr lang="en-IN" dirty="0" smtClean="0"/>
              <a:t>Understanding </a:t>
            </a:r>
            <a:r>
              <a:rPr lang="en-IN" dirty="0"/>
              <a:t>of </a:t>
            </a:r>
            <a:r>
              <a:rPr lang="en-IN" b="1" dirty="0"/>
              <a:t>irony</a:t>
            </a:r>
            <a:r>
              <a:rPr lang="en-IN" dirty="0"/>
              <a:t> and </a:t>
            </a:r>
            <a:r>
              <a:rPr lang="en-IN" b="1" dirty="0"/>
              <a:t>sarcasm</a:t>
            </a:r>
            <a:r>
              <a:rPr lang="en-IN" dirty="0"/>
              <a:t> in the text that are easily understandable by human being but difficult learning </a:t>
            </a:r>
            <a:r>
              <a:rPr lang="en-IN" dirty="0" smtClean="0"/>
              <a:t>problems</a:t>
            </a:r>
            <a:endParaRPr lang="en-IN" dirty="0"/>
          </a:p>
        </p:txBody>
      </p:sp>
      <p:pic>
        <p:nvPicPr>
          <p:cNvPr id="1026" name="Picture 2" descr="http://www.hrzone.com/sites/default/files/styles/540x350/public/future_ahead_istock_thinkst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71" y="170419"/>
            <a:ext cx="1542393" cy="9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399" y="957621"/>
            <a:ext cx="857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Extension of current solution: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UI will be provided for testing of the sentences/tweets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8647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Future </a:t>
            </a:r>
            <a:r>
              <a:rPr lang="en-US" sz="3600" dirty="0"/>
              <a:t>Work (cont’d)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82687"/>
            <a:ext cx="1752600" cy="312690"/>
          </a:xfrm>
          <a:prstGeom prst="rect">
            <a:avLst/>
          </a:prstGeom>
        </p:spPr>
      </p:pic>
      <p:pic>
        <p:nvPicPr>
          <p:cNvPr id="1026" name="Picture 2" descr="http://www.hrzone.com/sites/default/files/styles/540x350/public/future_ahead_istock_thinkst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71" y="170419"/>
            <a:ext cx="1542393" cy="9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399" y="957621"/>
            <a:ext cx="857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Plan to use</a:t>
            </a:r>
            <a:r>
              <a:rPr lang="en-IN" b="1" dirty="0" smtClean="0"/>
              <a:t> CLA (Nupic – Cortical Learning Algorithm)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222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920750"/>
            <a:ext cx="81915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Font typeface="Arial"/>
              <a:buChar char="●"/>
            </a:pPr>
            <a:r>
              <a:rPr lang="en-IN" sz="1600" dirty="0"/>
              <a:t>Twitter is a popular microblogging service where users create status messages (called “tweets”). </a:t>
            </a:r>
            <a:endParaRPr lang="en-IN" sz="1600" dirty="0" smtClean="0"/>
          </a:p>
          <a:p>
            <a:pPr marL="457200" lvl="0" indent="-381000">
              <a:buFont typeface="Arial"/>
              <a:buChar char="●"/>
            </a:pPr>
            <a:endParaRPr lang="en-IN" sz="1600" dirty="0"/>
          </a:p>
          <a:p>
            <a:pPr marL="457200" lvl="0" indent="-381000">
              <a:buFont typeface="Arial"/>
              <a:buChar char="●"/>
            </a:pPr>
            <a:r>
              <a:rPr lang="en-IN" sz="1600" dirty="0" smtClean="0"/>
              <a:t>These tweets sometimes express opinions about diﬀerent topics</a:t>
            </a:r>
            <a:r>
              <a:rPr lang="en" sz="1600" dirty="0" smtClean="0"/>
              <a:t>.</a:t>
            </a:r>
          </a:p>
          <a:p>
            <a:pPr marL="76200" lvl="0"/>
            <a:endParaRPr lang="en" sz="1600" dirty="0"/>
          </a:p>
          <a:p>
            <a:pPr marL="457200" lvl="0" indent="-381000">
              <a:buFont typeface="Arial"/>
              <a:buChar char="●"/>
            </a:pPr>
            <a:r>
              <a:rPr lang="en-IN" sz="1600" dirty="0"/>
              <a:t>We propose methods to automatically extract sentiment (positive or negative) from a tweet. </a:t>
            </a:r>
            <a:endParaRPr lang="en-IN" sz="1600" dirty="0" smtClean="0"/>
          </a:p>
          <a:p>
            <a:pPr marL="457200" lvl="0" indent="-381000">
              <a:buFont typeface="Arial"/>
              <a:buChar char="●"/>
            </a:pPr>
            <a:endParaRPr lang="en-IN" sz="1600" dirty="0"/>
          </a:p>
          <a:p>
            <a:pPr marL="457200" lvl="0" indent="-381000">
              <a:buFont typeface="Arial"/>
              <a:buChar char="●"/>
            </a:pPr>
            <a:r>
              <a:rPr lang="en-IN" sz="1600" dirty="0" smtClean="0"/>
              <a:t>This </a:t>
            </a:r>
            <a:r>
              <a:rPr lang="en-IN" sz="1600" dirty="0"/>
              <a:t>is very useful because it allows feedback to be aggregated without manual </a:t>
            </a:r>
            <a:r>
              <a:rPr lang="en-IN" sz="1600" dirty="0" smtClean="0"/>
              <a:t>intervention:</a:t>
            </a:r>
          </a:p>
          <a:p>
            <a:pPr marL="76200" lvl="0"/>
            <a:endParaRPr lang="en-IN" sz="1600" dirty="0" smtClean="0"/>
          </a:p>
          <a:p>
            <a:pPr marL="914400" lvl="1" indent="-381000">
              <a:buFont typeface="Arial"/>
              <a:buChar char="●"/>
            </a:pPr>
            <a:r>
              <a:rPr lang="en-IN" sz="1600" dirty="0" smtClean="0"/>
              <a:t>Organizations </a:t>
            </a:r>
            <a:r>
              <a:rPr lang="en-IN" sz="1600" dirty="0"/>
              <a:t>can use this to gather critical feedback in newly released products. </a:t>
            </a:r>
            <a:endParaRPr lang="en-IN" sz="1600" dirty="0" smtClean="0"/>
          </a:p>
          <a:p>
            <a:pPr marL="914400" lvl="1" indent="-381000">
              <a:buFont typeface="Arial"/>
              <a:buChar char="●"/>
            </a:pPr>
            <a:endParaRPr lang="en-IN" sz="1600" dirty="0"/>
          </a:p>
          <a:p>
            <a:pPr marL="914400" lvl="1" indent="-381000">
              <a:buFont typeface="Arial"/>
              <a:buChar char="●"/>
            </a:pPr>
            <a:r>
              <a:rPr lang="en-IN" sz="1600" dirty="0" smtClean="0"/>
              <a:t>Marketers </a:t>
            </a:r>
            <a:r>
              <a:rPr lang="en-IN" sz="1600" dirty="0"/>
              <a:t>can use this to research public opinion of their company and products, or to </a:t>
            </a:r>
            <a:r>
              <a:rPr lang="en-IN" sz="1600" dirty="0" smtClean="0"/>
              <a:t>analyse </a:t>
            </a:r>
            <a:r>
              <a:rPr lang="en-IN" sz="1600" dirty="0"/>
              <a:t>customer satisfaction. </a:t>
            </a:r>
            <a:endParaRPr lang="en-IN" sz="1600" dirty="0" smtClean="0"/>
          </a:p>
          <a:p>
            <a:pPr marL="533400" lvl="1"/>
            <a:endParaRPr lang="en-IN" sz="1600" dirty="0"/>
          </a:p>
          <a:p>
            <a:pPr marL="914400" lvl="1" indent="-381000">
              <a:buFont typeface="Arial"/>
              <a:buChar char="●"/>
            </a:pPr>
            <a:r>
              <a:rPr lang="en-IN" sz="1600" dirty="0" smtClean="0"/>
              <a:t>Consumers </a:t>
            </a:r>
            <a:r>
              <a:rPr lang="en-IN" sz="1600" dirty="0"/>
              <a:t>can also use sentiment analysis to research products or services before making a purchase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920750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Font typeface="Arial"/>
              <a:buChar char="●"/>
            </a:pPr>
            <a:r>
              <a:rPr lang="en-IN" dirty="0" smtClean="0"/>
              <a:t>This is a classification problem which we attempt to resolve using </a:t>
            </a:r>
            <a:r>
              <a:rPr lang="en-IN" b="1" dirty="0" smtClean="0"/>
              <a:t>supervised machine learning</a:t>
            </a:r>
            <a:r>
              <a:rPr lang="en-IN" dirty="0" smtClean="0"/>
              <a:t> algorithms.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8119"/>
            <a:ext cx="1755800" cy="317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647" y="1796482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Font typeface="Arial"/>
              <a:buChar char="●"/>
            </a:pPr>
            <a:r>
              <a:rPr lang="en-IN" dirty="0" smtClean="0"/>
              <a:t>We will describe the steps mentioned in the flow diagram below in the rest of this presentation: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5" y="2665704"/>
            <a:ext cx="6815445" cy="3609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831" y="2920621"/>
            <a:ext cx="573205" cy="125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Down Arrow 13"/>
          <p:cNvSpPr/>
          <p:nvPr/>
        </p:nvSpPr>
        <p:spPr bwMode="auto">
          <a:xfrm rot="3000000">
            <a:off x="4362832" y="2340650"/>
            <a:ext cx="293884" cy="913543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6406640" y="3307208"/>
            <a:ext cx="275804" cy="764733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-5460000">
            <a:off x="1104364" y="3347312"/>
            <a:ext cx="238854" cy="505500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38" y="3342144"/>
            <a:ext cx="108661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dirty="0" smtClean="0"/>
              <a:t>Dataset (Training)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2146" y="2198008"/>
            <a:ext cx="197664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Feature Extraction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5340" y="3530135"/>
            <a:ext cx="106223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Classifier</a:t>
            </a:r>
            <a:endParaRPr lang="en-IN" sz="1400" b="1" dirty="0"/>
          </a:p>
        </p:txBody>
      </p:sp>
      <p:sp>
        <p:nvSpPr>
          <p:cNvPr id="20" name="Down Arrow 19"/>
          <p:cNvSpPr/>
          <p:nvPr/>
        </p:nvSpPr>
        <p:spPr bwMode="auto">
          <a:xfrm rot="3000000">
            <a:off x="5783014" y="4225651"/>
            <a:ext cx="280882" cy="725519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4170" y="3988147"/>
            <a:ext cx="211927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Calculated Parameter</a:t>
            </a:r>
            <a:endParaRPr lang="en-IN" sz="1400" b="1" dirty="0"/>
          </a:p>
        </p:txBody>
      </p:sp>
      <p:sp>
        <p:nvSpPr>
          <p:cNvPr id="22" name="Down Arrow 21"/>
          <p:cNvSpPr/>
          <p:nvPr/>
        </p:nvSpPr>
        <p:spPr bwMode="auto">
          <a:xfrm rot="5400000">
            <a:off x="7810582" y="4787500"/>
            <a:ext cx="268923" cy="476791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2264" y="4856243"/>
            <a:ext cx="106223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Outcome</a:t>
            </a:r>
            <a:endParaRPr lang="en-IN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159" y="4750141"/>
            <a:ext cx="107069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dirty="0" smtClean="0"/>
              <a:t>Dataset</a:t>
            </a:r>
          </a:p>
          <a:p>
            <a:r>
              <a:rPr lang="en-IN" sz="1400" dirty="0" smtClean="0"/>
              <a:t>(Test/live)</a:t>
            </a:r>
            <a:endParaRPr lang="en-IN" sz="1400" dirty="0"/>
          </a:p>
        </p:txBody>
      </p:sp>
      <p:sp>
        <p:nvSpPr>
          <p:cNvPr id="25" name="Down Arrow 24"/>
          <p:cNvSpPr/>
          <p:nvPr/>
        </p:nvSpPr>
        <p:spPr bwMode="auto">
          <a:xfrm rot="-5460000">
            <a:off x="1079341" y="4714362"/>
            <a:ext cx="238854" cy="505500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94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1616791"/>
            <a:ext cx="819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Font typeface="Arial"/>
              <a:buChar char="●"/>
            </a:pPr>
            <a:r>
              <a:rPr lang="en-IN" dirty="0" smtClean="0"/>
              <a:t>In </a:t>
            </a:r>
            <a:r>
              <a:rPr lang="en-IN" dirty="0"/>
              <a:t>order to train a classiﬁer, supervised learning requires </a:t>
            </a:r>
            <a:r>
              <a:rPr lang="en-IN" dirty="0" smtClean="0"/>
              <a:t>labelled data for training. </a:t>
            </a:r>
          </a:p>
          <a:p>
            <a:pPr marL="76200" lvl="0"/>
            <a:endParaRPr lang="en-IN" dirty="0" smtClean="0"/>
          </a:p>
          <a:p>
            <a:pPr marL="457200" lvl="0" indent="-381000">
              <a:buFont typeface="Arial"/>
              <a:buChar char="●"/>
            </a:pPr>
            <a:r>
              <a:rPr lang="en-IN" dirty="0" smtClean="0"/>
              <a:t>With </a:t>
            </a:r>
            <a:r>
              <a:rPr lang="en-IN" dirty="0"/>
              <a:t>the large range of topics discussed on Twitter, it would be very diﬃcult to manually collect enough data to train a sentiment classiﬁer for tweets. </a:t>
            </a:r>
            <a:endParaRPr lang="en-IN" dirty="0" smtClean="0"/>
          </a:p>
          <a:p>
            <a:pPr marL="76200" lvl="0"/>
            <a:endParaRPr lang="en-IN" dirty="0" smtClean="0"/>
          </a:p>
          <a:p>
            <a:pPr marL="457200" lvl="0" indent="-381000">
              <a:buFont typeface="Arial"/>
              <a:buChar char="●"/>
            </a:pPr>
            <a:r>
              <a:rPr lang="en-IN" dirty="0" smtClean="0"/>
              <a:t>Our </a:t>
            </a:r>
            <a:r>
              <a:rPr lang="en-IN" dirty="0"/>
              <a:t>solution is to use </a:t>
            </a:r>
            <a:r>
              <a:rPr lang="en-IN" b="1" dirty="0"/>
              <a:t>distant supervision</a:t>
            </a:r>
            <a:r>
              <a:rPr lang="en-IN" dirty="0"/>
              <a:t>, in which our training data consists of </a:t>
            </a:r>
            <a:r>
              <a:rPr lang="en-IN" b="1" dirty="0"/>
              <a:t>tweets with emoticons</a:t>
            </a:r>
            <a:r>
              <a:rPr lang="en-IN" dirty="0"/>
              <a:t>. </a:t>
            </a:r>
            <a:endParaRPr lang="en-IN" dirty="0" smtClean="0"/>
          </a:p>
          <a:p>
            <a:pPr marL="76200" lvl="0"/>
            <a:endParaRPr lang="en-IN" dirty="0" smtClean="0"/>
          </a:p>
          <a:p>
            <a:pPr marL="457200" lvl="0" indent="-381000">
              <a:buFont typeface="Arial"/>
              <a:buChar char="●"/>
            </a:pPr>
            <a:r>
              <a:rPr lang="en-IN" dirty="0" smtClean="0"/>
              <a:t>With </a:t>
            </a:r>
            <a:r>
              <a:rPr lang="en-IN" dirty="0"/>
              <a:t>the help of the Twitter API, it is easy to extract large amounts of tweets with emoticons in them. </a:t>
            </a:r>
            <a:endParaRPr lang="en-IN" dirty="0" smtClean="0"/>
          </a:p>
          <a:p>
            <a:pPr marL="457200" lvl="0" indent="-381000">
              <a:buFont typeface="Arial"/>
              <a:buChar char="●"/>
            </a:pPr>
            <a:endParaRPr lang="en-IN" dirty="0"/>
          </a:p>
          <a:p>
            <a:pPr marL="457200" lvl="0" indent="-381000">
              <a:buFont typeface="Arial"/>
              <a:buChar char="●"/>
            </a:pPr>
            <a:r>
              <a:rPr lang="en-IN" dirty="0" smtClean="0"/>
              <a:t>We </a:t>
            </a:r>
            <a:r>
              <a:rPr lang="en-IN" dirty="0"/>
              <a:t>run classiﬁers trained on emoticon data against a test set of tweets (which may or may not have emoticons in them</a:t>
            </a:r>
            <a:r>
              <a:rPr lang="en-IN" dirty="0" smtClean="0"/>
              <a:t>).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8119"/>
            <a:ext cx="1755800" cy="317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19" y="54872"/>
            <a:ext cx="1543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Data insight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135" y="1289239"/>
            <a:ext cx="8191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Twitter </a:t>
            </a:r>
            <a:r>
              <a:rPr lang="en-IN" sz="1600" dirty="0"/>
              <a:t>messages have many unique </a:t>
            </a:r>
            <a:r>
              <a:rPr lang="en-IN" sz="1600" dirty="0" smtClean="0"/>
              <a:t>attributes as follows:</a:t>
            </a:r>
          </a:p>
          <a:p>
            <a:pPr marL="76200" lvl="0">
              <a:buSzPct val="150000"/>
            </a:pPr>
            <a:endParaRPr lang="en-IN" sz="1600" dirty="0" smtClean="0"/>
          </a:p>
          <a:p>
            <a:pPr marL="914400" lvl="1" indent="-381000">
              <a:buFont typeface="Wingdings" panose="05000000000000000000" pitchFamily="2" charset="2"/>
              <a:buChar char="Ø"/>
            </a:pPr>
            <a:r>
              <a:rPr lang="en-IN" sz="1600" b="1" dirty="0" smtClean="0"/>
              <a:t>Length: </a:t>
            </a:r>
            <a:r>
              <a:rPr lang="en-IN" sz="1600" dirty="0" smtClean="0"/>
              <a:t>The </a:t>
            </a:r>
            <a:r>
              <a:rPr lang="en-IN" sz="1600" dirty="0"/>
              <a:t>maximum length of a Twitter message is 140 characters. From our training set, we calculate that the average length of a tweet is </a:t>
            </a:r>
            <a:r>
              <a:rPr lang="en-IN" sz="1600" b="1" dirty="0"/>
              <a:t>14 words or 78 characters</a:t>
            </a:r>
            <a:r>
              <a:rPr lang="en-IN" sz="1600" dirty="0"/>
              <a:t>. </a:t>
            </a:r>
            <a:endParaRPr lang="en-IN" sz="1600" dirty="0" smtClean="0"/>
          </a:p>
          <a:p>
            <a:pPr marL="914400" lvl="1" indent="-38100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914400" lvl="1" indent="-381000">
              <a:buFont typeface="Wingdings" panose="05000000000000000000" pitchFamily="2" charset="2"/>
              <a:buChar char="Ø"/>
            </a:pPr>
            <a:r>
              <a:rPr lang="en-IN" sz="1600" b="1" dirty="0"/>
              <a:t>Data </a:t>
            </a:r>
            <a:r>
              <a:rPr lang="en-IN" sz="1600" b="1" dirty="0" smtClean="0"/>
              <a:t>availability:  </a:t>
            </a:r>
            <a:r>
              <a:rPr lang="en-IN" sz="1600" dirty="0" smtClean="0"/>
              <a:t>With </a:t>
            </a:r>
            <a:r>
              <a:rPr lang="en-IN" sz="1600" dirty="0"/>
              <a:t>the Twitter API, it is very easy to collect millions of tweets for training. </a:t>
            </a:r>
            <a:endParaRPr lang="en-IN" sz="1600" dirty="0" smtClean="0"/>
          </a:p>
          <a:p>
            <a:pPr marL="533400" lvl="1"/>
            <a:endParaRPr lang="en-IN" sz="1600" dirty="0"/>
          </a:p>
          <a:p>
            <a:pPr marL="914400" lvl="1" indent="-381000">
              <a:buFont typeface="Wingdings" panose="05000000000000000000" pitchFamily="2" charset="2"/>
              <a:buChar char="Ø"/>
            </a:pPr>
            <a:r>
              <a:rPr lang="en-IN" sz="1600" b="1" dirty="0"/>
              <a:t>Language </a:t>
            </a:r>
            <a:r>
              <a:rPr lang="en-IN" sz="1600" b="1" dirty="0" smtClean="0"/>
              <a:t>model:  </a:t>
            </a:r>
            <a:r>
              <a:rPr lang="en-IN" sz="1600" dirty="0"/>
              <a:t>Twitter users post messages from many diﬀerent media, including their cell phones. The frequency of </a:t>
            </a:r>
            <a:r>
              <a:rPr lang="en-IN" sz="1600" b="1" dirty="0"/>
              <a:t>misspellings</a:t>
            </a:r>
            <a:r>
              <a:rPr lang="en-IN" sz="1600" dirty="0"/>
              <a:t> and </a:t>
            </a:r>
            <a:r>
              <a:rPr lang="en-IN" sz="1600" b="1" dirty="0"/>
              <a:t>slang</a:t>
            </a:r>
            <a:r>
              <a:rPr lang="en-IN" sz="1600" dirty="0"/>
              <a:t> in tweets is much higher than in other domains</a:t>
            </a:r>
            <a:r>
              <a:rPr lang="en-IN" sz="1600" dirty="0" smtClean="0"/>
              <a:t>.</a:t>
            </a:r>
          </a:p>
          <a:p>
            <a:pPr marL="533400" lvl="1"/>
            <a:endParaRPr lang="en-IN" sz="1600" dirty="0" smtClean="0"/>
          </a:p>
          <a:p>
            <a:pPr marL="36195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/>
              <a:t>C</a:t>
            </a:r>
            <a:r>
              <a:rPr lang="en-IN" sz="1600" dirty="0" smtClean="0"/>
              <a:t>haracteristics of this data set</a:t>
            </a:r>
          </a:p>
          <a:p>
            <a:pPr marL="76200">
              <a:buSzPct val="150000"/>
            </a:pPr>
            <a:endParaRPr lang="en-IN" sz="1600" dirty="0" smtClean="0"/>
          </a:p>
          <a:p>
            <a:pPr marL="819150" lvl="1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Sparse document – term matrix  </a:t>
            </a:r>
            <a:r>
              <a:rPr lang="en-IN" sz="1600" dirty="0" smtClean="0"/>
              <a:t>accentuated by the unique words in tweets resulting from misspelling, slung, use of different languages used in the tweets.</a:t>
            </a:r>
          </a:p>
          <a:p>
            <a:pPr marL="533400" lvl="1"/>
            <a:endParaRPr lang="en-IN" sz="1600" dirty="0" smtClean="0"/>
          </a:p>
          <a:p>
            <a:pPr marL="8191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Noisy </a:t>
            </a:r>
            <a:r>
              <a:rPr lang="en-IN" sz="1600" b="1" dirty="0" smtClean="0"/>
              <a:t>level </a:t>
            </a:r>
            <a:r>
              <a:rPr lang="en-IN" sz="1600" dirty="0"/>
              <a:t>of training data </a:t>
            </a:r>
            <a:r>
              <a:rPr lang="en-IN" sz="1600" dirty="0" smtClean="0"/>
              <a:t>as the </a:t>
            </a:r>
            <a:r>
              <a:rPr lang="en-IN" sz="1600" dirty="0"/>
              <a:t>training process makes use of emoticons as </a:t>
            </a:r>
            <a:r>
              <a:rPr lang="en-IN" sz="1600" dirty="0" smtClean="0"/>
              <a:t>class levels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13" y="109538"/>
            <a:ext cx="1543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Feature Engineering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1330185"/>
            <a:ext cx="8191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Sentiment Tokens - which </a:t>
            </a:r>
            <a:r>
              <a:rPr lang="en-IN" sz="1600" dirty="0"/>
              <a:t>words </a:t>
            </a:r>
            <a:r>
              <a:rPr lang="en-IN" sz="1600" dirty="0" smtClean="0"/>
              <a:t>are relevant for sentiment analysis?</a:t>
            </a:r>
            <a:endParaRPr lang="en-IN" sz="1600" dirty="0"/>
          </a:p>
          <a:p>
            <a:pPr marL="361950" lvl="0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URLs, Hashtags, numbers, dates?</a:t>
            </a:r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All words?</a:t>
            </a:r>
          </a:p>
          <a:p>
            <a:pPr marL="533400" lvl="1">
              <a:buSzPct val="150000"/>
            </a:pPr>
            <a:endParaRPr lang="en-IN" sz="1600" dirty="0" smtClean="0"/>
          </a:p>
          <a:p>
            <a:pPr marL="36195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parsed the tweets after stripping of the URLs, Hashtags, emotions and used:</a:t>
            </a:r>
          </a:p>
          <a:p>
            <a:pPr marL="76200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smtClean="0"/>
              <a:t>Adjectives, Verbs, Nouns and Adverbs </a:t>
            </a:r>
            <a:r>
              <a:rPr lang="en-IN" sz="1600" dirty="0" smtClean="0"/>
              <a:t>as our feature set of sentiment analysis</a:t>
            </a:r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This removed all stop words, like, determinants (A, An, The), Conjunctions (And, Or) from feature set that are not meaningful for sentiment analysis.</a:t>
            </a:r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use NLP POS Tagging algorithms to POS tag the words used for extraction</a:t>
            </a:r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This extraction process reduced dimension of feature vector but preserved the necessary sentiment information </a:t>
            </a:r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60" y="159077"/>
            <a:ext cx="1504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2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Solution Approaches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102" y="1043578"/>
            <a:ext cx="84740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/>
              <a:t>We </a:t>
            </a:r>
            <a:r>
              <a:rPr lang="en-IN" sz="1600" dirty="0" smtClean="0"/>
              <a:t>used three diﬀerent </a:t>
            </a:r>
            <a:r>
              <a:rPr lang="en-IN" sz="1600" dirty="0"/>
              <a:t>classiﬁers: </a:t>
            </a:r>
            <a:r>
              <a:rPr lang="en-IN" sz="1600" b="1" dirty="0" smtClean="0"/>
              <a:t>A Naïve keyword-based</a:t>
            </a:r>
            <a:r>
              <a:rPr lang="en-IN" sz="1600" dirty="0"/>
              <a:t>,  </a:t>
            </a:r>
            <a:r>
              <a:rPr lang="en-IN" sz="1600" dirty="0" smtClean="0"/>
              <a:t>              </a:t>
            </a:r>
            <a:r>
              <a:rPr lang="en-IN" sz="1600" b="1" dirty="0" smtClean="0"/>
              <a:t>Multinomial Naive Bayesian</a:t>
            </a:r>
            <a:r>
              <a:rPr lang="en-IN" sz="1600" dirty="0" smtClean="0"/>
              <a:t>, and </a:t>
            </a:r>
            <a:r>
              <a:rPr lang="en-IN" sz="1600" b="1" dirty="0"/>
              <a:t>support vector machines</a:t>
            </a:r>
            <a:r>
              <a:rPr lang="en-IN" sz="1600" dirty="0"/>
              <a:t>. </a:t>
            </a: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/>
              <a:t>A Naïve keyword-based </a:t>
            </a:r>
            <a:r>
              <a:rPr lang="en-IN" sz="1600" b="1" dirty="0" smtClean="0"/>
              <a:t> classifier </a:t>
            </a:r>
            <a:r>
              <a:rPr lang="en-IN" sz="1600" dirty="0" smtClean="0"/>
              <a:t>: </a:t>
            </a:r>
            <a:r>
              <a:rPr lang="en-IN" sz="1600" dirty="0" err="1" smtClean="0"/>
              <a:t>Twittratr</a:t>
            </a:r>
            <a:r>
              <a:rPr lang="en-IN" sz="1600" dirty="0" smtClean="0"/>
              <a:t>(</a:t>
            </a:r>
            <a:r>
              <a:rPr lang="en-IN" sz="1600" dirty="0" smtClean="0">
                <a:hlinkClick r:id="rId2"/>
              </a:rPr>
              <a:t>http</a:t>
            </a:r>
            <a:r>
              <a:rPr lang="en-IN" sz="1600" dirty="0">
                <a:hlinkClick r:id="rId2"/>
              </a:rPr>
              <a:t>://twitrratr.com</a:t>
            </a:r>
            <a:r>
              <a:rPr lang="en-IN" sz="1600" dirty="0" smtClean="0">
                <a:hlinkClick r:id="rId2"/>
              </a:rPr>
              <a:t>/</a:t>
            </a:r>
            <a:r>
              <a:rPr lang="en-IN" sz="1600" dirty="0" smtClean="0"/>
              <a:t>) </a:t>
            </a:r>
            <a:r>
              <a:rPr lang="en-IN" sz="1600" dirty="0"/>
              <a:t>is a website that </a:t>
            </a:r>
            <a:r>
              <a:rPr lang="en-IN" sz="1600" dirty="0" smtClean="0"/>
              <a:t>publishes a list </a:t>
            </a:r>
            <a:r>
              <a:rPr lang="en-IN" sz="1600" dirty="0"/>
              <a:t>of positive and </a:t>
            </a:r>
            <a:r>
              <a:rPr lang="en-IN" sz="1600" dirty="0" smtClean="0"/>
              <a:t>negative </a:t>
            </a:r>
            <a:r>
              <a:rPr lang="en-IN" sz="1600" dirty="0"/>
              <a:t>keywords. </a:t>
            </a:r>
            <a:r>
              <a:rPr lang="en-IN" sz="1600" dirty="0" smtClean="0"/>
              <a:t>For </a:t>
            </a:r>
            <a:r>
              <a:rPr lang="en-IN" sz="1600" dirty="0"/>
              <a:t>each tweet, we </a:t>
            </a:r>
            <a:r>
              <a:rPr lang="en-IN" sz="1600" dirty="0" smtClean="0"/>
              <a:t>determine goodness and badness of the tweet . This </a:t>
            </a:r>
            <a:r>
              <a:rPr lang="en-IN" sz="1600" dirty="0"/>
              <a:t>classiﬁer returns the polarity with the higher count. </a:t>
            </a:r>
            <a:endParaRPr lang="en-IN" sz="1600" dirty="0" smtClean="0"/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smtClean="0"/>
              <a:t>Multinomial </a:t>
            </a:r>
            <a:r>
              <a:rPr lang="en-IN" sz="1600" b="1" dirty="0"/>
              <a:t>Naive </a:t>
            </a:r>
            <a:r>
              <a:rPr lang="en-IN" sz="1600" b="1" dirty="0" smtClean="0"/>
              <a:t>Bayes classifier </a:t>
            </a:r>
            <a:r>
              <a:rPr lang="en-IN" sz="1600" dirty="0" smtClean="0"/>
              <a:t>: In multinomial Naïve Bayesian classified a tweet (d) is assigned to class c*, where:</a:t>
            </a:r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err="1" smtClean="0"/>
              <a:t>Binarized</a:t>
            </a:r>
            <a:r>
              <a:rPr lang="en-IN" sz="1600" b="1" dirty="0" smtClean="0"/>
              <a:t> (</a:t>
            </a:r>
            <a:r>
              <a:rPr lang="en-IN" sz="1600" b="1" dirty="0"/>
              <a:t>Boolean feature) Multinomial Naive Bayes </a:t>
            </a:r>
            <a:r>
              <a:rPr lang="en-IN" sz="1600" b="1" dirty="0" smtClean="0"/>
              <a:t>classifier</a:t>
            </a:r>
          </a:p>
          <a:p>
            <a:pPr marL="1276350" lvl="2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For sentiment analysis, word occurrence may matter most than word frequency. </a:t>
            </a:r>
          </a:p>
          <a:p>
            <a:pPr marL="1276350" lvl="2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This leads us to </a:t>
            </a:r>
            <a:r>
              <a:rPr lang="en-IN" sz="1600" dirty="0" err="1"/>
              <a:t>Binarized</a:t>
            </a:r>
            <a:r>
              <a:rPr lang="en-IN" sz="1600" dirty="0"/>
              <a:t> (Boolean feature) Multinomial Naive Bayes </a:t>
            </a:r>
            <a:r>
              <a:rPr lang="en-IN" sz="1600" dirty="0" smtClean="0"/>
              <a:t>classifier where we clip all the word counts in each document (tweet) at 1.</a:t>
            </a:r>
          </a:p>
          <a:p>
            <a:pPr marL="1276350" lvl="2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1276350" lvl="2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57" y="3943988"/>
            <a:ext cx="2457882" cy="409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372" y="4353634"/>
            <a:ext cx="2768549" cy="545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575" y="282167"/>
            <a:ext cx="1257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Solution Approaches (cont’d)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32" y="920750"/>
            <a:ext cx="8684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err="1" smtClean="0"/>
              <a:t>Binarized</a:t>
            </a:r>
            <a:r>
              <a:rPr lang="en-IN" sz="1600" b="1" dirty="0" smtClean="0"/>
              <a:t> (</a:t>
            </a:r>
            <a:r>
              <a:rPr lang="en-IN" sz="1600" b="1" dirty="0"/>
              <a:t>Boolean feature) Multinomial Naive Bayes </a:t>
            </a:r>
            <a:r>
              <a:rPr lang="en-IN" sz="1600" b="1" dirty="0" smtClean="0"/>
              <a:t>classifier              -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4" y="1439907"/>
            <a:ext cx="8277439" cy="3705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232" y="5058300"/>
            <a:ext cx="868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err="1" smtClean="0"/>
              <a:t>Binarized</a:t>
            </a:r>
            <a:r>
              <a:rPr lang="en-IN" sz="1600" b="1" dirty="0" smtClean="0"/>
              <a:t> (</a:t>
            </a:r>
            <a:r>
              <a:rPr lang="en-IN" sz="1600" b="1" dirty="0"/>
              <a:t>Boolean feature) Multinomial Naive Bayes </a:t>
            </a:r>
            <a:r>
              <a:rPr lang="en-IN" sz="1600" b="1" dirty="0" smtClean="0"/>
              <a:t>classifier – Analysing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8991" y="5500048"/>
            <a:ext cx="7555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First remove all duplicate words from document (tweet) d. Then compute Naïve Bayes using the same equation: </a:t>
            </a:r>
          </a:p>
          <a:p>
            <a:endParaRPr lang="en-IN" sz="1600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3" y="6048709"/>
            <a:ext cx="3699467" cy="453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3" y="6501906"/>
            <a:ext cx="1755800" cy="317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590" y="159335"/>
            <a:ext cx="1257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6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Solution Approaches (cont’d)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102" y="1029930"/>
            <a:ext cx="84740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smtClean="0"/>
              <a:t>Support Vector </a:t>
            </a:r>
            <a:r>
              <a:rPr lang="en-IN" sz="1600" b="1" dirty="0"/>
              <a:t>M</a:t>
            </a:r>
            <a:r>
              <a:rPr lang="en-IN" sz="1600" b="1" dirty="0" smtClean="0"/>
              <a:t>achines </a:t>
            </a:r>
            <a:r>
              <a:rPr lang="en-IN" sz="1600" dirty="0" smtClean="0"/>
              <a:t>: We </a:t>
            </a:r>
            <a:r>
              <a:rPr lang="en-IN" sz="1600" dirty="0"/>
              <a:t>use the </a:t>
            </a:r>
            <a:r>
              <a:rPr lang="en-IN" sz="1600" dirty="0" smtClean="0"/>
              <a:t>SVM with a linear </a:t>
            </a:r>
            <a:r>
              <a:rPr lang="en-IN" sz="1600" dirty="0"/>
              <a:t>kernel. </a:t>
            </a: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Our </a:t>
            </a:r>
            <a:r>
              <a:rPr lang="en-IN" sz="1600" dirty="0"/>
              <a:t>input </a:t>
            </a:r>
            <a:r>
              <a:rPr lang="en-IN" sz="1600" dirty="0" smtClean="0"/>
              <a:t>text is converted into numeric vector with each vector </a:t>
            </a:r>
            <a:r>
              <a:rPr lang="en-IN" sz="1600" dirty="0"/>
              <a:t>corresponds to the </a:t>
            </a:r>
            <a:r>
              <a:rPr lang="en-IN" sz="1600" dirty="0" smtClean="0"/>
              <a:t>presence of a </a:t>
            </a:r>
            <a:r>
              <a:rPr lang="en-IN" sz="1600" dirty="0"/>
              <a:t>feature. </a:t>
            </a: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For </a:t>
            </a:r>
            <a:r>
              <a:rPr lang="en-IN" sz="1600" dirty="0"/>
              <a:t>example, with a unigram feature </a:t>
            </a:r>
            <a:r>
              <a:rPr lang="en-IN" sz="1600" dirty="0" smtClean="0"/>
              <a:t>extractor, each </a:t>
            </a:r>
            <a:r>
              <a:rPr lang="en-IN" sz="1600" dirty="0"/>
              <a:t>feature is a single word found in a tweet. If the </a:t>
            </a:r>
            <a:r>
              <a:rPr lang="en-IN" sz="1600" dirty="0" smtClean="0"/>
              <a:t>feature is </a:t>
            </a:r>
            <a:r>
              <a:rPr lang="en-IN" sz="1600" dirty="0"/>
              <a:t>present, the value is 1, but if the feature is absent, </a:t>
            </a:r>
            <a:r>
              <a:rPr lang="en-IN" sz="1600" dirty="0" smtClean="0"/>
              <a:t>then the </a:t>
            </a:r>
            <a:r>
              <a:rPr lang="en-IN" sz="1600" dirty="0"/>
              <a:t>value is 0. </a:t>
            </a:r>
            <a:endParaRPr lang="en-IN" sz="1600" dirty="0" smtClean="0"/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</a:t>
            </a:r>
            <a:r>
              <a:rPr lang="en-IN" sz="1600" dirty="0"/>
              <a:t>use feature presence, as opposed to </a:t>
            </a:r>
            <a:r>
              <a:rPr lang="en-IN" sz="1600" dirty="0" smtClean="0"/>
              <a:t>a count</a:t>
            </a:r>
            <a:r>
              <a:rPr lang="en-IN" sz="1600" dirty="0"/>
              <a:t>, </a:t>
            </a:r>
            <a:r>
              <a:rPr lang="en-IN" sz="1600" dirty="0" smtClean="0"/>
              <a:t>which speeds </a:t>
            </a:r>
            <a:r>
              <a:rPr lang="en-IN" sz="1600" dirty="0"/>
              <a:t>up overall </a:t>
            </a:r>
            <a:r>
              <a:rPr lang="en-IN" sz="1600" dirty="0" smtClean="0"/>
              <a:t>processing.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282167"/>
            <a:ext cx="1257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C_Enterprise_No_footer[1]">
  <a:themeElements>
    <a:clrScheme name="BAC">
      <a:dk1>
        <a:srgbClr val="231F20"/>
      </a:dk1>
      <a:lt1>
        <a:srgbClr val="FFFFFF"/>
      </a:lt1>
      <a:dk2>
        <a:srgbClr val="E31837"/>
      </a:dk2>
      <a:lt2>
        <a:srgbClr val="EBE7DD"/>
      </a:lt2>
      <a:accent1>
        <a:srgbClr val="C41230"/>
      </a:accent1>
      <a:accent2>
        <a:srgbClr val="D1C9C0"/>
      </a:accent2>
      <a:accent3>
        <a:srgbClr val="0073CF"/>
      </a:accent3>
      <a:accent4>
        <a:srgbClr val="012169"/>
      </a:accent4>
      <a:accent5>
        <a:srgbClr val="A39382"/>
      </a:accent5>
      <a:accent6>
        <a:srgbClr val="780032"/>
      </a:accent6>
      <a:hlink>
        <a:srgbClr val="0052C2"/>
      </a:hlink>
      <a:folHlink>
        <a:srgbClr val="0121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C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25000"/>
              </a:schemeClr>
            </a:gs>
            <a:gs pos="50000">
              <a:schemeClr val="phClr">
                <a:tint val="100000"/>
                <a:shade val="75000"/>
                <a:satMod val="125000"/>
              </a:schemeClr>
            </a:gs>
            <a:gs pos="100000">
              <a:schemeClr val="phClr">
                <a:tint val="100000"/>
                <a:shade val="98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30000"/>
              </a:schemeClr>
            </a:gs>
            <a:gs pos="40000">
              <a:schemeClr val="phClr">
                <a:shade val="75000"/>
                <a:satMod val="140000"/>
              </a:schemeClr>
            </a:gs>
            <a:gs pos="100000">
              <a:schemeClr val="phClr">
                <a:shade val="100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38100" dir="2700000" algn="ct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2700">
            <a:bevelT w="0" h="0"/>
            <a:contourClr>
              <a:srgbClr val="FFFFFF"/>
            </a:contourClr>
          </a:sp3d>
        </a:effectStyle>
        <a:effectStyle>
          <a:effectLst>
            <a:outerShdw blurRad="50800" dist="12700" dir="2700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BAC_Enterprise_No_footer[1]</Template>
  <TotalTime>12455</TotalTime>
  <Words>1159</Words>
  <Application>Microsoft Macintosh PowerPoint</Application>
  <PresentationFormat>On-screen Show (4:3)</PresentationFormat>
  <Paragraphs>162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BAC_Enterprise_No_footer[1]</vt:lpstr>
      <vt:lpstr>Office Theme</vt:lpstr>
      <vt:lpstr>Sentiment Analyzer (Twitter) </vt:lpstr>
      <vt:lpstr>Background</vt:lpstr>
      <vt:lpstr>Problem Formulation</vt:lpstr>
      <vt:lpstr>Dataset</vt:lpstr>
      <vt:lpstr>Data insight</vt:lpstr>
      <vt:lpstr>Feature Engineering</vt:lpstr>
      <vt:lpstr>Solution Approaches</vt:lpstr>
      <vt:lpstr>Solution Approaches (cont’d) </vt:lpstr>
      <vt:lpstr>Solution Approaches (cont’d)</vt:lpstr>
      <vt:lpstr>High Level Components</vt:lpstr>
      <vt:lpstr>Experiments</vt:lpstr>
      <vt:lpstr>Future Work</vt:lpstr>
      <vt:lpstr>Future Work (cont’d)</vt:lpstr>
    </vt:vector>
  </TitlesOfParts>
  <Company>Bank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America</dc:title>
  <dc:creator>Brittney Macomber</dc:creator>
  <cp:lastModifiedBy>Manpreet Singh Ghotra</cp:lastModifiedBy>
  <cp:revision>668</cp:revision>
  <dcterms:created xsi:type="dcterms:W3CDTF">2013-08-01T17:30:46Z</dcterms:created>
  <dcterms:modified xsi:type="dcterms:W3CDTF">2014-11-21T07:15:01Z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102247795</vt:i4>
  </property>
  <property fmtid="{D5CDD505-2E9C-101B-9397-08002B2CF9AE}" pid="4" name="_EmailSubject">
    <vt:lpwstr>Operating review with Madhuri - P&amp;C</vt:lpwstr>
  </property>
  <property fmtid="{D5CDD505-2E9C-101B-9397-08002B2CF9AE}" pid="5" name="_AuthorEmail">
    <vt:lpwstr>pinak.chakraborty@bankofamerica.com</vt:lpwstr>
  </property>
  <property fmtid="{D5CDD505-2E9C-101B-9397-08002B2CF9AE}" pid="6" name="_AuthorEmailDisplayName">
    <vt:lpwstr>Chakraborty, Pinak</vt:lpwstr>
  </property>
  <property fmtid="{D5CDD505-2E9C-101B-9397-08002B2CF9AE}" pid="7" name="_PreviousAdHocReviewCycleID">
    <vt:i4>2010364532</vt:i4>
  </property>
</Properties>
</file>