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71" r:id="rId3"/>
    <p:sldId id="270" r:id="rId4"/>
    <p:sldId id="269" r:id="rId5"/>
    <p:sldId id="272" r:id="rId6"/>
    <p:sldId id="273" r:id="rId7"/>
    <p:sldId id="274" r:id="rId8"/>
    <p:sldId id="276" r:id="rId9"/>
    <p:sldId id="275"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ECEF50-9041-46EF-A9E7-1D8C36FF0D31}" v="3" dt="2022-12-09T22:23:58.5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1/1/2023</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288180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321671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443175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0740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396496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898058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148065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828477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477237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32775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1/1/2023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757066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1/1/2023</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0279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48D226DA-E368-46E4-BF0C-D467A1E86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774423" y="1710167"/>
            <a:ext cx="8637073" cy="2920713"/>
          </a:xfrm>
        </p:spPr>
        <p:txBody>
          <a:bodyPr>
            <a:normAutofit/>
          </a:bodyPr>
          <a:lstStyle/>
          <a:p>
            <a:r>
              <a:rPr lang="en-US" sz="4600" b="1" i="0">
                <a:effectLst/>
                <a:latin typeface="Lato" panose="020F0502020204030203" pitchFamily="34" charset="0"/>
              </a:rPr>
              <a:t> </a:t>
            </a:r>
            <a:r>
              <a:rPr lang="en-US" sz="4600" b="1">
                <a:latin typeface="Times New Roman" panose="02020603050405020304" pitchFamily="18" charset="0"/>
                <a:cs typeface="Times New Roman" panose="02020603050405020304" pitchFamily="18" charset="0"/>
              </a:rPr>
              <a:t>TEMPERATURE CONTROL</a:t>
            </a:r>
            <a:r>
              <a:rPr lang="en-US" sz="4600" b="1" i="0">
                <a:effectLst/>
                <a:latin typeface="Times New Roman" panose="02020603050405020304" pitchFamily="18" charset="0"/>
                <a:cs typeface="Times New Roman" panose="02020603050405020304" pitchFamily="18" charset="0"/>
              </a:rPr>
              <a:t> WITH STM32F407 USING STM32CubeIDE</a:t>
            </a:r>
            <a:br>
              <a:rPr lang="en-US" sz="4600" b="0" i="0">
                <a:effectLst/>
                <a:latin typeface="Lato" panose="020F0502020204030203" pitchFamily="34" charset="0"/>
              </a:rPr>
            </a:br>
            <a:endParaRPr lang="en-US" sz="4600">
              <a:latin typeface="Times New Roman"/>
              <a:cs typeface="Times New Roman"/>
            </a:endParaRPr>
          </a:p>
        </p:txBody>
      </p:sp>
      <p:sp>
        <p:nvSpPr>
          <p:cNvPr id="3" name="Subtitle 2"/>
          <p:cNvSpPr>
            <a:spLocks noGrp="1"/>
          </p:cNvSpPr>
          <p:nvPr>
            <p:ph type="subTitle" idx="1"/>
          </p:nvPr>
        </p:nvSpPr>
        <p:spPr>
          <a:xfrm>
            <a:off x="7368979" y="4788310"/>
            <a:ext cx="6573163" cy="870416"/>
          </a:xfrm>
        </p:spPr>
        <p:txBody>
          <a:bodyPr vert="horz" lIns="91440" tIns="91440" rIns="91440" bIns="91440" rtlCol="0">
            <a:noAutofit/>
          </a:bodyPr>
          <a:lstStyle/>
          <a:p>
            <a:pPr algn="l">
              <a:lnSpc>
                <a:spcPct val="110000"/>
              </a:lnSpc>
            </a:pPr>
            <a:r>
              <a:rPr lang="en-US" sz="1100" dirty="0">
                <a:latin typeface="Times New Roman" panose="02020603050405020304" pitchFamily="18" charset="0"/>
                <a:ea typeface="+mn-lt"/>
                <a:cs typeface="Times New Roman" panose="02020603050405020304" pitchFamily="18" charset="0"/>
              </a:rPr>
              <a:t>Submitted BY ABHIJITH PAVITHRAN</a:t>
            </a:r>
          </a:p>
          <a:p>
            <a:pPr algn="l">
              <a:lnSpc>
                <a:spcPct val="110000"/>
              </a:lnSpc>
            </a:pPr>
            <a:r>
              <a:rPr lang="en-US" sz="1100" dirty="0">
                <a:latin typeface="Times New Roman" panose="02020603050405020304" pitchFamily="18" charset="0"/>
                <a:ea typeface="+mn-lt"/>
                <a:cs typeface="Times New Roman" panose="02020603050405020304" pitchFamily="18" charset="0"/>
              </a:rPr>
              <a:t>MASTER OF ENGINEERING IN INFORMATION TECHNOLOGY </a:t>
            </a:r>
            <a:endParaRPr lang="en-US" sz="1100" dirty="0">
              <a:latin typeface="Times New Roman" panose="02020603050405020304" pitchFamily="18" charset="0"/>
              <a:cs typeface="Times New Roman" panose="02020603050405020304" pitchFamily="18" charset="0"/>
            </a:endParaRPr>
          </a:p>
          <a:p>
            <a:pPr algn="l">
              <a:lnSpc>
                <a:spcPct val="110000"/>
              </a:lnSpc>
            </a:pPr>
            <a:r>
              <a:rPr lang="en-US" sz="1100" dirty="0">
                <a:latin typeface="Times New Roman" panose="02020603050405020304" pitchFamily="18" charset="0"/>
                <a:ea typeface="+mn-lt"/>
                <a:cs typeface="Times New Roman" panose="02020603050405020304" pitchFamily="18" charset="0"/>
              </a:rPr>
              <a:t>SRH HOCHSCHULE HEIDELBERG </a:t>
            </a:r>
            <a:r>
              <a:rPr lang="en-US" sz="1100" dirty="0" err="1">
                <a:latin typeface="Times New Roman" panose="02020603050405020304" pitchFamily="18" charset="0"/>
                <a:ea typeface="+mn-lt"/>
                <a:cs typeface="Times New Roman" panose="02020603050405020304" pitchFamily="18" charset="0"/>
              </a:rPr>
              <a:t>HEIDELBERG</a:t>
            </a:r>
            <a:r>
              <a:rPr lang="en-US" sz="1100" dirty="0">
                <a:latin typeface="Times New Roman" panose="02020603050405020304" pitchFamily="18" charset="0"/>
                <a:ea typeface="+mn-lt"/>
                <a:cs typeface="Times New Roman" panose="02020603050405020304" pitchFamily="18" charset="0"/>
              </a:rPr>
              <a:t>, GERMANY</a:t>
            </a:r>
          </a:p>
          <a:p>
            <a:pPr algn="l">
              <a:lnSpc>
                <a:spcPct val="110000"/>
              </a:lnSpc>
            </a:pPr>
            <a:r>
              <a:rPr lang="en-US" sz="1100" dirty="0">
                <a:latin typeface="Times New Roman" panose="02020603050405020304" pitchFamily="18" charset="0"/>
                <a:ea typeface="+mn-lt"/>
                <a:cs typeface="Times New Roman" panose="02020603050405020304" pitchFamily="18" charset="0"/>
              </a:rPr>
              <a:t>11018118@STUD.HOCHSCHULE-HEIDELBERG.DE </a:t>
            </a:r>
          </a:p>
          <a:p>
            <a:pPr algn="l">
              <a:lnSpc>
                <a:spcPct val="110000"/>
              </a:lnSpc>
            </a:pPr>
            <a:r>
              <a:rPr lang="en-US" sz="1100" dirty="0">
                <a:latin typeface="Times New Roman" panose="02020603050405020304" pitchFamily="18" charset="0"/>
                <a:cs typeface="Times New Roman" panose="02020603050405020304" pitchFamily="18" charset="0"/>
              </a:rPr>
              <a:t>MATRICULATION NO : 11018118</a:t>
            </a:r>
          </a:p>
        </p:txBody>
      </p:sp>
    </p:spTree>
    <p:extLst>
      <p:ext uri="{BB962C8B-B14F-4D97-AF65-F5344CB8AC3E}">
        <p14:creationId xmlns:p14="http://schemas.microsoft.com/office/powerpoint/2010/main" val="128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0430B-12A8-2B5E-047B-7EC6CB263F28}"/>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800"/>
              <a:t>THANK YOU!</a:t>
            </a:r>
          </a:p>
        </p:txBody>
      </p:sp>
      <p:pic>
        <p:nvPicPr>
          <p:cNvPr id="46" name="Graphic 6" descr="Handshake">
            <a:extLst>
              <a:ext uri="{FF2B5EF4-FFF2-40B4-BE49-F238E27FC236}">
                <a16:creationId xmlns:a16="http://schemas.microsoft.com/office/drawing/2014/main" id="{2072552B-D6B8-B2CD-7B20-30AA3C7E7A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4251" y="805583"/>
            <a:ext cx="4660762" cy="4660762"/>
          </a:xfrm>
          <a:prstGeom prst="rect">
            <a:avLst/>
          </a:prstGeom>
        </p:spPr>
      </p:pic>
    </p:spTree>
    <p:extLst>
      <p:ext uri="{BB962C8B-B14F-4D97-AF65-F5344CB8AC3E}">
        <p14:creationId xmlns:p14="http://schemas.microsoft.com/office/powerpoint/2010/main" val="1616798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30B4F-F86F-0252-2A99-56FC5A1E040D}"/>
              </a:ext>
            </a:extLst>
          </p:cNvPr>
          <p:cNvSpPr>
            <a:spLocks noGrp="1"/>
          </p:cNvSpPr>
          <p:nvPr>
            <p:ph type="title"/>
          </p:nvPr>
        </p:nvSpPr>
        <p:spPr>
          <a:xfrm>
            <a:off x="1451579" y="1040302"/>
            <a:ext cx="9603275" cy="1020229"/>
          </a:xfrm>
        </p:spPr>
        <p:txBody>
          <a:bodyPr>
            <a:normAutofit/>
          </a:bodyPr>
          <a:lstStyle/>
          <a:p>
            <a:r>
              <a:rPr lang="de-DE" dirty="0"/>
              <a:t>CONTENTS</a:t>
            </a:r>
            <a:endParaRPr lang="en-IO" dirty="0"/>
          </a:p>
        </p:txBody>
      </p:sp>
      <p:sp>
        <p:nvSpPr>
          <p:cNvPr id="5" name="Content Placeholder 4">
            <a:extLst>
              <a:ext uri="{FF2B5EF4-FFF2-40B4-BE49-F238E27FC236}">
                <a16:creationId xmlns:a16="http://schemas.microsoft.com/office/drawing/2014/main" id="{5E518A76-1DB6-9328-E48A-F86E15A80346}"/>
              </a:ext>
            </a:extLst>
          </p:cNvPr>
          <p:cNvSpPr>
            <a:spLocks noGrp="1"/>
          </p:cNvSpPr>
          <p:nvPr>
            <p:ph idx="1"/>
          </p:nvPr>
        </p:nvSpPr>
        <p:spPr/>
        <p:txBody>
          <a:bodyPr/>
          <a:lstStyle/>
          <a:p>
            <a:r>
              <a:rPr lang="de-DE" dirty="0"/>
              <a:t>ABSTRACT</a:t>
            </a:r>
          </a:p>
          <a:p>
            <a:r>
              <a:rPr lang="de-DE" dirty="0"/>
              <a:t>INTRODUCTION</a:t>
            </a:r>
          </a:p>
          <a:p>
            <a:r>
              <a:rPr lang="de-DE" dirty="0"/>
              <a:t>MATERIALS USED</a:t>
            </a:r>
          </a:p>
          <a:p>
            <a:r>
              <a:rPr lang="de-DE" dirty="0"/>
              <a:t>IMPLIMENTATION</a:t>
            </a:r>
          </a:p>
          <a:p>
            <a:r>
              <a:rPr lang="de-DE" dirty="0"/>
              <a:t>CONCLUSION</a:t>
            </a:r>
          </a:p>
          <a:p>
            <a:endParaRPr lang="en-IO" dirty="0"/>
          </a:p>
        </p:txBody>
      </p:sp>
    </p:spTree>
    <p:extLst>
      <p:ext uri="{BB962C8B-B14F-4D97-AF65-F5344CB8AC3E}">
        <p14:creationId xmlns:p14="http://schemas.microsoft.com/office/powerpoint/2010/main" val="393750778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23DB8-8BDE-AE11-47FC-57B84BD9BDD1}"/>
              </a:ext>
            </a:extLst>
          </p:cNvPr>
          <p:cNvSpPr>
            <a:spLocks noGrp="1"/>
          </p:cNvSpPr>
          <p:nvPr>
            <p:ph type="title"/>
          </p:nvPr>
        </p:nvSpPr>
        <p:spPr>
          <a:xfrm>
            <a:off x="1451577" y="1227426"/>
            <a:ext cx="9603275" cy="798138"/>
          </a:xfrm>
        </p:spPr>
        <p:txBody>
          <a:bodyPr>
            <a:normAutofit/>
          </a:bodyPr>
          <a:lstStyle/>
          <a:p>
            <a:r>
              <a:rPr lang="de-DE" dirty="0">
                <a:latin typeface="Times New Roman" panose="02020603050405020304" pitchFamily="18" charset="0"/>
                <a:cs typeface="Times New Roman" panose="02020603050405020304" pitchFamily="18" charset="0"/>
              </a:rPr>
              <a:t>ABSTRACT</a:t>
            </a:r>
            <a:endParaRPr lang="en-IO"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C23A71-184E-86F4-7328-40E080FE770F}"/>
              </a:ext>
            </a:extLst>
          </p:cNvPr>
          <p:cNvSpPr>
            <a:spLocks noGrp="1"/>
          </p:cNvSpPr>
          <p:nvPr>
            <p:ph idx="1"/>
          </p:nvPr>
        </p:nvSpPr>
        <p:spPr>
          <a:xfrm>
            <a:off x="1451578" y="2025564"/>
            <a:ext cx="9603275" cy="3450613"/>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In this project implemented a temperature controlled fan using DHT11 sensor and STM32F407. We will use the DHT11 sensor to get the temperature value and we will print this temperature value on the OLED. Then we will check if the temperature value is greater than 22 or not, if the temperature will be greater than 22 an LED introduced which blink and the STM32 will be activated and the fan will start to rotate. If the temperature is less than 10 degree an  LED will blink which indicate that the temperature is optimum and the fan will be in OFF position.</a:t>
            </a:r>
          </a:p>
        </p:txBody>
      </p:sp>
    </p:spTree>
    <p:extLst>
      <p:ext uri="{BB962C8B-B14F-4D97-AF65-F5344CB8AC3E}">
        <p14:creationId xmlns:p14="http://schemas.microsoft.com/office/powerpoint/2010/main" val="8780391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F75C2-A217-0509-A56A-38B276817584}"/>
              </a:ext>
            </a:extLst>
          </p:cNvPr>
          <p:cNvSpPr>
            <a:spLocks noGrp="1"/>
          </p:cNvSpPr>
          <p:nvPr>
            <p:ph type="title"/>
          </p:nvPr>
        </p:nvSpPr>
        <p:spPr>
          <a:xfrm>
            <a:off x="1548259" y="1158813"/>
            <a:ext cx="9603275" cy="860344"/>
          </a:xfrm>
        </p:spPr>
        <p:txBody>
          <a:bodyPr>
            <a:noAutofit/>
          </a:bodyPr>
          <a:lstStyle/>
          <a:p>
            <a:br>
              <a:rPr lang="en-US" b="1" i="0" dirty="0">
                <a:solidFill>
                  <a:srgbClr val="666666"/>
                </a:solidFill>
                <a:effectLst/>
                <a:latin typeface="typonine sans regular"/>
              </a:rPr>
            </a:br>
            <a:r>
              <a:rPr lang="en-US" dirty="0">
                <a:latin typeface="Times New Roman" panose="02020603050405020304" pitchFamily="18" charset="0"/>
                <a:cs typeface="Times New Roman" panose="02020603050405020304" pitchFamily="18" charset="0"/>
              </a:rPr>
              <a:t>Introduction</a:t>
            </a:r>
            <a:endParaRPr lang="en-IO" dirty="0"/>
          </a:p>
        </p:txBody>
      </p:sp>
      <p:sp>
        <p:nvSpPr>
          <p:cNvPr id="3" name="Content Placeholder 2">
            <a:extLst>
              <a:ext uri="{FF2B5EF4-FFF2-40B4-BE49-F238E27FC236}">
                <a16:creationId xmlns:a16="http://schemas.microsoft.com/office/drawing/2014/main" id="{12AB8689-ECF0-B17F-3108-2F78CDCA4340}"/>
              </a:ext>
            </a:extLst>
          </p:cNvPr>
          <p:cNvSpPr>
            <a:spLocks noGrp="1"/>
          </p:cNvSpPr>
          <p:nvPr>
            <p:ph idx="1"/>
          </p:nvPr>
        </p:nvSpPr>
        <p:spPr>
          <a:xfrm>
            <a:off x="1451580" y="2355536"/>
            <a:ext cx="9436404" cy="3215530"/>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Temperature controlling is required in many places such as Food Industries, Hospitals etc. In this project can be very useful in understanding the basics, how you can control the temperature at your home.</a:t>
            </a:r>
            <a:r>
              <a:rPr lang="en-US" b="0" i="0" dirty="0">
                <a:solidFill>
                  <a:srgbClr val="000000"/>
                </a:solidFill>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project which can be used anywhere. DHT11 is a Temperature and humidity sensor which as the name implies is used to measure the atmospheric temperature. Here the Temperature controlled fan will act to the temperature changes. The 2 LEDs introduced in this project which indicates the temperature condition.</a:t>
            </a:r>
            <a:endParaRPr lang="de-D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920762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E6A0-55F0-00EF-C179-7014822B5147}"/>
              </a:ext>
            </a:extLst>
          </p:cNvPr>
          <p:cNvSpPr>
            <a:spLocks noGrp="1"/>
          </p:cNvSpPr>
          <p:nvPr>
            <p:ph type="title"/>
          </p:nvPr>
        </p:nvSpPr>
        <p:spPr>
          <a:xfrm>
            <a:off x="1435710" y="1569663"/>
            <a:ext cx="9603275" cy="1020229"/>
          </a:xfrm>
        </p:spPr>
        <p:txBody>
          <a:bodyPr>
            <a:normAutofit/>
          </a:bodyPr>
          <a:lstStyle/>
          <a:p>
            <a:r>
              <a:rPr lang="de-DE" dirty="0">
                <a:latin typeface="Times New Roman" panose="02020603050405020304" pitchFamily="18" charset="0"/>
                <a:cs typeface="Times New Roman" panose="02020603050405020304" pitchFamily="18" charset="0"/>
              </a:rPr>
              <a:t>Materials used</a:t>
            </a:r>
            <a:endParaRPr lang="en-IO"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0C9332-5ED7-2AFE-88C8-DEAA49DA1563}"/>
              </a:ext>
            </a:extLst>
          </p:cNvPr>
          <p:cNvSpPr>
            <a:spLocks noGrp="1"/>
          </p:cNvSpPr>
          <p:nvPr>
            <p:ph idx="1"/>
          </p:nvPr>
        </p:nvSpPr>
        <p:spPr>
          <a:xfrm>
            <a:off x="1451580" y="2355536"/>
            <a:ext cx="9436404" cy="3215530"/>
          </a:xfrm>
        </p:spPr>
        <p:txBody>
          <a:bodyPr>
            <a:normAutofit lnSpcReduction="10000"/>
          </a:bodyPr>
          <a:lstStyle/>
          <a:p>
            <a:r>
              <a:rPr lang="de-DE" dirty="0">
                <a:latin typeface="Times New Roman" panose="02020603050405020304" pitchFamily="18" charset="0"/>
                <a:cs typeface="Times New Roman" panose="02020603050405020304" pitchFamily="18" charset="0"/>
              </a:rPr>
              <a:t>STM32F407 Discovery board</a:t>
            </a:r>
          </a:p>
          <a:p>
            <a:r>
              <a:rPr lang="de-DE" dirty="0">
                <a:latin typeface="Times New Roman" panose="02020603050405020304" pitchFamily="18" charset="0"/>
                <a:cs typeface="Times New Roman" panose="02020603050405020304" pitchFamily="18" charset="0"/>
              </a:rPr>
              <a:t>DHT – 11 Temperature sensor</a:t>
            </a:r>
          </a:p>
          <a:p>
            <a:r>
              <a:rPr lang="de-DE" dirty="0">
                <a:latin typeface="Times New Roman" panose="02020603050405020304" pitchFamily="18" charset="0"/>
                <a:cs typeface="Times New Roman" panose="02020603050405020304" pitchFamily="18" charset="0"/>
              </a:rPr>
              <a:t>OLED (128 *64)</a:t>
            </a:r>
          </a:p>
          <a:p>
            <a:r>
              <a:rPr lang="de-DE" dirty="0">
                <a:latin typeface="Times New Roman" panose="02020603050405020304" pitchFamily="18" charset="0"/>
                <a:cs typeface="Times New Roman" panose="02020603050405020304" pitchFamily="18" charset="0"/>
              </a:rPr>
              <a:t>LEDs</a:t>
            </a:r>
          </a:p>
          <a:p>
            <a:r>
              <a:rPr lang="de-DE" dirty="0">
                <a:latin typeface="Times New Roman" panose="02020603050405020304" pitchFamily="18" charset="0"/>
                <a:cs typeface="Times New Roman" panose="02020603050405020304" pitchFamily="18" charset="0"/>
              </a:rPr>
              <a:t>DC fan 5v</a:t>
            </a:r>
          </a:p>
          <a:p>
            <a:r>
              <a:rPr lang="en-US" dirty="0">
                <a:latin typeface="Times New Roman" panose="02020603050405020304" pitchFamily="18" charset="0"/>
                <a:cs typeface="Times New Roman" panose="02020603050405020304" pitchFamily="18" charset="0"/>
              </a:rPr>
              <a:t>Breadboard</a:t>
            </a:r>
          </a:p>
          <a:p>
            <a:r>
              <a:rPr lang="en-US" dirty="0">
                <a:latin typeface="Times New Roman" panose="02020603050405020304" pitchFamily="18" charset="0"/>
                <a:cs typeface="Times New Roman" panose="02020603050405020304" pitchFamily="18" charset="0"/>
              </a:rPr>
              <a:t>Jumper wires</a:t>
            </a:r>
          </a:p>
          <a:p>
            <a:endParaRPr lang="en-IO" dirty="0"/>
          </a:p>
        </p:txBody>
      </p:sp>
    </p:spTree>
    <p:extLst>
      <p:ext uri="{BB962C8B-B14F-4D97-AF65-F5344CB8AC3E}">
        <p14:creationId xmlns:p14="http://schemas.microsoft.com/office/powerpoint/2010/main" val="43037658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A70A2-58FC-8EAC-CC0D-2CE00EDE4597}"/>
              </a:ext>
            </a:extLst>
          </p:cNvPr>
          <p:cNvSpPr>
            <a:spLocks noGrp="1"/>
          </p:cNvSpPr>
          <p:nvPr>
            <p:ph type="title"/>
          </p:nvPr>
        </p:nvSpPr>
        <p:spPr/>
        <p:txBody>
          <a:bodyPr>
            <a:normAutofit/>
          </a:bodyPr>
          <a:lstStyle/>
          <a:p>
            <a:r>
              <a:rPr lang="de-DE" dirty="0"/>
              <a:t>ImPLIMENTATION</a:t>
            </a:r>
            <a:endParaRPr lang="en-IO" dirty="0"/>
          </a:p>
        </p:txBody>
      </p:sp>
      <p:sp>
        <p:nvSpPr>
          <p:cNvPr id="3" name="Content Placeholder 2">
            <a:extLst>
              <a:ext uri="{FF2B5EF4-FFF2-40B4-BE49-F238E27FC236}">
                <a16:creationId xmlns:a16="http://schemas.microsoft.com/office/drawing/2014/main" id="{91FD0671-F7B4-9DCC-3253-A0B81819B108}"/>
              </a:ext>
            </a:extLst>
          </p:cNvPr>
          <p:cNvSpPr>
            <a:spLocks noGrp="1"/>
          </p:cNvSpPr>
          <p:nvPr>
            <p:ph idx="1"/>
          </p:nvPr>
        </p:nvSpPr>
        <p:spPr>
          <a:xfrm>
            <a:off x="403123" y="2015614"/>
            <a:ext cx="11326761" cy="3559276"/>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In the first step, the sensor senses the temperature by temperature sensor DHT11. Then the sensor's output is taken and conversion of temperature value into a suitable number in Celsius scale is done. For this we need to define the port and the pin where the data of temperature sensor is connected. Then write the function to send start signal. At first the MCU will pull the pin low and  keep it low for 20 milli seconds. Then MCU will pull the pin high and keep it high for 30 micro seconds. After receiving the start signal DHT11 sends response to the MCU , then it will pull the line low for 40 micro seconds, then DHT11 pulls up the voltage for 80 micro seconds then transmit the response. Now DHT11 will send 40 bits of data.  Each bit’s transmission begins with low-voltage-level that last 40 micro seconds(</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wait for the pin to go high), the following high-voltage-level signal’s length decides whether the bit is “1” or “0”. Then start the timer and initialize the OLED.</a:t>
            </a:r>
          </a:p>
        </p:txBody>
      </p:sp>
    </p:spTree>
    <p:extLst>
      <p:ext uri="{BB962C8B-B14F-4D97-AF65-F5344CB8AC3E}">
        <p14:creationId xmlns:p14="http://schemas.microsoft.com/office/powerpoint/2010/main" val="80773198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6FA2AC-084F-4868-4E3C-23FFA091A69B}"/>
              </a:ext>
            </a:extLst>
          </p:cNvPr>
          <p:cNvSpPr txBox="1"/>
          <p:nvPr/>
        </p:nvSpPr>
        <p:spPr>
          <a:xfrm>
            <a:off x="609600" y="304798"/>
            <a:ext cx="10314039" cy="1089529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40 bits sent by DHT11 are as follows </a:t>
            </a:r>
          </a:p>
          <a:p>
            <a:pPr algn="l"/>
            <a:r>
              <a:rPr lang="en-US" dirty="0">
                <a:latin typeface="Times New Roman" panose="02020603050405020304" pitchFamily="18" charset="0"/>
                <a:cs typeface="Times New Roman" panose="02020603050405020304" pitchFamily="18" charset="0"/>
              </a:rPr>
              <a:t>DATA = 8 bit integral RH data + 8 bit decimal RH data + 8 bit integral T data+8 bit decimal T data + 8 bit checksum.</a:t>
            </a:r>
          </a:p>
          <a:p>
            <a:pPr algn="l"/>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If the data transmission is right, check-sum should be the last 8 bit of “8 bit integral RH data+8 bit decimal RH data+8 bit integral T data+8 bit decimal T data”</a:t>
            </a:r>
          </a:p>
          <a:p>
            <a:pPr algn="l"/>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If the data transmission is not right then the OLED display “ Data Error”.</a:t>
            </a:r>
          </a:p>
          <a:p>
            <a:pPr algn="l"/>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STM32F407 I2C pins PB6 and PB7 are connected with the SCL and SDA pins of OLED.</a:t>
            </a:r>
            <a:endParaRPr lang="en-IO"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Then print the temperature on the OLED display.</a:t>
            </a:r>
          </a:p>
          <a:p>
            <a:pPr algn="l"/>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After that initialize a condition such as if temperature equal or greater than 22 degree </a:t>
            </a:r>
            <a:r>
              <a:rPr lang="en-US" dirty="0" err="1">
                <a:latin typeface="Times New Roman" panose="02020603050405020304" pitchFamily="18" charset="0"/>
                <a:cs typeface="Times New Roman" panose="02020603050405020304" pitchFamily="18" charset="0"/>
              </a:rPr>
              <a:t>celsicus</a:t>
            </a:r>
            <a:r>
              <a:rPr lang="en-US" dirty="0">
                <a:latin typeface="Times New Roman" panose="02020603050405020304" pitchFamily="18" charset="0"/>
                <a:cs typeface="Times New Roman" panose="02020603050405020304" pitchFamily="18" charset="0"/>
              </a:rPr>
              <a:t> an LED which </a:t>
            </a:r>
            <a:r>
              <a:rPr lang="en-US" dirty="0" err="1">
                <a:latin typeface="Times New Roman" panose="02020603050405020304" pitchFamily="18" charset="0"/>
                <a:cs typeface="Times New Roman" panose="02020603050405020304" pitchFamily="18" charset="0"/>
              </a:rPr>
              <a:t>ic</a:t>
            </a:r>
            <a:r>
              <a:rPr lang="en-US" dirty="0">
                <a:latin typeface="Times New Roman" panose="02020603050405020304" pitchFamily="18" charset="0"/>
                <a:cs typeface="Times New Roman" panose="02020603050405020304" pitchFamily="18" charset="0"/>
              </a:rPr>
              <a:t> connect to the GPIO port A pin 1 of MCU will blink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indicating the increased level of temperature. </a:t>
            </a:r>
          </a:p>
          <a:p>
            <a:pPr algn="l"/>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A dc fan of 5v is also connected with the GPIO pin in order to optimize the temperature.</a:t>
            </a:r>
          </a:p>
          <a:p>
            <a:pPr algn="l"/>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Correspondingly  if the temperature is  below 22 degree Celsius an LED will blink which represent the optimum level of temperature.</a:t>
            </a:r>
          </a:p>
          <a:p>
            <a:endParaRPr lang="en-US" b="0" i="0" dirty="0">
              <a:solidFill>
                <a:srgbClr val="3B3D40"/>
              </a:solidFill>
              <a:effectLst/>
              <a:latin typeface="Times New Roman" panose="02020603050405020304" pitchFamily="18" charset="0"/>
              <a:cs typeface="Times New Roman" panose="02020603050405020304" pitchFamily="18" charset="0"/>
            </a:endParaRPr>
          </a:p>
          <a:p>
            <a:endParaRPr lang="en-US" dirty="0">
              <a:solidFill>
                <a:srgbClr val="3B3D40"/>
              </a:solidFill>
              <a:latin typeface="Arial" panose="020B0604020202020204" pitchFamily="34" charset="0"/>
            </a:endParaRPr>
          </a:p>
          <a:p>
            <a:endParaRPr lang="en-US" b="0" i="0" dirty="0">
              <a:solidFill>
                <a:srgbClr val="3B3D40"/>
              </a:solidFill>
              <a:effectLst/>
              <a:latin typeface="Arial" panose="020B0604020202020204" pitchFamily="34" charset="0"/>
            </a:endParaRPr>
          </a:p>
          <a:p>
            <a:endParaRPr lang="en-US" dirty="0">
              <a:solidFill>
                <a:srgbClr val="3B3D40"/>
              </a:solidFill>
              <a:latin typeface="Arial" panose="020B0604020202020204" pitchFamily="34" charset="0"/>
            </a:endParaRPr>
          </a:p>
          <a:p>
            <a:endParaRPr lang="en-US" b="0" i="0" dirty="0">
              <a:solidFill>
                <a:srgbClr val="3B3D40"/>
              </a:solidFill>
              <a:effectLst/>
              <a:latin typeface="Arial" panose="020B0604020202020204" pitchFamily="34" charset="0"/>
            </a:endParaRPr>
          </a:p>
          <a:p>
            <a:endParaRPr lang="en-US" dirty="0">
              <a:solidFill>
                <a:srgbClr val="3B3D40"/>
              </a:solidFill>
              <a:latin typeface="Arial" panose="020B0604020202020204" pitchFamily="34" charset="0"/>
            </a:endParaRPr>
          </a:p>
          <a:p>
            <a:endParaRPr lang="en-US" b="0" i="0" dirty="0">
              <a:solidFill>
                <a:srgbClr val="3B3D40"/>
              </a:solidFill>
              <a:effectLst/>
              <a:latin typeface="Arial" panose="020B0604020202020204" pitchFamily="34" charset="0"/>
            </a:endParaRPr>
          </a:p>
          <a:p>
            <a:endParaRPr lang="en-US" dirty="0">
              <a:solidFill>
                <a:srgbClr val="3B3D40"/>
              </a:solidFill>
              <a:latin typeface="Arial" panose="020B0604020202020204" pitchFamily="34" charset="0"/>
            </a:endParaRPr>
          </a:p>
          <a:p>
            <a:endParaRPr lang="en-US" b="0" i="0" dirty="0">
              <a:solidFill>
                <a:srgbClr val="3B3D40"/>
              </a:solidFill>
              <a:effectLst/>
              <a:latin typeface="Arial" panose="020B0604020202020204" pitchFamily="34" charset="0"/>
            </a:endParaRPr>
          </a:p>
          <a:p>
            <a:endParaRPr lang="en-US" dirty="0">
              <a:solidFill>
                <a:srgbClr val="3B3D40"/>
              </a:solidFill>
              <a:latin typeface="Arial" panose="020B0604020202020204" pitchFamily="34" charset="0"/>
            </a:endParaRPr>
          </a:p>
          <a:p>
            <a:endParaRPr lang="en-US" b="0" i="0" dirty="0">
              <a:solidFill>
                <a:srgbClr val="3B3D40"/>
              </a:solidFill>
              <a:effectLst/>
              <a:latin typeface="Arial" panose="020B0604020202020204" pitchFamily="34" charset="0"/>
            </a:endParaRPr>
          </a:p>
          <a:p>
            <a:endParaRPr lang="en-US" dirty="0">
              <a:solidFill>
                <a:srgbClr val="3B3D40"/>
              </a:solidFill>
              <a:latin typeface="Arial" panose="020B0604020202020204" pitchFamily="34" charset="0"/>
            </a:endParaRPr>
          </a:p>
          <a:p>
            <a:endParaRPr lang="en-US" b="0" i="0" dirty="0">
              <a:solidFill>
                <a:srgbClr val="3B3D40"/>
              </a:solidFill>
              <a:effectLst/>
              <a:latin typeface="Arial" panose="020B0604020202020204" pitchFamily="34" charset="0"/>
            </a:endParaRPr>
          </a:p>
          <a:p>
            <a:endParaRPr lang="en-US" dirty="0">
              <a:solidFill>
                <a:srgbClr val="3B3D40"/>
              </a:solidFill>
              <a:latin typeface="Arial" panose="020B0604020202020204" pitchFamily="34" charset="0"/>
            </a:endParaRPr>
          </a:p>
          <a:p>
            <a:endParaRPr lang="en-US" b="0" i="0" dirty="0">
              <a:solidFill>
                <a:srgbClr val="3B3D40"/>
              </a:solidFill>
              <a:effectLst/>
              <a:latin typeface="Arial" panose="020B0604020202020204" pitchFamily="34" charset="0"/>
            </a:endParaRPr>
          </a:p>
          <a:p>
            <a:endParaRPr lang="en-US" dirty="0">
              <a:solidFill>
                <a:srgbClr val="3B3D40"/>
              </a:solidFill>
              <a:latin typeface="Arial" panose="020B0604020202020204" pitchFamily="34" charset="0"/>
            </a:endParaRPr>
          </a:p>
          <a:p>
            <a:r>
              <a:rPr lang="en-US" b="0" i="0" dirty="0">
                <a:solidFill>
                  <a:srgbClr val="3B3D40"/>
                </a:solidFill>
                <a:effectLst/>
                <a:latin typeface="Arial" panose="020B0604020202020204" pitchFamily="34" charset="0"/>
              </a:rPr>
              <a:t>:</a:t>
            </a:r>
            <a:endParaRPr lang="en-IO" dirty="0"/>
          </a:p>
        </p:txBody>
      </p:sp>
    </p:spTree>
    <p:extLst>
      <p:ext uri="{BB962C8B-B14F-4D97-AF65-F5344CB8AC3E}">
        <p14:creationId xmlns:p14="http://schemas.microsoft.com/office/powerpoint/2010/main" val="164049295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859873E-0587-5B0E-AD2B-F1C84F4BAEB4}"/>
              </a:ext>
            </a:extLst>
          </p:cNvPr>
          <p:cNvPicPr>
            <a:picLocks noChangeAspect="1"/>
          </p:cNvPicPr>
          <p:nvPr/>
        </p:nvPicPr>
        <p:blipFill>
          <a:blip r:embed="rId3"/>
          <a:stretch>
            <a:fillRect/>
          </a:stretch>
        </p:blipFill>
        <p:spPr>
          <a:xfrm>
            <a:off x="1802402" y="1610412"/>
            <a:ext cx="8587195" cy="4484314"/>
          </a:xfrm>
          <a:prstGeom prst="rect">
            <a:avLst/>
          </a:prstGeom>
        </p:spPr>
      </p:pic>
      <p:sp>
        <p:nvSpPr>
          <p:cNvPr id="7" name="TextBox 6">
            <a:extLst>
              <a:ext uri="{FF2B5EF4-FFF2-40B4-BE49-F238E27FC236}">
                <a16:creationId xmlns:a16="http://schemas.microsoft.com/office/drawing/2014/main" id="{289D7181-0BBF-155D-D079-5F034304F8EE}"/>
              </a:ext>
            </a:extLst>
          </p:cNvPr>
          <p:cNvSpPr txBox="1"/>
          <p:nvPr/>
        </p:nvSpPr>
        <p:spPr>
          <a:xfrm>
            <a:off x="3050458" y="3251708"/>
            <a:ext cx="6100916" cy="369332"/>
          </a:xfrm>
          <a:prstGeom prst="rect">
            <a:avLst/>
          </a:prstGeom>
          <a:noFill/>
        </p:spPr>
        <p:txBody>
          <a:bodyPr wrap="square">
            <a:spAutoFit/>
          </a:bodyPr>
          <a:lstStyle/>
          <a:p>
            <a:r>
              <a:rPr lang="de-DE" dirty="0"/>
              <a:t>ImPLIMENTATION</a:t>
            </a:r>
            <a:endParaRPr lang="en-IO" dirty="0"/>
          </a:p>
        </p:txBody>
      </p:sp>
      <p:sp>
        <p:nvSpPr>
          <p:cNvPr id="8" name="Title 1">
            <a:extLst>
              <a:ext uri="{FF2B5EF4-FFF2-40B4-BE49-F238E27FC236}">
                <a16:creationId xmlns:a16="http://schemas.microsoft.com/office/drawing/2014/main" id="{F39EC51D-894E-08F3-744D-2D22D6722591}"/>
              </a:ext>
            </a:extLst>
          </p:cNvPr>
          <p:cNvSpPr>
            <a:spLocks noGrp="1"/>
          </p:cNvSpPr>
          <p:nvPr>
            <p:ph type="title"/>
          </p:nvPr>
        </p:nvSpPr>
        <p:spPr>
          <a:xfrm>
            <a:off x="1451579" y="804519"/>
            <a:ext cx="9291215" cy="1049235"/>
          </a:xfrm>
        </p:spPr>
        <p:txBody>
          <a:bodyPr>
            <a:normAutofit/>
          </a:bodyPr>
          <a:lstStyle/>
          <a:p>
            <a:r>
              <a:rPr lang="de-DE" dirty="0"/>
              <a:t>Overall communication of DHT - 11</a:t>
            </a:r>
            <a:endParaRPr lang="en-IO" dirty="0"/>
          </a:p>
        </p:txBody>
      </p:sp>
    </p:spTree>
    <p:extLst>
      <p:ext uri="{BB962C8B-B14F-4D97-AF65-F5344CB8AC3E}">
        <p14:creationId xmlns:p14="http://schemas.microsoft.com/office/powerpoint/2010/main" val="1179056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01721-36B4-1DD7-6BC8-F60227D9E1D3}"/>
              </a:ext>
            </a:extLst>
          </p:cNvPr>
          <p:cNvSpPr>
            <a:spLocks noGrp="1"/>
          </p:cNvSpPr>
          <p:nvPr>
            <p:ph type="title"/>
          </p:nvPr>
        </p:nvSpPr>
        <p:spPr/>
        <p:txBody>
          <a:bodyPr/>
          <a:lstStyle/>
          <a:p>
            <a:r>
              <a:rPr lang="de-DE" dirty="0"/>
              <a:t>conclusion</a:t>
            </a:r>
            <a:endParaRPr lang="en-IO" dirty="0"/>
          </a:p>
        </p:txBody>
      </p:sp>
      <p:sp>
        <p:nvSpPr>
          <p:cNvPr id="3" name="Content Placeholder 2">
            <a:extLst>
              <a:ext uri="{FF2B5EF4-FFF2-40B4-BE49-F238E27FC236}">
                <a16:creationId xmlns:a16="http://schemas.microsoft.com/office/drawing/2014/main" id="{49836D49-E0AF-09F9-9298-CA877CBFD4B5}"/>
              </a:ext>
            </a:extLst>
          </p:cNvPr>
          <p:cNvSpPr>
            <a:spLocks noGrp="1"/>
          </p:cNvSpPr>
          <p:nvPr>
            <p:ph idx="1"/>
          </p:nvPr>
        </p:nvSpPr>
        <p:spPr/>
        <p:txBody>
          <a:bodyPr/>
          <a:lstStyle/>
          <a:p>
            <a:r>
              <a:rPr lang="en-US" dirty="0"/>
              <a:t>In this project, successfully implemented a temperature-controlled fan circuit. Using an STM32F407, DHT11, and few other components.</a:t>
            </a:r>
          </a:p>
          <a:p>
            <a:r>
              <a:rPr lang="en-US" dirty="0"/>
              <a:t>During winter season many food industries faces problems related to the temperature variation which can be reduced by implementing this project.</a:t>
            </a:r>
          </a:p>
          <a:p>
            <a:pPr marL="0" indent="0">
              <a:buNone/>
            </a:pPr>
            <a:endParaRPr lang="en-US" dirty="0">
              <a:solidFill>
                <a:srgbClr val="000000"/>
              </a:solidFill>
              <a:latin typeface="typonine sans regular"/>
            </a:endParaRPr>
          </a:p>
        </p:txBody>
      </p:sp>
    </p:spTree>
    <p:extLst>
      <p:ext uri="{BB962C8B-B14F-4D97-AF65-F5344CB8AC3E}">
        <p14:creationId xmlns:p14="http://schemas.microsoft.com/office/powerpoint/2010/main" val="245612457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1434</TotalTime>
  <Words>716</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Lato</vt:lpstr>
      <vt:lpstr>Rockwell</vt:lpstr>
      <vt:lpstr>Times New Roman</vt:lpstr>
      <vt:lpstr>typonine sans regular</vt:lpstr>
      <vt:lpstr>Gallery</vt:lpstr>
      <vt:lpstr> TEMPERATURE CONTROL WITH STM32F407 USING STM32CubeIDE </vt:lpstr>
      <vt:lpstr>CONTENTS</vt:lpstr>
      <vt:lpstr>ABSTRACT</vt:lpstr>
      <vt:lpstr> Introduction</vt:lpstr>
      <vt:lpstr>Materials used</vt:lpstr>
      <vt:lpstr>ImPLIMENTATION</vt:lpstr>
      <vt:lpstr>PowerPoint Presentation</vt:lpstr>
      <vt:lpstr>Overall communication of DHT - 11</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Pavithran Abhijith</dc:creator>
  <cp:lastModifiedBy>Pavithran, Abhijith (SRH Hochschule Heidelberg Student)</cp:lastModifiedBy>
  <cp:revision>84</cp:revision>
  <dcterms:created xsi:type="dcterms:W3CDTF">2022-08-03T12:59:42Z</dcterms:created>
  <dcterms:modified xsi:type="dcterms:W3CDTF">2023-01-01T15:03:41Z</dcterms:modified>
</cp:coreProperties>
</file>