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4A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4" d="100"/>
          <a:sy n="24" d="100"/>
        </p:scale>
        <p:origin x="48" y="12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22377E-85B7-426E-8036-7323837861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23A7F70-9346-44BC-B298-6ADEB33105FB}">
      <dgm:prSet/>
      <dgm:spPr>
        <a:solidFill>
          <a:srgbClr val="5D4A3C"/>
        </a:solidFill>
      </dgm:spPr>
      <dgm:t>
        <a:bodyPr/>
        <a:lstStyle/>
        <a:p>
          <a:r>
            <a:rPr lang="tr-TR" dirty="0"/>
            <a:t>Görüntü Ön İşleme Aşamasında Uygulanan Adımlar</a:t>
          </a:r>
          <a:endParaRPr lang="en-US" dirty="0"/>
        </a:p>
      </dgm:t>
    </dgm:pt>
    <dgm:pt modelId="{FA1D354B-94AB-4149-B103-704916736ACE}" type="parTrans" cxnId="{734B8B18-AFF1-4D4C-BBDB-FEC863C68F6F}">
      <dgm:prSet/>
      <dgm:spPr/>
      <dgm:t>
        <a:bodyPr/>
        <a:lstStyle/>
        <a:p>
          <a:endParaRPr lang="en-US"/>
        </a:p>
      </dgm:t>
    </dgm:pt>
    <dgm:pt modelId="{A04DD5C1-4F33-43E8-9DF1-FEE1D9362BF0}" type="sibTrans" cxnId="{734B8B18-AFF1-4D4C-BBDB-FEC863C68F6F}">
      <dgm:prSet/>
      <dgm:spPr/>
      <dgm:t>
        <a:bodyPr/>
        <a:lstStyle/>
        <a:p>
          <a:endParaRPr lang="en-US"/>
        </a:p>
      </dgm:t>
    </dgm:pt>
    <dgm:pt modelId="{525C361B-3AA5-4989-819D-5C4CCF0637B6}">
      <dgm:prSet custT="1"/>
      <dgm:spPr/>
      <dgm:t>
        <a:bodyPr/>
        <a:lstStyle/>
        <a:p>
          <a:r>
            <a:rPr lang="tr-TR" sz="2000" dirty="0">
              <a:solidFill>
                <a:schemeClr val="bg1"/>
              </a:solidFill>
              <a:latin typeface="+mj-lt"/>
            </a:rPr>
            <a:t>Kameradan Görüntüyü al</a:t>
          </a:r>
          <a:endParaRPr lang="en-US" sz="2000" dirty="0">
            <a:solidFill>
              <a:schemeClr val="bg1"/>
            </a:solidFill>
            <a:latin typeface="+mj-lt"/>
          </a:endParaRPr>
        </a:p>
      </dgm:t>
    </dgm:pt>
    <dgm:pt modelId="{A558C977-7D8A-4D65-B3B9-444BA07F0964}" type="parTrans" cxnId="{3A4D5FA1-2387-4ECD-AAAC-17EA5622AD42}">
      <dgm:prSet/>
      <dgm:spPr/>
      <dgm:t>
        <a:bodyPr/>
        <a:lstStyle/>
        <a:p>
          <a:endParaRPr lang="en-US"/>
        </a:p>
      </dgm:t>
    </dgm:pt>
    <dgm:pt modelId="{45088BD1-C2F3-46DC-BC14-EC21A9130104}" type="sibTrans" cxnId="{3A4D5FA1-2387-4ECD-AAAC-17EA5622AD42}">
      <dgm:prSet/>
      <dgm:spPr/>
      <dgm:t>
        <a:bodyPr/>
        <a:lstStyle/>
        <a:p>
          <a:endParaRPr lang="en-US"/>
        </a:p>
      </dgm:t>
    </dgm:pt>
    <dgm:pt modelId="{050B2919-BED1-444A-A626-EB9FE9AD9B88}">
      <dgm:prSet custT="1"/>
      <dgm:spPr/>
      <dgm:t>
        <a:bodyPr/>
        <a:lstStyle/>
        <a:p>
          <a:r>
            <a:rPr lang="tr-TR" sz="2000" dirty="0">
              <a:solidFill>
                <a:schemeClr val="bg1"/>
              </a:solidFill>
              <a:latin typeface="+mj-lt"/>
            </a:rPr>
            <a:t>Filtreleme İşlemi uygula</a:t>
          </a:r>
          <a:endParaRPr lang="en-US" sz="2000" dirty="0">
            <a:solidFill>
              <a:schemeClr val="bg1"/>
            </a:solidFill>
            <a:latin typeface="+mj-lt"/>
          </a:endParaRPr>
        </a:p>
      </dgm:t>
    </dgm:pt>
    <dgm:pt modelId="{C8522493-BC78-4EB6-9447-9E86978C510D}" type="parTrans" cxnId="{850B8567-8D84-4CA4-B829-02F47A064232}">
      <dgm:prSet/>
      <dgm:spPr/>
      <dgm:t>
        <a:bodyPr/>
        <a:lstStyle/>
        <a:p>
          <a:endParaRPr lang="en-US"/>
        </a:p>
      </dgm:t>
    </dgm:pt>
    <dgm:pt modelId="{FAF37806-716B-49C7-ADB4-CB392A561826}" type="sibTrans" cxnId="{850B8567-8D84-4CA4-B829-02F47A064232}">
      <dgm:prSet/>
      <dgm:spPr/>
      <dgm:t>
        <a:bodyPr/>
        <a:lstStyle/>
        <a:p>
          <a:endParaRPr lang="en-US"/>
        </a:p>
      </dgm:t>
    </dgm:pt>
    <dgm:pt modelId="{B2C958F0-3FBB-4D21-8B7E-CA156EE2A292}">
      <dgm:prSet custT="1"/>
      <dgm:spPr/>
      <dgm:t>
        <a:bodyPr/>
        <a:lstStyle/>
        <a:p>
          <a:r>
            <a:rPr lang="tr-TR" sz="2000" dirty="0" err="1">
              <a:solidFill>
                <a:schemeClr val="bg1"/>
              </a:solidFill>
              <a:latin typeface="+mj-lt"/>
            </a:rPr>
            <a:t>Rgb</a:t>
          </a:r>
          <a:r>
            <a:rPr lang="tr-TR" sz="2000" dirty="0">
              <a:solidFill>
                <a:schemeClr val="bg1"/>
              </a:solidFill>
              <a:latin typeface="+mj-lt"/>
            </a:rPr>
            <a:t> renk uzayından alınan görüntüyü Gri görüntüye çevir</a:t>
          </a:r>
          <a:endParaRPr lang="en-US" sz="2000" dirty="0">
            <a:solidFill>
              <a:schemeClr val="bg1"/>
            </a:solidFill>
            <a:latin typeface="+mj-lt"/>
          </a:endParaRPr>
        </a:p>
      </dgm:t>
    </dgm:pt>
    <dgm:pt modelId="{52CB8503-34F4-485D-8E80-3448D06DA3EF}" type="parTrans" cxnId="{BFCFCBCB-943D-4205-B82F-C963DA617857}">
      <dgm:prSet/>
      <dgm:spPr/>
      <dgm:t>
        <a:bodyPr/>
        <a:lstStyle/>
        <a:p>
          <a:endParaRPr lang="en-US"/>
        </a:p>
      </dgm:t>
    </dgm:pt>
    <dgm:pt modelId="{711208BA-7902-4D4F-871D-0E3A1CCA7CAC}" type="sibTrans" cxnId="{BFCFCBCB-943D-4205-B82F-C963DA617857}">
      <dgm:prSet/>
      <dgm:spPr/>
      <dgm:t>
        <a:bodyPr/>
        <a:lstStyle/>
        <a:p>
          <a:endParaRPr lang="en-US"/>
        </a:p>
      </dgm:t>
    </dgm:pt>
    <dgm:pt modelId="{E6B3DE60-C54E-4C78-8DA7-E6E8BE552798}">
      <dgm:prSet custT="1"/>
      <dgm:spPr/>
      <dgm:t>
        <a:bodyPr/>
        <a:lstStyle/>
        <a:p>
          <a:r>
            <a:rPr lang="tr-TR" sz="2000" dirty="0">
              <a:solidFill>
                <a:schemeClr val="bg1"/>
              </a:solidFill>
              <a:latin typeface="+mj-lt"/>
            </a:rPr>
            <a:t>Eşikleme işlemi uygula</a:t>
          </a:r>
          <a:endParaRPr lang="en-US" sz="2000" dirty="0">
            <a:solidFill>
              <a:schemeClr val="bg1"/>
            </a:solidFill>
            <a:latin typeface="+mj-lt"/>
          </a:endParaRPr>
        </a:p>
      </dgm:t>
    </dgm:pt>
    <dgm:pt modelId="{2E0E4436-A6C4-4AA6-B74D-442810CFE5E0}" type="parTrans" cxnId="{8709A67D-2ADF-4232-A34B-153940477A83}">
      <dgm:prSet/>
      <dgm:spPr/>
      <dgm:t>
        <a:bodyPr/>
        <a:lstStyle/>
        <a:p>
          <a:endParaRPr lang="en-US"/>
        </a:p>
      </dgm:t>
    </dgm:pt>
    <dgm:pt modelId="{B2A908F9-B312-4848-96FA-A23E987C374F}" type="sibTrans" cxnId="{8709A67D-2ADF-4232-A34B-153940477A83}">
      <dgm:prSet/>
      <dgm:spPr/>
      <dgm:t>
        <a:bodyPr/>
        <a:lstStyle/>
        <a:p>
          <a:endParaRPr lang="en-US"/>
        </a:p>
      </dgm:t>
    </dgm:pt>
    <dgm:pt modelId="{33D6D808-2678-4CDC-AB77-C1441D7C77DC}">
      <dgm:prSet custT="1"/>
      <dgm:spPr/>
      <dgm:t>
        <a:bodyPr/>
        <a:lstStyle/>
        <a:p>
          <a:r>
            <a:rPr lang="tr-TR" sz="2000" dirty="0">
              <a:solidFill>
                <a:schemeClr val="bg1"/>
              </a:solidFill>
              <a:latin typeface="+mj-lt"/>
            </a:rPr>
            <a:t>Nesne ayrıntılarını belirgin hale geçirmek için morfolojik işlem uygula</a:t>
          </a:r>
          <a:endParaRPr lang="en-US" sz="2000" dirty="0">
            <a:solidFill>
              <a:schemeClr val="bg1"/>
            </a:solidFill>
            <a:latin typeface="+mj-lt"/>
          </a:endParaRPr>
        </a:p>
      </dgm:t>
    </dgm:pt>
    <dgm:pt modelId="{385572C5-2E44-4912-A524-C73443F63624}" type="parTrans" cxnId="{DF89D15D-A2A8-4118-AAB5-7A0F650DECA6}">
      <dgm:prSet/>
      <dgm:spPr/>
      <dgm:t>
        <a:bodyPr/>
        <a:lstStyle/>
        <a:p>
          <a:endParaRPr lang="en-US"/>
        </a:p>
      </dgm:t>
    </dgm:pt>
    <dgm:pt modelId="{C8F7F73C-EEC1-44BC-AB58-1F73CA700566}" type="sibTrans" cxnId="{DF89D15D-A2A8-4118-AAB5-7A0F650DECA6}">
      <dgm:prSet/>
      <dgm:spPr/>
      <dgm:t>
        <a:bodyPr/>
        <a:lstStyle/>
        <a:p>
          <a:endParaRPr lang="en-US"/>
        </a:p>
      </dgm:t>
    </dgm:pt>
    <dgm:pt modelId="{2695C52A-3E12-48DF-8FC7-6F7D53B289D2}" type="pres">
      <dgm:prSet presAssocID="{AF22377E-85B7-426E-8036-7323837861B1}" presName="linear" presStyleCnt="0">
        <dgm:presLayoutVars>
          <dgm:animLvl val="lvl"/>
          <dgm:resizeHandles val="exact"/>
        </dgm:presLayoutVars>
      </dgm:prSet>
      <dgm:spPr/>
    </dgm:pt>
    <dgm:pt modelId="{5C60C001-88AF-4D70-B199-CDF941EA5F66}" type="pres">
      <dgm:prSet presAssocID="{F23A7F70-9346-44BC-B298-6ADEB33105FB}" presName="parentText" presStyleLbl="node1" presStyleIdx="0" presStyleCnt="1">
        <dgm:presLayoutVars>
          <dgm:chMax val="0"/>
          <dgm:bulletEnabled val="1"/>
        </dgm:presLayoutVars>
      </dgm:prSet>
      <dgm:spPr/>
    </dgm:pt>
    <dgm:pt modelId="{23225082-ED53-4C25-8B56-9E8FFC62EE4C}" type="pres">
      <dgm:prSet presAssocID="{F23A7F70-9346-44BC-B298-6ADEB33105FB}" presName="childText" presStyleLbl="revTx" presStyleIdx="0" presStyleCnt="1">
        <dgm:presLayoutVars>
          <dgm:bulletEnabled val="1"/>
        </dgm:presLayoutVars>
      </dgm:prSet>
      <dgm:spPr/>
    </dgm:pt>
  </dgm:ptLst>
  <dgm:cxnLst>
    <dgm:cxn modelId="{734B8B18-AFF1-4D4C-BBDB-FEC863C68F6F}" srcId="{AF22377E-85B7-426E-8036-7323837861B1}" destId="{F23A7F70-9346-44BC-B298-6ADEB33105FB}" srcOrd="0" destOrd="0" parTransId="{FA1D354B-94AB-4149-B103-704916736ACE}" sibTransId="{A04DD5C1-4F33-43E8-9DF1-FEE1D9362BF0}"/>
    <dgm:cxn modelId="{5B52C028-608B-49F2-875F-84127A353CF0}" type="presOf" srcId="{33D6D808-2678-4CDC-AB77-C1441D7C77DC}" destId="{23225082-ED53-4C25-8B56-9E8FFC62EE4C}" srcOrd="0" destOrd="4" presId="urn:microsoft.com/office/officeart/2005/8/layout/vList2"/>
    <dgm:cxn modelId="{5EFE7C5D-749D-4217-AAB2-927D4EBFD60D}" type="presOf" srcId="{050B2919-BED1-444A-A626-EB9FE9AD9B88}" destId="{23225082-ED53-4C25-8B56-9E8FFC62EE4C}" srcOrd="0" destOrd="1" presId="urn:microsoft.com/office/officeart/2005/8/layout/vList2"/>
    <dgm:cxn modelId="{DF89D15D-A2A8-4118-AAB5-7A0F650DECA6}" srcId="{F23A7F70-9346-44BC-B298-6ADEB33105FB}" destId="{33D6D808-2678-4CDC-AB77-C1441D7C77DC}" srcOrd="4" destOrd="0" parTransId="{385572C5-2E44-4912-A524-C73443F63624}" sibTransId="{C8F7F73C-EEC1-44BC-AB58-1F73CA700566}"/>
    <dgm:cxn modelId="{850B8567-8D84-4CA4-B829-02F47A064232}" srcId="{F23A7F70-9346-44BC-B298-6ADEB33105FB}" destId="{050B2919-BED1-444A-A626-EB9FE9AD9B88}" srcOrd="1" destOrd="0" parTransId="{C8522493-BC78-4EB6-9447-9E86978C510D}" sibTransId="{FAF37806-716B-49C7-ADB4-CB392A561826}"/>
    <dgm:cxn modelId="{D4231D7B-49B9-4B34-B7FB-F08A47125FDA}" type="presOf" srcId="{E6B3DE60-C54E-4C78-8DA7-E6E8BE552798}" destId="{23225082-ED53-4C25-8B56-9E8FFC62EE4C}" srcOrd="0" destOrd="3" presId="urn:microsoft.com/office/officeart/2005/8/layout/vList2"/>
    <dgm:cxn modelId="{8709A67D-2ADF-4232-A34B-153940477A83}" srcId="{F23A7F70-9346-44BC-B298-6ADEB33105FB}" destId="{E6B3DE60-C54E-4C78-8DA7-E6E8BE552798}" srcOrd="3" destOrd="0" parTransId="{2E0E4436-A6C4-4AA6-B74D-442810CFE5E0}" sibTransId="{B2A908F9-B312-4848-96FA-A23E987C374F}"/>
    <dgm:cxn modelId="{AEC1148D-B157-4322-9666-0FF1814347B6}" type="presOf" srcId="{525C361B-3AA5-4989-819D-5C4CCF0637B6}" destId="{23225082-ED53-4C25-8B56-9E8FFC62EE4C}" srcOrd="0" destOrd="0" presId="urn:microsoft.com/office/officeart/2005/8/layout/vList2"/>
    <dgm:cxn modelId="{DD38E78D-83F7-4432-B219-3CFD7BDD5360}" type="presOf" srcId="{F23A7F70-9346-44BC-B298-6ADEB33105FB}" destId="{5C60C001-88AF-4D70-B199-CDF941EA5F66}" srcOrd="0" destOrd="0" presId="urn:microsoft.com/office/officeart/2005/8/layout/vList2"/>
    <dgm:cxn modelId="{3A4D5FA1-2387-4ECD-AAAC-17EA5622AD42}" srcId="{F23A7F70-9346-44BC-B298-6ADEB33105FB}" destId="{525C361B-3AA5-4989-819D-5C4CCF0637B6}" srcOrd="0" destOrd="0" parTransId="{A558C977-7D8A-4D65-B3B9-444BA07F0964}" sibTransId="{45088BD1-C2F3-46DC-BC14-EC21A9130104}"/>
    <dgm:cxn modelId="{F3D464C6-7C74-4DAB-94DC-BC7A800348C5}" type="presOf" srcId="{AF22377E-85B7-426E-8036-7323837861B1}" destId="{2695C52A-3E12-48DF-8FC7-6F7D53B289D2}" srcOrd="0" destOrd="0" presId="urn:microsoft.com/office/officeart/2005/8/layout/vList2"/>
    <dgm:cxn modelId="{BFCFCBCB-943D-4205-B82F-C963DA617857}" srcId="{F23A7F70-9346-44BC-B298-6ADEB33105FB}" destId="{B2C958F0-3FBB-4D21-8B7E-CA156EE2A292}" srcOrd="2" destOrd="0" parTransId="{52CB8503-34F4-485D-8E80-3448D06DA3EF}" sibTransId="{711208BA-7902-4D4F-871D-0E3A1CCA7CAC}"/>
    <dgm:cxn modelId="{D70CD8CE-DB9B-4ED4-A473-521F0F68A971}" type="presOf" srcId="{B2C958F0-3FBB-4D21-8B7E-CA156EE2A292}" destId="{23225082-ED53-4C25-8B56-9E8FFC62EE4C}" srcOrd="0" destOrd="2" presId="urn:microsoft.com/office/officeart/2005/8/layout/vList2"/>
    <dgm:cxn modelId="{A999FF46-3574-4B20-B087-308500F561E3}" type="presParOf" srcId="{2695C52A-3E12-48DF-8FC7-6F7D53B289D2}" destId="{5C60C001-88AF-4D70-B199-CDF941EA5F66}" srcOrd="0" destOrd="0" presId="urn:microsoft.com/office/officeart/2005/8/layout/vList2"/>
    <dgm:cxn modelId="{35AC795D-EE2F-4D36-B09D-DE2087E3E7F2}" type="presParOf" srcId="{2695C52A-3E12-48DF-8FC7-6F7D53B289D2}" destId="{23225082-ED53-4C25-8B56-9E8FFC62EE4C}"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60C001-88AF-4D70-B199-CDF941EA5F66}">
      <dsp:nvSpPr>
        <dsp:cNvPr id="0" name=""/>
        <dsp:cNvSpPr/>
      </dsp:nvSpPr>
      <dsp:spPr>
        <a:xfrm>
          <a:off x="0" y="5554"/>
          <a:ext cx="10515600" cy="383760"/>
        </a:xfrm>
        <a:prstGeom prst="roundRect">
          <a:avLst/>
        </a:prstGeom>
        <a:solidFill>
          <a:srgbClr val="5D4A3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tr-TR" sz="1600" kern="1200" dirty="0"/>
            <a:t>Görüntü Ön İşleme Aşamasında Uygulanan Adımlar</a:t>
          </a:r>
          <a:endParaRPr lang="en-US" sz="1600" kern="1200" dirty="0"/>
        </a:p>
      </dsp:txBody>
      <dsp:txXfrm>
        <a:off x="18734" y="24288"/>
        <a:ext cx="10478132" cy="346292"/>
      </dsp:txXfrm>
    </dsp:sp>
    <dsp:sp modelId="{23225082-ED53-4C25-8B56-9E8FFC62EE4C}">
      <dsp:nvSpPr>
        <dsp:cNvPr id="0" name=""/>
        <dsp:cNvSpPr/>
      </dsp:nvSpPr>
      <dsp:spPr>
        <a:xfrm>
          <a:off x="0" y="389314"/>
          <a:ext cx="10515600" cy="1722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tr-TR" sz="2000" kern="1200" dirty="0">
              <a:solidFill>
                <a:schemeClr val="bg1"/>
              </a:solidFill>
              <a:latin typeface="+mj-lt"/>
            </a:rPr>
            <a:t>Kameradan Görüntüyü al</a:t>
          </a:r>
          <a:endParaRPr lang="en-US" sz="2000" kern="1200" dirty="0">
            <a:solidFill>
              <a:schemeClr val="bg1"/>
            </a:solidFill>
            <a:latin typeface="+mj-lt"/>
          </a:endParaRPr>
        </a:p>
        <a:p>
          <a:pPr marL="228600" lvl="1" indent="-228600" algn="l" defTabSz="889000">
            <a:lnSpc>
              <a:spcPct val="90000"/>
            </a:lnSpc>
            <a:spcBef>
              <a:spcPct val="0"/>
            </a:spcBef>
            <a:spcAft>
              <a:spcPct val="20000"/>
            </a:spcAft>
            <a:buChar char="•"/>
          </a:pPr>
          <a:r>
            <a:rPr lang="tr-TR" sz="2000" kern="1200" dirty="0">
              <a:solidFill>
                <a:schemeClr val="bg1"/>
              </a:solidFill>
              <a:latin typeface="+mj-lt"/>
            </a:rPr>
            <a:t>Filtreleme İşlemi uygula</a:t>
          </a:r>
          <a:endParaRPr lang="en-US" sz="2000" kern="1200" dirty="0">
            <a:solidFill>
              <a:schemeClr val="bg1"/>
            </a:solidFill>
            <a:latin typeface="+mj-lt"/>
          </a:endParaRPr>
        </a:p>
        <a:p>
          <a:pPr marL="228600" lvl="1" indent="-228600" algn="l" defTabSz="889000">
            <a:lnSpc>
              <a:spcPct val="90000"/>
            </a:lnSpc>
            <a:spcBef>
              <a:spcPct val="0"/>
            </a:spcBef>
            <a:spcAft>
              <a:spcPct val="20000"/>
            </a:spcAft>
            <a:buChar char="•"/>
          </a:pPr>
          <a:r>
            <a:rPr lang="tr-TR" sz="2000" kern="1200" dirty="0" err="1">
              <a:solidFill>
                <a:schemeClr val="bg1"/>
              </a:solidFill>
              <a:latin typeface="+mj-lt"/>
            </a:rPr>
            <a:t>Rgb</a:t>
          </a:r>
          <a:r>
            <a:rPr lang="tr-TR" sz="2000" kern="1200" dirty="0">
              <a:solidFill>
                <a:schemeClr val="bg1"/>
              </a:solidFill>
              <a:latin typeface="+mj-lt"/>
            </a:rPr>
            <a:t> renk uzayından alınan görüntüyü Gri görüntüye çevir</a:t>
          </a:r>
          <a:endParaRPr lang="en-US" sz="2000" kern="1200" dirty="0">
            <a:solidFill>
              <a:schemeClr val="bg1"/>
            </a:solidFill>
            <a:latin typeface="+mj-lt"/>
          </a:endParaRPr>
        </a:p>
        <a:p>
          <a:pPr marL="228600" lvl="1" indent="-228600" algn="l" defTabSz="889000">
            <a:lnSpc>
              <a:spcPct val="90000"/>
            </a:lnSpc>
            <a:spcBef>
              <a:spcPct val="0"/>
            </a:spcBef>
            <a:spcAft>
              <a:spcPct val="20000"/>
            </a:spcAft>
            <a:buChar char="•"/>
          </a:pPr>
          <a:r>
            <a:rPr lang="tr-TR" sz="2000" kern="1200" dirty="0">
              <a:solidFill>
                <a:schemeClr val="bg1"/>
              </a:solidFill>
              <a:latin typeface="+mj-lt"/>
            </a:rPr>
            <a:t>Eşikleme işlemi uygula</a:t>
          </a:r>
          <a:endParaRPr lang="en-US" sz="2000" kern="1200" dirty="0">
            <a:solidFill>
              <a:schemeClr val="bg1"/>
            </a:solidFill>
            <a:latin typeface="+mj-lt"/>
          </a:endParaRPr>
        </a:p>
        <a:p>
          <a:pPr marL="228600" lvl="1" indent="-228600" algn="l" defTabSz="889000">
            <a:lnSpc>
              <a:spcPct val="90000"/>
            </a:lnSpc>
            <a:spcBef>
              <a:spcPct val="0"/>
            </a:spcBef>
            <a:spcAft>
              <a:spcPct val="20000"/>
            </a:spcAft>
            <a:buChar char="•"/>
          </a:pPr>
          <a:r>
            <a:rPr lang="tr-TR" sz="2000" kern="1200" dirty="0">
              <a:solidFill>
                <a:schemeClr val="bg1"/>
              </a:solidFill>
              <a:latin typeface="+mj-lt"/>
            </a:rPr>
            <a:t>Nesne ayrıntılarını belirgin hale geçirmek için morfolojik işlem uygula</a:t>
          </a:r>
          <a:endParaRPr lang="en-US" sz="2000" kern="1200" dirty="0">
            <a:solidFill>
              <a:schemeClr val="bg1"/>
            </a:solidFill>
            <a:latin typeface="+mj-lt"/>
          </a:endParaRPr>
        </a:p>
      </dsp:txBody>
      <dsp:txXfrm>
        <a:off x="0" y="389314"/>
        <a:ext cx="10515600" cy="17222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DB8B66-0B5D-1F4B-764E-7289823F6930}"/>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248A6A89-42D7-3362-0A63-39C583FF3F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39739AEA-59C9-A713-D87A-F6CB10D25361}"/>
              </a:ext>
            </a:extLst>
          </p:cNvPr>
          <p:cNvSpPr>
            <a:spLocks noGrp="1"/>
          </p:cNvSpPr>
          <p:nvPr>
            <p:ph type="dt" sz="half" idx="10"/>
          </p:nvPr>
        </p:nvSpPr>
        <p:spPr/>
        <p:txBody>
          <a:bodyPr/>
          <a:lstStyle/>
          <a:p>
            <a:fld id="{288D5455-C25A-45C5-8361-D9DD591435FB}" type="datetimeFigureOut">
              <a:rPr lang="tr-TR" smtClean="0"/>
              <a:t>19.12.2022</a:t>
            </a:fld>
            <a:endParaRPr lang="tr-TR"/>
          </a:p>
        </p:txBody>
      </p:sp>
      <p:sp>
        <p:nvSpPr>
          <p:cNvPr id="5" name="Alt Bilgi Yer Tutucusu 4">
            <a:extLst>
              <a:ext uri="{FF2B5EF4-FFF2-40B4-BE49-F238E27FC236}">
                <a16:creationId xmlns:a16="http://schemas.microsoft.com/office/drawing/2014/main" id="{B3599181-843E-5C1B-A259-5F9283F72BB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AC3CF1A-78FE-7E72-6374-7AE30692CAC2}"/>
              </a:ext>
            </a:extLst>
          </p:cNvPr>
          <p:cNvSpPr>
            <a:spLocks noGrp="1"/>
          </p:cNvSpPr>
          <p:nvPr>
            <p:ph type="sldNum" sz="quarter" idx="12"/>
          </p:nvPr>
        </p:nvSpPr>
        <p:spPr/>
        <p:txBody>
          <a:bodyPr/>
          <a:lstStyle/>
          <a:p>
            <a:fld id="{34E6A26C-65DA-4491-A2D8-6632A77B1750}" type="slidenum">
              <a:rPr lang="tr-TR" smtClean="0"/>
              <a:t>‹#›</a:t>
            </a:fld>
            <a:endParaRPr lang="tr-TR"/>
          </a:p>
        </p:txBody>
      </p:sp>
    </p:spTree>
    <p:extLst>
      <p:ext uri="{BB962C8B-B14F-4D97-AF65-F5344CB8AC3E}">
        <p14:creationId xmlns:p14="http://schemas.microsoft.com/office/powerpoint/2010/main" val="732591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530058-081F-0CB8-2160-CDB5EB3812EE}"/>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28CEE07E-B6B6-EA82-6716-6580A604D7D2}"/>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D804158-578C-175C-123B-494772ED8BD1}"/>
              </a:ext>
            </a:extLst>
          </p:cNvPr>
          <p:cNvSpPr>
            <a:spLocks noGrp="1"/>
          </p:cNvSpPr>
          <p:nvPr>
            <p:ph type="dt" sz="half" idx="10"/>
          </p:nvPr>
        </p:nvSpPr>
        <p:spPr/>
        <p:txBody>
          <a:bodyPr/>
          <a:lstStyle/>
          <a:p>
            <a:fld id="{288D5455-C25A-45C5-8361-D9DD591435FB}" type="datetimeFigureOut">
              <a:rPr lang="tr-TR" smtClean="0"/>
              <a:t>19.12.2022</a:t>
            </a:fld>
            <a:endParaRPr lang="tr-TR"/>
          </a:p>
        </p:txBody>
      </p:sp>
      <p:sp>
        <p:nvSpPr>
          <p:cNvPr id="5" name="Alt Bilgi Yer Tutucusu 4">
            <a:extLst>
              <a:ext uri="{FF2B5EF4-FFF2-40B4-BE49-F238E27FC236}">
                <a16:creationId xmlns:a16="http://schemas.microsoft.com/office/drawing/2014/main" id="{78A1CE48-2D4D-B579-432F-7872F03C322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A6BC044-7DCA-7F05-AB2D-E6808D629B4F}"/>
              </a:ext>
            </a:extLst>
          </p:cNvPr>
          <p:cNvSpPr>
            <a:spLocks noGrp="1"/>
          </p:cNvSpPr>
          <p:nvPr>
            <p:ph type="sldNum" sz="quarter" idx="12"/>
          </p:nvPr>
        </p:nvSpPr>
        <p:spPr/>
        <p:txBody>
          <a:bodyPr/>
          <a:lstStyle/>
          <a:p>
            <a:fld id="{34E6A26C-65DA-4491-A2D8-6632A77B1750}" type="slidenum">
              <a:rPr lang="tr-TR" smtClean="0"/>
              <a:t>‹#›</a:t>
            </a:fld>
            <a:endParaRPr lang="tr-TR"/>
          </a:p>
        </p:txBody>
      </p:sp>
    </p:spTree>
    <p:extLst>
      <p:ext uri="{BB962C8B-B14F-4D97-AF65-F5344CB8AC3E}">
        <p14:creationId xmlns:p14="http://schemas.microsoft.com/office/powerpoint/2010/main" val="2757472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45DEDD51-C02F-5D35-D253-09DC14E14BAC}"/>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B7A00CBD-7E39-2B77-68B1-EA2D84ADAAA5}"/>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C217C78-4910-409E-EA4F-3427F1B088A9}"/>
              </a:ext>
            </a:extLst>
          </p:cNvPr>
          <p:cNvSpPr>
            <a:spLocks noGrp="1"/>
          </p:cNvSpPr>
          <p:nvPr>
            <p:ph type="dt" sz="half" idx="10"/>
          </p:nvPr>
        </p:nvSpPr>
        <p:spPr/>
        <p:txBody>
          <a:bodyPr/>
          <a:lstStyle/>
          <a:p>
            <a:fld id="{288D5455-C25A-45C5-8361-D9DD591435FB}" type="datetimeFigureOut">
              <a:rPr lang="tr-TR" smtClean="0"/>
              <a:t>19.12.2022</a:t>
            </a:fld>
            <a:endParaRPr lang="tr-TR"/>
          </a:p>
        </p:txBody>
      </p:sp>
      <p:sp>
        <p:nvSpPr>
          <p:cNvPr id="5" name="Alt Bilgi Yer Tutucusu 4">
            <a:extLst>
              <a:ext uri="{FF2B5EF4-FFF2-40B4-BE49-F238E27FC236}">
                <a16:creationId xmlns:a16="http://schemas.microsoft.com/office/drawing/2014/main" id="{F96F2397-D194-E700-6B75-213B958E425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179D713-0D4B-7479-EA87-7011A35CFF32}"/>
              </a:ext>
            </a:extLst>
          </p:cNvPr>
          <p:cNvSpPr>
            <a:spLocks noGrp="1"/>
          </p:cNvSpPr>
          <p:nvPr>
            <p:ph type="sldNum" sz="quarter" idx="12"/>
          </p:nvPr>
        </p:nvSpPr>
        <p:spPr/>
        <p:txBody>
          <a:bodyPr/>
          <a:lstStyle/>
          <a:p>
            <a:fld id="{34E6A26C-65DA-4491-A2D8-6632A77B1750}" type="slidenum">
              <a:rPr lang="tr-TR" smtClean="0"/>
              <a:t>‹#›</a:t>
            </a:fld>
            <a:endParaRPr lang="tr-TR"/>
          </a:p>
        </p:txBody>
      </p:sp>
    </p:spTree>
    <p:extLst>
      <p:ext uri="{BB962C8B-B14F-4D97-AF65-F5344CB8AC3E}">
        <p14:creationId xmlns:p14="http://schemas.microsoft.com/office/powerpoint/2010/main" val="2038268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E01F8C-D377-F30A-0A99-5037DE30802F}"/>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F1F847C2-3AE2-F423-FEF1-0FFB97A70D8F}"/>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A9FA906-3446-2DA2-B718-937BEDE3E94D}"/>
              </a:ext>
            </a:extLst>
          </p:cNvPr>
          <p:cNvSpPr>
            <a:spLocks noGrp="1"/>
          </p:cNvSpPr>
          <p:nvPr>
            <p:ph type="dt" sz="half" idx="10"/>
          </p:nvPr>
        </p:nvSpPr>
        <p:spPr/>
        <p:txBody>
          <a:bodyPr/>
          <a:lstStyle/>
          <a:p>
            <a:fld id="{288D5455-C25A-45C5-8361-D9DD591435FB}" type="datetimeFigureOut">
              <a:rPr lang="tr-TR" smtClean="0"/>
              <a:t>19.12.2022</a:t>
            </a:fld>
            <a:endParaRPr lang="tr-TR"/>
          </a:p>
        </p:txBody>
      </p:sp>
      <p:sp>
        <p:nvSpPr>
          <p:cNvPr id="5" name="Alt Bilgi Yer Tutucusu 4">
            <a:extLst>
              <a:ext uri="{FF2B5EF4-FFF2-40B4-BE49-F238E27FC236}">
                <a16:creationId xmlns:a16="http://schemas.microsoft.com/office/drawing/2014/main" id="{CE62C4C3-5287-1728-374E-2699694AC25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2479A1F-EBE9-F24D-3239-A48DE87D791F}"/>
              </a:ext>
            </a:extLst>
          </p:cNvPr>
          <p:cNvSpPr>
            <a:spLocks noGrp="1"/>
          </p:cNvSpPr>
          <p:nvPr>
            <p:ph type="sldNum" sz="quarter" idx="12"/>
          </p:nvPr>
        </p:nvSpPr>
        <p:spPr/>
        <p:txBody>
          <a:bodyPr/>
          <a:lstStyle/>
          <a:p>
            <a:fld id="{34E6A26C-65DA-4491-A2D8-6632A77B1750}" type="slidenum">
              <a:rPr lang="tr-TR" smtClean="0"/>
              <a:t>‹#›</a:t>
            </a:fld>
            <a:endParaRPr lang="tr-TR"/>
          </a:p>
        </p:txBody>
      </p:sp>
    </p:spTree>
    <p:extLst>
      <p:ext uri="{BB962C8B-B14F-4D97-AF65-F5344CB8AC3E}">
        <p14:creationId xmlns:p14="http://schemas.microsoft.com/office/powerpoint/2010/main" val="1490759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F23DB0-AE1D-E93E-2F85-FB6DD54D8B52}"/>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89695956-52F0-6BD3-BF6C-F6FC559A99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37F4E2A9-875D-8335-57F6-AF1B56AD1B0D}"/>
              </a:ext>
            </a:extLst>
          </p:cNvPr>
          <p:cNvSpPr>
            <a:spLocks noGrp="1"/>
          </p:cNvSpPr>
          <p:nvPr>
            <p:ph type="dt" sz="half" idx="10"/>
          </p:nvPr>
        </p:nvSpPr>
        <p:spPr/>
        <p:txBody>
          <a:bodyPr/>
          <a:lstStyle/>
          <a:p>
            <a:fld id="{288D5455-C25A-45C5-8361-D9DD591435FB}" type="datetimeFigureOut">
              <a:rPr lang="tr-TR" smtClean="0"/>
              <a:t>19.12.2022</a:t>
            </a:fld>
            <a:endParaRPr lang="tr-TR"/>
          </a:p>
        </p:txBody>
      </p:sp>
      <p:sp>
        <p:nvSpPr>
          <p:cNvPr id="5" name="Alt Bilgi Yer Tutucusu 4">
            <a:extLst>
              <a:ext uri="{FF2B5EF4-FFF2-40B4-BE49-F238E27FC236}">
                <a16:creationId xmlns:a16="http://schemas.microsoft.com/office/drawing/2014/main" id="{A8327591-033F-4A03-54CB-EC1BD09C1E4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AC33D37-3DCD-B99F-22C6-68ABF0E136C0}"/>
              </a:ext>
            </a:extLst>
          </p:cNvPr>
          <p:cNvSpPr>
            <a:spLocks noGrp="1"/>
          </p:cNvSpPr>
          <p:nvPr>
            <p:ph type="sldNum" sz="quarter" idx="12"/>
          </p:nvPr>
        </p:nvSpPr>
        <p:spPr/>
        <p:txBody>
          <a:bodyPr/>
          <a:lstStyle/>
          <a:p>
            <a:fld id="{34E6A26C-65DA-4491-A2D8-6632A77B1750}" type="slidenum">
              <a:rPr lang="tr-TR" smtClean="0"/>
              <a:t>‹#›</a:t>
            </a:fld>
            <a:endParaRPr lang="tr-TR"/>
          </a:p>
        </p:txBody>
      </p:sp>
    </p:spTree>
    <p:extLst>
      <p:ext uri="{BB962C8B-B14F-4D97-AF65-F5344CB8AC3E}">
        <p14:creationId xmlns:p14="http://schemas.microsoft.com/office/powerpoint/2010/main" val="2087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10BC58-B31B-A65C-7328-CAAA7AF5F50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E675F214-7DA6-3761-3447-25FAFF6974C4}"/>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79719EBA-C767-90D1-C1DD-B722048BEAC7}"/>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A2FFFC81-8AE3-0781-2285-7D220CA7347E}"/>
              </a:ext>
            </a:extLst>
          </p:cNvPr>
          <p:cNvSpPr>
            <a:spLocks noGrp="1"/>
          </p:cNvSpPr>
          <p:nvPr>
            <p:ph type="dt" sz="half" idx="10"/>
          </p:nvPr>
        </p:nvSpPr>
        <p:spPr/>
        <p:txBody>
          <a:bodyPr/>
          <a:lstStyle/>
          <a:p>
            <a:fld id="{288D5455-C25A-45C5-8361-D9DD591435FB}" type="datetimeFigureOut">
              <a:rPr lang="tr-TR" smtClean="0"/>
              <a:t>19.12.2022</a:t>
            </a:fld>
            <a:endParaRPr lang="tr-TR"/>
          </a:p>
        </p:txBody>
      </p:sp>
      <p:sp>
        <p:nvSpPr>
          <p:cNvPr id="6" name="Alt Bilgi Yer Tutucusu 5">
            <a:extLst>
              <a:ext uri="{FF2B5EF4-FFF2-40B4-BE49-F238E27FC236}">
                <a16:creationId xmlns:a16="http://schemas.microsoft.com/office/drawing/2014/main" id="{2BA49588-6DC6-C044-4702-EB614650A1A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332125D-7DDC-DBCE-F49C-1CCD2F9C5655}"/>
              </a:ext>
            </a:extLst>
          </p:cNvPr>
          <p:cNvSpPr>
            <a:spLocks noGrp="1"/>
          </p:cNvSpPr>
          <p:nvPr>
            <p:ph type="sldNum" sz="quarter" idx="12"/>
          </p:nvPr>
        </p:nvSpPr>
        <p:spPr/>
        <p:txBody>
          <a:bodyPr/>
          <a:lstStyle/>
          <a:p>
            <a:fld id="{34E6A26C-65DA-4491-A2D8-6632A77B1750}" type="slidenum">
              <a:rPr lang="tr-TR" smtClean="0"/>
              <a:t>‹#›</a:t>
            </a:fld>
            <a:endParaRPr lang="tr-TR"/>
          </a:p>
        </p:txBody>
      </p:sp>
    </p:spTree>
    <p:extLst>
      <p:ext uri="{BB962C8B-B14F-4D97-AF65-F5344CB8AC3E}">
        <p14:creationId xmlns:p14="http://schemas.microsoft.com/office/powerpoint/2010/main" val="590764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DB512D-A6C6-B78D-72F5-63EFB5A85C14}"/>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07AD068-E7B1-3EF7-2F57-B19C087711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5E93D4EA-04B2-A485-41B2-64F546847AC6}"/>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790AD3BF-086E-81B1-9AE0-53F80AAABA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F9E6B239-1DD6-A3D3-08BA-B37CAF7B0F7E}"/>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8C35FA6D-3F56-F056-478F-146D25EC7C4B}"/>
              </a:ext>
            </a:extLst>
          </p:cNvPr>
          <p:cNvSpPr>
            <a:spLocks noGrp="1"/>
          </p:cNvSpPr>
          <p:nvPr>
            <p:ph type="dt" sz="half" idx="10"/>
          </p:nvPr>
        </p:nvSpPr>
        <p:spPr/>
        <p:txBody>
          <a:bodyPr/>
          <a:lstStyle/>
          <a:p>
            <a:fld id="{288D5455-C25A-45C5-8361-D9DD591435FB}" type="datetimeFigureOut">
              <a:rPr lang="tr-TR" smtClean="0"/>
              <a:t>19.12.2022</a:t>
            </a:fld>
            <a:endParaRPr lang="tr-TR"/>
          </a:p>
        </p:txBody>
      </p:sp>
      <p:sp>
        <p:nvSpPr>
          <p:cNvPr id="8" name="Alt Bilgi Yer Tutucusu 7">
            <a:extLst>
              <a:ext uri="{FF2B5EF4-FFF2-40B4-BE49-F238E27FC236}">
                <a16:creationId xmlns:a16="http://schemas.microsoft.com/office/drawing/2014/main" id="{B79CF153-761A-257E-AC1E-4E6B726D7E9E}"/>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E37742F0-EF1E-5B79-5410-CDD8835A9A34}"/>
              </a:ext>
            </a:extLst>
          </p:cNvPr>
          <p:cNvSpPr>
            <a:spLocks noGrp="1"/>
          </p:cNvSpPr>
          <p:nvPr>
            <p:ph type="sldNum" sz="quarter" idx="12"/>
          </p:nvPr>
        </p:nvSpPr>
        <p:spPr/>
        <p:txBody>
          <a:bodyPr/>
          <a:lstStyle/>
          <a:p>
            <a:fld id="{34E6A26C-65DA-4491-A2D8-6632A77B1750}" type="slidenum">
              <a:rPr lang="tr-TR" smtClean="0"/>
              <a:t>‹#›</a:t>
            </a:fld>
            <a:endParaRPr lang="tr-TR"/>
          </a:p>
        </p:txBody>
      </p:sp>
    </p:spTree>
    <p:extLst>
      <p:ext uri="{BB962C8B-B14F-4D97-AF65-F5344CB8AC3E}">
        <p14:creationId xmlns:p14="http://schemas.microsoft.com/office/powerpoint/2010/main" val="1799200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5B7671-4941-8DD0-66C3-A08F944B0908}"/>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AB718186-803A-6AFB-E9BE-9496C18A1508}"/>
              </a:ext>
            </a:extLst>
          </p:cNvPr>
          <p:cNvSpPr>
            <a:spLocks noGrp="1"/>
          </p:cNvSpPr>
          <p:nvPr>
            <p:ph type="dt" sz="half" idx="10"/>
          </p:nvPr>
        </p:nvSpPr>
        <p:spPr/>
        <p:txBody>
          <a:bodyPr/>
          <a:lstStyle/>
          <a:p>
            <a:fld id="{288D5455-C25A-45C5-8361-D9DD591435FB}" type="datetimeFigureOut">
              <a:rPr lang="tr-TR" smtClean="0"/>
              <a:t>19.12.2022</a:t>
            </a:fld>
            <a:endParaRPr lang="tr-TR"/>
          </a:p>
        </p:txBody>
      </p:sp>
      <p:sp>
        <p:nvSpPr>
          <p:cNvPr id="4" name="Alt Bilgi Yer Tutucusu 3">
            <a:extLst>
              <a:ext uri="{FF2B5EF4-FFF2-40B4-BE49-F238E27FC236}">
                <a16:creationId xmlns:a16="http://schemas.microsoft.com/office/drawing/2014/main" id="{83FFE251-B8A5-1E3B-545A-AFC1CB3E9048}"/>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7A334B5A-79D4-99DE-DCB6-AF1818E6DFF2}"/>
              </a:ext>
            </a:extLst>
          </p:cNvPr>
          <p:cNvSpPr>
            <a:spLocks noGrp="1"/>
          </p:cNvSpPr>
          <p:nvPr>
            <p:ph type="sldNum" sz="quarter" idx="12"/>
          </p:nvPr>
        </p:nvSpPr>
        <p:spPr/>
        <p:txBody>
          <a:bodyPr/>
          <a:lstStyle/>
          <a:p>
            <a:fld id="{34E6A26C-65DA-4491-A2D8-6632A77B1750}" type="slidenum">
              <a:rPr lang="tr-TR" smtClean="0"/>
              <a:t>‹#›</a:t>
            </a:fld>
            <a:endParaRPr lang="tr-TR"/>
          </a:p>
        </p:txBody>
      </p:sp>
    </p:spTree>
    <p:extLst>
      <p:ext uri="{BB962C8B-B14F-4D97-AF65-F5344CB8AC3E}">
        <p14:creationId xmlns:p14="http://schemas.microsoft.com/office/powerpoint/2010/main" val="251305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D8C5AE62-39B1-4F5F-45A7-EC7673E4AA00}"/>
              </a:ext>
            </a:extLst>
          </p:cNvPr>
          <p:cNvSpPr>
            <a:spLocks noGrp="1"/>
          </p:cNvSpPr>
          <p:nvPr>
            <p:ph type="dt" sz="half" idx="10"/>
          </p:nvPr>
        </p:nvSpPr>
        <p:spPr/>
        <p:txBody>
          <a:bodyPr/>
          <a:lstStyle/>
          <a:p>
            <a:fld id="{288D5455-C25A-45C5-8361-D9DD591435FB}" type="datetimeFigureOut">
              <a:rPr lang="tr-TR" smtClean="0"/>
              <a:t>19.12.2022</a:t>
            </a:fld>
            <a:endParaRPr lang="tr-TR"/>
          </a:p>
        </p:txBody>
      </p:sp>
      <p:sp>
        <p:nvSpPr>
          <p:cNvPr id="3" name="Alt Bilgi Yer Tutucusu 2">
            <a:extLst>
              <a:ext uri="{FF2B5EF4-FFF2-40B4-BE49-F238E27FC236}">
                <a16:creationId xmlns:a16="http://schemas.microsoft.com/office/drawing/2014/main" id="{EAF089A0-EF86-73D7-537F-AF6C05A011BE}"/>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1419BCE5-20C1-AA28-1338-603C190B4C80}"/>
              </a:ext>
            </a:extLst>
          </p:cNvPr>
          <p:cNvSpPr>
            <a:spLocks noGrp="1"/>
          </p:cNvSpPr>
          <p:nvPr>
            <p:ph type="sldNum" sz="quarter" idx="12"/>
          </p:nvPr>
        </p:nvSpPr>
        <p:spPr/>
        <p:txBody>
          <a:bodyPr/>
          <a:lstStyle/>
          <a:p>
            <a:fld id="{34E6A26C-65DA-4491-A2D8-6632A77B1750}" type="slidenum">
              <a:rPr lang="tr-TR" smtClean="0"/>
              <a:t>‹#›</a:t>
            </a:fld>
            <a:endParaRPr lang="tr-TR"/>
          </a:p>
        </p:txBody>
      </p:sp>
    </p:spTree>
    <p:extLst>
      <p:ext uri="{BB962C8B-B14F-4D97-AF65-F5344CB8AC3E}">
        <p14:creationId xmlns:p14="http://schemas.microsoft.com/office/powerpoint/2010/main" val="1110627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C59F31-1837-B159-F5B5-CA67E60F253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E03CF0FF-0355-0EE9-0E98-5ACB5685AD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245661C3-2092-3760-A021-1B62E90D14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DA0CD24-F871-047B-2BEE-0D38CEDC7760}"/>
              </a:ext>
            </a:extLst>
          </p:cNvPr>
          <p:cNvSpPr>
            <a:spLocks noGrp="1"/>
          </p:cNvSpPr>
          <p:nvPr>
            <p:ph type="dt" sz="half" idx="10"/>
          </p:nvPr>
        </p:nvSpPr>
        <p:spPr/>
        <p:txBody>
          <a:bodyPr/>
          <a:lstStyle/>
          <a:p>
            <a:fld id="{288D5455-C25A-45C5-8361-D9DD591435FB}" type="datetimeFigureOut">
              <a:rPr lang="tr-TR" smtClean="0"/>
              <a:t>19.12.2022</a:t>
            </a:fld>
            <a:endParaRPr lang="tr-TR"/>
          </a:p>
        </p:txBody>
      </p:sp>
      <p:sp>
        <p:nvSpPr>
          <p:cNvPr id="6" name="Alt Bilgi Yer Tutucusu 5">
            <a:extLst>
              <a:ext uri="{FF2B5EF4-FFF2-40B4-BE49-F238E27FC236}">
                <a16:creationId xmlns:a16="http://schemas.microsoft.com/office/drawing/2014/main" id="{062B45E4-7126-C8DB-48F5-DE393F65F65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2E1DF3E-199D-1ED5-E85D-A3982EA8DB0C}"/>
              </a:ext>
            </a:extLst>
          </p:cNvPr>
          <p:cNvSpPr>
            <a:spLocks noGrp="1"/>
          </p:cNvSpPr>
          <p:nvPr>
            <p:ph type="sldNum" sz="quarter" idx="12"/>
          </p:nvPr>
        </p:nvSpPr>
        <p:spPr/>
        <p:txBody>
          <a:bodyPr/>
          <a:lstStyle/>
          <a:p>
            <a:fld id="{34E6A26C-65DA-4491-A2D8-6632A77B1750}" type="slidenum">
              <a:rPr lang="tr-TR" smtClean="0"/>
              <a:t>‹#›</a:t>
            </a:fld>
            <a:endParaRPr lang="tr-TR"/>
          </a:p>
        </p:txBody>
      </p:sp>
    </p:spTree>
    <p:extLst>
      <p:ext uri="{BB962C8B-B14F-4D97-AF65-F5344CB8AC3E}">
        <p14:creationId xmlns:p14="http://schemas.microsoft.com/office/powerpoint/2010/main" val="353697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F45CD83-8A6F-4D28-6C2C-A1DA28E834A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2D10B538-5304-80E3-F246-44C493AB71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D08DF566-1DB7-34A7-DB36-28999CD518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24C3545-F5E6-14D0-73A4-AC4A070BABE6}"/>
              </a:ext>
            </a:extLst>
          </p:cNvPr>
          <p:cNvSpPr>
            <a:spLocks noGrp="1"/>
          </p:cNvSpPr>
          <p:nvPr>
            <p:ph type="dt" sz="half" idx="10"/>
          </p:nvPr>
        </p:nvSpPr>
        <p:spPr/>
        <p:txBody>
          <a:bodyPr/>
          <a:lstStyle/>
          <a:p>
            <a:fld id="{288D5455-C25A-45C5-8361-D9DD591435FB}" type="datetimeFigureOut">
              <a:rPr lang="tr-TR" smtClean="0"/>
              <a:t>19.12.2022</a:t>
            </a:fld>
            <a:endParaRPr lang="tr-TR"/>
          </a:p>
        </p:txBody>
      </p:sp>
      <p:sp>
        <p:nvSpPr>
          <p:cNvPr id="6" name="Alt Bilgi Yer Tutucusu 5">
            <a:extLst>
              <a:ext uri="{FF2B5EF4-FFF2-40B4-BE49-F238E27FC236}">
                <a16:creationId xmlns:a16="http://schemas.microsoft.com/office/drawing/2014/main" id="{1D945338-A7EB-00FC-80EC-6093ED500AE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071877C-3268-C284-225B-BFC05D1BF08D}"/>
              </a:ext>
            </a:extLst>
          </p:cNvPr>
          <p:cNvSpPr>
            <a:spLocks noGrp="1"/>
          </p:cNvSpPr>
          <p:nvPr>
            <p:ph type="sldNum" sz="quarter" idx="12"/>
          </p:nvPr>
        </p:nvSpPr>
        <p:spPr/>
        <p:txBody>
          <a:bodyPr/>
          <a:lstStyle/>
          <a:p>
            <a:fld id="{34E6A26C-65DA-4491-A2D8-6632A77B1750}" type="slidenum">
              <a:rPr lang="tr-TR" smtClean="0"/>
              <a:t>‹#›</a:t>
            </a:fld>
            <a:endParaRPr lang="tr-TR"/>
          </a:p>
        </p:txBody>
      </p:sp>
    </p:spTree>
    <p:extLst>
      <p:ext uri="{BB962C8B-B14F-4D97-AF65-F5344CB8AC3E}">
        <p14:creationId xmlns:p14="http://schemas.microsoft.com/office/powerpoint/2010/main" val="368485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3000"/>
            <a:lum/>
          </a:blip>
          <a:srcRect/>
          <a:stretch>
            <a:fillRect t="-83000" b="-83000"/>
          </a:stretch>
        </a:blipFill>
        <a:effectLst/>
      </p:bgPr>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DEFE732-6A30-8F2C-0EDB-00F03A9316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8ECEC0C-143E-D8D4-B7F1-FEB14436D8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A17715B-9B87-485B-20C3-88A0ABAAA5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8D5455-C25A-45C5-8361-D9DD591435FB}" type="datetimeFigureOut">
              <a:rPr lang="tr-TR" smtClean="0"/>
              <a:t>19.12.2022</a:t>
            </a:fld>
            <a:endParaRPr lang="tr-TR"/>
          </a:p>
        </p:txBody>
      </p:sp>
      <p:sp>
        <p:nvSpPr>
          <p:cNvPr id="5" name="Alt Bilgi Yer Tutucusu 4">
            <a:extLst>
              <a:ext uri="{FF2B5EF4-FFF2-40B4-BE49-F238E27FC236}">
                <a16:creationId xmlns:a16="http://schemas.microsoft.com/office/drawing/2014/main" id="{71FED6FA-F1E6-109C-4798-46BD263436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56E59E97-9125-1564-2339-6BDA431824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E6A26C-65DA-4491-A2D8-6632A77B1750}" type="slidenum">
              <a:rPr lang="tr-TR" smtClean="0"/>
              <a:t>‹#›</a:t>
            </a:fld>
            <a:endParaRPr lang="tr-TR"/>
          </a:p>
        </p:txBody>
      </p:sp>
    </p:spTree>
    <p:extLst>
      <p:ext uri="{BB962C8B-B14F-4D97-AF65-F5344CB8AC3E}">
        <p14:creationId xmlns:p14="http://schemas.microsoft.com/office/powerpoint/2010/main" val="112294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97DA77-C756-FDC8-2B5B-A7188D53B077}"/>
              </a:ext>
            </a:extLst>
          </p:cNvPr>
          <p:cNvSpPr>
            <a:spLocks noGrp="1"/>
          </p:cNvSpPr>
          <p:nvPr>
            <p:ph type="ctrTitle"/>
          </p:nvPr>
        </p:nvSpPr>
        <p:spPr>
          <a:xfrm>
            <a:off x="1661652" y="1584325"/>
            <a:ext cx="9144000" cy="2387600"/>
          </a:xfrm>
        </p:spPr>
        <p:txBody>
          <a:bodyPr>
            <a:normAutofit fontScale="90000"/>
          </a:bodyPr>
          <a:lstStyle/>
          <a:p>
            <a:r>
              <a:rPr lang="tr-TR" dirty="0">
                <a:solidFill>
                  <a:schemeClr val="bg1"/>
                </a:solidFill>
              </a:rPr>
              <a:t>Görüntü İşleme Teknikleri Ve Kümeleme Yöntemleri Kullanılarak Fındık Meyvesinin Tespit Ve Sınıflandırılması</a:t>
            </a:r>
          </a:p>
        </p:txBody>
      </p:sp>
      <p:sp>
        <p:nvSpPr>
          <p:cNvPr id="3" name="Alt Başlık 2">
            <a:extLst>
              <a:ext uri="{FF2B5EF4-FFF2-40B4-BE49-F238E27FC236}">
                <a16:creationId xmlns:a16="http://schemas.microsoft.com/office/drawing/2014/main" id="{8C340F88-6250-DFC1-0384-69AEB79E43C7}"/>
              </a:ext>
            </a:extLst>
          </p:cNvPr>
          <p:cNvSpPr>
            <a:spLocks noGrp="1"/>
          </p:cNvSpPr>
          <p:nvPr>
            <p:ph type="subTitle" idx="1"/>
          </p:nvPr>
        </p:nvSpPr>
        <p:spPr>
          <a:xfrm>
            <a:off x="1189703" y="4632606"/>
            <a:ext cx="8347587" cy="1463394"/>
          </a:xfrm>
        </p:spPr>
        <p:txBody>
          <a:bodyPr>
            <a:normAutofit/>
          </a:bodyPr>
          <a:lstStyle/>
          <a:p>
            <a:pPr algn="l"/>
            <a:r>
              <a:rPr lang="tr-TR" sz="2000" dirty="0">
                <a:solidFill>
                  <a:schemeClr val="bg1"/>
                </a:solidFill>
              </a:rPr>
              <a:t>Ders Adı: Görüntü İşleme</a:t>
            </a:r>
          </a:p>
          <a:p>
            <a:pPr algn="l"/>
            <a:r>
              <a:rPr lang="tr-TR" sz="2000" dirty="0">
                <a:solidFill>
                  <a:schemeClr val="bg1"/>
                </a:solidFill>
              </a:rPr>
              <a:t>Ders Hocası: Kazım HANBAY</a:t>
            </a:r>
          </a:p>
          <a:p>
            <a:pPr algn="l"/>
            <a:r>
              <a:rPr lang="tr-TR" sz="2000" dirty="0">
                <a:solidFill>
                  <a:schemeClr val="bg1"/>
                </a:solidFill>
              </a:rPr>
              <a:t>Hazırlayan: Fatma Pınar HAYIRLI</a:t>
            </a:r>
          </a:p>
        </p:txBody>
      </p:sp>
    </p:spTree>
    <p:extLst>
      <p:ext uri="{BB962C8B-B14F-4D97-AF65-F5344CB8AC3E}">
        <p14:creationId xmlns:p14="http://schemas.microsoft.com/office/powerpoint/2010/main" val="3256928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D66AA4-FABA-C6DE-8950-F4A6E52684B7}"/>
              </a:ext>
            </a:extLst>
          </p:cNvPr>
          <p:cNvSpPr>
            <a:spLocks noGrp="1"/>
          </p:cNvSpPr>
          <p:nvPr>
            <p:ph type="title"/>
          </p:nvPr>
        </p:nvSpPr>
        <p:spPr/>
        <p:txBody>
          <a:bodyPr>
            <a:normAutofit/>
          </a:bodyPr>
          <a:lstStyle/>
          <a:p>
            <a:r>
              <a:rPr lang="tr-TR" sz="2800" dirty="0">
                <a:solidFill>
                  <a:schemeClr val="bg1"/>
                </a:solidFill>
              </a:rPr>
              <a:t>Aşındırma İşlemi</a:t>
            </a:r>
          </a:p>
        </p:txBody>
      </p:sp>
      <p:sp>
        <p:nvSpPr>
          <p:cNvPr id="3" name="İçerik Yer Tutucusu 2">
            <a:extLst>
              <a:ext uri="{FF2B5EF4-FFF2-40B4-BE49-F238E27FC236}">
                <a16:creationId xmlns:a16="http://schemas.microsoft.com/office/drawing/2014/main" id="{5D49BDE0-B06C-0984-26F5-AB1BC7A303C2}"/>
              </a:ext>
            </a:extLst>
          </p:cNvPr>
          <p:cNvSpPr>
            <a:spLocks noGrp="1"/>
          </p:cNvSpPr>
          <p:nvPr>
            <p:ph idx="1"/>
          </p:nvPr>
        </p:nvSpPr>
        <p:spPr>
          <a:xfrm>
            <a:off x="850877" y="1512337"/>
            <a:ext cx="10515600" cy="4351338"/>
          </a:xfrm>
        </p:spPr>
        <p:txBody>
          <a:bodyPr>
            <a:normAutofit/>
          </a:bodyPr>
          <a:lstStyle/>
          <a:p>
            <a:pPr marL="0" indent="0">
              <a:buNone/>
            </a:pPr>
            <a:r>
              <a:rPr lang="tr-TR" sz="2600" dirty="0">
                <a:solidFill>
                  <a:schemeClr val="bg1"/>
                </a:solidFill>
                <a:latin typeface="+mj-lt"/>
              </a:rPr>
              <a:t>Aşındırma işlemi, ikili resim üzerinde yer alan beyaz alanları daraltmak ve siyah bölgelerdeki beyazlıkları temizlemek için kullanılmaktadır. </a:t>
            </a:r>
          </a:p>
          <a:p>
            <a:pPr marL="0" indent="0">
              <a:buNone/>
            </a:pPr>
            <a:r>
              <a:rPr lang="tr-TR" sz="2600" dirty="0">
                <a:solidFill>
                  <a:schemeClr val="bg1"/>
                </a:solidFill>
                <a:latin typeface="+mj-lt"/>
              </a:rPr>
              <a:t>Genişleme işlemi ise, beyaz alanların sınırlarını genişletirken aynı zamanda beyaz bölgede yer alan siyah noktaları temizlemektedir. </a:t>
            </a:r>
          </a:p>
        </p:txBody>
      </p:sp>
      <p:pic>
        <p:nvPicPr>
          <p:cNvPr id="5" name="Resim 4" descr="metin, ekran görüntüsü içeren bir resim&#10;&#10;Açıklama otomatik olarak oluşturuldu">
            <a:extLst>
              <a:ext uri="{FF2B5EF4-FFF2-40B4-BE49-F238E27FC236}">
                <a16:creationId xmlns:a16="http://schemas.microsoft.com/office/drawing/2014/main" id="{D0297461-4280-F86C-E317-2C256C4B8B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544" y="3147204"/>
            <a:ext cx="2511366" cy="3150239"/>
          </a:xfrm>
          <a:prstGeom prst="rect">
            <a:avLst/>
          </a:prstGeom>
        </p:spPr>
      </p:pic>
      <p:sp>
        <p:nvSpPr>
          <p:cNvPr id="7" name="Metin kutusu 6">
            <a:extLst>
              <a:ext uri="{FF2B5EF4-FFF2-40B4-BE49-F238E27FC236}">
                <a16:creationId xmlns:a16="http://schemas.microsoft.com/office/drawing/2014/main" id="{BA13E6ED-0F99-F564-823B-039DC0FF89B7}"/>
              </a:ext>
            </a:extLst>
          </p:cNvPr>
          <p:cNvSpPr txBox="1"/>
          <p:nvPr/>
        </p:nvSpPr>
        <p:spPr>
          <a:xfrm>
            <a:off x="1087591" y="6329271"/>
            <a:ext cx="6096000" cy="307777"/>
          </a:xfrm>
          <a:prstGeom prst="rect">
            <a:avLst/>
          </a:prstGeom>
          <a:noFill/>
        </p:spPr>
        <p:txBody>
          <a:bodyPr wrap="square">
            <a:spAutoFit/>
          </a:bodyPr>
          <a:lstStyle/>
          <a:p>
            <a:r>
              <a:rPr lang="tr-TR" sz="1400" dirty="0">
                <a:solidFill>
                  <a:schemeClr val="bg1"/>
                </a:solidFill>
              </a:rPr>
              <a:t>Görüntü ön işleme aşaması kamera görüntüsü </a:t>
            </a:r>
          </a:p>
        </p:txBody>
      </p:sp>
      <p:pic>
        <p:nvPicPr>
          <p:cNvPr id="9" name="Resim 8">
            <a:extLst>
              <a:ext uri="{FF2B5EF4-FFF2-40B4-BE49-F238E27FC236}">
                <a16:creationId xmlns:a16="http://schemas.microsoft.com/office/drawing/2014/main" id="{27A1CE91-74C6-7373-AD95-4E899CFD8C5B}"/>
              </a:ext>
            </a:extLst>
          </p:cNvPr>
          <p:cNvPicPr>
            <a:picLocks noChangeAspect="1"/>
          </p:cNvPicPr>
          <p:nvPr/>
        </p:nvPicPr>
        <p:blipFill rotWithShape="1">
          <a:blip r:embed="rId3">
            <a:extLst>
              <a:ext uri="{28A0092B-C50C-407E-A947-70E740481C1C}">
                <a14:useLocalDpi xmlns:a14="http://schemas.microsoft.com/office/drawing/2010/main" val="0"/>
              </a:ext>
            </a:extLst>
          </a:blip>
          <a:srcRect l="49999" t="36551" r="23058" b="30293"/>
          <a:stretch/>
        </p:blipFill>
        <p:spPr>
          <a:xfrm>
            <a:off x="6495481" y="3147204"/>
            <a:ext cx="2601224" cy="3195850"/>
          </a:xfrm>
          <a:prstGeom prst="rect">
            <a:avLst/>
          </a:prstGeom>
        </p:spPr>
      </p:pic>
      <p:sp>
        <p:nvSpPr>
          <p:cNvPr id="11" name="Metin kutusu 10">
            <a:extLst>
              <a:ext uri="{FF2B5EF4-FFF2-40B4-BE49-F238E27FC236}">
                <a16:creationId xmlns:a16="http://schemas.microsoft.com/office/drawing/2014/main" id="{94978A69-B19F-3085-9F9A-9CCDE6612DF7}"/>
              </a:ext>
            </a:extLst>
          </p:cNvPr>
          <p:cNvSpPr txBox="1"/>
          <p:nvPr/>
        </p:nvSpPr>
        <p:spPr>
          <a:xfrm>
            <a:off x="6137286" y="6351402"/>
            <a:ext cx="6096000" cy="307777"/>
          </a:xfrm>
          <a:prstGeom prst="rect">
            <a:avLst/>
          </a:prstGeom>
          <a:noFill/>
        </p:spPr>
        <p:txBody>
          <a:bodyPr wrap="square">
            <a:spAutoFit/>
          </a:bodyPr>
          <a:lstStyle/>
          <a:p>
            <a:r>
              <a:rPr lang="tr-TR" sz="1400" dirty="0">
                <a:solidFill>
                  <a:schemeClr val="bg1"/>
                </a:solidFill>
              </a:rPr>
              <a:t>Görüntü ön işleme adımından sonra oluşan görüntü </a:t>
            </a:r>
          </a:p>
        </p:txBody>
      </p:sp>
    </p:spTree>
    <p:extLst>
      <p:ext uri="{BB962C8B-B14F-4D97-AF65-F5344CB8AC3E}">
        <p14:creationId xmlns:p14="http://schemas.microsoft.com/office/powerpoint/2010/main" val="2688317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B0A3DF-04A8-5FA7-B97C-60DC9E4A3764}"/>
              </a:ext>
            </a:extLst>
          </p:cNvPr>
          <p:cNvSpPr>
            <a:spLocks noGrp="1"/>
          </p:cNvSpPr>
          <p:nvPr>
            <p:ph type="title"/>
          </p:nvPr>
        </p:nvSpPr>
        <p:spPr/>
        <p:txBody>
          <a:bodyPr>
            <a:normAutofit/>
          </a:bodyPr>
          <a:lstStyle/>
          <a:p>
            <a:r>
              <a:rPr lang="tr-TR" sz="2800" dirty="0">
                <a:solidFill>
                  <a:schemeClr val="bg1"/>
                </a:solidFill>
              </a:rPr>
              <a:t>Nesne Bulma Ve Özellik Çıkarımı İşlemi Aşaması </a:t>
            </a:r>
          </a:p>
        </p:txBody>
      </p:sp>
      <p:sp>
        <p:nvSpPr>
          <p:cNvPr id="3" name="İçerik Yer Tutucusu 2">
            <a:extLst>
              <a:ext uri="{FF2B5EF4-FFF2-40B4-BE49-F238E27FC236}">
                <a16:creationId xmlns:a16="http://schemas.microsoft.com/office/drawing/2014/main" id="{D16ECC06-AC6B-2610-74C6-903374B822DF}"/>
              </a:ext>
            </a:extLst>
          </p:cNvPr>
          <p:cNvSpPr>
            <a:spLocks noGrp="1"/>
          </p:cNvSpPr>
          <p:nvPr>
            <p:ph idx="1"/>
          </p:nvPr>
        </p:nvSpPr>
        <p:spPr>
          <a:xfrm>
            <a:off x="838200" y="1690688"/>
            <a:ext cx="10515600" cy="4351338"/>
          </a:xfrm>
        </p:spPr>
        <p:txBody>
          <a:bodyPr>
            <a:normAutofit/>
          </a:bodyPr>
          <a:lstStyle/>
          <a:p>
            <a:pPr marL="0" indent="0" algn="just">
              <a:buNone/>
            </a:pPr>
            <a:r>
              <a:rPr lang="tr-TR" sz="2600" dirty="0">
                <a:solidFill>
                  <a:schemeClr val="bg1"/>
                </a:solidFill>
                <a:latin typeface="+mj-lt"/>
              </a:rPr>
              <a:t>Nesne bulma ve özellik çıkarımı işlemi aşamasında, görüntü ön işleme aşamasından geçirilerek elde edilen ikili görüntü üzerinde nesnelerin bulunması ve her bir nesneye ait özelliklerin çıkarımı işlemleri gerçekleştirilmektedir. </a:t>
            </a:r>
          </a:p>
          <a:p>
            <a:pPr marL="0" indent="0" algn="just">
              <a:buNone/>
            </a:pPr>
            <a:r>
              <a:rPr lang="tr-TR" sz="2600" dirty="0">
                <a:solidFill>
                  <a:schemeClr val="bg1"/>
                </a:solidFill>
                <a:latin typeface="+mj-lt"/>
              </a:rPr>
              <a:t>Nesnelerin görüntü düzleminde kaplamış olduğu alan, nesne boyları ve nesne merkezine ait koordinatlar özellik çıkarım vektörlerinde bulunmaktadır.</a:t>
            </a:r>
          </a:p>
          <a:p>
            <a:pPr marL="0" indent="0" algn="just">
              <a:buNone/>
            </a:pPr>
            <a:r>
              <a:rPr lang="tr-TR" sz="2600" dirty="0">
                <a:solidFill>
                  <a:schemeClr val="bg1"/>
                </a:solidFill>
                <a:latin typeface="+mj-lt"/>
              </a:rPr>
              <a:t>Her bir nesneye ait dış hatlar ve nesne numaraları belirlendikten sonra, nesnenin alanını hesaplamak için moment alma işlemi gerçekleştirilmektedir.</a:t>
            </a:r>
          </a:p>
          <a:p>
            <a:pPr marL="0" indent="0" algn="just">
              <a:buNone/>
            </a:pPr>
            <a:endParaRPr lang="tr-TR" sz="2600" dirty="0">
              <a:solidFill>
                <a:schemeClr val="bg1"/>
              </a:solidFill>
              <a:latin typeface="+mj-lt"/>
            </a:endParaRPr>
          </a:p>
        </p:txBody>
      </p:sp>
    </p:spTree>
    <p:extLst>
      <p:ext uri="{BB962C8B-B14F-4D97-AF65-F5344CB8AC3E}">
        <p14:creationId xmlns:p14="http://schemas.microsoft.com/office/powerpoint/2010/main" val="707525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8E8020E-D5AC-DD62-4839-2D53CB651A5F}"/>
              </a:ext>
            </a:extLst>
          </p:cNvPr>
          <p:cNvSpPr>
            <a:spLocks noGrp="1"/>
          </p:cNvSpPr>
          <p:nvPr>
            <p:ph idx="1"/>
          </p:nvPr>
        </p:nvSpPr>
        <p:spPr>
          <a:xfrm>
            <a:off x="838200" y="963561"/>
            <a:ext cx="10680032" cy="4057618"/>
          </a:xfrm>
        </p:spPr>
        <p:txBody>
          <a:bodyPr>
            <a:normAutofit lnSpcReduction="10000"/>
          </a:bodyPr>
          <a:lstStyle/>
          <a:p>
            <a:pPr marL="0" indent="0">
              <a:buNone/>
            </a:pPr>
            <a:r>
              <a:rPr lang="tr-TR" dirty="0">
                <a:solidFill>
                  <a:schemeClr val="bg1"/>
                </a:solidFill>
                <a:latin typeface="+mj-lt"/>
              </a:rPr>
              <a:t>	Ortamda yer alan nesnelere ait alan ve boyut bilgilerinin cm veya mm cinsinden hesaplanabilmesi amacıyla, A4 kağıdının köşesine 50mm x 50mm boyutlarında referans bir kare çizilmiştir. Referans karesinin alanı piksel cinsinden hesaplanarak, gerçek alana oranlanmaktadır. Bu sayede piksel / mm dönüşüm işlemi program tarafından otomatik olarak gerçekleştirilmektedir.</a:t>
            </a:r>
          </a:p>
          <a:p>
            <a:pPr marL="0" indent="0">
              <a:buNone/>
            </a:pPr>
            <a:r>
              <a:rPr lang="tr-TR" dirty="0">
                <a:solidFill>
                  <a:schemeClr val="bg1"/>
                </a:solidFill>
                <a:latin typeface="+mj-lt"/>
              </a:rPr>
              <a:t> 	Denklem G(</a:t>
            </a:r>
            <a:r>
              <a:rPr lang="tr-TR" dirty="0" err="1">
                <a:solidFill>
                  <a:schemeClr val="bg1"/>
                </a:solidFill>
                <a:latin typeface="+mj-lt"/>
              </a:rPr>
              <a:t>x,y</a:t>
            </a:r>
            <a:r>
              <a:rPr lang="tr-TR" dirty="0">
                <a:solidFill>
                  <a:schemeClr val="bg1"/>
                </a:solidFill>
                <a:latin typeface="+mj-lt"/>
              </a:rPr>
              <a:t>), momenti alınacak ikili görüntüyü, </a:t>
            </a:r>
            <a:r>
              <a:rPr lang="tr-TR" dirty="0" err="1">
                <a:solidFill>
                  <a:schemeClr val="bg1"/>
                </a:solidFill>
                <a:latin typeface="+mj-lt"/>
              </a:rPr>
              <a:t>mpq</a:t>
            </a:r>
            <a:r>
              <a:rPr lang="tr-TR" dirty="0">
                <a:solidFill>
                  <a:schemeClr val="bg1"/>
                </a:solidFill>
                <a:latin typeface="+mj-lt"/>
              </a:rPr>
              <a:t> momenti, p ve q değerleri ise, momentin derecesini belirlemektedir. Denklemde yer alan x ve y değerleri, görüntüyü oluşturan matristeki satır ve sütunları ifade etmektedir.</a:t>
            </a:r>
          </a:p>
        </p:txBody>
      </p:sp>
      <p:pic>
        <p:nvPicPr>
          <p:cNvPr id="8" name="Resim 7" descr="metin içeren bir resim&#10;&#10;Açıklama otomatik olarak oluşturuldu">
            <a:extLst>
              <a:ext uri="{FF2B5EF4-FFF2-40B4-BE49-F238E27FC236}">
                <a16:creationId xmlns:a16="http://schemas.microsoft.com/office/drawing/2014/main" id="{4E2E99EB-998F-FBCA-66E1-134EF47395E7}"/>
              </a:ext>
            </a:extLst>
          </p:cNvPr>
          <p:cNvPicPr>
            <a:picLocks noChangeAspect="1"/>
          </p:cNvPicPr>
          <p:nvPr/>
        </p:nvPicPr>
        <p:blipFill rotWithShape="1">
          <a:blip r:embed="rId2">
            <a:extLst>
              <a:ext uri="{28A0092B-C50C-407E-A947-70E740481C1C}">
                <a14:useLocalDpi xmlns:a14="http://schemas.microsoft.com/office/drawing/2010/main" val="0"/>
              </a:ext>
            </a:extLst>
          </a:blip>
          <a:srcRect l="47816" t="62456" r="21844" b="26784"/>
          <a:stretch/>
        </p:blipFill>
        <p:spPr>
          <a:xfrm>
            <a:off x="2529349" y="4872883"/>
            <a:ext cx="6545825" cy="1701884"/>
          </a:xfrm>
          <a:prstGeom prst="rect">
            <a:avLst/>
          </a:prstGeom>
        </p:spPr>
      </p:pic>
      <p:sp>
        <p:nvSpPr>
          <p:cNvPr id="10" name="Metin kutusu 9">
            <a:extLst>
              <a:ext uri="{FF2B5EF4-FFF2-40B4-BE49-F238E27FC236}">
                <a16:creationId xmlns:a16="http://schemas.microsoft.com/office/drawing/2014/main" id="{25964667-5AF3-4DD3-B004-6F3E0F4355E2}"/>
              </a:ext>
            </a:extLst>
          </p:cNvPr>
          <p:cNvSpPr txBox="1"/>
          <p:nvPr/>
        </p:nvSpPr>
        <p:spPr>
          <a:xfrm>
            <a:off x="3281516" y="6266990"/>
            <a:ext cx="6096000" cy="307777"/>
          </a:xfrm>
          <a:prstGeom prst="rect">
            <a:avLst/>
          </a:prstGeom>
          <a:noFill/>
        </p:spPr>
        <p:txBody>
          <a:bodyPr wrap="square">
            <a:spAutoFit/>
          </a:bodyPr>
          <a:lstStyle/>
          <a:p>
            <a:r>
              <a:rPr lang="tr-TR" sz="1400" dirty="0"/>
              <a:t>Moment alma işlemini gösteren genel formül.</a:t>
            </a:r>
          </a:p>
        </p:txBody>
      </p:sp>
    </p:spTree>
    <p:extLst>
      <p:ext uri="{BB962C8B-B14F-4D97-AF65-F5344CB8AC3E}">
        <p14:creationId xmlns:p14="http://schemas.microsoft.com/office/powerpoint/2010/main" val="530366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EB11511-E7E5-EAAF-5C6D-28FF573F618D}"/>
              </a:ext>
            </a:extLst>
          </p:cNvPr>
          <p:cNvSpPr>
            <a:spLocks noGrp="1"/>
          </p:cNvSpPr>
          <p:nvPr>
            <p:ph type="title"/>
          </p:nvPr>
        </p:nvSpPr>
        <p:spPr>
          <a:xfrm>
            <a:off x="838200" y="672830"/>
            <a:ext cx="10515600" cy="1325563"/>
          </a:xfrm>
        </p:spPr>
        <p:txBody>
          <a:bodyPr>
            <a:normAutofit/>
          </a:bodyPr>
          <a:lstStyle/>
          <a:p>
            <a:r>
              <a:rPr lang="tr-TR" sz="2800" dirty="0">
                <a:solidFill>
                  <a:schemeClr val="bg1"/>
                </a:solidFill>
              </a:rPr>
              <a:t>Sınıflandırma İşlemi Aşamasına Ait Adımlar</a:t>
            </a:r>
            <a:br>
              <a:rPr lang="tr-TR" sz="2800" dirty="0">
                <a:solidFill>
                  <a:schemeClr val="bg1"/>
                </a:solidFill>
              </a:rPr>
            </a:br>
            <a:endParaRPr lang="tr-TR" sz="2800" dirty="0">
              <a:solidFill>
                <a:schemeClr val="bg1"/>
              </a:solidFill>
            </a:endParaRPr>
          </a:p>
        </p:txBody>
      </p:sp>
      <p:sp>
        <p:nvSpPr>
          <p:cNvPr id="3" name="İçerik Yer Tutucusu 2">
            <a:extLst>
              <a:ext uri="{FF2B5EF4-FFF2-40B4-BE49-F238E27FC236}">
                <a16:creationId xmlns:a16="http://schemas.microsoft.com/office/drawing/2014/main" id="{0B631385-E66B-6796-41FF-3035312E42A9}"/>
              </a:ext>
            </a:extLst>
          </p:cNvPr>
          <p:cNvSpPr>
            <a:spLocks noGrp="1"/>
          </p:cNvSpPr>
          <p:nvPr>
            <p:ph idx="1"/>
          </p:nvPr>
        </p:nvSpPr>
        <p:spPr>
          <a:xfrm>
            <a:off x="1219718" y="1983146"/>
            <a:ext cx="6870290" cy="4351338"/>
          </a:xfrm>
        </p:spPr>
        <p:txBody>
          <a:bodyPr>
            <a:normAutofit/>
          </a:bodyPr>
          <a:lstStyle/>
          <a:p>
            <a:pPr marL="0" indent="0">
              <a:buNone/>
            </a:pPr>
            <a:r>
              <a:rPr lang="tr-TR" sz="2600" dirty="0">
                <a:solidFill>
                  <a:schemeClr val="bg1"/>
                </a:solidFill>
                <a:latin typeface="+mj-lt"/>
              </a:rPr>
              <a:t>Kümeleme, fiziksel veya soyut nesneleri benzer nesne sınıfları içerisinde gruplama sürecidir </a:t>
            </a:r>
          </a:p>
          <a:p>
            <a:pPr marL="0" indent="0">
              <a:buNone/>
            </a:pPr>
            <a:r>
              <a:rPr lang="tr-TR" sz="2600" dirty="0">
                <a:solidFill>
                  <a:schemeClr val="bg1"/>
                </a:solidFill>
                <a:latin typeface="+mj-lt"/>
              </a:rPr>
              <a:t>Veri kümeleme, küme analizi olarak da tanımlanmaktadır. </a:t>
            </a:r>
          </a:p>
          <a:p>
            <a:pPr marL="0" indent="0">
              <a:buNone/>
            </a:pPr>
            <a:r>
              <a:rPr lang="tr-TR" sz="2600" dirty="0">
                <a:solidFill>
                  <a:schemeClr val="bg1"/>
                </a:solidFill>
                <a:latin typeface="+mj-lt"/>
              </a:rPr>
              <a:t>Sağ taraftaki diyagram K-</a:t>
            </a:r>
            <a:r>
              <a:rPr lang="tr-TR" sz="2600" dirty="0" err="1">
                <a:solidFill>
                  <a:schemeClr val="bg1"/>
                </a:solidFill>
                <a:latin typeface="+mj-lt"/>
              </a:rPr>
              <a:t>means</a:t>
            </a:r>
            <a:r>
              <a:rPr lang="tr-TR" sz="2600" dirty="0">
                <a:solidFill>
                  <a:schemeClr val="bg1"/>
                </a:solidFill>
                <a:latin typeface="+mj-lt"/>
              </a:rPr>
              <a:t> algoritmasının akış diyagramıdır.</a:t>
            </a:r>
          </a:p>
          <a:p>
            <a:pPr marL="0" indent="0">
              <a:buNone/>
            </a:pPr>
            <a:endParaRPr lang="tr-TR" sz="2600" dirty="0">
              <a:solidFill>
                <a:schemeClr val="bg1"/>
              </a:solidFill>
              <a:latin typeface="+mj-lt"/>
            </a:endParaRPr>
          </a:p>
        </p:txBody>
      </p:sp>
      <p:pic>
        <p:nvPicPr>
          <p:cNvPr id="5" name="Resim 4">
            <a:extLst>
              <a:ext uri="{FF2B5EF4-FFF2-40B4-BE49-F238E27FC236}">
                <a16:creationId xmlns:a16="http://schemas.microsoft.com/office/drawing/2014/main" id="{B5D34C0A-6553-B6D6-CB2A-32D4AE32EF82}"/>
              </a:ext>
            </a:extLst>
          </p:cNvPr>
          <p:cNvPicPr>
            <a:picLocks noChangeAspect="1"/>
          </p:cNvPicPr>
          <p:nvPr/>
        </p:nvPicPr>
        <p:blipFill rotWithShape="1">
          <a:blip r:embed="rId2">
            <a:extLst>
              <a:ext uri="{28A0092B-C50C-407E-A947-70E740481C1C}">
                <a14:useLocalDpi xmlns:a14="http://schemas.microsoft.com/office/drawing/2010/main" val="0"/>
              </a:ext>
            </a:extLst>
          </a:blip>
          <a:srcRect l="5339" t="26621" r="53398" b="22806"/>
          <a:stretch/>
        </p:blipFill>
        <p:spPr>
          <a:xfrm>
            <a:off x="8090008" y="672830"/>
            <a:ext cx="3529263" cy="5954112"/>
          </a:xfrm>
          <a:prstGeom prst="rect">
            <a:avLst/>
          </a:prstGeom>
        </p:spPr>
      </p:pic>
    </p:spTree>
    <p:extLst>
      <p:ext uri="{BB962C8B-B14F-4D97-AF65-F5344CB8AC3E}">
        <p14:creationId xmlns:p14="http://schemas.microsoft.com/office/powerpoint/2010/main" val="2854169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EFA4FA1-A058-6047-AF8C-999B2AD2A0D9}"/>
              </a:ext>
            </a:extLst>
          </p:cNvPr>
          <p:cNvSpPr>
            <a:spLocks noGrp="1"/>
          </p:cNvSpPr>
          <p:nvPr>
            <p:ph idx="1"/>
          </p:nvPr>
        </p:nvSpPr>
        <p:spPr>
          <a:xfrm>
            <a:off x="838200" y="737419"/>
            <a:ext cx="10515600" cy="5439544"/>
          </a:xfrm>
        </p:spPr>
        <p:txBody>
          <a:bodyPr>
            <a:normAutofit/>
          </a:bodyPr>
          <a:lstStyle/>
          <a:p>
            <a:pPr marL="0" indent="0">
              <a:buNone/>
            </a:pPr>
            <a:r>
              <a:rPr lang="tr-TR" sz="2600" dirty="0">
                <a:solidFill>
                  <a:schemeClr val="bg1"/>
                </a:solidFill>
                <a:latin typeface="+mj-lt"/>
              </a:rPr>
              <a:t>Nesnelerin küme merkezlerine uzaklıklarının hesaplanmasında ve kümeleme işleminin gerçekleştirilmesinde Denklem’ de gösterilmekte olan </a:t>
            </a:r>
            <a:r>
              <a:rPr lang="tr-TR" sz="2600" dirty="0" err="1">
                <a:solidFill>
                  <a:schemeClr val="bg1"/>
                </a:solidFill>
                <a:latin typeface="+mj-lt"/>
              </a:rPr>
              <a:t>Euclidean</a:t>
            </a:r>
            <a:r>
              <a:rPr lang="tr-TR" sz="2600" dirty="0">
                <a:solidFill>
                  <a:schemeClr val="bg1"/>
                </a:solidFill>
                <a:latin typeface="+mj-lt"/>
              </a:rPr>
              <a:t> mesafe ölçümü kullanılmaktadır. </a:t>
            </a:r>
          </a:p>
        </p:txBody>
      </p:sp>
      <p:pic>
        <p:nvPicPr>
          <p:cNvPr id="5" name="Resim 4" descr="metin içeren bir resim&#10;&#10;Açıklama otomatik olarak oluşturuldu">
            <a:extLst>
              <a:ext uri="{FF2B5EF4-FFF2-40B4-BE49-F238E27FC236}">
                <a16:creationId xmlns:a16="http://schemas.microsoft.com/office/drawing/2014/main" id="{FB397068-725B-2686-DE09-7AC95178C420}"/>
              </a:ext>
            </a:extLst>
          </p:cNvPr>
          <p:cNvPicPr>
            <a:picLocks noChangeAspect="1"/>
          </p:cNvPicPr>
          <p:nvPr/>
        </p:nvPicPr>
        <p:blipFill rotWithShape="1">
          <a:blip r:embed="rId2">
            <a:extLst>
              <a:ext uri="{28A0092B-C50C-407E-A947-70E740481C1C}">
                <a14:useLocalDpi xmlns:a14="http://schemas.microsoft.com/office/drawing/2010/main" val="0"/>
              </a:ext>
            </a:extLst>
          </a:blip>
          <a:srcRect l="43447" t="34442" r="10436" b="59944"/>
          <a:stretch/>
        </p:blipFill>
        <p:spPr>
          <a:xfrm>
            <a:off x="1156577" y="2089682"/>
            <a:ext cx="6096008" cy="770021"/>
          </a:xfrm>
          <a:prstGeom prst="rect">
            <a:avLst/>
          </a:prstGeom>
        </p:spPr>
      </p:pic>
      <p:sp>
        <p:nvSpPr>
          <p:cNvPr id="7" name="Metin kutusu 6">
            <a:extLst>
              <a:ext uri="{FF2B5EF4-FFF2-40B4-BE49-F238E27FC236}">
                <a16:creationId xmlns:a16="http://schemas.microsoft.com/office/drawing/2014/main" id="{81C911EA-1169-2C62-BF6F-1028B7A30B52}"/>
              </a:ext>
            </a:extLst>
          </p:cNvPr>
          <p:cNvSpPr txBox="1"/>
          <p:nvPr/>
        </p:nvSpPr>
        <p:spPr>
          <a:xfrm>
            <a:off x="946355" y="3110752"/>
            <a:ext cx="10515600" cy="3293209"/>
          </a:xfrm>
          <a:prstGeom prst="rect">
            <a:avLst/>
          </a:prstGeom>
          <a:noFill/>
        </p:spPr>
        <p:txBody>
          <a:bodyPr wrap="square">
            <a:spAutoFit/>
          </a:bodyPr>
          <a:lstStyle/>
          <a:p>
            <a:pPr algn="just"/>
            <a:r>
              <a:rPr lang="tr-TR" sz="2600" dirty="0">
                <a:solidFill>
                  <a:schemeClr val="bg1"/>
                </a:solidFill>
                <a:latin typeface="+mj-lt"/>
              </a:rPr>
              <a:t>Görüntü ön işleme, nesne bulma ve özellik çıkartımı ile elde edilmiş olan nesnelerin, piksel olarak hesaplanmış olan alan verileri kullanılarak bilgi </a:t>
            </a:r>
            <a:r>
              <a:rPr lang="tr-TR" sz="2600" dirty="0" err="1">
                <a:solidFill>
                  <a:schemeClr val="bg1"/>
                </a:solidFill>
                <a:latin typeface="+mj-lt"/>
              </a:rPr>
              <a:t>veritabanı</a:t>
            </a:r>
            <a:r>
              <a:rPr lang="tr-TR" sz="2600" dirty="0">
                <a:solidFill>
                  <a:schemeClr val="bg1"/>
                </a:solidFill>
                <a:latin typeface="+mj-lt"/>
              </a:rPr>
              <a:t> oluşturulmaktadır. Bilgi </a:t>
            </a:r>
            <a:r>
              <a:rPr lang="tr-TR" sz="2600" dirty="0" err="1">
                <a:solidFill>
                  <a:schemeClr val="bg1"/>
                </a:solidFill>
                <a:latin typeface="+mj-lt"/>
              </a:rPr>
              <a:t>veritabanında</a:t>
            </a:r>
            <a:r>
              <a:rPr lang="tr-TR" sz="2600" dirty="0">
                <a:solidFill>
                  <a:schemeClr val="bg1"/>
                </a:solidFill>
                <a:latin typeface="+mj-lt"/>
              </a:rPr>
              <a:t> toplanmış olan veriler K-</a:t>
            </a:r>
            <a:r>
              <a:rPr lang="tr-TR" sz="2600" dirty="0" err="1">
                <a:solidFill>
                  <a:schemeClr val="bg1"/>
                </a:solidFill>
                <a:latin typeface="+mj-lt"/>
              </a:rPr>
              <a:t>means</a:t>
            </a:r>
            <a:r>
              <a:rPr lang="tr-TR" sz="2600" dirty="0">
                <a:solidFill>
                  <a:schemeClr val="bg1"/>
                </a:solidFill>
                <a:latin typeface="+mj-lt"/>
              </a:rPr>
              <a:t> kümeleme yöntemi kullanılarak 3 kümeye ayrılmakta ve bu kümelerin merkez noktaları belirlenmektedir. </a:t>
            </a:r>
          </a:p>
          <a:p>
            <a:pPr algn="just"/>
            <a:r>
              <a:rPr lang="tr-TR" sz="2600" dirty="0">
                <a:solidFill>
                  <a:schemeClr val="bg1"/>
                </a:solidFill>
                <a:latin typeface="+mj-lt"/>
              </a:rPr>
              <a:t>Hesaplanan nesne alanlarının, küme merkezlerine uzaklığı </a:t>
            </a:r>
            <a:r>
              <a:rPr lang="tr-TR" sz="2600" dirty="0" err="1">
                <a:solidFill>
                  <a:schemeClr val="bg1"/>
                </a:solidFill>
                <a:latin typeface="+mj-lt"/>
              </a:rPr>
              <a:t>Euclidean</a:t>
            </a:r>
            <a:r>
              <a:rPr lang="tr-TR" sz="2600" dirty="0">
                <a:solidFill>
                  <a:schemeClr val="bg1"/>
                </a:solidFill>
                <a:latin typeface="+mj-lt"/>
              </a:rPr>
              <a:t> yöntemi kullanılarak bulunmaktadır. Hesaplanan </a:t>
            </a:r>
            <a:r>
              <a:rPr lang="tr-TR" sz="2600" dirty="0" err="1">
                <a:solidFill>
                  <a:schemeClr val="bg1"/>
                </a:solidFill>
                <a:latin typeface="+mj-lt"/>
              </a:rPr>
              <a:t>Euclidean</a:t>
            </a:r>
            <a:r>
              <a:rPr lang="tr-TR" sz="2600" dirty="0">
                <a:solidFill>
                  <a:schemeClr val="bg1"/>
                </a:solidFill>
                <a:latin typeface="+mj-lt"/>
              </a:rPr>
              <a:t> uzaklıkları arasında en düşük olan değer hangi kümeye aitse, nesne o kümeye yerleştirilmektedir.</a:t>
            </a:r>
          </a:p>
        </p:txBody>
      </p:sp>
    </p:spTree>
    <p:extLst>
      <p:ext uri="{BB962C8B-B14F-4D97-AF65-F5344CB8AC3E}">
        <p14:creationId xmlns:p14="http://schemas.microsoft.com/office/powerpoint/2010/main" val="2686893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02855D-A1E8-CD2E-27F3-17E18D8372C6}"/>
              </a:ext>
            </a:extLst>
          </p:cNvPr>
          <p:cNvSpPr>
            <a:spLocks noGrp="1"/>
          </p:cNvSpPr>
          <p:nvPr>
            <p:ph type="title"/>
          </p:nvPr>
        </p:nvSpPr>
        <p:spPr/>
        <p:txBody>
          <a:bodyPr>
            <a:normAutofit/>
          </a:bodyPr>
          <a:lstStyle/>
          <a:p>
            <a:r>
              <a:rPr lang="tr-TR" sz="2800" dirty="0">
                <a:solidFill>
                  <a:schemeClr val="bg1"/>
                </a:solidFill>
              </a:rPr>
              <a:t>DENEYSEL ÇALIŞMA </a:t>
            </a:r>
          </a:p>
        </p:txBody>
      </p:sp>
      <p:sp>
        <p:nvSpPr>
          <p:cNvPr id="3" name="İçerik Yer Tutucusu 2">
            <a:extLst>
              <a:ext uri="{FF2B5EF4-FFF2-40B4-BE49-F238E27FC236}">
                <a16:creationId xmlns:a16="http://schemas.microsoft.com/office/drawing/2014/main" id="{B379E6C3-7798-61B3-6C0A-3C92F9C274DA}"/>
              </a:ext>
            </a:extLst>
          </p:cNvPr>
          <p:cNvSpPr>
            <a:spLocks noGrp="1"/>
          </p:cNvSpPr>
          <p:nvPr>
            <p:ph idx="1"/>
          </p:nvPr>
        </p:nvSpPr>
        <p:spPr>
          <a:xfrm>
            <a:off x="838200" y="1370388"/>
            <a:ext cx="10515600" cy="4351338"/>
          </a:xfrm>
        </p:spPr>
        <p:txBody>
          <a:bodyPr>
            <a:normAutofit/>
          </a:bodyPr>
          <a:lstStyle/>
          <a:p>
            <a:pPr marL="0" indent="0">
              <a:buNone/>
            </a:pPr>
            <a:r>
              <a:rPr lang="tr-TR" sz="2600" dirty="0">
                <a:solidFill>
                  <a:schemeClr val="bg1"/>
                </a:solidFill>
                <a:latin typeface="+mj-lt"/>
              </a:rPr>
              <a:t>Çalışmada 1.3 Megapiksel CMOS, 640 x 480 çözünürlükteki </a:t>
            </a:r>
            <a:r>
              <a:rPr lang="tr-TR" sz="2600" dirty="0" err="1">
                <a:solidFill>
                  <a:schemeClr val="bg1"/>
                </a:solidFill>
                <a:latin typeface="+mj-lt"/>
              </a:rPr>
              <a:t>Logitech</a:t>
            </a:r>
            <a:r>
              <a:rPr lang="tr-TR" sz="2600" dirty="0">
                <a:solidFill>
                  <a:schemeClr val="bg1"/>
                </a:solidFill>
                <a:latin typeface="+mj-lt"/>
              </a:rPr>
              <a:t> C110 USB kamera kullanılarak görüntüler alınmaktadır. </a:t>
            </a:r>
          </a:p>
          <a:p>
            <a:pPr marL="0" indent="0">
              <a:buNone/>
            </a:pPr>
            <a:r>
              <a:rPr lang="tr-TR" sz="2600" dirty="0">
                <a:solidFill>
                  <a:schemeClr val="bg1"/>
                </a:solidFill>
                <a:latin typeface="+mj-lt"/>
              </a:rPr>
              <a:t>Alınan görüntüler, Ubuntu 12.04 işletim sistemine sahip bir bilgisayar üzerinde işlenmektedir.</a:t>
            </a:r>
          </a:p>
        </p:txBody>
      </p:sp>
      <p:pic>
        <p:nvPicPr>
          <p:cNvPr id="5" name="Resim 4">
            <a:extLst>
              <a:ext uri="{FF2B5EF4-FFF2-40B4-BE49-F238E27FC236}">
                <a16:creationId xmlns:a16="http://schemas.microsoft.com/office/drawing/2014/main" id="{4558ADC4-2DD4-F5ED-BF70-75D1686539C9}"/>
              </a:ext>
            </a:extLst>
          </p:cNvPr>
          <p:cNvPicPr>
            <a:picLocks noChangeAspect="1"/>
          </p:cNvPicPr>
          <p:nvPr/>
        </p:nvPicPr>
        <p:blipFill rotWithShape="1">
          <a:blip r:embed="rId2">
            <a:extLst>
              <a:ext uri="{28A0092B-C50C-407E-A947-70E740481C1C}">
                <a14:useLocalDpi xmlns:a14="http://schemas.microsoft.com/office/drawing/2010/main" val="0"/>
              </a:ext>
            </a:extLst>
          </a:blip>
          <a:srcRect t="19802" r="8980" b="42458"/>
          <a:stretch/>
        </p:blipFill>
        <p:spPr>
          <a:xfrm>
            <a:off x="838200" y="2989006"/>
            <a:ext cx="10727452" cy="3145920"/>
          </a:xfrm>
          <a:prstGeom prst="rect">
            <a:avLst/>
          </a:prstGeom>
        </p:spPr>
      </p:pic>
      <p:sp>
        <p:nvSpPr>
          <p:cNvPr id="7" name="Metin kutusu 6">
            <a:extLst>
              <a:ext uri="{FF2B5EF4-FFF2-40B4-BE49-F238E27FC236}">
                <a16:creationId xmlns:a16="http://schemas.microsoft.com/office/drawing/2014/main" id="{42CF07E4-0E16-CBF5-7C74-974146A98206}"/>
              </a:ext>
            </a:extLst>
          </p:cNvPr>
          <p:cNvSpPr txBox="1"/>
          <p:nvPr/>
        </p:nvSpPr>
        <p:spPr>
          <a:xfrm>
            <a:off x="966926" y="6256224"/>
            <a:ext cx="6096000" cy="307777"/>
          </a:xfrm>
          <a:prstGeom prst="rect">
            <a:avLst/>
          </a:prstGeom>
          <a:noFill/>
        </p:spPr>
        <p:txBody>
          <a:bodyPr wrap="square">
            <a:spAutoFit/>
          </a:bodyPr>
          <a:lstStyle/>
          <a:p>
            <a:r>
              <a:rPr lang="tr-TR" sz="1400" dirty="0">
                <a:solidFill>
                  <a:schemeClr val="bg1"/>
                </a:solidFill>
              </a:rPr>
              <a:t>Deneysel çalışmadan alınan örnek görüntü</a:t>
            </a:r>
          </a:p>
        </p:txBody>
      </p:sp>
      <p:sp>
        <p:nvSpPr>
          <p:cNvPr id="9" name="Metin kutusu 8">
            <a:extLst>
              <a:ext uri="{FF2B5EF4-FFF2-40B4-BE49-F238E27FC236}">
                <a16:creationId xmlns:a16="http://schemas.microsoft.com/office/drawing/2014/main" id="{EA8C1A13-6FC0-CB8E-5DFB-33025F8F63BF}"/>
              </a:ext>
            </a:extLst>
          </p:cNvPr>
          <p:cNvSpPr txBox="1"/>
          <p:nvPr/>
        </p:nvSpPr>
        <p:spPr>
          <a:xfrm>
            <a:off x="4848338" y="6256297"/>
            <a:ext cx="6376736" cy="307777"/>
          </a:xfrm>
          <a:prstGeom prst="rect">
            <a:avLst/>
          </a:prstGeom>
          <a:noFill/>
        </p:spPr>
        <p:txBody>
          <a:bodyPr wrap="square">
            <a:spAutoFit/>
          </a:bodyPr>
          <a:lstStyle/>
          <a:p>
            <a:r>
              <a:rPr lang="tr-TR" sz="1400" dirty="0">
                <a:solidFill>
                  <a:schemeClr val="bg1"/>
                </a:solidFill>
              </a:rPr>
              <a:t>Kameradan alınan görüntü </a:t>
            </a:r>
          </a:p>
        </p:txBody>
      </p:sp>
      <p:sp>
        <p:nvSpPr>
          <p:cNvPr id="11" name="Metin kutusu 10">
            <a:extLst>
              <a:ext uri="{FF2B5EF4-FFF2-40B4-BE49-F238E27FC236}">
                <a16:creationId xmlns:a16="http://schemas.microsoft.com/office/drawing/2014/main" id="{847A7890-6976-6FF7-79BF-B3267B0F5D82}"/>
              </a:ext>
            </a:extLst>
          </p:cNvPr>
          <p:cNvSpPr txBox="1"/>
          <p:nvPr/>
        </p:nvSpPr>
        <p:spPr>
          <a:xfrm>
            <a:off x="7414558" y="6259132"/>
            <a:ext cx="6513094" cy="307777"/>
          </a:xfrm>
          <a:prstGeom prst="rect">
            <a:avLst/>
          </a:prstGeom>
          <a:noFill/>
        </p:spPr>
        <p:txBody>
          <a:bodyPr wrap="square">
            <a:spAutoFit/>
          </a:bodyPr>
          <a:lstStyle/>
          <a:p>
            <a:r>
              <a:rPr lang="tr-TR" sz="1400" dirty="0">
                <a:solidFill>
                  <a:schemeClr val="bg1"/>
                </a:solidFill>
              </a:rPr>
              <a:t>Ön işleme aşamasından sonra elde edilen görüntü</a:t>
            </a:r>
          </a:p>
        </p:txBody>
      </p:sp>
    </p:spTree>
    <p:extLst>
      <p:ext uri="{BB962C8B-B14F-4D97-AF65-F5344CB8AC3E}">
        <p14:creationId xmlns:p14="http://schemas.microsoft.com/office/powerpoint/2010/main" val="190998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02BC090-561F-512D-DFDA-09C091CAA5FE}"/>
              </a:ext>
            </a:extLst>
          </p:cNvPr>
          <p:cNvSpPr>
            <a:spLocks noGrp="1"/>
          </p:cNvSpPr>
          <p:nvPr>
            <p:ph idx="1"/>
          </p:nvPr>
        </p:nvSpPr>
        <p:spPr>
          <a:xfrm>
            <a:off x="681788" y="1104860"/>
            <a:ext cx="10515600" cy="5615489"/>
          </a:xfrm>
        </p:spPr>
        <p:txBody>
          <a:bodyPr>
            <a:normAutofit/>
          </a:bodyPr>
          <a:lstStyle/>
          <a:p>
            <a:pPr marL="0" indent="0" algn="just">
              <a:buNone/>
            </a:pPr>
            <a:r>
              <a:rPr lang="tr-TR" sz="2600" dirty="0">
                <a:solidFill>
                  <a:schemeClr val="bg1"/>
                </a:solidFill>
                <a:latin typeface="+mj-lt"/>
              </a:rPr>
              <a:t>	Bu işlemden sonra görüntü ön işleme aşamasına geçilmektedir. Görüntü ön işleme aşamasında, resim üzerinde filtreleme, grileştirme, </a:t>
            </a:r>
            <a:r>
              <a:rPr lang="tr-TR" sz="2600" dirty="0" err="1">
                <a:solidFill>
                  <a:schemeClr val="bg1"/>
                </a:solidFill>
                <a:latin typeface="+mj-lt"/>
              </a:rPr>
              <a:t>eşikleşme</a:t>
            </a:r>
            <a:r>
              <a:rPr lang="tr-TR" sz="2600" dirty="0">
                <a:solidFill>
                  <a:schemeClr val="bg1"/>
                </a:solidFill>
                <a:latin typeface="+mj-lt"/>
              </a:rPr>
              <a:t> ve morfolojik işlem uygulanmaktadır. </a:t>
            </a:r>
          </a:p>
          <a:p>
            <a:pPr marL="0" indent="0" algn="just">
              <a:buNone/>
            </a:pPr>
            <a:r>
              <a:rPr lang="tr-TR" sz="2600" dirty="0">
                <a:solidFill>
                  <a:schemeClr val="bg1"/>
                </a:solidFill>
                <a:latin typeface="+mj-lt"/>
              </a:rPr>
              <a:t>Bu görüntü nesne bulma ve özellik belirleme aşamasına girdi olarak verilmektedir. Ortamda bulunan ve ilgilenilen nesnelerin dış hatları belirlenmektedir. </a:t>
            </a:r>
          </a:p>
          <a:p>
            <a:pPr marL="0" indent="0" algn="just">
              <a:buNone/>
            </a:pPr>
            <a:r>
              <a:rPr lang="tr-TR" sz="2600" dirty="0">
                <a:solidFill>
                  <a:schemeClr val="bg1"/>
                </a:solidFill>
                <a:latin typeface="+mj-lt"/>
              </a:rPr>
              <a:t>Ortalama tabanlı ve K-</a:t>
            </a:r>
            <a:r>
              <a:rPr lang="tr-TR" sz="2600" dirty="0" err="1">
                <a:solidFill>
                  <a:schemeClr val="bg1"/>
                </a:solidFill>
                <a:latin typeface="+mj-lt"/>
              </a:rPr>
              <a:t>means</a:t>
            </a:r>
            <a:r>
              <a:rPr lang="tr-TR" sz="2600" dirty="0">
                <a:solidFill>
                  <a:schemeClr val="bg1"/>
                </a:solidFill>
                <a:latin typeface="+mj-lt"/>
              </a:rPr>
              <a:t> algoritmasına göre kümeleme işleminde, piksel cinsinden bulunan alan değerleri kullanılarak küme merkezleri elde edilmektedir. Ortalama tabanlı ve K-</a:t>
            </a:r>
            <a:r>
              <a:rPr lang="tr-TR" sz="2600" dirty="0" err="1">
                <a:solidFill>
                  <a:schemeClr val="bg1"/>
                </a:solidFill>
                <a:latin typeface="+mj-lt"/>
              </a:rPr>
              <a:t>means</a:t>
            </a:r>
            <a:r>
              <a:rPr lang="tr-TR" sz="2600" dirty="0">
                <a:solidFill>
                  <a:schemeClr val="bg1"/>
                </a:solidFill>
                <a:latin typeface="+mj-lt"/>
              </a:rPr>
              <a:t> algoritmaları kullanılarak elde edilen küme merkezleri tablo’ da sunulmaktadır</a:t>
            </a:r>
          </a:p>
        </p:txBody>
      </p:sp>
      <p:pic>
        <p:nvPicPr>
          <p:cNvPr id="5" name="Resim 4" descr="metin içeren bir resim&#10;&#10;Açıklama otomatik olarak oluşturuldu">
            <a:extLst>
              <a:ext uri="{FF2B5EF4-FFF2-40B4-BE49-F238E27FC236}">
                <a16:creationId xmlns:a16="http://schemas.microsoft.com/office/drawing/2014/main" id="{3916EBB9-DF71-618C-1461-C13D93C13164}"/>
              </a:ext>
            </a:extLst>
          </p:cNvPr>
          <p:cNvPicPr>
            <a:picLocks noChangeAspect="1"/>
          </p:cNvPicPr>
          <p:nvPr/>
        </p:nvPicPr>
        <p:blipFill rotWithShape="1">
          <a:blip r:embed="rId2">
            <a:extLst>
              <a:ext uri="{28A0092B-C50C-407E-A947-70E740481C1C}">
                <a14:useLocalDpi xmlns:a14="http://schemas.microsoft.com/office/drawing/2010/main" val="0"/>
              </a:ext>
            </a:extLst>
          </a:blip>
          <a:srcRect l="1213" t="77193" r="49999" b="2222"/>
          <a:stretch/>
        </p:blipFill>
        <p:spPr>
          <a:xfrm>
            <a:off x="681788" y="5007248"/>
            <a:ext cx="6689559" cy="1850752"/>
          </a:xfrm>
          <a:prstGeom prst="rect">
            <a:avLst/>
          </a:prstGeom>
        </p:spPr>
      </p:pic>
      <p:sp>
        <p:nvSpPr>
          <p:cNvPr id="7" name="Metin kutusu 6">
            <a:extLst>
              <a:ext uri="{FF2B5EF4-FFF2-40B4-BE49-F238E27FC236}">
                <a16:creationId xmlns:a16="http://schemas.microsoft.com/office/drawing/2014/main" id="{22C1A699-77DA-344D-DAE4-04EC179BC3B2}"/>
              </a:ext>
            </a:extLst>
          </p:cNvPr>
          <p:cNvSpPr txBox="1"/>
          <p:nvPr/>
        </p:nvSpPr>
        <p:spPr>
          <a:xfrm>
            <a:off x="681788" y="397456"/>
            <a:ext cx="6096000" cy="523220"/>
          </a:xfrm>
          <a:prstGeom prst="rect">
            <a:avLst/>
          </a:prstGeom>
          <a:noFill/>
        </p:spPr>
        <p:txBody>
          <a:bodyPr wrap="square">
            <a:spAutoFit/>
          </a:bodyPr>
          <a:lstStyle/>
          <a:p>
            <a:r>
              <a:rPr lang="tr-TR" sz="2800" dirty="0">
                <a:solidFill>
                  <a:schemeClr val="bg1"/>
                </a:solidFill>
                <a:latin typeface="+mj-lt"/>
              </a:rPr>
              <a:t>Görüntü Ön İşleme Aşaması</a:t>
            </a:r>
          </a:p>
        </p:txBody>
      </p:sp>
    </p:spTree>
    <p:extLst>
      <p:ext uri="{BB962C8B-B14F-4D97-AF65-F5344CB8AC3E}">
        <p14:creationId xmlns:p14="http://schemas.microsoft.com/office/powerpoint/2010/main" val="4111624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E71E943-BDCF-0021-2961-6FDC712D31EE}"/>
              </a:ext>
            </a:extLst>
          </p:cNvPr>
          <p:cNvSpPr>
            <a:spLocks noGrp="1"/>
          </p:cNvSpPr>
          <p:nvPr>
            <p:ph idx="1"/>
          </p:nvPr>
        </p:nvSpPr>
        <p:spPr>
          <a:xfrm>
            <a:off x="838200" y="593558"/>
            <a:ext cx="10515600" cy="5583405"/>
          </a:xfrm>
        </p:spPr>
        <p:txBody>
          <a:bodyPr>
            <a:normAutofit/>
          </a:bodyPr>
          <a:lstStyle/>
          <a:p>
            <a:pPr marL="0" indent="0">
              <a:buNone/>
            </a:pPr>
            <a:r>
              <a:rPr lang="tr-TR" sz="2600" dirty="0">
                <a:solidFill>
                  <a:schemeClr val="bg1"/>
                </a:solidFill>
                <a:latin typeface="+mj-lt"/>
              </a:rPr>
              <a:t>	Ortama yerleştirilen fındıkların görüntü işleme tekniği kullanılarak %100 oranında tespit edildiği gözlenmiştir. </a:t>
            </a:r>
            <a:r>
              <a:rPr lang="tr-TR" sz="2600" b="1" dirty="0" err="1">
                <a:solidFill>
                  <a:schemeClr val="bg1"/>
                </a:solidFill>
                <a:latin typeface="+mj-lt"/>
              </a:rPr>
              <a:t>Kmeans</a:t>
            </a:r>
            <a:r>
              <a:rPr lang="tr-TR" sz="2600" dirty="0">
                <a:solidFill>
                  <a:schemeClr val="bg1"/>
                </a:solidFill>
                <a:latin typeface="+mj-lt"/>
              </a:rPr>
              <a:t> ve </a:t>
            </a:r>
            <a:r>
              <a:rPr lang="tr-TR" sz="2600" b="1" dirty="0">
                <a:solidFill>
                  <a:schemeClr val="bg1"/>
                </a:solidFill>
                <a:latin typeface="+mj-lt"/>
              </a:rPr>
              <a:t>ortalama tabanlı kümeleme yöntemleri </a:t>
            </a:r>
            <a:r>
              <a:rPr lang="tr-TR" sz="2600" dirty="0">
                <a:solidFill>
                  <a:schemeClr val="bg1"/>
                </a:solidFill>
                <a:latin typeface="+mj-lt"/>
              </a:rPr>
              <a:t>kullanılarak yapılan sınıflama sonuçlarındaki benzeşen fındık sayısı ve iki yöntemin benzerlik oranları tablo3‘ de sunulmaktadır.</a:t>
            </a:r>
          </a:p>
        </p:txBody>
      </p:sp>
      <p:pic>
        <p:nvPicPr>
          <p:cNvPr id="5" name="Resim 4" descr="metin içeren bir resim&#10;&#10;Açıklama otomatik olarak oluşturuldu">
            <a:extLst>
              <a:ext uri="{FF2B5EF4-FFF2-40B4-BE49-F238E27FC236}">
                <a16:creationId xmlns:a16="http://schemas.microsoft.com/office/drawing/2014/main" id="{62CC9F89-6070-85F0-508F-FE4FC1376000}"/>
              </a:ext>
            </a:extLst>
          </p:cNvPr>
          <p:cNvPicPr>
            <a:picLocks noChangeAspect="1"/>
          </p:cNvPicPr>
          <p:nvPr/>
        </p:nvPicPr>
        <p:blipFill rotWithShape="1">
          <a:blip r:embed="rId2">
            <a:extLst>
              <a:ext uri="{28A0092B-C50C-407E-A947-70E740481C1C}">
                <a14:useLocalDpi xmlns:a14="http://schemas.microsoft.com/office/drawing/2010/main" val="0"/>
              </a:ext>
            </a:extLst>
          </a:blip>
          <a:srcRect l="2293" t="51428" r="7944" b="20477"/>
          <a:stretch/>
        </p:blipFill>
        <p:spPr>
          <a:xfrm>
            <a:off x="628838" y="2379406"/>
            <a:ext cx="10724962" cy="4075144"/>
          </a:xfrm>
          <a:prstGeom prst="rect">
            <a:avLst/>
          </a:prstGeom>
        </p:spPr>
      </p:pic>
    </p:spTree>
    <p:extLst>
      <p:ext uri="{BB962C8B-B14F-4D97-AF65-F5344CB8AC3E}">
        <p14:creationId xmlns:p14="http://schemas.microsoft.com/office/powerpoint/2010/main" val="1935566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BF2141-88EF-A806-478A-64DE0F28F2E1}"/>
              </a:ext>
            </a:extLst>
          </p:cNvPr>
          <p:cNvSpPr>
            <a:spLocks noGrp="1"/>
          </p:cNvSpPr>
          <p:nvPr>
            <p:ph type="title"/>
          </p:nvPr>
        </p:nvSpPr>
        <p:spPr/>
        <p:txBody>
          <a:bodyPr>
            <a:normAutofit/>
          </a:bodyPr>
          <a:lstStyle/>
          <a:p>
            <a:r>
              <a:rPr lang="tr-TR" sz="3600" dirty="0">
                <a:solidFill>
                  <a:schemeClr val="bg1"/>
                </a:solidFill>
              </a:rPr>
              <a:t>SONUÇLAR</a:t>
            </a:r>
          </a:p>
        </p:txBody>
      </p:sp>
      <p:sp>
        <p:nvSpPr>
          <p:cNvPr id="3" name="İçerik Yer Tutucusu 2">
            <a:extLst>
              <a:ext uri="{FF2B5EF4-FFF2-40B4-BE49-F238E27FC236}">
                <a16:creationId xmlns:a16="http://schemas.microsoft.com/office/drawing/2014/main" id="{B3FC23D7-8947-C1BD-04D5-005DEB55FDE7}"/>
              </a:ext>
            </a:extLst>
          </p:cNvPr>
          <p:cNvSpPr>
            <a:spLocks noGrp="1"/>
          </p:cNvSpPr>
          <p:nvPr>
            <p:ph idx="1"/>
          </p:nvPr>
        </p:nvSpPr>
        <p:spPr>
          <a:xfrm>
            <a:off x="838200" y="1396181"/>
            <a:ext cx="10515600" cy="4780782"/>
          </a:xfrm>
        </p:spPr>
        <p:txBody>
          <a:bodyPr>
            <a:normAutofit fontScale="92500"/>
          </a:bodyPr>
          <a:lstStyle/>
          <a:p>
            <a:pPr marL="0" indent="0">
              <a:buNone/>
            </a:pPr>
            <a:r>
              <a:rPr lang="tr-TR" dirty="0">
                <a:solidFill>
                  <a:schemeClr val="bg1"/>
                </a:solidFill>
                <a:latin typeface="+mj-lt"/>
              </a:rPr>
              <a:t>	Makalede, görüntü işleme teknikleri kullanılarak ortamda bulunan nesnelerin tespit ve sınıflandırılmasına yönelik çalışma sunulmaktadır.</a:t>
            </a:r>
          </a:p>
          <a:p>
            <a:pPr marL="0" indent="0">
              <a:buNone/>
            </a:pPr>
            <a:r>
              <a:rPr lang="tr-TR" dirty="0">
                <a:solidFill>
                  <a:schemeClr val="bg1"/>
                </a:solidFill>
                <a:latin typeface="+mj-lt"/>
              </a:rPr>
              <a:t>Üç aşamalı bir yöntem önerilmektedir. Yöntemin ilk aşaması olan görüntü ön işleme bölümünde kameradan alınan görüntü üzerinde </a:t>
            </a:r>
            <a:r>
              <a:rPr lang="tr-TR" b="1" dirty="0">
                <a:solidFill>
                  <a:schemeClr val="bg1"/>
                </a:solidFill>
                <a:latin typeface="+mj-lt"/>
              </a:rPr>
              <a:t>filtreleme</a:t>
            </a:r>
            <a:r>
              <a:rPr lang="tr-TR" dirty="0">
                <a:solidFill>
                  <a:schemeClr val="bg1"/>
                </a:solidFill>
                <a:latin typeface="+mj-lt"/>
              </a:rPr>
              <a:t>, </a:t>
            </a:r>
            <a:r>
              <a:rPr lang="tr-TR" b="1" dirty="0">
                <a:solidFill>
                  <a:schemeClr val="bg1"/>
                </a:solidFill>
                <a:latin typeface="+mj-lt"/>
              </a:rPr>
              <a:t>grileştirme</a:t>
            </a:r>
            <a:r>
              <a:rPr lang="tr-TR" dirty="0">
                <a:solidFill>
                  <a:schemeClr val="bg1"/>
                </a:solidFill>
                <a:latin typeface="+mj-lt"/>
              </a:rPr>
              <a:t>, </a:t>
            </a:r>
            <a:r>
              <a:rPr lang="tr-TR" b="1" dirty="0">
                <a:solidFill>
                  <a:schemeClr val="bg1"/>
                </a:solidFill>
                <a:latin typeface="+mj-lt"/>
              </a:rPr>
              <a:t>ikili resme çevirme </a:t>
            </a:r>
            <a:r>
              <a:rPr lang="tr-TR" dirty="0">
                <a:solidFill>
                  <a:schemeClr val="bg1"/>
                </a:solidFill>
                <a:latin typeface="+mj-lt"/>
              </a:rPr>
              <a:t>ve </a:t>
            </a:r>
            <a:r>
              <a:rPr lang="tr-TR" b="1" dirty="0">
                <a:solidFill>
                  <a:schemeClr val="bg1"/>
                </a:solidFill>
                <a:latin typeface="+mj-lt"/>
              </a:rPr>
              <a:t>morfolojik işlemler </a:t>
            </a:r>
            <a:r>
              <a:rPr lang="tr-TR" dirty="0">
                <a:solidFill>
                  <a:schemeClr val="bg1"/>
                </a:solidFill>
                <a:latin typeface="+mj-lt"/>
              </a:rPr>
              <a:t>uygulanmaktadır. </a:t>
            </a:r>
          </a:p>
          <a:p>
            <a:pPr marL="0" indent="0">
              <a:buNone/>
            </a:pPr>
            <a:r>
              <a:rPr lang="tr-TR" dirty="0">
                <a:solidFill>
                  <a:schemeClr val="bg1"/>
                </a:solidFill>
                <a:latin typeface="+mj-lt"/>
              </a:rPr>
              <a:t>Nesne tespiti ve özellik çıkarımı aşamasında ise, ortamda yer alan nesnelerin bulunması ve alan, boyut ve konum gibi özellik bilgileri elde edilmektedir.</a:t>
            </a:r>
          </a:p>
          <a:p>
            <a:pPr marL="0" indent="0">
              <a:buNone/>
            </a:pPr>
            <a:r>
              <a:rPr lang="tr-TR" dirty="0">
                <a:solidFill>
                  <a:schemeClr val="bg1"/>
                </a:solidFill>
                <a:latin typeface="+mj-lt"/>
              </a:rPr>
              <a:t>Sınıflandırma aşamasında, bilgi </a:t>
            </a:r>
            <a:r>
              <a:rPr lang="tr-TR" dirty="0" err="1">
                <a:solidFill>
                  <a:schemeClr val="bg1"/>
                </a:solidFill>
                <a:latin typeface="+mj-lt"/>
              </a:rPr>
              <a:t>veritabanında</a:t>
            </a:r>
            <a:r>
              <a:rPr lang="tr-TR" dirty="0">
                <a:solidFill>
                  <a:schemeClr val="bg1"/>
                </a:solidFill>
                <a:latin typeface="+mj-lt"/>
              </a:rPr>
              <a:t> bulunan veriler, ortalama tabanlı ve K-</a:t>
            </a:r>
            <a:r>
              <a:rPr lang="tr-TR" dirty="0" err="1">
                <a:solidFill>
                  <a:schemeClr val="bg1"/>
                </a:solidFill>
                <a:latin typeface="+mj-lt"/>
              </a:rPr>
              <a:t>means</a:t>
            </a:r>
            <a:r>
              <a:rPr lang="tr-TR" dirty="0">
                <a:solidFill>
                  <a:schemeClr val="bg1"/>
                </a:solidFill>
                <a:latin typeface="+mj-lt"/>
              </a:rPr>
              <a:t> algoritmaları kullanılarak sınıflandırılmaktadır. </a:t>
            </a:r>
          </a:p>
          <a:p>
            <a:pPr marL="0" indent="0">
              <a:buNone/>
            </a:pPr>
            <a:r>
              <a:rPr lang="tr-TR" dirty="0">
                <a:solidFill>
                  <a:schemeClr val="bg1"/>
                </a:solidFill>
                <a:latin typeface="+mj-lt"/>
              </a:rPr>
              <a:t>Sonuç olarak, gömülü sistem uygulamaları için uygun olup, </a:t>
            </a:r>
            <a:r>
              <a:rPr lang="tr-TR" b="1" dirty="0">
                <a:solidFill>
                  <a:schemeClr val="bg1"/>
                </a:solidFill>
                <a:latin typeface="+mj-lt"/>
              </a:rPr>
              <a:t>yüksek performan</a:t>
            </a:r>
            <a:r>
              <a:rPr lang="tr-TR" dirty="0">
                <a:solidFill>
                  <a:schemeClr val="bg1"/>
                </a:solidFill>
                <a:latin typeface="+mj-lt"/>
              </a:rPr>
              <a:t>s ve </a:t>
            </a:r>
            <a:r>
              <a:rPr lang="tr-TR" b="1" dirty="0">
                <a:solidFill>
                  <a:schemeClr val="bg1"/>
                </a:solidFill>
                <a:latin typeface="+mj-lt"/>
              </a:rPr>
              <a:t>düşük maliyetli </a:t>
            </a:r>
            <a:r>
              <a:rPr lang="tr-TR" dirty="0">
                <a:solidFill>
                  <a:schemeClr val="bg1"/>
                </a:solidFill>
                <a:latin typeface="+mj-lt"/>
              </a:rPr>
              <a:t>olarak gerçekleştirilmiştir. </a:t>
            </a:r>
          </a:p>
        </p:txBody>
      </p:sp>
    </p:spTree>
    <p:extLst>
      <p:ext uri="{BB962C8B-B14F-4D97-AF65-F5344CB8AC3E}">
        <p14:creationId xmlns:p14="http://schemas.microsoft.com/office/powerpoint/2010/main" val="259348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F94E27-C812-9A73-72CE-D849B204C126}"/>
              </a:ext>
            </a:extLst>
          </p:cNvPr>
          <p:cNvSpPr>
            <a:spLocks noGrp="1"/>
          </p:cNvSpPr>
          <p:nvPr>
            <p:ph type="title"/>
          </p:nvPr>
        </p:nvSpPr>
        <p:spPr/>
        <p:txBody>
          <a:bodyPr>
            <a:normAutofit/>
          </a:bodyPr>
          <a:lstStyle/>
          <a:p>
            <a:r>
              <a:rPr lang="tr-TR" sz="2800" dirty="0">
                <a:solidFill>
                  <a:schemeClr val="bg1"/>
                </a:solidFill>
              </a:rPr>
              <a:t>Yapılan Çalışmada, Ortamda Bulunan Nesnelerin Gerçek Zamanlı Olarak Tespit Edilmesi, Sınıflandırılması Ve Elde Edilen Sonuçlar Sunulmaktadır. </a:t>
            </a:r>
          </a:p>
        </p:txBody>
      </p:sp>
      <p:sp>
        <p:nvSpPr>
          <p:cNvPr id="3" name="İçerik Yer Tutucusu 2">
            <a:extLst>
              <a:ext uri="{FF2B5EF4-FFF2-40B4-BE49-F238E27FC236}">
                <a16:creationId xmlns:a16="http://schemas.microsoft.com/office/drawing/2014/main" id="{8549270E-CF19-1699-B354-1A9173740514}"/>
              </a:ext>
            </a:extLst>
          </p:cNvPr>
          <p:cNvSpPr>
            <a:spLocks noGrp="1"/>
          </p:cNvSpPr>
          <p:nvPr>
            <p:ph idx="1"/>
          </p:nvPr>
        </p:nvSpPr>
        <p:spPr>
          <a:xfrm>
            <a:off x="838200" y="1923948"/>
            <a:ext cx="10515600" cy="4351338"/>
          </a:xfrm>
        </p:spPr>
        <p:txBody>
          <a:bodyPr>
            <a:normAutofit/>
          </a:bodyPr>
          <a:lstStyle/>
          <a:p>
            <a:pPr marL="0" indent="0" algn="just">
              <a:lnSpc>
                <a:spcPct val="100000"/>
              </a:lnSpc>
              <a:buNone/>
            </a:pPr>
            <a:r>
              <a:rPr lang="tr-TR" sz="2600" dirty="0">
                <a:solidFill>
                  <a:schemeClr val="bg1"/>
                </a:solidFill>
                <a:latin typeface="+mj-lt"/>
              </a:rPr>
              <a:t>	Deneysel çalışmaların gerçekleştirilmesinde </a:t>
            </a:r>
            <a:r>
              <a:rPr lang="tr-TR" sz="2600" b="1" dirty="0">
                <a:solidFill>
                  <a:schemeClr val="bg1"/>
                </a:solidFill>
                <a:latin typeface="+mj-lt"/>
              </a:rPr>
              <a:t>fındık</a:t>
            </a:r>
            <a:r>
              <a:rPr lang="tr-TR" sz="2600" dirty="0">
                <a:solidFill>
                  <a:schemeClr val="bg1"/>
                </a:solidFill>
                <a:latin typeface="+mj-lt"/>
              </a:rPr>
              <a:t> meyvesi kullanılmaktadır. Çalışma ortamında bulunan fındıklara ait görüntü, kamera ile alındıktan sonra görüntü işleme teknikleri kullanılarak işlenmektedir. Fındıkların görüntü düzlemi üzerinde </a:t>
            </a:r>
            <a:r>
              <a:rPr lang="tr-TR" sz="2600" b="1" dirty="0">
                <a:solidFill>
                  <a:schemeClr val="bg1"/>
                </a:solidFill>
                <a:latin typeface="+mj-lt"/>
              </a:rPr>
              <a:t>kapladıkları</a:t>
            </a:r>
            <a:r>
              <a:rPr lang="tr-TR" sz="2600" dirty="0">
                <a:solidFill>
                  <a:schemeClr val="bg1"/>
                </a:solidFill>
                <a:latin typeface="+mj-lt"/>
              </a:rPr>
              <a:t> </a:t>
            </a:r>
            <a:r>
              <a:rPr lang="tr-TR" sz="2600" b="1" dirty="0">
                <a:solidFill>
                  <a:schemeClr val="bg1"/>
                </a:solidFill>
                <a:latin typeface="+mj-lt"/>
              </a:rPr>
              <a:t>boyut</a:t>
            </a:r>
            <a:r>
              <a:rPr lang="tr-TR" sz="2600" dirty="0">
                <a:solidFill>
                  <a:schemeClr val="bg1"/>
                </a:solidFill>
                <a:latin typeface="+mj-lt"/>
              </a:rPr>
              <a:t> ve </a:t>
            </a:r>
            <a:r>
              <a:rPr lang="tr-TR" sz="2600" b="1" dirty="0">
                <a:solidFill>
                  <a:schemeClr val="bg1"/>
                </a:solidFill>
                <a:latin typeface="+mj-lt"/>
              </a:rPr>
              <a:t>alan</a:t>
            </a:r>
            <a:r>
              <a:rPr lang="tr-TR" sz="2600" dirty="0">
                <a:solidFill>
                  <a:schemeClr val="bg1"/>
                </a:solidFill>
                <a:latin typeface="+mj-lt"/>
              </a:rPr>
              <a:t> verileri hesaplanmaktadır. Elde edilen veriler değerlendirilerek, fındıklar gerçek zamanlı olarak </a:t>
            </a:r>
            <a:r>
              <a:rPr lang="tr-TR" sz="2600" b="1" dirty="0">
                <a:solidFill>
                  <a:schemeClr val="bg1"/>
                </a:solidFill>
                <a:latin typeface="+mj-lt"/>
              </a:rPr>
              <a:t>küçük</a:t>
            </a:r>
            <a:r>
              <a:rPr lang="tr-TR" sz="2600" dirty="0">
                <a:solidFill>
                  <a:schemeClr val="bg1"/>
                </a:solidFill>
                <a:latin typeface="+mj-lt"/>
              </a:rPr>
              <a:t> , </a:t>
            </a:r>
            <a:r>
              <a:rPr lang="tr-TR" sz="2600" b="1" dirty="0">
                <a:solidFill>
                  <a:schemeClr val="bg1"/>
                </a:solidFill>
                <a:latin typeface="+mj-lt"/>
              </a:rPr>
              <a:t>orta</a:t>
            </a:r>
            <a:r>
              <a:rPr lang="tr-TR" sz="2600" dirty="0">
                <a:solidFill>
                  <a:schemeClr val="bg1"/>
                </a:solidFill>
                <a:latin typeface="+mj-lt"/>
              </a:rPr>
              <a:t>  ve </a:t>
            </a:r>
            <a:r>
              <a:rPr lang="tr-TR" sz="2600" b="1" dirty="0">
                <a:solidFill>
                  <a:schemeClr val="bg1"/>
                </a:solidFill>
                <a:latin typeface="+mj-lt"/>
              </a:rPr>
              <a:t>büyük</a:t>
            </a:r>
            <a:r>
              <a:rPr lang="tr-TR" sz="2600" dirty="0">
                <a:solidFill>
                  <a:schemeClr val="bg1"/>
                </a:solidFill>
                <a:latin typeface="+mj-lt"/>
              </a:rPr>
              <a:t>  olmak üzere üç sınıfa ayrılmaktadır.  Bu işlem </a:t>
            </a:r>
            <a:r>
              <a:rPr lang="tr-TR" sz="2600" b="1" dirty="0">
                <a:solidFill>
                  <a:schemeClr val="bg1"/>
                </a:solidFill>
                <a:latin typeface="+mj-lt"/>
              </a:rPr>
              <a:t>ortalama tabanlı sınıflandırma </a:t>
            </a:r>
            <a:r>
              <a:rPr lang="tr-TR" sz="2600" dirty="0">
                <a:solidFill>
                  <a:schemeClr val="bg1"/>
                </a:solidFill>
                <a:latin typeface="+mj-lt"/>
              </a:rPr>
              <a:t>ve </a:t>
            </a:r>
            <a:r>
              <a:rPr lang="tr-TR" sz="2600" b="1" dirty="0">
                <a:solidFill>
                  <a:schemeClr val="bg1"/>
                </a:solidFill>
                <a:latin typeface="+mj-lt"/>
              </a:rPr>
              <a:t>K-</a:t>
            </a:r>
            <a:r>
              <a:rPr lang="tr-TR" sz="2600" b="1" dirty="0" err="1">
                <a:solidFill>
                  <a:schemeClr val="bg1"/>
                </a:solidFill>
                <a:latin typeface="+mj-lt"/>
              </a:rPr>
              <a:t>means</a:t>
            </a:r>
            <a:r>
              <a:rPr lang="tr-TR" sz="2600" dirty="0">
                <a:solidFill>
                  <a:schemeClr val="bg1"/>
                </a:solidFill>
                <a:latin typeface="+mj-lt"/>
              </a:rPr>
              <a:t> kümeleme yöntemleri kullanılarak gerçekleştirilmektedir.</a:t>
            </a:r>
          </a:p>
          <a:p>
            <a:pPr marL="0" indent="0" algn="just">
              <a:lnSpc>
                <a:spcPct val="100000"/>
              </a:lnSpc>
              <a:buNone/>
            </a:pPr>
            <a:r>
              <a:rPr lang="tr-TR" sz="2600" dirty="0">
                <a:solidFill>
                  <a:schemeClr val="bg1"/>
                </a:solidFill>
                <a:latin typeface="+mj-lt"/>
              </a:rPr>
              <a:t>Fındık meyvelerinin, ortalama tabanlı ve K-</a:t>
            </a:r>
            <a:r>
              <a:rPr lang="tr-TR" sz="2600" dirty="0" err="1">
                <a:solidFill>
                  <a:schemeClr val="bg1"/>
                </a:solidFill>
                <a:latin typeface="+mj-lt"/>
              </a:rPr>
              <a:t>means</a:t>
            </a:r>
            <a:r>
              <a:rPr lang="tr-TR" sz="2600" dirty="0">
                <a:solidFill>
                  <a:schemeClr val="bg1"/>
                </a:solidFill>
                <a:latin typeface="+mj-lt"/>
              </a:rPr>
              <a:t> kümeleme yöntemleri kullanılarak sınıflandırılması </a:t>
            </a:r>
            <a:r>
              <a:rPr lang="tr-TR" sz="2600" b="1" dirty="0">
                <a:solidFill>
                  <a:schemeClr val="bg1"/>
                </a:solidFill>
                <a:latin typeface="+mj-lt"/>
              </a:rPr>
              <a:t>karşılaştırılmaktadır</a:t>
            </a:r>
            <a:r>
              <a:rPr lang="tr-TR" sz="2600" dirty="0">
                <a:solidFill>
                  <a:schemeClr val="bg1"/>
                </a:solidFill>
                <a:latin typeface="+mj-lt"/>
              </a:rPr>
              <a:t>. </a:t>
            </a:r>
          </a:p>
        </p:txBody>
      </p:sp>
    </p:spTree>
    <p:extLst>
      <p:ext uri="{BB962C8B-B14F-4D97-AF65-F5344CB8AC3E}">
        <p14:creationId xmlns:p14="http://schemas.microsoft.com/office/powerpoint/2010/main" val="89334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0C80A4-46C6-EE44-E278-443A1D7DD168}"/>
              </a:ext>
            </a:extLst>
          </p:cNvPr>
          <p:cNvSpPr>
            <a:spLocks noGrp="1"/>
          </p:cNvSpPr>
          <p:nvPr>
            <p:ph type="title"/>
          </p:nvPr>
        </p:nvSpPr>
        <p:spPr/>
        <p:txBody>
          <a:bodyPr>
            <a:normAutofit/>
          </a:bodyPr>
          <a:lstStyle/>
          <a:p>
            <a:r>
              <a:rPr lang="tr-TR" sz="2800" dirty="0">
                <a:solidFill>
                  <a:schemeClr val="bg1"/>
                </a:solidFill>
              </a:rPr>
              <a:t>Görüntü İşleme ve Bilgisayarlı Görme Uygulamaları</a:t>
            </a:r>
          </a:p>
        </p:txBody>
      </p:sp>
      <p:sp>
        <p:nvSpPr>
          <p:cNvPr id="3" name="İçerik Yer Tutucusu 2">
            <a:extLst>
              <a:ext uri="{FF2B5EF4-FFF2-40B4-BE49-F238E27FC236}">
                <a16:creationId xmlns:a16="http://schemas.microsoft.com/office/drawing/2014/main" id="{07D023B4-FF9F-AAC6-F49A-77026093FD4E}"/>
              </a:ext>
            </a:extLst>
          </p:cNvPr>
          <p:cNvSpPr>
            <a:spLocks noGrp="1"/>
          </p:cNvSpPr>
          <p:nvPr>
            <p:ph idx="1"/>
          </p:nvPr>
        </p:nvSpPr>
        <p:spPr>
          <a:xfrm>
            <a:off x="838200" y="1550322"/>
            <a:ext cx="10515600" cy="4351338"/>
          </a:xfrm>
        </p:spPr>
        <p:txBody>
          <a:bodyPr>
            <a:normAutofit/>
          </a:bodyPr>
          <a:lstStyle/>
          <a:p>
            <a:pPr marL="0" indent="0">
              <a:buNone/>
            </a:pPr>
            <a:r>
              <a:rPr lang="tr-TR" sz="2600" dirty="0">
                <a:solidFill>
                  <a:schemeClr val="bg1"/>
                </a:solidFill>
                <a:latin typeface="+mj-lt"/>
              </a:rPr>
              <a:t>	İlk olarak kameradan görüntüler alınmaktadır. Alınan görüntüler üzerinde, görüntü ön işleme adımları uygulanmakta ve ilgilenilen nesnelere ait özellik çıkartımı gerçekleştirilmektedir.</a:t>
            </a:r>
          </a:p>
          <a:p>
            <a:pPr marL="0" indent="0">
              <a:buNone/>
            </a:pPr>
            <a:r>
              <a:rPr lang="tr-TR" sz="2600" dirty="0">
                <a:solidFill>
                  <a:schemeClr val="bg1"/>
                </a:solidFill>
                <a:latin typeface="+mj-lt"/>
              </a:rPr>
              <a:t>Nesnelerin tespit edilmesi veya tanınması amacıyla yapılan çalışmalarda farklı yöntemler önerilmektedir. </a:t>
            </a:r>
          </a:p>
          <a:p>
            <a:pPr marL="0" indent="0">
              <a:buNone/>
            </a:pPr>
            <a:r>
              <a:rPr lang="tr-TR" sz="2600" dirty="0">
                <a:solidFill>
                  <a:schemeClr val="bg1"/>
                </a:solidFill>
                <a:latin typeface="+mj-lt"/>
              </a:rPr>
              <a:t>Nesnelere ait basit özellikler kullanılarak </a:t>
            </a:r>
            <a:r>
              <a:rPr lang="tr-TR" sz="2600" b="1" dirty="0">
                <a:solidFill>
                  <a:schemeClr val="bg1"/>
                </a:solidFill>
                <a:latin typeface="+mj-lt"/>
              </a:rPr>
              <a:t>hızlı</a:t>
            </a:r>
            <a:r>
              <a:rPr lang="tr-TR" sz="2600" dirty="0">
                <a:solidFill>
                  <a:schemeClr val="bg1"/>
                </a:solidFill>
                <a:latin typeface="+mj-lt"/>
              </a:rPr>
              <a:t> ve </a:t>
            </a:r>
            <a:r>
              <a:rPr lang="tr-TR" sz="2600" b="1" dirty="0">
                <a:solidFill>
                  <a:schemeClr val="bg1"/>
                </a:solidFill>
                <a:latin typeface="+mj-lt"/>
              </a:rPr>
              <a:t>etkili</a:t>
            </a:r>
            <a:r>
              <a:rPr lang="tr-TR" sz="2600" dirty="0">
                <a:solidFill>
                  <a:schemeClr val="bg1"/>
                </a:solidFill>
                <a:latin typeface="+mj-lt"/>
              </a:rPr>
              <a:t> </a:t>
            </a:r>
            <a:r>
              <a:rPr lang="tr-TR" sz="2600" b="1" dirty="0">
                <a:solidFill>
                  <a:schemeClr val="bg1"/>
                </a:solidFill>
                <a:latin typeface="+mj-lt"/>
              </a:rPr>
              <a:t>nesne tanımaya </a:t>
            </a:r>
            <a:r>
              <a:rPr lang="tr-TR" sz="2600" dirty="0">
                <a:solidFill>
                  <a:schemeClr val="bg1"/>
                </a:solidFill>
                <a:latin typeface="+mj-lt"/>
              </a:rPr>
              <a:t>yönelik çalışmalar, </a:t>
            </a:r>
            <a:r>
              <a:rPr lang="tr-TR" sz="2600" b="1" dirty="0">
                <a:solidFill>
                  <a:schemeClr val="bg1"/>
                </a:solidFill>
                <a:latin typeface="+mj-lt"/>
              </a:rPr>
              <a:t>karmaşık arka plan çıkarımı ile tanıma</a:t>
            </a:r>
            <a:r>
              <a:rPr lang="tr-TR" sz="2600" dirty="0">
                <a:solidFill>
                  <a:schemeClr val="bg1"/>
                </a:solidFill>
                <a:latin typeface="+mj-lt"/>
              </a:rPr>
              <a:t>, </a:t>
            </a:r>
            <a:r>
              <a:rPr lang="tr-TR" sz="2600" b="1" dirty="0">
                <a:solidFill>
                  <a:schemeClr val="bg1"/>
                </a:solidFill>
                <a:latin typeface="+mj-lt"/>
              </a:rPr>
              <a:t>şekil tanıma, renk tanıma</a:t>
            </a:r>
            <a:r>
              <a:rPr lang="tr-TR" sz="2600" dirty="0">
                <a:solidFill>
                  <a:schemeClr val="bg1"/>
                </a:solidFill>
                <a:latin typeface="+mj-lt"/>
              </a:rPr>
              <a:t>, </a:t>
            </a:r>
            <a:r>
              <a:rPr lang="tr-TR" sz="2600" b="1" dirty="0">
                <a:solidFill>
                  <a:schemeClr val="bg1"/>
                </a:solidFill>
                <a:latin typeface="+mj-lt"/>
              </a:rPr>
              <a:t>kenar ve köşe tanıma</a:t>
            </a:r>
            <a:r>
              <a:rPr lang="tr-TR" sz="2600" dirty="0">
                <a:solidFill>
                  <a:schemeClr val="bg1"/>
                </a:solidFill>
                <a:latin typeface="+mj-lt"/>
              </a:rPr>
              <a:t>, </a:t>
            </a:r>
            <a:r>
              <a:rPr lang="tr-TR" sz="2600" b="1" dirty="0">
                <a:solidFill>
                  <a:schemeClr val="bg1"/>
                </a:solidFill>
                <a:latin typeface="+mj-lt"/>
              </a:rPr>
              <a:t>istatistiksel örüntü tanıma</a:t>
            </a:r>
            <a:r>
              <a:rPr lang="tr-TR" sz="2600" dirty="0">
                <a:solidFill>
                  <a:schemeClr val="bg1"/>
                </a:solidFill>
                <a:latin typeface="+mj-lt"/>
              </a:rPr>
              <a:t>, </a:t>
            </a:r>
            <a:r>
              <a:rPr lang="tr-TR" sz="2600" b="1" dirty="0">
                <a:solidFill>
                  <a:schemeClr val="bg1"/>
                </a:solidFill>
                <a:latin typeface="+mj-lt"/>
              </a:rPr>
              <a:t>şablon eşleme</a:t>
            </a:r>
            <a:r>
              <a:rPr lang="tr-TR" sz="2600" dirty="0">
                <a:solidFill>
                  <a:schemeClr val="bg1"/>
                </a:solidFill>
                <a:latin typeface="+mj-lt"/>
              </a:rPr>
              <a:t> gibi çeşitli yöntemler kullanılmaktadır. </a:t>
            </a:r>
          </a:p>
        </p:txBody>
      </p:sp>
    </p:spTree>
    <p:extLst>
      <p:ext uri="{BB962C8B-B14F-4D97-AF65-F5344CB8AC3E}">
        <p14:creationId xmlns:p14="http://schemas.microsoft.com/office/powerpoint/2010/main" val="1405398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D10461-FA6F-4508-AAD0-47E19F3A2DFF}"/>
              </a:ext>
            </a:extLst>
          </p:cNvPr>
          <p:cNvSpPr>
            <a:spLocks noGrp="1"/>
          </p:cNvSpPr>
          <p:nvPr>
            <p:ph type="title"/>
          </p:nvPr>
        </p:nvSpPr>
        <p:spPr/>
        <p:txBody>
          <a:bodyPr>
            <a:normAutofit/>
          </a:bodyPr>
          <a:lstStyle/>
          <a:p>
            <a:r>
              <a:rPr lang="tr-TR" sz="2800" dirty="0">
                <a:solidFill>
                  <a:schemeClr val="bg1"/>
                </a:solidFill>
              </a:rPr>
              <a:t>K-</a:t>
            </a:r>
            <a:r>
              <a:rPr lang="tr-TR" sz="2800" dirty="0" err="1">
                <a:solidFill>
                  <a:schemeClr val="bg1"/>
                </a:solidFill>
              </a:rPr>
              <a:t>means</a:t>
            </a:r>
            <a:r>
              <a:rPr lang="tr-TR" sz="2800" dirty="0">
                <a:solidFill>
                  <a:schemeClr val="bg1"/>
                </a:solidFill>
              </a:rPr>
              <a:t> Ve Türevleri</a:t>
            </a:r>
          </a:p>
        </p:txBody>
      </p:sp>
      <p:sp>
        <p:nvSpPr>
          <p:cNvPr id="3" name="İçerik Yer Tutucusu 2">
            <a:extLst>
              <a:ext uri="{FF2B5EF4-FFF2-40B4-BE49-F238E27FC236}">
                <a16:creationId xmlns:a16="http://schemas.microsoft.com/office/drawing/2014/main" id="{7C079CE8-AEFC-EB80-5598-880D5AA9092A}"/>
              </a:ext>
            </a:extLst>
          </p:cNvPr>
          <p:cNvSpPr>
            <a:spLocks noGrp="1"/>
          </p:cNvSpPr>
          <p:nvPr>
            <p:ph idx="1"/>
          </p:nvPr>
        </p:nvSpPr>
        <p:spPr>
          <a:xfrm>
            <a:off x="838200" y="1579819"/>
            <a:ext cx="10515600" cy="4351338"/>
          </a:xfrm>
        </p:spPr>
        <p:txBody>
          <a:bodyPr>
            <a:normAutofit fontScale="92500"/>
          </a:bodyPr>
          <a:lstStyle/>
          <a:p>
            <a:pPr marL="0" indent="0" algn="just">
              <a:buNone/>
            </a:pPr>
            <a:r>
              <a:rPr lang="tr-TR" dirty="0">
                <a:solidFill>
                  <a:schemeClr val="bg1"/>
                </a:solidFill>
                <a:latin typeface="+mj-lt"/>
              </a:rPr>
              <a:t>	K-</a:t>
            </a:r>
            <a:r>
              <a:rPr lang="tr-TR" dirty="0" err="1">
                <a:solidFill>
                  <a:schemeClr val="bg1"/>
                </a:solidFill>
                <a:latin typeface="+mj-lt"/>
              </a:rPr>
              <a:t>means</a:t>
            </a:r>
            <a:r>
              <a:rPr lang="tr-TR" dirty="0">
                <a:solidFill>
                  <a:schemeClr val="bg1"/>
                </a:solidFill>
                <a:latin typeface="+mj-lt"/>
              </a:rPr>
              <a:t> algoritması ile aynı türden nesneler farklı özelliklerine göre, benzer kümelere ayrılmaktadırlar. Görüntü işleme süreci ile özellikleri belirlenmiş olan nesneler, benzerlik veya benzemezlik oranlarına göre farklı sınıflarda kümelenmektedirler.</a:t>
            </a:r>
          </a:p>
          <a:p>
            <a:pPr marL="0" indent="0" algn="just">
              <a:buNone/>
            </a:pPr>
            <a:r>
              <a:rPr lang="tr-TR" dirty="0">
                <a:solidFill>
                  <a:schemeClr val="bg1"/>
                </a:solidFill>
                <a:latin typeface="+mj-lt"/>
              </a:rPr>
              <a:t>Makalede, çalışma ortamında bulunan nesnelerin </a:t>
            </a:r>
            <a:r>
              <a:rPr lang="tr-TR" b="1" dirty="0">
                <a:solidFill>
                  <a:schemeClr val="bg1"/>
                </a:solidFill>
                <a:latin typeface="+mj-lt"/>
              </a:rPr>
              <a:t>tespit edilmesi, özelliklerinin belirlenmesi </a:t>
            </a:r>
            <a:r>
              <a:rPr lang="tr-TR" dirty="0">
                <a:solidFill>
                  <a:schemeClr val="bg1"/>
                </a:solidFill>
                <a:latin typeface="+mj-lt"/>
              </a:rPr>
              <a:t>ve </a:t>
            </a:r>
            <a:r>
              <a:rPr lang="tr-TR" b="1" dirty="0">
                <a:solidFill>
                  <a:schemeClr val="bg1"/>
                </a:solidFill>
                <a:latin typeface="+mj-lt"/>
              </a:rPr>
              <a:t>sınıflandırmasına</a:t>
            </a:r>
            <a:r>
              <a:rPr lang="tr-TR" dirty="0">
                <a:solidFill>
                  <a:schemeClr val="bg1"/>
                </a:solidFill>
                <a:latin typeface="+mj-lt"/>
              </a:rPr>
              <a:t> yönelik üç aşamalı bir sistem önerilmektedir.</a:t>
            </a:r>
          </a:p>
          <a:p>
            <a:pPr marL="0" indent="0" algn="just">
              <a:buNone/>
            </a:pPr>
            <a:r>
              <a:rPr lang="tr-TR" dirty="0">
                <a:solidFill>
                  <a:schemeClr val="bg1"/>
                </a:solidFill>
                <a:latin typeface="+mj-lt"/>
              </a:rPr>
              <a:t>Sistemin ilk aşamasında kameradan alınan görüntü üzerinde, </a:t>
            </a:r>
            <a:r>
              <a:rPr lang="tr-TR" b="1" dirty="0">
                <a:solidFill>
                  <a:schemeClr val="bg1"/>
                </a:solidFill>
                <a:latin typeface="+mj-lt"/>
              </a:rPr>
              <a:t>görüntü ön işleme adımı </a:t>
            </a:r>
            <a:r>
              <a:rPr lang="tr-TR" dirty="0">
                <a:solidFill>
                  <a:schemeClr val="bg1"/>
                </a:solidFill>
                <a:latin typeface="+mj-lt"/>
              </a:rPr>
              <a:t>uygulanmaktadır. İkinci aşamada, ortamda bulunan nesneler tespit edilmekte ve nesnelere ait</a:t>
            </a:r>
            <a:r>
              <a:rPr lang="tr-TR" b="1" dirty="0">
                <a:solidFill>
                  <a:schemeClr val="bg1"/>
                </a:solidFill>
                <a:latin typeface="+mj-lt"/>
              </a:rPr>
              <a:t> veriler bilgi </a:t>
            </a:r>
            <a:r>
              <a:rPr lang="tr-TR" b="1" dirty="0" err="1">
                <a:solidFill>
                  <a:schemeClr val="bg1"/>
                </a:solidFill>
                <a:latin typeface="+mj-lt"/>
              </a:rPr>
              <a:t>veritabanına</a:t>
            </a:r>
            <a:r>
              <a:rPr lang="tr-TR" b="1" dirty="0">
                <a:solidFill>
                  <a:schemeClr val="bg1"/>
                </a:solidFill>
                <a:latin typeface="+mj-lt"/>
              </a:rPr>
              <a:t> aktarılmaktadır</a:t>
            </a:r>
            <a:r>
              <a:rPr lang="tr-TR" dirty="0">
                <a:solidFill>
                  <a:schemeClr val="bg1"/>
                </a:solidFill>
                <a:latin typeface="+mj-lt"/>
              </a:rPr>
              <a:t>. Son aşamada ise bilgi </a:t>
            </a:r>
            <a:r>
              <a:rPr lang="tr-TR" dirty="0" err="1">
                <a:solidFill>
                  <a:schemeClr val="bg1"/>
                </a:solidFill>
                <a:latin typeface="+mj-lt"/>
              </a:rPr>
              <a:t>veritabanı</a:t>
            </a:r>
            <a:r>
              <a:rPr lang="tr-TR" dirty="0">
                <a:solidFill>
                  <a:schemeClr val="bg1"/>
                </a:solidFill>
                <a:latin typeface="+mj-lt"/>
              </a:rPr>
              <a:t> kullanılarak </a:t>
            </a:r>
            <a:r>
              <a:rPr lang="tr-TR" b="1" dirty="0">
                <a:solidFill>
                  <a:schemeClr val="bg1"/>
                </a:solidFill>
                <a:latin typeface="+mj-lt"/>
              </a:rPr>
              <a:t>nesnelerin sınıflandırılması </a:t>
            </a:r>
            <a:r>
              <a:rPr lang="tr-TR" dirty="0">
                <a:solidFill>
                  <a:schemeClr val="bg1"/>
                </a:solidFill>
                <a:latin typeface="+mj-lt"/>
              </a:rPr>
              <a:t>gerçekleştirilmektedir</a:t>
            </a:r>
          </a:p>
        </p:txBody>
      </p:sp>
    </p:spTree>
    <p:extLst>
      <p:ext uri="{BB962C8B-B14F-4D97-AF65-F5344CB8AC3E}">
        <p14:creationId xmlns:p14="http://schemas.microsoft.com/office/powerpoint/2010/main" val="2418044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547116-B849-1BAB-C6B7-B360D6DDC363}"/>
              </a:ext>
            </a:extLst>
          </p:cNvPr>
          <p:cNvSpPr>
            <a:spLocks noGrp="1"/>
          </p:cNvSpPr>
          <p:nvPr>
            <p:ph type="title"/>
          </p:nvPr>
        </p:nvSpPr>
        <p:spPr/>
        <p:txBody>
          <a:bodyPr>
            <a:normAutofit/>
          </a:bodyPr>
          <a:lstStyle/>
          <a:p>
            <a:r>
              <a:rPr lang="tr-TR" sz="2800" dirty="0">
                <a:solidFill>
                  <a:schemeClr val="bg1"/>
                </a:solidFill>
              </a:rPr>
              <a:t>ÖNERİLEN YÖNTEM</a:t>
            </a:r>
          </a:p>
        </p:txBody>
      </p:sp>
      <p:sp>
        <p:nvSpPr>
          <p:cNvPr id="3" name="İçerik Yer Tutucusu 2">
            <a:extLst>
              <a:ext uri="{FF2B5EF4-FFF2-40B4-BE49-F238E27FC236}">
                <a16:creationId xmlns:a16="http://schemas.microsoft.com/office/drawing/2014/main" id="{7C19B1CB-9B57-3BC1-115D-EB7C521230ED}"/>
              </a:ext>
            </a:extLst>
          </p:cNvPr>
          <p:cNvSpPr>
            <a:spLocks noGrp="1"/>
          </p:cNvSpPr>
          <p:nvPr>
            <p:ph idx="1"/>
          </p:nvPr>
        </p:nvSpPr>
        <p:spPr>
          <a:xfrm>
            <a:off x="838200" y="1540490"/>
            <a:ext cx="10515600" cy="4351338"/>
          </a:xfrm>
        </p:spPr>
        <p:txBody>
          <a:bodyPr>
            <a:noAutofit/>
          </a:bodyPr>
          <a:lstStyle/>
          <a:p>
            <a:pPr marL="514350" indent="-514350">
              <a:buFont typeface="+mj-lt"/>
              <a:buAutoNum type="arabicPeriod"/>
            </a:pPr>
            <a:r>
              <a:rPr lang="tr-TR" sz="2600" dirty="0">
                <a:solidFill>
                  <a:schemeClr val="bg1"/>
                </a:solidFill>
                <a:latin typeface="+mj-lt"/>
              </a:rPr>
              <a:t>Aşama Görüntü Ön İşleme</a:t>
            </a:r>
          </a:p>
          <a:p>
            <a:pPr marL="514350" indent="-514350">
              <a:buFont typeface="+mj-lt"/>
              <a:buAutoNum type="arabicPeriod"/>
            </a:pPr>
            <a:r>
              <a:rPr lang="tr-TR" sz="2600" dirty="0">
                <a:solidFill>
                  <a:schemeClr val="bg1"/>
                </a:solidFill>
                <a:latin typeface="+mj-lt"/>
              </a:rPr>
              <a:t>Aşama Nesne Bulma ve Özellik Çıkarımı İşlemi</a:t>
            </a:r>
          </a:p>
          <a:p>
            <a:pPr marL="514350" indent="-514350">
              <a:buFont typeface="+mj-lt"/>
              <a:buAutoNum type="arabicPeriod"/>
            </a:pPr>
            <a:r>
              <a:rPr lang="tr-TR" sz="2600" dirty="0">
                <a:solidFill>
                  <a:schemeClr val="bg1"/>
                </a:solidFill>
                <a:latin typeface="+mj-lt"/>
              </a:rPr>
              <a:t>Aşama Sınıflandırma</a:t>
            </a:r>
          </a:p>
          <a:p>
            <a:pPr marL="0" indent="0">
              <a:lnSpc>
                <a:spcPct val="120000"/>
              </a:lnSpc>
              <a:buNone/>
            </a:pPr>
            <a:r>
              <a:rPr lang="tr-TR" sz="2600" dirty="0">
                <a:solidFill>
                  <a:schemeClr val="bg1"/>
                </a:solidFill>
                <a:latin typeface="+mj-lt"/>
              </a:rPr>
              <a:t>İlk aşamada nesnelerin bulunduğu ortamdan görüntü alınır.</a:t>
            </a:r>
          </a:p>
          <a:p>
            <a:pPr marL="0" indent="0">
              <a:lnSpc>
                <a:spcPct val="120000"/>
              </a:lnSpc>
              <a:buNone/>
            </a:pPr>
            <a:r>
              <a:rPr lang="tr-TR" sz="2600" dirty="0">
                <a:solidFill>
                  <a:schemeClr val="bg1"/>
                </a:solidFill>
                <a:latin typeface="+mj-lt"/>
              </a:rPr>
              <a:t>İkinci aşamada ortamdaki nesnelerin boyut ve alan gibi özellikleri çıkartılıyor.</a:t>
            </a:r>
          </a:p>
          <a:p>
            <a:pPr marL="0" indent="0">
              <a:lnSpc>
                <a:spcPct val="120000"/>
              </a:lnSpc>
              <a:buNone/>
            </a:pPr>
            <a:r>
              <a:rPr lang="tr-TR" sz="2600" dirty="0">
                <a:solidFill>
                  <a:schemeClr val="bg1"/>
                </a:solidFill>
                <a:latin typeface="+mj-lt"/>
              </a:rPr>
              <a:t>Son aşamada ikinci aşamadan alınan veriler kullanılarak her bir nesnenin sınıflandırılması gerçekleştiriliyor.</a:t>
            </a:r>
          </a:p>
          <a:p>
            <a:pPr marL="0" indent="0">
              <a:buNone/>
            </a:pPr>
            <a:endParaRPr lang="tr-TR" sz="2600" dirty="0">
              <a:solidFill>
                <a:schemeClr val="bg1"/>
              </a:solidFill>
            </a:endParaRPr>
          </a:p>
          <a:p>
            <a:pPr marL="0" indent="0">
              <a:buNone/>
            </a:pPr>
            <a:endParaRPr lang="tr-TR" sz="2600" dirty="0">
              <a:solidFill>
                <a:schemeClr val="bg1"/>
              </a:solidFill>
            </a:endParaRPr>
          </a:p>
          <a:p>
            <a:pPr marL="0" indent="0">
              <a:buNone/>
            </a:pPr>
            <a:br>
              <a:rPr lang="tr-TR" sz="2600" dirty="0">
                <a:solidFill>
                  <a:schemeClr val="bg1"/>
                </a:solidFill>
              </a:rPr>
            </a:br>
            <a:endParaRPr lang="tr-TR" sz="2600" dirty="0">
              <a:solidFill>
                <a:schemeClr val="bg1"/>
              </a:solidFill>
            </a:endParaRPr>
          </a:p>
        </p:txBody>
      </p:sp>
    </p:spTree>
    <p:extLst>
      <p:ext uri="{BB962C8B-B14F-4D97-AF65-F5344CB8AC3E}">
        <p14:creationId xmlns:p14="http://schemas.microsoft.com/office/powerpoint/2010/main" val="1680857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061C8A-ACD0-1AB2-2F1D-97BE00805DC8}"/>
              </a:ext>
            </a:extLst>
          </p:cNvPr>
          <p:cNvSpPr>
            <a:spLocks noGrp="1"/>
          </p:cNvSpPr>
          <p:nvPr>
            <p:ph type="title"/>
          </p:nvPr>
        </p:nvSpPr>
        <p:spPr/>
        <p:txBody>
          <a:bodyPr>
            <a:normAutofit/>
          </a:bodyPr>
          <a:lstStyle/>
          <a:p>
            <a:r>
              <a:rPr lang="tr-TR" sz="2800" dirty="0">
                <a:solidFill>
                  <a:schemeClr val="bg1"/>
                </a:solidFill>
              </a:rPr>
              <a:t>Görüntü Ön İşleme Aşaması</a:t>
            </a:r>
          </a:p>
        </p:txBody>
      </p:sp>
      <p:graphicFrame>
        <p:nvGraphicFramePr>
          <p:cNvPr id="8" name="İçerik Yer Tutucusu 2">
            <a:extLst>
              <a:ext uri="{FF2B5EF4-FFF2-40B4-BE49-F238E27FC236}">
                <a16:creationId xmlns:a16="http://schemas.microsoft.com/office/drawing/2014/main" id="{0C3983F1-AB49-EBED-6737-A90697C34B71}"/>
              </a:ext>
            </a:extLst>
          </p:cNvPr>
          <p:cNvGraphicFramePr>
            <a:graphicFrameLocks noGrp="1"/>
          </p:cNvGraphicFramePr>
          <p:nvPr>
            <p:ph idx="1"/>
            <p:extLst>
              <p:ext uri="{D42A27DB-BD31-4B8C-83A1-F6EECF244321}">
                <p14:modId xmlns:p14="http://schemas.microsoft.com/office/powerpoint/2010/main" val="2111575420"/>
              </p:ext>
            </p:extLst>
          </p:nvPr>
        </p:nvGraphicFramePr>
        <p:xfrm>
          <a:off x="838200" y="3429000"/>
          <a:ext cx="10515600" cy="2117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Metin kutusu 8">
            <a:extLst>
              <a:ext uri="{FF2B5EF4-FFF2-40B4-BE49-F238E27FC236}">
                <a16:creationId xmlns:a16="http://schemas.microsoft.com/office/drawing/2014/main" id="{19729BE8-2DAF-959B-E566-FF8D2AEF0BCD}"/>
              </a:ext>
            </a:extLst>
          </p:cNvPr>
          <p:cNvSpPr txBox="1"/>
          <p:nvPr/>
        </p:nvSpPr>
        <p:spPr>
          <a:xfrm>
            <a:off x="838200" y="1550962"/>
            <a:ext cx="10594258" cy="1569660"/>
          </a:xfrm>
          <a:prstGeom prst="rect">
            <a:avLst/>
          </a:prstGeom>
          <a:noFill/>
        </p:spPr>
        <p:txBody>
          <a:bodyPr wrap="square">
            <a:spAutoFit/>
          </a:bodyPr>
          <a:lstStyle/>
          <a:p>
            <a:r>
              <a:rPr lang="tr-TR" sz="2400" dirty="0">
                <a:solidFill>
                  <a:schemeClr val="bg1"/>
                </a:solidFill>
                <a:latin typeface="+mj-lt"/>
              </a:rPr>
              <a:t>Görüntü ön işleme aşamasında, kameradan alınan görüntü üzerinde sırasıyla filtreleme, resmin grileştirilmesi ve ikili resme çevrilmesi işlemleri uygulanmaktadır. </a:t>
            </a:r>
          </a:p>
          <a:p>
            <a:r>
              <a:rPr lang="tr-TR" sz="2400" dirty="0">
                <a:solidFill>
                  <a:schemeClr val="bg1"/>
                </a:solidFill>
                <a:latin typeface="+mj-lt"/>
              </a:rPr>
              <a:t>Bu işlemlerin gerçekleştirilmesinden sonra görüntü üzerinde yer alan ve ilgilenilen nesneler daha belirgin ve kolay işlenebilir hale getirilmektedir</a:t>
            </a:r>
          </a:p>
        </p:txBody>
      </p:sp>
    </p:spTree>
    <p:extLst>
      <p:ext uri="{BB962C8B-B14F-4D97-AF65-F5344CB8AC3E}">
        <p14:creationId xmlns:p14="http://schemas.microsoft.com/office/powerpoint/2010/main" val="227438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538596C-8717-2194-9437-4B39477037F3}"/>
              </a:ext>
            </a:extLst>
          </p:cNvPr>
          <p:cNvSpPr>
            <a:spLocks noGrp="1"/>
          </p:cNvSpPr>
          <p:nvPr>
            <p:ph idx="1"/>
          </p:nvPr>
        </p:nvSpPr>
        <p:spPr>
          <a:xfrm>
            <a:off x="838200" y="527785"/>
            <a:ext cx="10515600" cy="5802429"/>
          </a:xfrm>
        </p:spPr>
        <p:txBody>
          <a:bodyPr>
            <a:normAutofit fontScale="92500"/>
          </a:bodyPr>
          <a:lstStyle/>
          <a:p>
            <a:pPr marL="0" indent="0" algn="just">
              <a:spcBef>
                <a:spcPts val="1800"/>
              </a:spcBef>
              <a:buNone/>
            </a:pPr>
            <a:endParaRPr lang="tr-TR" sz="2600" dirty="0">
              <a:solidFill>
                <a:schemeClr val="bg1"/>
              </a:solidFill>
              <a:latin typeface="+mj-lt"/>
            </a:endParaRPr>
          </a:p>
          <a:p>
            <a:pPr marL="0" indent="0" algn="just">
              <a:spcBef>
                <a:spcPts val="1800"/>
              </a:spcBef>
              <a:buNone/>
            </a:pPr>
            <a:r>
              <a:rPr lang="tr-TR" sz="2600" dirty="0">
                <a:solidFill>
                  <a:schemeClr val="bg1"/>
                </a:solidFill>
                <a:latin typeface="+mj-lt"/>
              </a:rPr>
              <a:t>	Filtre uygulama adımında, görüntü üzerinde yer alan tuz biber gürültülerinin giderilmesi ve resimde yer alan gereksiz ayrıntıların azaltılması sağlanmaktadır. Kameradan alınan görüntü matrisi üzerinde, küçük bir çekirdek matrisinin gezdirilmesi sonucunda filtreleme işlemi gerçekleşmektedir. </a:t>
            </a:r>
          </a:p>
          <a:p>
            <a:pPr marL="0" indent="0" algn="just">
              <a:spcBef>
                <a:spcPts val="1800"/>
              </a:spcBef>
              <a:buNone/>
            </a:pPr>
            <a:r>
              <a:rPr lang="tr-TR" sz="2600" dirty="0">
                <a:solidFill>
                  <a:schemeClr val="bg1"/>
                </a:solidFill>
                <a:latin typeface="+mj-lt"/>
              </a:rPr>
              <a:t>Çekirdek matrisin boyutlarının </a:t>
            </a:r>
            <a:r>
              <a:rPr lang="tr-TR" sz="2600" b="1" dirty="0">
                <a:solidFill>
                  <a:schemeClr val="bg1"/>
                </a:solidFill>
                <a:latin typeface="+mj-lt"/>
              </a:rPr>
              <a:t>büyük</a:t>
            </a:r>
            <a:r>
              <a:rPr lang="tr-TR" sz="2600" dirty="0">
                <a:solidFill>
                  <a:schemeClr val="bg1"/>
                </a:solidFill>
                <a:latin typeface="+mj-lt"/>
              </a:rPr>
              <a:t> seçilmesi, görüntü üzerindeki </a:t>
            </a:r>
            <a:r>
              <a:rPr lang="tr-TR" sz="2600" b="1" dirty="0">
                <a:solidFill>
                  <a:schemeClr val="bg1"/>
                </a:solidFill>
                <a:latin typeface="+mj-lt"/>
              </a:rPr>
              <a:t>gürültüleri</a:t>
            </a:r>
            <a:r>
              <a:rPr lang="tr-TR" sz="2600" dirty="0">
                <a:solidFill>
                  <a:schemeClr val="bg1"/>
                </a:solidFill>
                <a:latin typeface="+mj-lt"/>
              </a:rPr>
              <a:t> </a:t>
            </a:r>
            <a:r>
              <a:rPr lang="tr-TR" sz="2600" b="1" dirty="0">
                <a:solidFill>
                  <a:schemeClr val="bg1"/>
                </a:solidFill>
                <a:latin typeface="+mj-lt"/>
              </a:rPr>
              <a:t>azaltırken, bulanıklaştırmada </a:t>
            </a:r>
            <a:r>
              <a:rPr lang="tr-TR" sz="2600" dirty="0">
                <a:solidFill>
                  <a:schemeClr val="bg1"/>
                </a:solidFill>
                <a:latin typeface="+mj-lt"/>
              </a:rPr>
              <a:t>yapmaktadır. Çekirdek matrisi, görüntü üzerinde kayan pencere yöntemi kullanılarak gezdirilmekte ve her bir piksel için, yeni değerler hesaplanmaktadır.</a:t>
            </a:r>
          </a:p>
          <a:p>
            <a:pPr marL="0" indent="0" algn="just">
              <a:spcBef>
                <a:spcPts val="1800"/>
              </a:spcBef>
              <a:buNone/>
            </a:pPr>
            <a:r>
              <a:rPr lang="tr-TR" sz="2600" dirty="0">
                <a:solidFill>
                  <a:schemeClr val="bg1"/>
                </a:solidFill>
                <a:latin typeface="+mj-lt"/>
              </a:rPr>
              <a:t>Filtreleme işlemi sırasında, IR matrisinde negatif değerler kullanılmak istenmektedir. Bu durumda, ilgili indislere en yakın indisteki değer kullanılmaktadır. </a:t>
            </a:r>
          </a:p>
          <a:p>
            <a:pPr marL="0" indent="0" algn="just">
              <a:spcBef>
                <a:spcPts val="1800"/>
              </a:spcBef>
              <a:buNone/>
            </a:pPr>
            <a:r>
              <a:rPr lang="tr-TR" sz="2600" dirty="0">
                <a:solidFill>
                  <a:schemeClr val="bg1"/>
                </a:solidFill>
                <a:latin typeface="+mj-lt"/>
              </a:rPr>
              <a:t>Kameradan alınan görüntü üç kanallı olup RGB renk uzayında alındığından, IR görüntü matrisinde üç renk için bulunan değerler  aşağıdaki denklem kullanılarak güncellenmektedir.</a:t>
            </a:r>
          </a:p>
          <a:p>
            <a:pPr marL="0" indent="0" algn="just">
              <a:spcBef>
                <a:spcPts val="1800"/>
              </a:spcBef>
              <a:buNone/>
            </a:pPr>
            <a:endParaRPr lang="tr-TR" sz="2600" dirty="0">
              <a:solidFill>
                <a:schemeClr val="bg1"/>
              </a:solidFill>
              <a:latin typeface="+mj-lt"/>
            </a:endParaRPr>
          </a:p>
        </p:txBody>
      </p:sp>
      <p:pic>
        <p:nvPicPr>
          <p:cNvPr id="5" name="Resim 4" descr="metin içeren bir resim&#10;&#10;Açıklama otomatik olarak oluşturuldu">
            <a:extLst>
              <a:ext uri="{FF2B5EF4-FFF2-40B4-BE49-F238E27FC236}">
                <a16:creationId xmlns:a16="http://schemas.microsoft.com/office/drawing/2014/main" id="{C9C4DA3E-673F-0E93-79A5-3DF8188DC6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2953" y="5786167"/>
            <a:ext cx="4813628" cy="943107"/>
          </a:xfrm>
          <a:prstGeom prst="rect">
            <a:avLst/>
          </a:prstGeom>
        </p:spPr>
      </p:pic>
      <p:sp>
        <p:nvSpPr>
          <p:cNvPr id="2" name="Metin kutusu 1">
            <a:extLst>
              <a:ext uri="{FF2B5EF4-FFF2-40B4-BE49-F238E27FC236}">
                <a16:creationId xmlns:a16="http://schemas.microsoft.com/office/drawing/2014/main" id="{321999B3-D833-79B8-8A13-FDC097FEAC65}"/>
              </a:ext>
            </a:extLst>
          </p:cNvPr>
          <p:cNvSpPr txBox="1"/>
          <p:nvPr/>
        </p:nvSpPr>
        <p:spPr>
          <a:xfrm>
            <a:off x="973393" y="527785"/>
            <a:ext cx="7216877" cy="523220"/>
          </a:xfrm>
          <a:prstGeom prst="rect">
            <a:avLst/>
          </a:prstGeom>
          <a:noFill/>
        </p:spPr>
        <p:txBody>
          <a:bodyPr wrap="square" rtlCol="0">
            <a:spAutoFit/>
          </a:bodyPr>
          <a:lstStyle/>
          <a:p>
            <a:r>
              <a:rPr lang="tr-TR" sz="2800" dirty="0">
                <a:solidFill>
                  <a:schemeClr val="bg1"/>
                </a:solidFill>
                <a:latin typeface="+mj-lt"/>
              </a:rPr>
              <a:t>Filtreleme Uygulaması Adımı</a:t>
            </a:r>
          </a:p>
        </p:txBody>
      </p:sp>
    </p:spTree>
    <p:extLst>
      <p:ext uri="{BB962C8B-B14F-4D97-AF65-F5344CB8AC3E}">
        <p14:creationId xmlns:p14="http://schemas.microsoft.com/office/powerpoint/2010/main" val="380339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3956E3-9A3B-F7B1-D792-5BF93866E4C1}"/>
              </a:ext>
            </a:extLst>
          </p:cNvPr>
          <p:cNvSpPr>
            <a:spLocks noGrp="1"/>
          </p:cNvSpPr>
          <p:nvPr>
            <p:ph type="title"/>
          </p:nvPr>
        </p:nvSpPr>
        <p:spPr/>
        <p:txBody>
          <a:bodyPr>
            <a:normAutofit/>
          </a:bodyPr>
          <a:lstStyle/>
          <a:p>
            <a:r>
              <a:rPr lang="tr-TR" sz="2800" dirty="0">
                <a:solidFill>
                  <a:schemeClr val="bg1"/>
                </a:solidFill>
              </a:rPr>
              <a:t>Filtreleme İşleminden Sonra Renkli Görüntünün, Grileştirilmesi Adımı Gerçekleştirilmektedir.</a:t>
            </a:r>
          </a:p>
        </p:txBody>
      </p:sp>
      <p:sp>
        <p:nvSpPr>
          <p:cNvPr id="3" name="İçerik Yer Tutucusu 2">
            <a:extLst>
              <a:ext uri="{FF2B5EF4-FFF2-40B4-BE49-F238E27FC236}">
                <a16:creationId xmlns:a16="http://schemas.microsoft.com/office/drawing/2014/main" id="{3504A7B4-AAF4-5773-251F-D1DA805941C4}"/>
              </a:ext>
            </a:extLst>
          </p:cNvPr>
          <p:cNvSpPr>
            <a:spLocks noGrp="1"/>
          </p:cNvSpPr>
          <p:nvPr>
            <p:ph idx="1"/>
          </p:nvPr>
        </p:nvSpPr>
        <p:spPr/>
        <p:txBody>
          <a:bodyPr>
            <a:normAutofit/>
          </a:bodyPr>
          <a:lstStyle/>
          <a:p>
            <a:pPr marL="0" indent="0">
              <a:buNone/>
            </a:pPr>
            <a:r>
              <a:rPr lang="tr-TR" sz="2600" dirty="0">
                <a:solidFill>
                  <a:schemeClr val="bg1"/>
                </a:solidFill>
                <a:latin typeface="+mj-lt"/>
              </a:rPr>
              <a:t>	Aşağıdaki denklem grileştirme işleminin formülüdür Denklemde, IG grileştirilmiş yeni görüntü matrisini ifade etmektedir.</a:t>
            </a:r>
          </a:p>
          <a:p>
            <a:pPr marL="0" indent="0">
              <a:buNone/>
            </a:pPr>
            <a:endParaRPr lang="tr-TR" sz="2600" dirty="0">
              <a:solidFill>
                <a:schemeClr val="bg1"/>
              </a:solidFill>
              <a:latin typeface="+mj-lt"/>
            </a:endParaRPr>
          </a:p>
          <a:p>
            <a:pPr marL="0" indent="0">
              <a:buNone/>
            </a:pPr>
            <a:r>
              <a:rPr lang="tr-TR" sz="2600" dirty="0">
                <a:solidFill>
                  <a:schemeClr val="bg1"/>
                </a:solidFill>
                <a:latin typeface="+mj-lt"/>
              </a:rPr>
              <a:t>Gri olarak elde edilen görüntü üzerinde, eşikleme işlemi uygulanarak sadece ilgili nesnelere ait yer alan bölümler kullanılmaktadır. Eşikleme işleminde kullanılan en küçük (</a:t>
            </a:r>
            <a:r>
              <a:rPr lang="tr-TR" sz="2600" dirty="0" err="1">
                <a:solidFill>
                  <a:schemeClr val="bg1"/>
                </a:solidFill>
                <a:latin typeface="+mj-lt"/>
              </a:rPr>
              <a:t>min</a:t>
            </a:r>
            <a:r>
              <a:rPr lang="tr-TR" sz="2600" dirty="0">
                <a:solidFill>
                  <a:schemeClr val="bg1"/>
                </a:solidFill>
                <a:latin typeface="+mj-lt"/>
              </a:rPr>
              <a:t>) ve en büyük değerler (</a:t>
            </a:r>
            <a:r>
              <a:rPr lang="tr-TR" sz="2600" dirty="0" err="1">
                <a:solidFill>
                  <a:schemeClr val="bg1"/>
                </a:solidFill>
                <a:latin typeface="+mj-lt"/>
              </a:rPr>
              <a:t>max</a:t>
            </a:r>
            <a:r>
              <a:rPr lang="tr-TR" sz="2600" dirty="0">
                <a:solidFill>
                  <a:schemeClr val="bg1"/>
                </a:solidFill>
                <a:latin typeface="+mj-lt"/>
              </a:rPr>
              <a:t>) deneysel çalışmalar sonucunda belirlenmektedir. </a:t>
            </a:r>
          </a:p>
          <a:p>
            <a:pPr marL="0" indent="0">
              <a:buNone/>
            </a:pPr>
            <a:r>
              <a:rPr lang="tr-TR" sz="2600" dirty="0">
                <a:solidFill>
                  <a:schemeClr val="bg1"/>
                </a:solidFill>
                <a:latin typeface="+mj-lt"/>
              </a:rPr>
              <a:t>Gri görüntü içerisinde yer alan piksel değerleri </a:t>
            </a:r>
            <a:r>
              <a:rPr lang="tr-TR" sz="2600" dirty="0" err="1">
                <a:solidFill>
                  <a:schemeClr val="bg1"/>
                </a:solidFill>
                <a:latin typeface="+mj-lt"/>
              </a:rPr>
              <a:t>min</a:t>
            </a:r>
            <a:r>
              <a:rPr lang="tr-TR" sz="2600" dirty="0">
                <a:solidFill>
                  <a:schemeClr val="bg1"/>
                </a:solidFill>
                <a:latin typeface="+mj-lt"/>
              </a:rPr>
              <a:t> ve </a:t>
            </a:r>
            <a:r>
              <a:rPr lang="tr-TR" sz="2600" dirty="0" err="1">
                <a:solidFill>
                  <a:schemeClr val="bg1"/>
                </a:solidFill>
                <a:latin typeface="+mj-lt"/>
              </a:rPr>
              <a:t>max</a:t>
            </a:r>
            <a:r>
              <a:rPr lang="tr-TR" sz="2600" dirty="0">
                <a:solidFill>
                  <a:schemeClr val="bg1"/>
                </a:solidFill>
                <a:latin typeface="+mj-lt"/>
              </a:rPr>
              <a:t> değerleri arasında bulunup bulunmadığı karşılaştırılarak, ikili görüntü için yeni değer ataması gerçekleştirilmektedir.</a:t>
            </a:r>
          </a:p>
        </p:txBody>
      </p:sp>
      <p:pic>
        <p:nvPicPr>
          <p:cNvPr id="5" name="Resim 4">
            <a:extLst>
              <a:ext uri="{FF2B5EF4-FFF2-40B4-BE49-F238E27FC236}">
                <a16:creationId xmlns:a16="http://schemas.microsoft.com/office/drawing/2014/main" id="{534BF32C-4761-02FE-251C-E1D96EEE7F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846" y="2623801"/>
            <a:ext cx="6191865" cy="581106"/>
          </a:xfrm>
          <a:prstGeom prst="rect">
            <a:avLst/>
          </a:prstGeom>
        </p:spPr>
      </p:pic>
    </p:spTree>
    <p:extLst>
      <p:ext uri="{BB962C8B-B14F-4D97-AF65-F5344CB8AC3E}">
        <p14:creationId xmlns:p14="http://schemas.microsoft.com/office/powerpoint/2010/main" val="2982017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4094969-94BC-5B65-6E44-879F47B49071}"/>
              </a:ext>
            </a:extLst>
          </p:cNvPr>
          <p:cNvSpPr>
            <a:spLocks noGrp="1"/>
          </p:cNvSpPr>
          <p:nvPr>
            <p:ph idx="1"/>
          </p:nvPr>
        </p:nvSpPr>
        <p:spPr>
          <a:xfrm>
            <a:off x="838200" y="561474"/>
            <a:ext cx="10515600" cy="5615489"/>
          </a:xfrm>
        </p:spPr>
        <p:txBody>
          <a:bodyPr>
            <a:normAutofit/>
          </a:bodyPr>
          <a:lstStyle/>
          <a:p>
            <a:pPr marL="0" indent="0">
              <a:lnSpc>
                <a:spcPct val="100000"/>
              </a:lnSpc>
              <a:buNone/>
            </a:pPr>
            <a:r>
              <a:rPr lang="tr-TR" sz="2600" dirty="0">
                <a:solidFill>
                  <a:schemeClr val="bg1"/>
                </a:solidFill>
                <a:latin typeface="+mj-lt"/>
              </a:rPr>
              <a:t>	Eşikleme işleminden sonra siyah ve beyaz renkleri içeren görüntü oluşturulmaktadır. Görüntü içerisinde, </a:t>
            </a:r>
            <a:r>
              <a:rPr lang="tr-TR" sz="2600" b="1" dirty="0">
                <a:solidFill>
                  <a:schemeClr val="bg1"/>
                </a:solidFill>
                <a:latin typeface="+mj-lt"/>
              </a:rPr>
              <a:t>siyah bölgelerde istenmeyen beyaz noktalar,</a:t>
            </a:r>
            <a:r>
              <a:rPr lang="tr-TR" sz="2600" dirty="0">
                <a:solidFill>
                  <a:schemeClr val="bg1"/>
                </a:solidFill>
                <a:latin typeface="+mj-lt"/>
              </a:rPr>
              <a:t> </a:t>
            </a:r>
            <a:r>
              <a:rPr lang="tr-TR" sz="2600" b="1" dirty="0">
                <a:solidFill>
                  <a:schemeClr val="bg1"/>
                </a:solidFill>
                <a:latin typeface="+mj-lt"/>
              </a:rPr>
              <a:t>beyaz bölgelerde istenmeyen siyah noktalar </a:t>
            </a:r>
            <a:r>
              <a:rPr lang="tr-TR" sz="2600" dirty="0">
                <a:solidFill>
                  <a:schemeClr val="bg1"/>
                </a:solidFill>
                <a:latin typeface="+mj-lt"/>
              </a:rPr>
              <a:t>bulunmaktadır.</a:t>
            </a:r>
          </a:p>
          <a:p>
            <a:pPr marL="0" indent="0">
              <a:lnSpc>
                <a:spcPct val="100000"/>
              </a:lnSpc>
              <a:buNone/>
            </a:pPr>
            <a:r>
              <a:rPr lang="tr-TR" sz="2600" dirty="0">
                <a:solidFill>
                  <a:schemeClr val="bg1"/>
                </a:solidFill>
                <a:latin typeface="+mj-lt"/>
              </a:rPr>
              <a:t> Elde edilen ikili görüntü üzerinde yer alan gürültüleri silmek amacıyla </a:t>
            </a:r>
            <a:r>
              <a:rPr lang="tr-TR" sz="2600" b="1" dirty="0">
                <a:solidFill>
                  <a:schemeClr val="bg1"/>
                </a:solidFill>
                <a:latin typeface="+mj-lt"/>
              </a:rPr>
              <a:t>morfolojik</a:t>
            </a:r>
            <a:r>
              <a:rPr lang="tr-TR" sz="2600" dirty="0">
                <a:solidFill>
                  <a:schemeClr val="bg1"/>
                </a:solidFill>
                <a:latin typeface="+mj-lt"/>
              </a:rPr>
              <a:t> işlem uygulanmaktadır. Morfolojik işlemde, girdi olarak verilmekte olan, ikili görüntü üzerinde yapısal element adı verilen 3x3, 5x5 vb. kare matris gezdirilmektedir. Morfolojik işlem adımında, yapısal element ve ikili görüntü değerlerindeki komşu piksel değerleri kullanılarak görüntü güncellenmektedir. Önerilen çalışmada, ikili görüntü üzerinde, </a:t>
            </a:r>
            <a:r>
              <a:rPr lang="tr-TR" sz="2600" b="1" dirty="0">
                <a:solidFill>
                  <a:schemeClr val="bg1"/>
                </a:solidFill>
                <a:latin typeface="+mj-lt"/>
              </a:rPr>
              <a:t>aşındırma (</a:t>
            </a:r>
            <a:r>
              <a:rPr lang="tr-TR" sz="2600" b="1" dirty="0" err="1">
                <a:solidFill>
                  <a:schemeClr val="bg1"/>
                </a:solidFill>
                <a:latin typeface="+mj-lt"/>
              </a:rPr>
              <a:t>erosion</a:t>
            </a:r>
            <a:r>
              <a:rPr lang="tr-TR" sz="2600" b="1" dirty="0">
                <a:solidFill>
                  <a:schemeClr val="bg1"/>
                </a:solidFill>
                <a:latin typeface="+mj-lt"/>
              </a:rPr>
              <a:t>) </a:t>
            </a:r>
            <a:r>
              <a:rPr lang="tr-TR" sz="2600" dirty="0">
                <a:solidFill>
                  <a:schemeClr val="bg1"/>
                </a:solidFill>
                <a:latin typeface="+mj-lt"/>
              </a:rPr>
              <a:t>ve</a:t>
            </a:r>
            <a:r>
              <a:rPr lang="tr-TR" sz="2600" b="1" dirty="0">
                <a:solidFill>
                  <a:schemeClr val="bg1"/>
                </a:solidFill>
                <a:latin typeface="+mj-lt"/>
              </a:rPr>
              <a:t> genişleme (</a:t>
            </a:r>
            <a:r>
              <a:rPr lang="tr-TR" sz="2600" b="1" dirty="0" err="1">
                <a:solidFill>
                  <a:schemeClr val="bg1"/>
                </a:solidFill>
                <a:latin typeface="+mj-lt"/>
              </a:rPr>
              <a:t>dilation</a:t>
            </a:r>
            <a:r>
              <a:rPr lang="tr-TR" sz="2600" b="1" dirty="0">
                <a:solidFill>
                  <a:schemeClr val="bg1"/>
                </a:solidFill>
                <a:latin typeface="+mj-lt"/>
              </a:rPr>
              <a:t>)</a:t>
            </a:r>
            <a:r>
              <a:rPr lang="tr-TR" sz="2600" dirty="0">
                <a:solidFill>
                  <a:schemeClr val="bg1"/>
                </a:solidFill>
                <a:latin typeface="+mj-lt"/>
              </a:rPr>
              <a:t> morfolojik işlemleri uygulanmaktadır.</a:t>
            </a:r>
          </a:p>
        </p:txBody>
      </p:sp>
    </p:spTree>
    <p:extLst>
      <p:ext uri="{BB962C8B-B14F-4D97-AF65-F5344CB8AC3E}">
        <p14:creationId xmlns:p14="http://schemas.microsoft.com/office/powerpoint/2010/main" val="191280849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1382</Words>
  <Application>Microsoft Office PowerPoint</Application>
  <PresentationFormat>Geniş ekran</PresentationFormat>
  <Paragraphs>83</Paragraphs>
  <Slides>18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18</vt:i4>
      </vt:variant>
    </vt:vector>
  </HeadingPairs>
  <TitlesOfParts>
    <vt:vector size="22" baseType="lpstr">
      <vt:lpstr>Arial</vt:lpstr>
      <vt:lpstr>Calibri</vt:lpstr>
      <vt:lpstr>Calibri Light</vt:lpstr>
      <vt:lpstr>Office Teması</vt:lpstr>
      <vt:lpstr>Görüntü İşleme Teknikleri Ve Kümeleme Yöntemleri Kullanılarak Fındık Meyvesinin Tespit Ve Sınıflandırılması</vt:lpstr>
      <vt:lpstr>Yapılan Çalışmada, Ortamda Bulunan Nesnelerin Gerçek Zamanlı Olarak Tespit Edilmesi, Sınıflandırılması Ve Elde Edilen Sonuçlar Sunulmaktadır. </vt:lpstr>
      <vt:lpstr>Görüntü İşleme ve Bilgisayarlı Görme Uygulamaları</vt:lpstr>
      <vt:lpstr>K-means Ve Türevleri</vt:lpstr>
      <vt:lpstr>ÖNERİLEN YÖNTEM</vt:lpstr>
      <vt:lpstr>Görüntü Ön İşleme Aşaması</vt:lpstr>
      <vt:lpstr>PowerPoint Sunusu</vt:lpstr>
      <vt:lpstr>Filtreleme İşleminden Sonra Renkli Görüntünün, Grileştirilmesi Adımı Gerçekleştirilmektedir.</vt:lpstr>
      <vt:lpstr>PowerPoint Sunusu</vt:lpstr>
      <vt:lpstr>Aşındırma İşlemi</vt:lpstr>
      <vt:lpstr>Nesne Bulma Ve Özellik Çıkarımı İşlemi Aşaması </vt:lpstr>
      <vt:lpstr>PowerPoint Sunusu</vt:lpstr>
      <vt:lpstr>Sınıflandırma İşlemi Aşamasına Ait Adımlar </vt:lpstr>
      <vt:lpstr>PowerPoint Sunusu</vt:lpstr>
      <vt:lpstr>DENEYSEL ÇALIŞMA </vt:lpstr>
      <vt:lpstr>PowerPoint Sunusu</vt:lpstr>
      <vt:lpstr>PowerPoint Sunusu</vt:lpstr>
      <vt:lpstr>SONUÇLAR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teknikleri ve kümeleme yöntemleri kullanılarak fındık meyvesinin tespit ve sınıflandırılmas</dc:title>
  <dc:creator>Pınn n</dc:creator>
  <cp:lastModifiedBy>Pınn n</cp:lastModifiedBy>
  <cp:revision>5</cp:revision>
  <dcterms:created xsi:type="dcterms:W3CDTF">2022-12-18T18:31:40Z</dcterms:created>
  <dcterms:modified xsi:type="dcterms:W3CDTF">2022-12-19T17:04:04Z</dcterms:modified>
</cp:coreProperties>
</file>