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3D8113-B831-608A-A932-225969DCF9B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8E6E842B-3D80-1BDA-C825-6B3ADAE807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6D56777-D224-82B9-ADDD-F0ED898AD8DD}"/>
              </a:ext>
            </a:extLst>
          </p:cNvPr>
          <p:cNvSpPr>
            <a:spLocks noGrp="1"/>
          </p:cNvSpPr>
          <p:nvPr>
            <p:ph type="dt" sz="half" idx="10"/>
          </p:nvPr>
        </p:nvSpPr>
        <p:spPr/>
        <p:txBody>
          <a:bodyPr/>
          <a:lstStyle/>
          <a:p>
            <a:fld id="{2223EB9B-5E37-43DA-A4F0-8C2565F284E0}" type="datetimeFigureOut">
              <a:rPr lang="tr-TR" smtClean="0"/>
              <a:t>17.12.2022</a:t>
            </a:fld>
            <a:endParaRPr lang="tr-TR"/>
          </a:p>
        </p:txBody>
      </p:sp>
      <p:sp>
        <p:nvSpPr>
          <p:cNvPr id="5" name="Alt Bilgi Yer Tutucusu 4">
            <a:extLst>
              <a:ext uri="{FF2B5EF4-FFF2-40B4-BE49-F238E27FC236}">
                <a16:creationId xmlns:a16="http://schemas.microsoft.com/office/drawing/2014/main" id="{731199D3-16EF-6A66-1F4B-AD815371375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C2EFCED-0088-6E4F-2681-F204D8CDA3ED}"/>
              </a:ext>
            </a:extLst>
          </p:cNvPr>
          <p:cNvSpPr>
            <a:spLocks noGrp="1"/>
          </p:cNvSpPr>
          <p:nvPr>
            <p:ph type="sldNum" sz="quarter" idx="12"/>
          </p:nvPr>
        </p:nvSpPr>
        <p:spPr/>
        <p:txBody>
          <a:bodyPr/>
          <a:lstStyle/>
          <a:p>
            <a:fld id="{4DE46A26-51E7-40CC-858F-7F3F69135DC5}" type="slidenum">
              <a:rPr lang="tr-TR" smtClean="0"/>
              <a:t>‹#›</a:t>
            </a:fld>
            <a:endParaRPr lang="tr-TR"/>
          </a:p>
        </p:txBody>
      </p:sp>
    </p:spTree>
    <p:extLst>
      <p:ext uri="{BB962C8B-B14F-4D97-AF65-F5344CB8AC3E}">
        <p14:creationId xmlns:p14="http://schemas.microsoft.com/office/powerpoint/2010/main" val="43073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AE92E2-E030-9C42-4572-659EE9CD13E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151E1AF7-FE81-5DFA-2F6D-82FF080D8D9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BBA3BE3-A001-DC16-9749-4BFFE96BE841}"/>
              </a:ext>
            </a:extLst>
          </p:cNvPr>
          <p:cNvSpPr>
            <a:spLocks noGrp="1"/>
          </p:cNvSpPr>
          <p:nvPr>
            <p:ph type="dt" sz="half" idx="10"/>
          </p:nvPr>
        </p:nvSpPr>
        <p:spPr/>
        <p:txBody>
          <a:bodyPr/>
          <a:lstStyle/>
          <a:p>
            <a:fld id="{2223EB9B-5E37-43DA-A4F0-8C2565F284E0}" type="datetimeFigureOut">
              <a:rPr lang="tr-TR" smtClean="0"/>
              <a:t>17.12.2022</a:t>
            </a:fld>
            <a:endParaRPr lang="tr-TR"/>
          </a:p>
        </p:txBody>
      </p:sp>
      <p:sp>
        <p:nvSpPr>
          <p:cNvPr id="5" name="Alt Bilgi Yer Tutucusu 4">
            <a:extLst>
              <a:ext uri="{FF2B5EF4-FFF2-40B4-BE49-F238E27FC236}">
                <a16:creationId xmlns:a16="http://schemas.microsoft.com/office/drawing/2014/main" id="{34AE1EF9-13D9-0C25-2E8E-C6BA16CC8E2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3D829D9-7E2C-1FF0-1BA6-14C1ADF08F53}"/>
              </a:ext>
            </a:extLst>
          </p:cNvPr>
          <p:cNvSpPr>
            <a:spLocks noGrp="1"/>
          </p:cNvSpPr>
          <p:nvPr>
            <p:ph type="sldNum" sz="quarter" idx="12"/>
          </p:nvPr>
        </p:nvSpPr>
        <p:spPr/>
        <p:txBody>
          <a:bodyPr/>
          <a:lstStyle/>
          <a:p>
            <a:fld id="{4DE46A26-51E7-40CC-858F-7F3F69135DC5}" type="slidenum">
              <a:rPr lang="tr-TR" smtClean="0"/>
              <a:t>‹#›</a:t>
            </a:fld>
            <a:endParaRPr lang="tr-TR"/>
          </a:p>
        </p:txBody>
      </p:sp>
    </p:spTree>
    <p:extLst>
      <p:ext uri="{BB962C8B-B14F-4D97-AF65-F5344CB8AC3E}">
        <p14:creationId xmlns:p14="http://schemas.microsoft.com/office/powerpoint/2010/main" val="163112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3F587CB-7878-7B0B-E2C6-EC28B0EA7C4E}"/>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82F454E6-94CC-04E0-2358-CF30B9546C6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3ABF582-1620-971A-EC34-CE3DE44182A4}"/>
              </a:ext>
            </a:extLst>
          </p:cNvPr>
          <p:cNvSpPr>
            <a:spLocks noGrp="1"/>
          </p:cNvSpPr>
          <p:nvPr>
            <p:ph type="dt" sz="half" idx="10"/>
          </p:nvPr>
        </p:nvSpPr>
        <p:spPr/>
        <p:txBody>
          <a:bodyPr/>
          <a:lstStyle/>
          <a:p>
            <a:fld id="{2223EB9B-5E37-43DA-A4F0-8C2565F284E0}" type="datetimeFigureOut">
              <a:rPr lang="tr-TR" smtClean="0"/>
              <a:t>17.12.2022</a:t>
            </a:fld>
            <a:endParaRPr lang="tr-TR"/>
          </a:p>
        </p:txBody>
      </p:sp>
      <p:sp>
        <p:nvSpPr>
          <p:cNvPr id="5" name="Alt Bilgi Yer Tutucusu 4">
            <a:extLst>
              <a:ext uri="{FF2B5EF4-FFF2-40B4-BE49-F238E27FC236}">
                <a16:creationId xmlns:a16="http://schemas.microsoft.com/office/drawing/2014/main" id="{C0B319BA-D941-29CF-5322-D904DEA35DA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FAFBBF8-D4AF-0AFB-80E6-A28E9A7D423F}"/>
              </a:ext>
            </a:extLst>
          </p:cNvPr>
          <p:cNvSpPr>
            <a:spLocks noGrp="1"/>
          </p:cNvSpPr>
          <p:nvPr>
            <p:ph type="sldNum" sz="quarter" idx="12"/>
          </p:nvPr>
        </p:nvSpPr>
        <p:spPr/>
        <p:txBody>
          <a:bodyPr/>
          <a:lstStyle/>
          <a:p>
            <a:fld id="{4DE46A26-51E7-40CC-858F-7F3F69135DC5}" type="slidenum">
              <a:rPr lang="tr-TR" smtClean="0"/>
              <a:t>‹#›</a:t>
            </a:fld>
            <a:endParaRPr lang="tr-TR"/>
          </a:p>
        </p:txBody>
      </p:sp>
    </p:spTree>
    <p:extLst>
      <p:ext uri="{BB962C8B-B14F-4D97-AF65-F5344CB8AC3E}">
        <p14:creationId xmlns:p14="http://schemas.microsoft.com/office/powerpoint/2010/main" val="2395029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05290B-0A52-86C1-6A94-6DBA04FD2E4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DCFF1AE-AA7F-EC43-F2CD-2377723C2CEA}"/>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547FA98-F427-BE2D-0A8E-A7D0B0B34753}"/>
              </a:ext>
            </a:extLst>
          </p:cNvPr>
          <p:cNvSpPr>
            <a:spLocks noGrp="1"/>
          </p:cNvSpPr>
          <p:nvPr>
            <p:ph type="dt" sz="half" idx="10"/>
          </p:nvPr>
        </p:nvSpPr>
        <p:spPr/>
        <p:txBody>
          <a:bodyPr/>
          <a:lstStyle/>
          <a:p>
            <a:fld id="{2223EB9B-5E37-43DA-A4F0-8C2565F284E0}" type="datetimeFigureOut">
              <a:rPr lang="tr-TR" smtClean="0"/>
              <a:t>17.12.2022</a:t>
            </a:fld>
            <a:endParaRPr lang="tr-TR"/>
          </a:p>
        </p:txBody>
      </p:sp>
      <p:sp>
        <p:nvSpPr>
          <p:cNvPr id="5" name="Alt Bilgi Yer Tutucusu 4">
            <a:extLst>
              <a:ext uri="{FF2B5EF4-FFF2-40B4-BE49-F238E27FC236}">
                <a16:creationId xmlns:a16="http://schemas.microsoft.com/office/drawing/2014/main" id="{1857A87E-BA6A-A930-6C2B-00A2FCFC12F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F0D8A12-3CFB-C68A-F4CA-27CA3CF190F6}"/>
              </a:ext>
            </a:extLst>
          </p:cNvPr>
          <p:cNvSpPr>
            <a:spLocks noGrp="1"/>
          </p:cNvSpPr>
          <p:nvPr>
            <p:ph type="sldNum" sz="quarter" idx="12"/>
          </p:nvPr>
        </p:nvSpPr>
        <p:spPr/>
        <p:txBody>
          <a:bodyPr/>
          <a:lstStyle/>
          <a:p>
            <a:fld id="{4DE46A26-51E7-40CC-858F-7F3F69135DC5}" type="slidenum">
              <a:rPr lang="tr-TR" smtClean="0"/>
              <a:t>‹#›</a:t>
            </a:fld>
            <a:endParaRPr lang="tr-TR"/>
          </a:p>
        </p:txBody>
      </p:sp>
    </p:spTree>
    <p:extLst>
      <p:ext uri="{BB962C8B-B14F-4D97-AF65-F5344CB8AC3E}">
        <p14:creationId xmlns:p14="http://schemas.microsoft.com/office/powerpoint/2010/main" val="70737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0AE623-4C4B-D865-13C2-206DD4B22D89}"/>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38BD932-9A58-BA07-C22F-6C5D6DCA7D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FA8FD40-E3CC-73F2-6984-06A99B8B3D36}"/>
              </a:ext>
            </a:extLst>
          </p:cNvPr>
          <p:cNvSpPr>
            <a:spLocks noGrp="1"/>
          </p:cNvSpPr>
          <p:nvPr>
            <p:ph type="dt" sz="half" idx="10"/>
          </p:nvPr>
        </p:nvSpPr>
        <p:spPr/>
        <p:txBody>
          <a:bodyPr/>
          <a:lstStyle/>
          <a:p>
            <a:fld id="{2223EB9B-5E37-43DA-A4F0-8C2565F284E0}" type="datetimeFigureOut">
              <a:rPr lang="tr-TR" smtClean="0"/>
              <a:t>17.12.2022</a:t>
            </a:fld>
            <a:endParaRPr lang="tr-TR"/>
          </a:p>
        </p:txBody>
      </p:sp>
      <p:sp>
        <p:nvSpPr>
          <p:cNvPr id="5" name="Alt Bilgi Yer Tutucusu 4">
            <a:extLst>
              <a:ext uri="{FF2B5EF4-FFF2-40B4-BE49-F238E27FC236}">
                <a16:creationId xmlns:a16="http://schemas.microsoft.com/office/drawing/2014/main" id="{DF60ACB2-D7DF-692C-49F7-0669A975FBF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F9F5D1C-D17F-C81A-5450-D9504876459F}"/>
              </a:ext>
            </a:extLst>
          </p:cNvPr>
          <p:cNvSpPr>
            <a:spLocks noGrp="1"/>
          </p:cNvSpPr>
          <p:nvPr>
            <p:ph type="sldNum" sz="quarter" idx="12"/>
          </p:nvPr>
        </p:nvSpPr>
        <p:spPr/>
        <p:txBody>
          <a:bodyPr/>
          <a:lstStyle/>
          <a:p>
            <a:fld id="{4DE46A26-51E7-40CC-858F-7F3F69135DC5}" type="slidenum">
              <a:rPr lang="tr-TR" smtClean="0"/>
              <a:t>‹#›</a:t>
            </a:fld>
            <a:endParaRPr lang="tr-TR"/>
          </a:p>
        </p:txBody>
      </p:sp>
    </p:spTree>
    <p:extLst>
      <p:ext uri="{BB962C8B-B14F-4D97-AF65-F5344CB8AC3E}">
        <p14:creationId xmlns:p14="http://schemas.microsoft.com/office/powerpoint/2010/main" val="1494657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4EEBBD-DC0A-6A6F-933C-383294D3A5A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E7BE37C-D454-2737-5CC0-4C3AE6E97E01}"/>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9B688A47-C8E8-4B7A-91A3-1CCD4A61CA5D}"/>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3951E97-805B-CEA5-CC3D-0EAAE83B1577}"/>
              </a:ext>
            </a:extLst>
          </p:cNvPr>
          <p:cNvSpPr>
            <a:spLocks noGrp="1"/>
          </p:cNvSpPr>
          <p:nvPr>
            <p:ph type="dt" sz="half" idx="10"/>
          </p:nvPr>
        </p:nvSpPr>
        <p:spPr/>
        <p:txBody>
          <a:bodyPr/>
          <a:lstStyle/>
          <a:p>
            <a:fld id="{2223EB9B-5E37-43DA-A4F0-8C2565F284E0}" type="datetimeFigureOut">
              <a:rPr lang="tr-TR" smtClean="0"/>
              <a:t>17.12.2022</a:t>
            </a:fld>
            <a:endParaRPr lang="tr-TR"/>
          </a:p>
        </p:txBody>
      </p:sp>
      <p:sp>
        <p:nvSpPr>
          <p:cNvPr id="6" name="Alt Bilgi Yer Tutucusu 5">
            <a:extLst>
              <a:ext uri="{FF2B5EF4-FFF2-40B4-BE49-F238E27FC236}">
                <a16:creationId xmlns:a16="http://schemas.microsoft.com/office/drawing/2014/main" id="{2E964139-41E0-9C6A-A556-5D02B5FF75B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9B172EB-1215-88D8-555A-822C09B23759}"/>
              </a:ext>
            </a:extLst>
          </p:cNvPr>
          <p:cNvSpPr>
            <a:spLocks noGrp="1"/>
          </p:cNvSpPr>
          <p:nvPr>
            <p:ph type="sldNum" sz="quarter" idx="12"/>
          </p:nvPr>
        </p:nvSpPr>
        <p:spPr/>
        <p:txBody>
          <a:bodyPr/>
          <a:lstStyle/>
          <a:p>
            <a:fld id="{4DE46A26-51E7-40CC-858F-7F3F69135DC5}" type="slidenum">
              <a:rPr lang="tr-TR" smtClean="0"/>
              <a:t>‹#›</a:t>
            </a:fld>
            <a:endParaRPr lang="tr-TR"/>
          </a:p>
        </p:txBody>
      </p:sp>
    </p:spTree>
    <p:extLst>
      <p:ext uri="{BB962C8B-B14F-4D97-AF65-F5344CB8AC3E}">
        <p14:creationId xmlns:p14="http://schemas.microsoft.com/office/powerpoint/2010/main" val="72493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0497AF-ED9A-E34A-927C-4E454888D6D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162004F-4030-8B84-D5B8-C3B7D8C677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2DC8839-A59E-100C-B01D-F9FE7E3806C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D522E29F-B6FE-A17C-B4EB-051B638E33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45AB8BB-71C3-105F-975A-B0E22B160BE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2E9E785-1D2A-FA36-44C9-46A359E7FD40}"/>
              </a:ext>
            </a:extLst>
          </p:cNvPr>
          <p:cNvSpPr>
            <a:spLocks noGrp="1"/>
          </p:cNvSpPr>
          <p:nvPr>
            <p:ph type="dt" sz="half" idx="10"/>
          </p:nvPr>
        </p:nvSpPr>
        <p:spPr/>
        <p:txBody>
          <a:bodyPr/>
          <a:lstStyle/>
          <a:p>
            <a:fld id="{2223EB9B-5E37-43DA-A4F0-8C2565F284E0}" type="datetimeFigureOut">
              <a:rPr lang="tr-TR" smtClean="0"/>
              <a:t>17.12.2022</a:t>
            </a:fld>
            <a:endParaRPr lang="tr-TR"/>
          </a:p>
        </p:txBody>
      </p:sp>
      <p:sp>
        <p:nvSpPr>
          <p:cNvPr id="8" name="Alt Bilgi Yer Tutucusu 7">
            <a:extLst>
              <a:ext uri="{FF2B5EF4-FFF2-40B4-BE49-F238E27FC236}">
                <a16:creationId xmlns:a16="http://schemas.microsoft.com/office/drawing/2014/main" id="{98BA59D7-8599-CF88-BB24-671C0EAE5FD1}"/>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5A6F07F9-685B-72AB-A0AC-CACE12B45BCC}"/>
              </a:ext>
            </a:extLst>
          </p:cNvPr>
          <p:cNvSpPr>
            <a:spLocks noGrp="1"/>
          </p:cNvSpPr>
          <p:nvPr>
            <p:ph type="sldNum" sz="quarter" idx="12"/>
          </p:nvPr>
        </p:nvSpPr>
        <p:spPr/>
        <p:txBody>
          <a:bodyPr/>
          <a:lstStyle/>
          <a:p>
            <a:fld id="{4DE46A26-51E7-40CC-858F-7F3F69135DC5}" type="slidenum">
              <a:rPr lang="tr-TR" smtClean="0"/>
              <a:t>‹#›</a:t>
            </a:fld>
            <a:endParaRPr lang="tr-TR"/>
          </a:p>
        </p:txBody>
      </p:sp>
    </p:spTree>
    <p:extLst>
      <p:ext uri="{BB962C8B-B14F-4D97-AF65-F5344CB8AC3E}">
        <p14:creationId xmlns:p14="http://schemas.microsoft.com/office/powerpoint/2010/main" val="144397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3D1615-A0DD-63D6-B2F5-71516A50250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7BEFCC3-D304-86B4-9A48-A19FA51444F1}"/>
              </a:ext>
            </a:extLst>
          </p:cNvPr>
          <p:cNvSpPr>
            <a:spLocks noGrp="1"/>
          </p:cNvSpPr>
          <p:nvPr>
            <p:ph type="dt" sz="half" idx="10"/>
          </p:nvPr>
        </p:nvSpPr>
        <p:spPr/>
        <p:txBody>
          <a:bodyPr/>
          <a:lstStyle/>
          <a:p>
            <a:fld id="{2223EB9B-5E37-43DA-A4F0-8C2565F284E0}" type="datetimeFigureOut">
              <a:rPr lang="tr-TR" smtClean="0"/>
              <a:t>17.12.2022</a:t>
            </a:fld>
            <a:endParaRPr lang="tr-TR"/>
          </a:p>
        </p:txBody>
      </p:sp>
      <p:sp>
        <p:nvSpPr>
          <p:cNvPr id="4" name="Alt Bilgi Yer Tutucusu 3">
            <a:extLst>
              <a:ext uri="{FF2B5EF4-FFF2-40B4-BE49-F238E27FC236}">
                <a16:creationId xmlns:a16="http://schemas.microsoft.com/office/drawing/2014/main" id="{9D66176E-3ADC-4531-6FE9-B0481B8CF56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9C946164-77EF-DFE5-E5DB-A922D7C6FD18}"/>
              </a:ext>
            </a:extLst>
          </p:cNvPr>
          <p:cNvSpPr>
            <a:spLocks noGrp="1"/>
          </p:cNvSpPr>
          <p:nvPr>
            <p:ph type="sldNum" sz="quarter" idx="12"/>
          </p:nvPr>
        </p:nvSpPr>
        <p:spPr/>
        <p:txBody>
          <a:bodyPr/>
          <a:lstStyle/>
          <a:p>
            <a:fld id="{4DE46A26-51E7-40CC-858F-7F3F69135DC5}" type="slidenum">
              <a:rPr lang="tr-TR" smtClean="0"/>
              <a:t>‹#›</a:t>
            </a:fld>
            <a:endParaRPr lang="tr-TR"/>
          </a:p>
        </p:txBody>
      </p:sp>
    </p:spTree>
    <p:extLst>
      <p:ext uri="{BB962C8B-B14F-4D97-AF65-F5344CB8AC3E}">
        <p14:creationId xmlns:p14="http://schemas.microsoft.com/office/powerpoint/2010/main" val="910419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F5264B0E-EEE1-E33E-90A5-F77239E94FC5}"/>
              </a:ext>
            </a:extLst>
          </p:cNvPr>
          <p:cNvSpPr>
            <a:spLocks noGrp="1"/>
          </p:cNvSpPr>
          <p:nvPr>
            <p:ph type="dt" sz="half" idx="10"/>
          </p:nvPr>
        </p:nvSpPr>
        <p:spPr/>
        <p:txBody>
          <a:bodyPr/>
          <a:lstStyle/>
          <a:p>
            <a:fld id="{2223EB9B-5E37-43DA-A4F0-8C2565F284E0}" type="datetimeFigureOut">
              <a:rPr lang="tr-TR" smtClean="0"/>
              <a:t>17.12.2022</a:t>
            </a:fld>
            <a:endParaRPr lang="tr-TR"/>
          </a:p>
        </p:txBody>
      </p:sp>
      <p:sp>
        <p:nvSpPr>
          <p:cNvPr id="3" name="Alt Bilgi Yer Tutucusu 2">
            <a:extLst>
              <a:ext uri="{FF2B5EF4-FFF2-40B4-BE49-F238E27FC236}">
                <a16:creationId xmlns:a16="http://schemas.microsoft.com/office/drawing/2014/main" id="{35BFB9D2-97E5-9242-9A13-366BEB51CBA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499D42A4-8D8B-7DE4-D90D-D8F6FFC93E49}"/>
              </a:ext>
            </a:extLst>
          </p:cNvPr>
          <p:cNvSpPr>
            <a:spLocks noGrp="1"/>
          </p:cNvSpPr>
          <p:nvPr>
            <p:ph type="sldNum" sz="quarter" idx="12"/>
          </p:nvPr>
        </p:nvSpPr>
        <p:spPr/>
        <p:txBody>
          <a:bodyPr/>
          <a:lstStyle/>
          <a:p>
            <a:fld id="{4DE46A26-51E7-40CC-858F-7F3F69135DC5}" type="slidenum">
              <a:rPr lang="tr-TR" smtClean="0"/>
              <a:t>‹#›</a:t>
            </a:fld>
            <a:endParaRPr lang="tr-TR"/>
          </a:p>
        </p:txBody>
      </p:sp>
    </p:spTree>
    <p:extLst>
      <p:ext uri="{BB962C8B-B14F-4D97-AF65-F5344CB8AC3E}">
        <p14:creationId xmlns:p14="http://schemas.microsoft.com/office/powerpoint/2010/main" val="29408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5ABFFE-0A47-3EE7-264A-6B443E611EE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B151205-3815-949A-EFAF-38AD815457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ED3B074-3F1D-748B-EEEF-48388A1F9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A69AACF-FC2C-0335-8260-607BA9F3DE21}"/>
              </a:ext>
            </a:extLst>
          </p:cNvPr>
          <p:cNvSpPr>
            <a:spLocks noGrp="1"/>
          </p:cNvSpPr>
          <p:nvPr>
            <p:ph type="dt" sz="half" idx="10"/>
          </p:nvPr>
        </p:nvSpPr>
        <p:spPr/>
        <p:txBody>
          <a:bodyPr/>
          <a:lstStyle/>
          <a:p>
            <a:fld id="{2223EB9B-5E37-43DA-A4F0-8C2565F284E0}" type="datetimeFigureOut">
              <a:rPr lang="tr-TR" smtClean="0"/>
              <a:t>17.12.2022</a:t>
            </a:fld>
            <a:endParaRPr lang="tr-TR"/>
          </a:p>
        </p:txBody>
      </p:sp>
      <p:sp>
        <p:nvSpPr>
          <p:cNvPr id="6" name="Alt Bilgi Yer Tutucusu 5">
            <a:extLst>
              <a:ext uri="{FF2B5EF4-FFF2-40B4-BE49-F238E27FC236}">
                <a16:creationId xmlns:a16="http://schemas.microsoft.com/office/drawing/2014/main" id="{74D43B4C-3986-804A-DBE6-FD74685B81A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415792B-2874-0451-9D6C-C8EEDCAC9602}"/>
              </a:ext>
            </a:extLst>
          </p:cNvPr>
          <p:cNvSpPr>
            <a:spLocks noGrp="1"/>
          </p:cNvSpPr>
          <p:nvPr>
            <p:ph type="sldNum" sz="quarter" idx="12"/>
          </p:nvPr>
        </p:nvSpPr>
        <p:spPr/>
        <p:txBody>
          <a:bodyPr/>
          <a:lstStyle/>
          <a:p>
            <a:fld id="{4DE46A26-51E7-40CC-858F-7F3F69135DC5}" type="slidenum">
              <a:rPr lang="tr-TR" smtClean="0"/>
              <a:t>‹#›</a:t>
            </a:fld>
            <a:endParaRPr lang="tr-TR"/>
          </a:p>
        </p:txBody>
      </p:sp>
    </p:spTree>
    <p:extLst>
      <p:ext uri="{BB962C8B-B14F-4D97-AF65-F5344CB8AC3E}">
        <p14:creationId xmlns:p14="http://schemas.microsoft.com/office/powerpoint/2010/main" val="356948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0AC732-C35A-F3E4-D31C-6678A843791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720C17C-9605-94D8-9992-F5AB25B9E6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B26C3B23-D023-357C-87E1-2B86929FE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01B8BA2-69B9-9C63-6CB6-02B8EF9DD15C}"/>
              </a:ext>
            </a:extLst>
          </p:cNvPr>
          <p:cNvSpPr>
            <a:spLocks noGrp="1"/>
          </p:cNvSpPr>
          <p:nvPr>
            <p:ph type="dt" sz="half" idx="10"/>
          </p:nvPr>
        </p:nvSpPr>
        <p:spPr/>
        <p:txBody>
          <a:bodyPr/>
          <a:lstStyle/>
          <a:p>
            <a:fld id="{2223EB9B-5E37-43DA-A4F0-8C2565F284E0}" type="datetimeFigureOut">
              <a:rPr lang="tr-TR" smtClean="0"/>
              <a:t>17.12.2022</a:t>
            </a:fld>
            <a:endParaRPr lang="tr-TR"/>
          </a:p>
        </p:txBody>
      </p:sp>
      <p:sp>
        <p:nvSpPr>
          <p:cNvPr id="6" name="Alt Bilgi Yer Tutucusu 5">
            <a:extLst>
              <a:ext uri="{FF2B5EF4-FFF2-40B4-BE49-F238E27FC236}">
                <a16:creationId xmlns:a16="http://schemas.microsoft.com/office/drawing/2014/main" id="{679D01C0-2F00-02D5-8A33-363061459AA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2ABE611-8918-79FF-9C3D-22685C2A86F7}"/>
              </a:ext>
            </a:extLst>
          </p:cNvPr>
          <p:cNvSpPr>
            <a:spLocks noGrp="1"/>
          </p:cNvSpPr>
          <p:nvPr>
            <p:ph type="sldNum" sz="quarter" idx="12"/>
          </p:nvPr>
        </p:nvSpPr>
        <p:spPr/>
        <p:txBody>
          <a:bodyPr/>
          <a:lstStyle/>
          <a:p>
            <a:fld id="{4DE46A26-51E7-40CC-858F-7F3F69135DC5}" type="slidenum">
              <a:rPr lang="tr-TR" smtClean="0"/>
              <a:t>‹#›</a:t>
            </a:fld>
            <a:endParaRPr lang="tr-TR"/>
          </a:p>
        </p:txBody>
      </p:sp>
    </p:spTree>
    <p:extLst>
      <p:ext uri="{BB962C8B-B14F-4D97-AF65-F5344CB8AC3E}">
        <p14:creationId xmlns:p14="http://schemas.microsoft.com/office/powerpoint/2010/main" val="59002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04F6DFC-260A-CB50-D9C3-E02EEBA582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ECD99CB-AC7E-2CD6-80B4-C7817BD04A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1AC5636-0E3E-7701-5121-F722371082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23EB9B-5E37-43DA-A4F0-8C2565F284E0}" type="datetimeFigureOut">
              <a:rPr lang="tr-TR" smtClean="0"/>
              <a:t>17.12.2022</a:t>
            </a:fld>
            <a:endParaRPr lang="tr-TR"/>
          </a:p>
        </p:txBody>
      </p:sp>
      <p:sp>
        <p:nvSpPr>
          <p:cNvPr id="5" name="Alt Bilgi Yer Tutucusu 4">
            <a:extLst>
              <a:ext uri="{FF2B5EF4-FFF2-40B4-BE49-F238E27FC236}">
                <a16:creationId xmlns:a16="http://schemas.microsoft.com/office/drawing/2014/main" id="{7B82F2B9-A9B3-AABA-79FC-552FA15A66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340B195E-B0DF-F19B-2E7C-12D448F881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E46A26-51E7-40CC-858F-7F3F69135DC5}" type="slidenum">
              <a:rPr lang="tr-TR" smtClean="0"/>
              <a:t>‹#›</a:t>
            </a:fld>
            <a:endParaRPr lang="tr-TR"/>
          </a:p>
        </p:txBody>
      </p:sp>
    </p:spTree>
    <p:extLst>
      <p:ext uri="{BB962C8B-B14F-4D97-AF65-F5344CB8AC3E}">
        <p14:creationId xmlns:p14="http://schemas.microsoft.com/office/powerpoint/2010/main" val="3099711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sharpenSoften amount="81000"/>
                    </a14:imgEffect>
                    <a14:imgEffect>
                      <a14:brightnessContrast bright="10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useBgFill="1">
        <p:nvSpPr>
          <p:cNvPr id="52" name="Rectangle 42">
            <a:extLst>
              <a:ext uri="{FF2B5EF4-FFF2-40B4-BE49-F238E27FC236}">
                <a16:creationId xmlns:a16="http://schemas.microsoft.com/office/drawing/2014/main" id="{464EC53C-35C4-4E84-AFE2-A7D081852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5" name="Picture 38" descr="Kahverengi gözlü çocuk">
            <a:extLst>
              <a:ext uri="{FF2B5EF4-FFF2-40B4-BE49-F238E27FC236}">
                <a16:creationId xmlns:a16="http://schemas.microsoft.com/office/drawing/2014/main" id="{4407DB5E-44F5-FBE1-BE51-872803DAC496}"/>
              </a:ext>
            </a:extLst>
          </p:cNvPr>
          <p:cNvPicPr>
            <a:picLocks noChangeAspect="1"/>
          </p:cNvPicPr>
          <p:nvPr/>
        </p:nvPicPr>
        <p:blipFill rotWithShape="1">
          <a:blip r:embed="rId4">
            <a:duotone>
              <a:schemeClr val="accent1">
                <a:shade val="45000"/>
                <a:satMod val="135000"/>
              </a:schemeClr>
              <a:prstClr val="white"/>
            </a:duotone>
            <a:alphaModFix amt="35000"/>
          </a:blip>
          <a:srcRect b="15730"/>
          <a:stretch/>
        </p:blipFill>
        <p:spPr>
          <a:xfrm>
            <a:off x="-8859" y="11"/>
            <a:ext cx="12191981" cy="6857989"/>
          </a:xfrm>
          <a:prstGeom prst="rect">
            <a:avLst/>
          </a:prstGeom>
        </p:spPr>
      </p:pic>
      <p:sp>
        <p:nvSpPr>
          <p:cNvPr id="2" name="Başlık 1">
            <a:extLst>
              <a:ext uri="{FF2B5EF4-FFF2-40B4-BE49-F238E27FC236}">
                <a16:creationId xmlns:a16="http://schemas.microsoft.com/office/drawing/2014/main" id="{229D831F-5AAB-07E4-2D26-99F0807ED931}"/>
              </a:ext>
            </a:extLst>
          </p:cNvPr>
          <p:cNvSpPr>
            <a:spLocks noGrp="1"/>
          </p:cNvSpPr>
          <p:nvPr>
            <p:ph type="ctrTitle"/>
          </p:nvPr>
        </p:nvSpPr>
        <p:spPr>
          <a:xfrm>
            <a:off x="903734" y="1451564"/>
            <a:ext cx="9679449" cy="2847058"/>
          </a:xfrm>
        </p:spPr>
        <p:txBody>
          <a:bodyPr anchor="b">
            <a:normAutofit/>
          </a:bodyPr>
          <a:lstStyle/>
          <a:p>
            <a:pPr algn="l"/>
            <a:r>
              <a:rPr lang="tr-TR" sz="5000">
                <a:solidFill>
                  <a:srgbClr val="FFFFFF"/>
                </a:solidFill>
              </a:rPr>
              <a:t>RETİNA KAN DAMARLARINI ÇIKARMAK İÇİN EŞİKLEME TEMELLİ MORFOLOJİK BİR YÖNTEM</a:t>
            </a:r>
            <a:endParaRPr lang="tr-TR" sz="5000" dirty="0">
              <a:solidFill>
                <a:srgbClr val="FFFFFF"/>
              </a:solidFill>
            </a:endParaRPr>
          </a:p>
        </p:txBody>
      </p:sp>
      <p:sp>
        <p:nvSpPr>
          <p:cNvPr id="3" name="Alt Başlık 2">
            <a:extLst>
              <a:ext uri="{FF2B5EF4-FFF2-40B4-BE49-F238E27FC236}">
                <a16:creationId xmlns:a16="http://schemas.microsoft.com/office/drawing/2014/main" id="{74015D6A-C6FA-3406-01C2-890D9663F66B}"/>
              </a:ext>
            </a:extLst>
          </p:cNvPr>
          <p:cNvSpPr>
            <a:spLocks noGrp="1"/>
          </p:cNvSpPr>
          <p:nvPr>
            <p:ph type="subTitle" idx="1"/>
          </p:nvPr>
        </p:nvSpPr>
        <p:spPr>
          <a:xfrm>
            <a:off x="903733" y="4828051"/>
            <a:ext cx="9679449" cy="750259"/>
          </a:xfrm>
        </p:spPr>
        <p:txBody>
          <a:bodyPr anchor="ctr">
            <a:noAutofit/>
          </a:bodyPr>
          <a:lstStyle/>
          <a:p>
            <a:pPr algn="l"/>
            <a:r>
              <a:rPr lang="tr-TR" sz="1800">
                <a:solidFill>
                  <a:srgbClr val="FFFFFF"/>
                </a:solidFill>
              </a:rPr>
              <a:t>Ders Hocası: Kazım Hanbay</a:t>
            </a:r>
          </a:p>
          <a:p>
            <a:pPr algn="l"/>
            <a:r>
              <a:rPr lang="tr-TR" sz="1800">
                <a:solidFill>
                  <a:srgbClr val="FFFFFF"/>
                </a:solidFill>
              </a:rPr>
              <a:t>Ders Adı: Görüntü İşleme</a:t>
            </a:r>
          </a:p>
          <a:p>
            <a:pPr algn="l"/>
            <a:r>
              <a:rPr lang="tr-TR" sz="1800">
                <a:solidFill>
                  <a:srgbClr val="FFFFFF"/>
                </a:solidFill>
              </a:rPr>
              <a:t>Hazırlayan: Fatma Pınar Hayırlı</a:t>
            </a:r>
            <a:endParaRPr lang="tr-TR" sz="1800" dirty="0">
              <a:solidFill>
                <a:srgbClr val="FFFFFF"/>
              </a:solidFill>
            </a:endParaRPr>
          </a:p>
        </p:txBody>
      </p:sp>
      <p:cxnSp>
        <p:nvCxnSpPr>
          <p:cNvPr id="56" name="Straight Connector 4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57"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1210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13064D0-A7AF-8BE2-139D-EDF9AF7A80C0}"/>
              </a:ext>
            </a:extLst>
          </p:cNvPr>
          <p:cNvSpPr>
            <a:spLocks noGrp="1"/>
          </p:cNvSpPr>
          <p:nvPr>
            <p:ph type="title"/>
          </p:nvPr>
        </p:nvSpPr>
        <p:spPr>
          <a:xfrm>
            <a:off x="975872" y="934423"/>
            <a:ext cx="9984615" cy="1597228"/>
          </a:xfrm>
        </p:spPr>
        <p:txBody>
          <a:bodyPr>
            <a:normAutofit/>
          </a:bodyPr>
          <a:lstStyle/>
          <a:p>
            <a:r>
              <a:rPr lang="tr-TR" sz="6000" dirty="0"/>
              <a:t>Bulanık Mantık Tabanlı Eşikleme</a:t>
            </a:r>
          </a:p>
        </p:txBody>
      </p:sp>
      <p:pic>
        <p:nvPicPr>
          <p:cNvPr id="5" name="Resim 4" descr="metin, ekran görüntüsü, anten içeren bir resim&#10;&#10;Açıklama otomatik olarak oluşturuldu">
            <a:extLst>
              <a:ext uri="{FF2B5EF4-FFF2-40B4-BE49-F238E27FC236}">
                <a16:creationId xmlns:a16="http://schemas.microsoft.com/office/drawing/2014/main" id="{325E31AB-225C-18A8-38CD-9F0EB9AD4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357" y="3641902"/>
            <a:ext cx="3533985" cy="1481047"/>
          </a:xfrm>
          <a:prstGeom prst="rect">
            <a:avLst/>
          </a:prstGeom>
        </p:spPr>
      </p:pic>
      <p:sp>
        <p:nvSpPr>
          <p:cNvPr id="3" name="İçerik Yer Tutucusu 2">
            <a:extLst>
              <a:ext uri="{FF2B5EF4-FFF2-40B4-BE49-F238E27FC236}">
                <a16:creationId xmlns:a16="http://schemas.microsoft.com/office/drawing/2014/main" id="{3A09C6EE-9201-34B5-B05D-BAACB1BF890E}"/>
              </a:ext>
            </a:extLst>
          </p:cNvPr>
          <p:cNvSpPr>
            <a:spLocks noGrp="1"/>
          </p:cNvSpPr>
          <p:nvPr>
            <p:ph idx="1"/>
          </p:nvPr>
        </p:nvSpPr>
        <p:spPr>
          <a:xfrm>
            <a:off x="975872" y="2197947"/>
            <a:ext cx="9131687" cy="3460295"/>
          </a:xfrm>
        </p:spPr>
        <p:txBody>
          <a:bodyPr anchor="t">
            <a:noAutofit/>
          </a:bodyPr>
          <a:lstStyle/>
          <a:p>
            <a:pPr marL="0" indent="0">
              <a:buNone/>
            </a:pPr>
            <a:r>
              <a:rPr lang="tr-TR" sz="2000" dirty="0">
                <a:latin typeface="+mj-lt"/>
              </a:rPr>
              <a:t>	Bulanık kümeleme bir yumuşak kümeleme tekniğidir. Bu kümeleme yöntemi, nesnelerin kümelere olan aitliğini ifade etmek için bir derece kavramı kullanır. Her nesne için, toplam derece 1’dir. </a:t>
            </a:r>
          </a:p>
          <a:p>
            <a:pPr marL="0" indent="0">
              <a:buNone/>
            </a:pPr>
            <a:r>
              <a:rPr lang="tr-TR" sz="2000" dirty="0">
                <a:latin typeface="+mj-lt"/>
              </a:rPr>
              <a:t>Denklem her pikselin üyelik değerini hesaplamak için kullanılır.</a:t>
            </a:r>
          </a:p>
          <a:p>
            <a:pPr marL="0" indent="0">
              <a:buNone/>
            </a:pPr>
            <a:endParaRPr lang="tr-TR" sz="2000" dirty="0">
              <a:latin typeface="+mj-lt"/>
            </a:endParaRPr>
          </a:p>
          <a:p>
            <a:pPr marL="0" indent="0">
              <a:buNone/>
            </a:pPr>
            <a:endParaRPr lang="tr-TR" sz="2000" dirty="0">
              <a:latin typeface="+mj-lt"/>
            </a:endParaRPr>
          </a:p>
          <a:p>
            <a:pPr marL="0" indent="0">
              <a:buNone/>
            </a:pPr>
            <a:endParaRPr lang="tr-TR" sz="2000" dirty="0">
              <a:latin typeface="+mj-lt"/>
            </a:endParaRPr>
          </a:p>
          <a:p>
            <a:pPr marL="0" indent="0">
              <a:buNone/>
            </a:pPr>
            <a:endParaRPr lang="tr-TR" sz="2000" dirty="0">
              <a:latin typeface="+mj-lt"/>
            </a:endParaRPr>
          </a:p>
          <a:p>
            <a:pPr marL="0" indent="0">
              <a:buNone/>
            </a:pPr>
            <a:r>
              <a:rPr lang="tr-TR" sz="2000" dirty="0">
                <a:latin typeface="+mj-lt"/>
              </a:rPr>
              <a:t>Burada, </a:t>
            </a:r>
            <a:r>
              <a:rPr lang="tr-TR" sz="2000" dirty="0" err="1">
                <a:latin typeface="+mj-lt"/>
              </a:rPr>
              <a:t>uij</a:t>
            </a:r>
            <a:r>
              <a:rPr lang="tr-TR" sz="2000" dirty="0">
                <a:latin typeface="+mj-lt"/>
              </a:rPr>
              <a:t> parametresi üyelik fonksiyonunu, xi parametresi bireysel piksel değerini, </a:t>
            </a:r>
            <a:r>
              <a:rPr lang="tr-TR" sz="2000" dirty="0" err="1">
                <a:latin typeface="+mj-lt"/>
              </a:rPr>
              <a:t>cj</a:t>
            </a:r>
            <a:r>
              <a:rPr lang="tr-TR" sz="2000" dirty="0">
                <a:latin typeface="+mj-lt"/>
              </a:rPr>
              <a:t> ve </a:t>
            </a:r>
            <a:r>
              <a:rPr lang="tr-TR" sz="2000" dirty="0" err="1">
                <a:latin typeface="+mj-lt"/>
              </a:rPr>
              <a:t>ck</a:t>
            </a:r>
            <a:r>
              <a:rPr lang="tr-TR" sz="2000" dirty="0">
                <a:latin typeface="+mj-lt"/>
              </a:rPr>
              <a:t> parametreleri küme merkezini ve m parametresi 1'den fazla gerçek değeri temsil etmektedir.</a:t>
            </a:r>
          </a:p>
        </p:txBody>
      </p:sp>
    </p:spTree>
    <p:extLst>
      <p:ext uri="{BB962C8B-B14F-4D97-AF65-F5344CB8AC3E}">
        <p14:creationId xmlns:p14="http://schemas.microsoft.com/office/powerpoint/2010/main" val="2348713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4966177-F9FC-FD48-9854-92178383A1F0}"/>
              </a:ext>
            </a:extLst>
          </p:cNvPr>
          <p:cNvSpPr>
            <a:spLocks noGrp="1"/>
          </p:cNvSpPr>
          <p:nvPr>
            <p:ph type="title"/>
          </p:nvPr>
        </p:nvSpPr>
        <p:spPr>
          <a:xfrm>
            <a:off x="907046" y="739792"/>
            <a:ext cx="9984615" cy="1597228"/>
          </a:xfrm>
        </p:spPr>
        <p:txBody>
          <a:bodyPr>
            <a:normAutofit/>
          </a:bodyPr>
          <a:lstStyle/>
          <a:p>
            <a:r>
              <a:rPr lang="tr-TR" sz="4000" dirty="0"/>
              <a:t>Kullanılan Yöntem</a:t>
            </a:r>
          </a:p>
        </p:txBody>
      </p:sp>
      <p:pic>
        <p:nvPicPr>
          <p:cNvPr id="5" name="Resim 4" descr="farklı içeren bir resim&#10;&#10;Açıklama otomatik olarak oluşturuldu">
            <a:extLst>
              <a:ext uri="{FF2B5EF4-FFF2-40B4-BE49-F238E27FC236}">
                <a16:creationId xmlns:a16="http://schemas.microsoft.com/office/drawing/2014/main" id="{7006784B-60E8-8A8B-79A4-0F39CCD31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441" y="3671050"/>
            <a:ext cx="3533985" cy="1226076"/>
          </a:xfrm>
          <a:prstGeom prst="rect">
            <a:avLst/>
          </a:prstGeom>
        </p:spPr>
      </p:pic>
      <p:sp>
        <p:nvSpPr>
          <p:cNvPr id="3" name="İçerik Yer Tutucusu 2">
            <a:extLst>
              <a:ext uri="{FF2B5EF4-FFF2-40B4-BE49-F238E27FC236}">
                <a16:creationId xmlns:a16="http://schemas.microsoft.com/office/drawing/2014/main" id="{85B6230A-B8B7-3D2C-3D88-1248CB6D1858}"/>
              </a:ext>
            </a:extLst>
          </p:cNvPr>
          <p:cNvSpPr>
            <a:spLocks noGrp="1"/>
          </p:cNvSpPr>
          <p:nvPr>
            <p:ph idx="1"/>
          </p:nvPr>
        </p:nvSpPr>
        <p:spPr>
          <a:xfrm>
            <a:off x="1084029" y="2296877"/>
            <a:ext cx="8846552" cy="3513987"/>
          </a:xfrm>
        </p:spPr>
        <p:txBody>
          <a:bodyPr anchor="t">
            <a:normAutofit/>
          </a:bodyPr>
          <a:lstStyle/>
          <a:p>
            <a:pPr marL="0" indent="0">
              <a:buNone/>
            </a:pPr>
            <a:r>
              <a:rPr lang="tr-TR" sz="2000" dirty="0">
                <a:latin typeface="+mj-lt"/>
              </a:rPr>
              <a:t>	Önerilen yöntemde, veri setinde bulunan </a:t>
            </a:r>
            <a:r>
              <a:rPr lang="tr-TR" sz="2000" b="1" dirty="0" err="1">
                <a:latin typeface="+mj-lt"/>
              </a:rPr>
              <a:t>fundus</a:t>
            </a:r>
            <a:r>
              <a:rPr lang="tr-TR" sz="2000" dirty="0">
                <a:latin typeface="+mj-lt"/>
              </a:rPr>
              <a:t> görüntülerine ait damarların bölütlenmesi sağlanmıştır. Öncelikle, veri setinde bulunan görüntüler RGB renk uzayından gri ölçekli görüntülere dönüştürülür. Gri ölçekli görüntülerin tersi üzerinde önerilen sistem uygulanır. </a:t>
            </a:r>
          </a:p>
          <a:p>
            <a:pPr marL="0" indent="0">
              <a:buNone/>
            </a:pPr>
            <a:endParaRPr lang="tr-TR" sz="2000" dirty="0">
              <a:latin typeface="+mj-lt"/>
            </a:endParaRPr>
          </a:p>
          <a:p>
            <a:pPr marL="0" indent="0">
              <a:buNone/>
            </a:pPr>
            <a:endParaRPr lang="tr-TR" sz="2000" dirty="0">
              <a:latin typeface="+mj-lt"/>
            </a:endParaRPr>
          </a:p>
          <a:p>
            <a:pPr marL="0" indent="0">
              <a:buNone/>
            </a:pPr>
            <a:endParaRPr lang="tr-TR" sz="2000" dirty="0">
              <a:latin typeface="+mj-lt"/>
            </a:endParaRPr>
          </a:p>
          <a:p>
            <a:pPr marL="0" indent="0">
              <a:buNone/>
            </a:pPr>
            <a:endParaRPr lang="tr-TR" sz="2000" dirty="0">
              <a:latin typeface="+mj-lt"/>
            </a:endParaRPr>
          </a:p>
          <a:p>
            <a:pPr marL="0" indent="0">
              <a:buNone/>
            </a:pPr>
            <a:r>
              <a:rPr lang="tr-TR" sz="2000" dirty="0">
                <a:latin typeface="+mj-lt"/>
              </a:rPr>
              <a:t>Sırasıyla, orijinal RGB görüntü, Gri-Ölçekli görüntü, Gri-Ölçekli görüntünün tersi.</a:t>
            </a:r>
          </a:p>
        </p:txBody>
      </p:sp>
    </p:spTree>
    <p:extLst>
      <p:ext uri="{BB962C8B-B14F-4D97-AF65-F5344CB8AC3E}">
        <p14:creationId xmlns:p14="http://schemas.microsoft.com/office/powerpoint/2010/main" val="315356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1433A1B-5491-0121-3867-81B509AAC2A0}"/>
              </a:ext>
            </a:extLst>
          </p:cNvPr>
          <p:cNvSpPr>
            <a:spLocks noGrp="1"/>
          </p:cNvSpPr>
          <p:nvPr>
            <p:ph type="title"/>
          </p:nvPr>
        </p:nvSpPr>
        <p:spPr>
          <a:xfrm>
            <a:off x="1285240" y="1050595"/>
            <a:ext cx="8074815" cy="1618489"/>
          </a:xfrm>
        </p:spPr>
        <p:txBody>
          <a:bodyPr anchor="ctr">
            <a:normAutofit/>
          </a:bodyPr>
          <a:lstStyle/>
          <a:p>
            <a:r>
              <a:rPr lang="tr-TR" sz="7200"/>
              <a:t>Veri Seti</a:t>
            </a:r>
          </a:p>
        </p:txBody>
      </p:sp>
      <p:sp>
        <p:nvSpPr>
          <p:cNvPr id="3" name="İçerik Yer Tutucusu 2">
            <a:extLst>
              <a:ext uri="{FF2B5EF4-FFF2-40B4-BE49-F238E27FC236}">
                <a16:creationId xmlns:a16="http://schemas.microsoft.com/office/drawing/2014/main" id="{275FC540-272C-F26A-EC62-D45535DCF160}"/>
              </a:ext>
            </a:extLst>
          </p:cNvPr>
          <p:cNvSpPr>
            <a:spLocks noGrp="1"/>
          </p:cNvSpPr>
          <p:nvPr>
            <p:ph idx="1"/>
          </p:nvPr>
        </p:nvSpPr>
        <p:spPr>
          <a:xfrm>
            <a:off x="1285240" y="2969469"/>
            <a:ext cx="8074815" cy="2800395"/>
          </a:xfrm>
        </p:spPr>
        <p:txBody>
          <a:bodyPr anchor="t">
            <a:normAutofit/>
          </a:bodyPr>
          <a:lstStyle/>
          <a:p>
            <a:pPr marL="0" indent="0">
              <a:buNone/>
            </a:pPr>
            <a:r>
              <a:rPr lang="tr-TR" sz="2000">
                <a:latin typeface="+mj-lt"/>
              </a:rPr>
              <a:t>	Önerilen yöntem diğer yöntemlerle kıyaslanabilir olması açısından halka açık olarak sunulan </a:t>
            </a:r>
            <a:r>
              <a:rPr lang="tr-TR" sz="2000" b="1">
                <a:latin typeface="+mj-lt"/>
              </a:rPr>
              <a:t>DRIVE</a:t>
            </a:r>
            <a:r>
              <a:rPr lang="tr-TR" sz="2000">
                <a:latin typeface="+mj-lt"/>
              </a:rPr>
              <a:t> veri seti üzerinde test edilmiştir. DRIVE veri setindeki görüntüler 45° görüş alanında Canon 3CCD ile çekilmiştir.</a:t>
            </a:r>
          </a:p>
          <a:p>
            <a:pPr marL="0" indent="0">
              <a:buNone/>
            </a:pPr>
            <a:r>
              <a:rPr lang="tr-TR" sz="2000">
                <a:latin typeface="+mj-lt"/>
              </a:rPr>
              <a:t>	 Görüntülerin her biri 565 × 584 piksel boyutunda 20 eğitim ve 20 test görüntüsünden oluşmaktadır. Veri setindeki damar pikselleri, deneyimli bir göz doktoru tarafından eğitilmiş üç gözlemci tarafından manuel olarak bölümlere ayrılmıştır. Test seti iki farklı gözlemci tarafından iki kez </a:t>
            </a:r>
            <a:r>
              <a:rPr lang="tr-TR" sz="2000" b="1">
                <a:latin typeface="+mj-lt"/>
              </a:rPr>
              <a:t>bölütlendirilmiş</a:t>
            </a:r>
            <a:r>
              <a:rPr lang="tr-TR" sz="2000">
                <a:latin typeface="+mj-lt"/>
              </a:rPr>
              <a:t> görüntülerden oluşur.</a:t>
            </a:r>
          </a:p>
        </p:txBody>
      </p:sp>
    </p:spTree>
    <p:extLst>
      <p:ext uri="{BB962C8B-B14F-4D97-AF65-F5344CB8AC3E}">
        <p14:creationId xmlns:p14="http://schemas.microsoft.com/office/powerpoint/2010/main" val="1539131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DD40198-36A4-FF26-2077-7653191FDE5C}"/>
              </a:ext>
            </a:extLst>
          </p:cNvPr>
          <p:cNvSpPr>
            <a:spLocks noGrp="1"/>
          </p:cNvSpPr>
          <p:nvPr>
            <p:ph type="title"/>
          </p:nvPr>
        </p:nvSpPr>
        <p:spPr>
          <a:xfrm>
            <a:off x="1285240" y="1050595"/>
            <a:ext cx="8074815" cy="1618489"/>
          </a:xfrm>
        </p:spPr>
        <p:txBody>
          <a:bodyPr anchor="ctr">
            <a:normAutofit/>
          </a:bodyPr>
          <a:lstStyle/>
          <a:p>
            <a:r>
              <a:rPr lang="tr-TR" sz="7200"/>
              <a:t>Morfolojik İşlemler</a:t>
            </a:r>
          </a:p>
        </p:txBody>
      </p:sp>
      <p:sp>
        <p:nvSpPr>
          <p:cNvPr id="3" name="İçerik Yer Tutucusu 2">
            <a:extLst>
              <a:ext uri="{FF2B5EF4-FFF2-40B4-BE49-F238E27FC236}">
                <a16:creationId xmlns:a16="http://schemas.microsoft.com/office/drawing/2014/main" id="{203FBD9A-F490-E601-F298-388DB61C292B}"/>
              </a:ext>
            </a:extLst>
          </p:cNvPr>
          <p:cNvSpPr>
            <a:spLocks noGrp="1"/>
          </p:cNvSpPr>
          <p:nvPr>
            <p:ph idx="1"/>
          </p:nvPr>
        </p:nvSpPr>
        <p:spPr>
          <a:xfrm>
            <a:off x="1285240" y="2969469"/>
            <a:ext cx="8074815" cy="2800395"/>
          </a:xfrm>
        </p:spPr>
        <p:txBody>
          <a:bodyPr anchor="t">
            <a:normAutofit/>
          </a:bodyPr>
          <a:lstStyle/>
          <a:p>
            <a:pPr marL="0" indent="0">
              <a:buNone/>
            </a:pPr>
            <a:r>
              <a:rPr lang="tr-TR" sz="1700">
                <a:latin typeface="+mj-lt"/>
              </a:rPr>
              <a:t>	Retina kan damarları, retina arka planına göre daha koyu görünürler. Ancak, bazı durumlarda kan damarlarının merkez çizgisi bölgesinde parlaklık görünür. </a:t>
            </a:r>
          </a:p>
          <a:p>
            <a:pPr marL="0" indent="0">
              <a:buNone/>
            </a:pPr>
            <a:endParaRPr lang="tr-TR" sz="1700">
              <a:latin typeface="+mj-lt"/>
            </a:endParaRPr>
          </a:p>
          <a:p>
            <a:pPr marL="0" indent="0">
              <a:buNone/>
            </a:pPr>
            <a:r>
              <a:rPr lang="tr-TR" sz="1700">
                <a:latin typeface="+mj-lt"/>
              </a:rPr>
              <a:t>Bu durumu ortadan kaldırmak için ilk önce </a:t>
            </a:r>
            <a:r>
              <a:rPr lang="tr-TR" sz="1700" b="1">
                <a:latin typeface="+mj-lt"/>
              </a:rPr>
              <a:t>morfolojik açma</a:t>
            </a:r>
            <a:r>
              <a:rPr lang="tr-TR" sz="1700">
                <a:latin typeface="+mj-lt"/>
              </a:rPr>
              <a:t>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a:t>
            </a:r>
          </a:p>
        </p:txBody>
      </p:sp>
    </p:spTree>
    <p:extLst>
      <p:ext uri="{BB962C8B-B14F-4D97-AF65-F5344CB8AC3E}">
        <p14:creationId xmlns:p14="http://schemas.microsoft.com/office/powerpoint/2010/main" val="2965536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1700CA3-E151-77E7-A6DC-C813B621DA4B}"/>
              </a:ext>
            </a:extLst>
          </p:cNvPr>
          <p:cNvSpPr>
            <a:spLocks noGrp="1"/>
          </p:cNvSpPr>
          <p:nvPr>
            <p:ph type="title"/>
          </p:nvPr>
        </p:nvSpPr>
        <p:spPr>
          <a:xfrm>
            <a:off x="1285240" y="1050595"/>
            <a:ext cx="8074815" cy="1618489"/>
          </a:xfrm>
        </p:spPr>
        <p:txBody>
          <a:bodyPr anchor="ctr">
            <a:normAutofit/>
          </a:bodyPr>
          <a:lstStyle/>
          <a:p>
            <a:r>
              <a:rPr lang="tr-TR" sz="5000" dirty="0"/>
              <a:t>Bulgular ve Tartışma</a:t>
            </a:r>
            <a:br>
              <a:rPr lang="tr-TR" sz="5000" dirty="0"/>
            </a:br>
            <a:r>
              <a:rPr lang="tr-TR" sz="3200" dirty="0"/>
              <a:t>Bölütleme sonuçları</a:t>
            </a:r>
          </a:p>
        </p:txBody>
      </p:sp>
      <p:sp>
        <p:nvSpPr>
          <p:cNvPr id="3" name="İçerik Yer Tutucusu 2">
            <a:extLst>
              <a:ext uri="{FF2B5EF4-FFF2-40B4-BE49-F238E27FC236}">
                <a16:creationId xmlns:a16="http://schemas.microsoft.com/office/drawing/2014/main" id="{F53139F6-275E-BF02-C14E-D572455671BA}"/>
              </a:ext>
            </a:extLst>
          </p:cNvPr>
          <p:cNvSpPr>
            <a:spLocks noGrp="1"/>
          </p:cNvSpPr>
          <p:nvPr>
            <p:ph idx="1"/>
          </p:nvPr>
        </p:nvSpPr>
        <p:spPr>
          <a:xfrm>
            <a:off x="1285240" y="2969469"/>
            <a:ext cx="8074815" cy="2800395"/>
          </a:xfrm>
        </p:spPr>
        <p:txBody>
          <a:bodyPr anchor="t">
            <a:normAutofit/>
          </a:bodyPr>
          <a:lstStyle/>
          <a:p>
            <a:pPr marL="0" indent="0">
              <a:buNone/>
            </a:pPr>
            <a:r>
              <a:rPr lang="tr-TR" sz="2200">
                <a:latin typeface="+mj-lt"/>
              </a:rPr>
              <a:t>	Üç farklı eşikleme algoritması iyileştirilmiş </a:t>
            </a:r>
            <a:r>
              <a:rPr lang="tr-TR" sz="2200" b="1">
                <a:latin typeface="+mj-lt"/>
              </a:rPr>
              <a:t>fundus</a:t>
            </a:r>
            <a:r>
              <a:rPr lang="tr-TR" sz="2200">
                <a:latin typeface="+mj-lt"/>
              </a:rPr>
              <a:t> görüntüleri üzerinde uygulanarak damar piksellerinin bölütlenmesi sağlanmıştır.</a:t>
            </a:r>
          </a:p>
          <a:p>
            <a:pPr marL="0" indent="0">
              <a:buNone/>
            </a:pPr>
            <a:r>
              <a:rPr lang="tr-TR" sz="2200">
                <a:latin typeface="+mj-lt"/>
              </a:rPr>
              <a:t>Performans iyileştirme yönteminde damara ait olmayan damar benzeri görüntüler </a:t>
            </a:r>
            <a:r>
              <a:rPr lang="tr-TR" sz="2200" b="1">
                <a:latin typeface="+mj-lt"/>
              </a:rPr>
              <a:t>morfolojik işlemler</a:t>
            </a:r>
            <a:r>
              <a:rPr lang="tr-TR" sz="2200">
                <a:latin typeface="+mj-lt"/>
              </a:rPr>
              <a:t> kullanılarak yok edilmiştir. Bu aşama bağlı bileşen analizi kullanılarak önce küçük nesneler silinmiş daha sonrada damardan kopuk küçük boşluklar doldurulmuştur.</a:t>
            </a:r>
          </a:p>
          <a:p>
            <a:pPr marL="0" indent="0">
              <a:buNone/>
            </a:pPr>
            <a:r>
              <a:rPr lang="tr-TR" sz="2200">
                <a:latin typeface="+mj-lt"/>
              </a:rPr>
              <a:t>Uygulanan yöntemin başarı ölçütünü hesaplamak için </a:t>
            </a:r>
            <a:r>
              <a:rPr lang="tr-TR" sz="2200" b="1">
                <a:latin typeface="+mj-lt"/>
              </a:rPr>
              <a:t>Doğruluk Oranı </a:t>
            </a:r>
            <a:r>
              <a:rPr lang="tr-TR" sz="2200">
                <a:latin typeface="+mj-lt"/>
              </a:rPr>
              <a:t>ölçüsü kullanılmıştır.</a:t>
            </a:r>
          </a:p>
        </p:txBody>
      </p:sp>
    </p:spTree>
    <p:extLst>
      <p:ext uri="{BB962C8B-B14F-4D97-AF65-F5344CB8AC3E}">
        <p14:creationId xmlns:p14="http://schemas.microsoft.com/office/powerpoint/2010/main" val="2021533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55CDAE9-DEDD-168E-7B07-C4C767983CB0}"/>
              </a:ext>
            </a:extLst>
          </p:cNvPr>
          <p:cNvSpPr>
            <a:spLocks noGrp="1"/>
          </p:cNvSpPr>
          <p:nvPr>
            <p:ph type="title"/>
          </p:nvPr>
        </p:nvSpPr>
        <p:spPr>
          <a:xfrm>
            <a:off x="1285240" y="1050595"/>
            <a:ext cx="8074815" cy="1618489"/>
          </a:xfrm>
        </p:spPr>
        <p:txBody>
          <a:bodyPr anchor="ctr">
            <a:normAutofit/>
          </a:bodyPr>
          <a:lstStyle/>
          <a:p>
            <a:r>
              <a:rPr lang="tr-TR" sz="3600" dirty="0"/>
              <a:t>Diğer Yöntemlerle Performans Karşılaştırması </a:t>
            </a:r>
          </a:p>
        </p:txBody>
      </p:sp>
      <p:pic>
        <p:nvPicPr>
          <p:cNvPr id="6" name="İçerik Yer Tutucusu 4" descr="tablo içeren bir resim&#10;&#10;Açıklama otomatik olarak oluşturuldu">
            <a:extLst>
              <a:ext uri="{FF2B5EF4-FFF2-40B4-BE49-F238E27FC236}">
                <a16:creationId xmlns:a16="http://schemas.microsoft.com/office/drawing/2014/main" id="{C2EA3E92-E693-528A-E850-0E7240B038C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171"/>
          <a:stretch/>
        </p:blipFill>
        <p:spPr>
          <a:xfrm>
            <a:off x="1285240" y="2379527"/>
            <a:ext cx="6389699" cy="3427878"/>
          </a:xfrm>
        </p:spPr>
      </p:pic>
    </p:spTree>
    <p:extLst>
      <p:ext uri="{BB962C8B-B14F-4D97-AF65-F5344CB8AC3E}">
        <p14:creationId xmlns:p14="http://schemas.microsoft.com/office/powerpoint/2010/main" val="1254932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79AE0EF-2E31-50F0-0347-33EF1EDA5288}"/>
              </a:ext>
            </a:extLst>
          </p:cNvPr>
          <p:cNvSpPr>
            <a:spLocks noGrp="1"/>
          </p:cNvSpPr>
          <p:nvPr>
            <p:ph type="title"/>
          </p:nvPr>
        </p:nvSpPr>
        <p:spPr>
          <a:xfrm>
            <a:off x="1354066" y="708511"/>
            <a:ext cx="8074815" cy="1618489"/>
          </a:xfrm>
        </p:spPr>
        <p:txBody>
          <a:bodyPr anchor="ctr">
            <a:normAutofit/>
          </a:bodyPr>
          <a:lstStyle/>
          <a:p>
            <a:r>
              <a:rPr lang="tr-TR" sz="4000" dirty="0"/>
              <a:t>Sonuçlar</a:t>
            </a:r>
          </a:p>
        </p:txBody>
      </p:sp>
      <p:sp>
        <p:nvSpPr>
          <p:cNvPr id="3" name="İçerik Yer Tutucusu 2">
            <a:extLst>
              <a:ext uri="{FF2B5EF4-FFF2-40B4-BE49-F238E27FC236}">
                <a16:creationId xmlns:a16="http://schemas.microsoft.com/office/drawing/2014/main" id="{5535C96E-BE97-B4D1-636E-CEBEE4CEBC9D}"/>
              </a:ext>
            </a:extLst>
          </p:cNvPr>
          <p:cNvSpPr>
            <a:spLocks noGrp="1"/>
          </p:cNvSpPr>
          <p:nvPr>
            <p:ph idx="1"/>
          </p:nvPr>
        </p:nvSpPr>
        <p:spPr>
          <a:xfrm>
            <a:off x="1425677" y="2290917"/>
            <a:ext cx="7934378" cy="3478948"/>
          </a:xfrm>
        </p:spPr>
        <p:txBody>
          <a:bodyPr anchor="t">
            <a:normAutofit/>
          </a:bodyPr>
          <a:lstStyle/>
          <a:p>
            <a:pPr marL="0" indent="0">
              <a:buNone/>
            </a:pPr>
            <a:r>
              <a:rPr lang="tr-TR" sz="2000" dirty="0">
                <a:latin typeface="+mj-lt"/>
              </a:rPr>
              <a:t>	Bu slaytta, paylaşıma açık olarak sunulan DRIVE veri seti üzerinde </a:t>
            </a:r>
            <a:r>
              <a:rPr lang="tr-TR" sz="2000" b="1" dirty="0">
                <a:latin typeface="+mj-lt"/>
              </a:rPr>
              <a:t>morfolojik</a:t>
            </a:r>
            <a:r>
              <a:rPr lang="tr-TR" sz="2000" dirty="0">
                <a:latin typeface="+mj-lt"/>
              </a:rPr>
              <a:t> işlemlere dayalı bir </a:t>
            </a:r>
            <a:r>
              <a:rPr lang="tr-TR" sz="2000" b="1" dirty="0">
                <a:latin typeface="+mj-lt"/>
              </a:rPr>
              <a:t>damar iyileştirme yöntemi </a:t>
            </a:r>
            <a:r>
              <a:rPr lang="tr-TR" sz="2000" dirty="0">
                <a:latin typeface="+mj-lt"/>
              </a:rPr>
              <a:t>kullanılmıştır. Damar iyileştirme aşamasından sonra Çoklu Eşikleme, Bulanık Mantık Tabanlı Eşikleme ve Maksimum Eşikleme yöntemleri kullanılarak damar bölütlemesi yapılmıştır amaç eşikleme algoritmalarının yöntem üzerindeki performanslarının karşılaştırılmasıdır. </a:t>
            </a:r>
          </a:p>
          <a:p>
            <a:pPr marL="0" indent="0">
              <a:buNone/>
            </a:pPr>
            <a:r>
              <a:rPr lang="tr-TR" sz="2000" b="1" dirty="0">
                <a:latin typeface="+mj-lt"/>
              </a:rPr>
              <a:t>Bulanık Mantık Tabanlı Eşikleme </a:t>
            </a:r>
            <a:r>
              <a:rPr lang="tr-TR" sz="2000" dirty="0">
                <a:latin typeface="+mj-lt"/>
              </a:rPr>
              <a:t>yönteminin ortalama doğruluk oranı </a:t>
            </a:r>
            <a:r>
              <a:rPr lang="tr-TR" sz="2000" b="1" dirty="0">
                <a:latin typeface="+mj-lt"/>
              </a:rPr>
              <a:t>0.952</a:t>
            </a:r>
            <a:r>
              <a:rPr lang="tr-TR" sz="2000" dirty="0">
                <a:latin typeface="+mj-lt"/>
              </a:rPr>
              <a:t> olarak hesaplanmış ve diğer iki eşikleme yönteminden daha yüksek bir değere sahip olmuştur. </a:t>
            </a:r>
          </a:p>
          <a:p>
            <a:pPr marL="0" indent="0">
              <a:buNone/>
            </a:pPr>
            <a:r>
              <a:rPr lang="tr-TR" sz="2000" dirty="0">
                <a:latin typeface="+mj-lt"/>
              </a:rPr>
              <a:t>Önerilen yöntem geliştirilmeye açıktır. </a:t>
            </a:r>
          </a:p>
        </p:txBody>
      </p:sp>
    </p:spTree>
    <p:extLst>
      <p:ext uri="{BB962C8B-B14F-4D97-AF65-F5344CB8AC3E}">
        <p14:creationId xmlns:p14="http://schemas.microsoft.com/office/powerpoint/2010/main" val="629006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4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4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aşlık 3">
            <a:extLst>
              <a:ext uri="{FF2B5EF4-FFF2-40B4-BE49-F238E27FC236}">
                <a16:creationId xmlns:a16="http://schemas.microsoft.com/office/drawing/2014/main" id="{C109C69C-88BF-A95A-A485-2B65B9CE7655}"/>
              </a:ext>
            </a:extLst>
          </p:cNvPr>
          <p:cNvSpPr>
            <a:spLocks noGrp="1"/>
          </p:cNvSpPr>
          <p:nvPr>
            <p:ph type="title"/>
          </p:nvPr>
        </p:nvSpPr>
        <p:spPr>
          <a:xfrm>
            <a:off x="1285240" y="1050595"/>
            <a:ext cx="8074815" cy="1618489"/>
          </a:xfrm>
        </p:spPr>
        <p:txBody>
          <a:bodyPr anchor="ctr">
            <a:normAutofit/>
          </a:bodyPr>
          <a:lstStyle/>
          <a:p>
            <a:r>
              <a:rPr lang="tr-TR" sz="2300">
                <a:latin typeface="+mj-lt"/>
              </a:rPr>
              <a:t>Bu Slaytın Amacı Farklı Eşikleme Algoritmalarının Aynı Görüntüler Üzerindeki </a:t>
            </a:r>
            <a:r>
              <a:rPr lang="tr-TR" sz="2300" b="1">
                <a:latin typeface="+mj-lt"/>
              </a:rPr>
              <a:t>Performans Karşılaştırmasını </a:t>
            </a:r>
            <a:r>
              <a:rPr lang="tr-TR" sz="2300">
                <a:latin typeface="+mj-lt"/>
              </a:rPr>
              <a:t>Sağlamaktır </a:t>
            </a:r>
            <a:br>
              <a:rPr lang="tr-TR" sz="2300">
                <a:latin typeface="+mj-lt"/>
              </a:rPr>
            </a:br>
            <a:endParaRPr lang="tr-TR" sz="2300"/>
          </a:p>
        </p:txBody>
      </p:sp>
      <p:sp>
        <p:nvSpPr>
          <p:cNvPr id="8" name="İçerik Yer Tutucusu 2">
            <a:extLst>
              <a:ext uri="{FF2B5EF4-FFF2-40B4-BE49-F238E27FC236}">
                <a16:creationId xmlns:a16="http://schemas.microsoft.com/office/drawing/2014/main" id="{70C4F4BF-B7F7-2737-1DEE-F4791BA39C30}"/>
              </a:ext>
            </a:extLst>
          </p:cNvPr>
          <p:cNvSpPr>
            <a:spLocks noGrp="1"/>
          </p:cNvSpPr>
          <p:nvPr>
            <p:ph idx="1"/>
          </p:nvPr>
        </p:nvSpPr>
        <p:spPr>
          <a:xfrm>
            <a:off x="1285240" y="2363956"/>
            <a:ext cx="8074815" cy="2800395"/>
          </a:xfrm>
        </p:spPr>
        <p:txBody>
          <a:bodyPr anchor="t">
            <a:noAutofit/>
          </a:bodyPr>
          <a:lstStyle/>
          <a:p>
            <a:pPr marL="0" indent="0">
              <a:buNone/>
            </a:pPr>
            <a:r>
              <a:rPr lang="tr-TR" sz="2000" dirty="0">
                <a:latin typeface="+mj-lt"/>
              </a:rPr>
              <a:t>	Eşikleme algoritmalarının 40 görüntüden oluşan veri seti üzerindeki doğruluk oranı Bulanık Mantık Tabanlı Eşikleme için 0.952, Maksimum </a:t>
            </a:r>
            <a:r>
              <a:rPr lang="tr-TR" sz="2000" dirty="0" err="1">
                <a:latin typeface="+mj-lt"/>
              </a:rPr>
              <a:t>Entopi</a:t>
            </a:r>
            <a:r>
              <a:rPr lang="tr-TR" sz="2000" dirty="0">
                <a:latin typeface="+mj-lt"/>
              </a:rPr>
              <a:t> Tabanlı Eşikleme için 0.950 ve Çoklu Eşikleme için 0.925 olarak hesaplanmıştır.</a:t>
            </a:r>
          </a:p>
          <a:p>
            <a:pPr marL="0" indent="0">
              <a:buNone/>
            </a:pPr>
            <a:r>
              <a:rPr lang="tr-TR" sz="2000" dirty="0">
                <a:latin typeface="+mj-lt"/>
              </a:rPr>
              <a:t>	Diyabete bağlı retina bozuklukları kişilerde körlüğe sebep olan ve Diyabetik Retinopati (DR) olarak adlandırılan en önemli hastalıklardan biridir. Bu hastalığın erken teşhis edilmesi, kişilerde görme yetisinin kaybolmaması açısından önemlidir. </a:t>
            </a:r>
          </a:p>
          <a:p>
            <a:pPr marL="0" indent="0">
              <a:buNone/>
            </a:pPr>
            <a:r>
              <a:rPr lang="tr-TR" sz="2000" dirty="0">
                <a:latin typeface="+mj-lt"/>
              </a:rPr>
              <a:t>	Retina damar bölütleme işlemi işin geleneksel yöntemler veya derin öğrenme yöntemleri önerilmiştir. Derin öğrenme yöntemleri ile retina damar bölütleme sistemlerinin geliştirilmesi daha sağlam sonuçlar verir ancak donanım bağlılığı gerektirir. </a:t>
            </a:r>
          </a:p>
        </p:txBody>
      </p:sp>
    </p:spTree>
    <p:extLst>
      <p:ext uri="{BB962C8B-B14F-4D97-AF65-F5344CB8AC3E}">
        <p14:creationId xmlns:p14="http://schemas.microsoft.com/office/powerpoint/2010/main" val="198311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B143D6C-8788-050A-CC62-FAB4DC6C2B0B}"/>
              </a:ext>
            </a:extLst>
          </p:cNvPr>
          <p:cNvSpPr>
            <a:spLocks noGrp="1"/>
          </p:cNvSpPr>
          <p:nvPr>
            <p:ph type="title"/>
          </p:nvPr>
        </p:nvSpPr>
        <p:spPr>
          <a:xfrm>
            <a:off x="1285240" y="1050595"/>
            <a:ext cx="8074815" cy="1618489"/>
          </a:xfrm>
        </p:spPr>
        <p:txBody>
          <a:bodyPr anchor="ctr">
            <a:normAutofit/>
          </a:bodyPr>
          <a:lstStyle/>
          <a:p>
            <a:r>
              <a:rPr lang="tr-TR" sz="3400" dirty="0"/>
              <a:t>Bu Çalışma Körlüğün Önüne Geçebilmek İçin Retina Ağ Yapısının Doğru Bir Şekilde Bölütlenmesini Amaçlar</a:t>
            </a:r>
          </a:p>
        </p:txBody>
      </p:sp>
      <p:sp>
        <p:nvSpPr>
          <p:cNvPr id="3" name="İçerik Yer Tutucusu 2">
            <a:extLst>
              <a:ext uri="{FF2B5EF4-FFF2-40B4-BE49-F238E27FC236}">
                <a16:creationId xmlns:a16="http://schemas.microsoft.com/office/drawing/2014/main" id="{C9C11883-3A60-EBAA-65BD-AEE4204B008D}"/>
              </a:ext>
            </a:extLst>
          </p:cNvPr>
          <p:cNvSpPr>
            <a:spLocks noGrp="1"/>
          </p:cNvSpPr>
          <p:nvPr>
            <p:ph idx="1"/>
          </p:nvPr>
        </p:nvSpPr>
        <p:spPr>
          <a:xfrm>
            <a:off x="1285240" y="2969469"/>
            <a:ext cx="8074815" cy="2800395"/>
          </a:xfrm>
        </p:spPr>
        <p:txBody>
          <a:bodyPr anchor="t">
            <a:normAutofit/>
          </a:bodyPr>
          <a:lstStyle/>
          <a:p>
            <a:pPr marL="0" indent="0">
              <a:buNone/>
            </a:pPr>
            <a:r>
              <a:rPr lang="tr-TR" sz="2000">
                <a:latin typeface="+mj-lt"/>
              </a:rPr>
              <a:t>	Son yıllarda, diyabete bağlı retina hastalığı körlüğün önde gelen nedenlerinden biri haline gelmiştir. Bu hastalığa karşı önlem alınabilmesi için retina ağ yapısının bölütlenmesine ihtiyaç vardır. </a:t>
            </a:r>
          </a:p>
          <a:p>
            <a:pPr marL="0" indent="0">
              <a:buNone/>
            </a:pPr>
            <a:r>
              <a:rPr lang="tr-TR" sz="2000">
                <a:latin typeface="+mj-lt"/>
              </a:rPr>
              <a:t>	Retina damar ağ yapısını bölütlemek için morfolojik işlemlere dayalı bir yöntem retina görüntüleri üzerine uygulanmıştır. Morfolojik işlemlerin uygulandığı fundus görüntüsüne üç farklı eşikleme yöntemi uygulanmıştır. </a:t>
            </a:r>
          </a:p>
          <a:p>
            <a:pPr marL="0" indent="0">
              <a:buNone/>
            </a:pPr>
            <a:r>
              <a:rPr lang="tr-TR" sz="2000">
                <a:latin typeface="+mj-lt"/>
              </a:rPr>
              <a:t>Bu eşikleme yöntemleri; </a:t>
            </a:r>
            <a:r>
              <a:rPr lang="tr-TR" sz="2000" b="1">
                <a:latin typeface="+mj-lt"/>
              </a:rPr>
              <a:t>Çoklu Eşikleme</a:t>
            </a:r>
            <a:r>
              <a:rPr lang="tr-TR" sz="2000">
                <a:latin typeface="+mj-lt"/>
              </a:rPr>
              <a:t>, </a:t>
            </a:r>
            <a:r>
              <a:rPr lang="tr-TR" sz="2000" b="1">
                <a:latin typeface="+mj-lt"/>
              </a:rPr>
              <a:t>Maksimum Entropi Tabanlı Eşikleme</a:t>
            </a:r>
            <a:r>
              <a:rPr lang="tr-TR" sz="2000">
                <a:latin typeface="+mj-lt"/>
              </a:rPr>
              <a:t> ve </a:t>
            </a:r>
            <a:r>
              <a:rPr lang="tr-TR" sz="2000" b="1">
                <a:latin typeface="+mj-lt"/>
              </a:rPr>
              <a:t>Bulanık Kümeleme Tabanlı Eşikleme </a:t>
            </a:r>
            <a:r>
              <a:rPr lang="tr-TR" sz="2000">
                <a:latin typeface="+mj-lt"/>
              </a:rPr>
              <a:t>yöntemleridir. </a:t>
            </a:r>
          </a:p>
        </p:txBody>
      </p:sp>
    </p:spTree>
    <p:extLst>
      <p:ext uri="{BB962C8B-B14F-4D97-AF65-F5344CB8AC3E}">
        <p14:creationId xmlns:p14="http://schemas.microsoft.com/office/powerpoint/2010/main" val="41477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81F4B2D-D7BE-F862-8480-A24DEB2DA24C}"/>
              </a:ext>
            </a:extLst>
          </p:cNvPr>
          <p:cNvSpPr>
            <a:spLocks noGrp="1"/>
          </p:cNvSpPr>
          <p:nvPr>
            <p:ph type="title"/>
          </p:nvPr>
        </p:nvSpPr>
        <p:spPr>
          <a:xfrm>
            <a:off x="1285240" y="1050595"/>
            <a:ext cx="8074815" cy="1618489"/>
          </a:xfrm>
        </p:spPr>
        <p:txBody>
          <a:bodyPr anchor="ctr">
            <a:normAutofit/>
          </a:bodyPr>
          <a:lstStyle/>
          <a:p>
            <a:r>
              <a:rPr lang="tr-TR" sz="3400"/>
              <a:t>Bu Sunumda Geleneksel Bir Yöntem Olan Morfolojik Tabanlı Bir Yöntem Kullanlmıştır</a:t>
            </a:r>
            <a:br>
              <a:rPr lang="tr-TR" sz="3400"/>
            </a:br>
            <a:endParaRPr lang="tr-TR" sz="3400"/>
          </a:p>
        </p:txBody>
      </p:sp>
      <p:sp>
        <p:nvSpPr>
          <p:cNvPr id="3" name="İçerik Yer Tutucusu 2">
            <a:extLst>
              <a:ext uri="{FF2B5EF4-FFF2-40B4-BE49-F238E27FC236}">
                <a16:creationId xmlns:a16="http://schemas.microsoft.com/office/drawing/2014/main" id="{EACB81EC-51A9-6C5E-B5D0-6B537D9F9333}"/>
              </a:ext>
            </a:extLst>
          </p:cNvPr>
          <p:cNvSpPr>
            <a:spLocks noGrp="1"/>
          </p:cNvSpPr>
          <p:nvPr>
            <p:ph idx="1"/>
          </p:nvPr>
        </p:nvSpPr>
        <p:spPr>
          <a:xfrm>
            <a:off x="1285240" y="2363956"/>
            <a:ext cx="8074815" cy="2800395"/>
          </a:xfrm>
        </p:spPr>
        <p:txBody>
          <a:bodyPr anchor="t">
            <a:noAutofit/>
          </a:bodyPr>
          <a:lstStyle/>
          <a:p>
            <a:pPr marL="0" indent="0">
              <a:buNone/>
            </a:pPr>
            <a:r>
              <a:rPr lang="tr-TR" sz="1800" dirty="0">
                <a:latin typeface="+mj-lt"/>
              </a:rPr>
              <a:t> Literatürde kullanılan diğer yöntemler şöyledir;</a:t>
            </a:r>
          </a:p>
          <a:p>
            <a:pPr marL="0" indent="0">
              <a:buNone/>
            </a:pPr>
            <a:r>
              <a:rPr lang="tr-TR" sz="1800" b="1" dirty="0" err="1">
                <a:latin typeface="+mj-lt"/>
              </a:rPr>
              <a:t>Soares</a:t>
            </a:r>
            <a:r>
              <a:rPr lang="tr-TR" sz="1800" b="1" dirty="0">
                <a:latin typeface="+mj-lt"/>
              </a:rPr>
              <a:t>  </a:t>
            </a:r>
            <a:r>
              <a:rPr lang="tr-TR" sz="1800" dirty="0">
                <a:latin typeface="+mj-lt"/>
              </a:rPr>
              <a:t>tarafından retina görüntülerinin piksel parlaklık değerleri üzerinde faklı ölçeklerde </a:t>
            </a:r>
            <a:r>
              <a:rPr lang="tr-TR" sz="1800" b="1" dirty="0" err="1">
                <a:latin typeface="+mj-lt"/>
              </a:rPr>
              <a:t>Gabor</a:t>
            </a:r>
            <a:r>
              <a:rPr lang="tr-TR" sz="1800" b="1" dirty="0">
                <a:latin typeface="+mj-lt"/>
              </a:rPr>
              <a:t>-Dalgacık</a:t>
            </a:r>
            <a:r>
              <a:rPr lang="tr-TR" sz="1800" dirty="0">
                <a:latin typeface="+mj-lt"/>
              </a:rPr>
              <a:t> dönüşümü uygulanmıştır. Elde edilen farklı ölçekteki </a:t>
            </a:r>
            <a:r>
              <a:rPr lang="tr-TR" sz="1800" dirty="0" err="1">
                <a:latin typeface="+mj-lt"/>
              </a:rPr>
              <a:t>GaborDalgacık</a:t>
            </a:r>
            <a:r>
              <a:rPr lang="tr-TR" sz="1800" dirty="0">
                <a:latin typeface="+mj-lt"/>
              </a:rPr>
              <a:t> dönüşüm çıktıları özellik olarak kullanılmıştır. Daha sonra tüm görüntüye </a:t>
            </a:r>
            <a:r>
              <a:rPr lang="tr-TR" sz="1800" b="1" dirty="0" err="1">
                <a:latin typeface="+mj-lt"/>
              </a:rPr>
              <a:t>Bayes</a:t>
            </a:r>
            <a:r>
              <a:rPr lang="tr-TR" sz="1800" b="1" dirty="0">
                <a:latin typeface="+mj-lt"/>
              </a:rPr>
              <a:t> Sınıflandırıcı </a:t>
            </a:r>
            <a:r>
              <a:rPr lang="tr-TR" sz="1800" dirty="0">
                <a:latin typeface="+mj-lt"/>
              </a:rPr>
              <a:t>uygulanarak </a:t>
            </a:r>
            <a:r>
              <a:rPr lang="tr-TR" sz="1800" b="1" dirty="0" err="1">
                <a:latin typeface="+mj-lt"/>
              </a:rPr>
              <a:t>fundus</a:t>
            </a:r>
            <a:r>
              <a:rPr lang="tr-TR" sz="1800" dirty="0">
                <a:latin typeface="+mj-lt"/>
              </a:rPr>
              <a:t> görüntüleri damar ya da damar olmayan bölgelere ayrılmıştır</a:t>
            </a:r>
          </a:p>
          <a:p>
            <a:pPr marL="0" indent="0">
              <a:buNone/>
            </a:pPr>
            <a:r>
              <a:rPr lang="tr-TR" sz="1800" b="1" dirty="0">
                <a:latin typeface="+mj-lt"/>
              </a:rPr>
              <a:t>Diego </a:t>
            </a:r>
            <a:r>
              <a:rPr lang="tr-TR" sz="1800" b="1" dirty="0" err="1">
                <a:latin typeface="+mj-lt"/>
              </a:rPr>
              <a:t>Marín</a:t>
            </a:r>
            <a:r>
              <a:rPr lang="tr-TR" sz="1800" b="1" dirty="0">
                <a:latin typeface="+mj-lt"/>
              </a:rPr>
              <a:t> </a:t>
            </a:r>
            <a:r>
              <a:rPr lang="tr-TR" sz="1800" dirty="0">
                <a:latin typeface="+mj-lt"/>
              </a:rPr>
              <a:t>tarafından </a:t>
            </a:r>
            <a:r>
              <a:rPr lang="tr-TR" sz="1800" dirty="0" err="1">
                <a:latin typeface="+mj-lt"/>
              </a:rPr>
              <a:t>fundus</a:t>
            </a:r>
            <a:r>
              <a:rPr lang="tr-TR" sz="1800" dirty="0">
                <a:latin typeface="+mj-lt"/>
              </a:rPr>
              <a:t> görüntüsündeki her pikselden </a:t>
            </a:r>
            <a:r>
              <a:rPr lang="tr-TR" sz="1800" b="1" dirty="0">
                <a:latin typeface="+mj-lt"/>
              </a:rPr>
              <a:t>yedi boyutlu bir özellik vektörü </a:t>
            </a:r>
            <a:r>
              <a:rPr lang="tr-TR" sz="1800" dirty="0">
                <a:latin typeface="+mj-lt"/>
              </a:rPr>
              <a:t>çıkarılmıştır. Çıkarılan özellikler sinir ağı kullanılarak sınıflandırılmıştır.</a:t>
            </a:r>
          </a:p>
          <a:p>
            <a:pPr marL="0" indent="0">
              <a:buNone/>
            </a:pPr>
            <a:r>
              <a:rPr lang="tr-TR" sz="1800" b="1" dirty="0">
                <a:latin typeface="+mj-lt"/>
              </a:rPr>
              <a:t>M. Elena Martinez-Perez </a:t>
            </a:r>
            <a:r>
              <a:rPr lang="tr-TR" sz="1800" dirty="0">
                <a:latin typeface="+mj-lt"/>
              </a:rPr>
              <a:t>tarafından </a:t>
            </a:r>
            <a:r>
              <a:rPr lang="tr-TR" sz="1800" b="1" dirty="0" err="1">
                <a:latin typeface="+mj-lt"/>
              </a:rPr>
              <a:t>hessian</a:t>
            </a:r>
            <a:r>
              <a:rPr lang="tr-TR" sz="1800" dirty="0">
                <a:latin typeface="+mj-lt"/>
              </a:rPr>
              <a:t> matrisinin özdeğer analizine dayanan bir çizgi geliştirme filtresi önerilmiştir. Daha sonra gradyan büyüklüğü ve temel eğrilik kullanılarak özellik çıkarılmıştır. Bu iki özellik damar veya arka plan olarak sınıflandırılması için </a:t>
            </a:r>
            <a:r>
              <a:rPr lang="tr-TR" sz="1800" b="1" dirty="0">
                <a:latin typeface="+mj-lt"/>
              </a:rPr>
              <a:t>Bölge Büyütme </a:t>
            </a:r>
            <a:r>
              <a:rPr lang="tr-TR" sz="1800" dirty="0">
                <a:latin typeface="+mj-lt"/>
              </a:rPr>
              <a:t>yaklaşımında kullanılmıştır</a:t>
            </a:r>
          </a:p>
        </p:txBody>
      </p:sp>
    </p:spTree>
    <p:extLst>
      <p:ext uri="{BB962C8B-B14F-4D97-AF65-F5344CB8AC3E}">
        <p14:creationId xmlns:p14="http://schemas.microsoft.com/office/powerpoint/2010/main" val="267074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34C5902-C356-B815-4C14-99570568680A}"/>
              </a:ext>
            </a:extLst>
          </p:cNvPr>
          <p:cNvSpPr>
            <a:spLocks noGrp="1"/>
          </p:cNvSpPr>
          <p:nvPr>
            <p:ph type="title"/>
          </p:nvPr>
        </p:nvSpPr>
        <p:spPr>
          <a:xfrm>
            <a:off x="832956" y="793034"/>
            <a:ext cx="10335465" cy="1618489"/>
          </a:xfrm>
        </p:spPr>
        <p:txBody>
          <a:bodyPr anchor="ctr">
            <a:normAutofit/>
          </a:bodyPr>
          <a:lstStyle/>
          <a:p>
            <a:pPr marL="0" indent="0"/>
            <a:r>
              <a:rPr lang="tr-TR" sz="3400" dirty="0">
                <a:latin typeface="+mj-lt"/>
              </a:rPr>
              <a:t>Retina Damar Ağ Yapısını Otomatik Olarak </a:t>
            </a:r>
            <a:r>
              <a:rPr lang="tr-TR" sz="3400" dirty="0" err="1">
                <a:latin typeface="+mj-lt"/>
              </a:rPr>
              <a:t>Bölütleyen</a:t>
            </a:r>
            <a:r>
              <a:rPr lang="tr-TR" sz="3400" dirty="0">
                <a:latin typeface="+mj-lt"/>
              </a:rPr>
              <a:t> Morfolojik Tabanlı Bir Yöntem Önerilmiştir.</a:t>
            </a:r>
            <a:endParaRPr lang="tr-TR" sz="3400" dirty="0"/>
          </a:p>
        </p:txBody>
      </p:sp>
      <p:sp>
        <p:nvSpPr>
          <p:cNvPr id="3" name="İçerik Yer Tutucusu 2">
            <a:extLst>
              <a:ext uri="{FF2B5EF4-FFF2-40B4-BE49-F238E27FC236}">
                <a16:creationId xmlns:a16="http://schemas.microsoft.com/office/drawing/2014/main" id="{29008FE6-7151-A524-6C9E-532FECD63DCF}"/>
              </a:ext>
            </a:extLst>
          </p:cNvPr>
          <p:cNvSpPr>
            <a:spLocks noGrp="1"/>
          </p:cNvSpPr>
          <p:nvPr>
            <p:ph idx="1"/>
          </p:nvPr>
        </p:nvSpPr>
        <p:spPr>
          <a:xfrm>
            <a:off x="902806" y="2281084"/>
            <a:ext cx="10335465" cy="2702431"/>
          </a:xfrm>
        </p:spPr>
        <p:txBody>
          <a:bodyPr anchor="t">
            <a:noAutofit/>
          </a:bodyPr>
          <a:lstStyle/>
          <a:p>
            <a:pPr marL="0" indent="0">
              <a:buNone/>
            </a:pPr>
            <a:r>
              <a:rPr lang="tr-TR" sz="1800" dirty="0">
                <a:latin typeface="+mj-lt"/>
              </a:rPr>
              <a:t>	Retinanın oksijensiz kalması sonucu retinada istenmeyen yeni damarlar oluşur. Bu damarlar hassas bir yapıda olup DR hastalığının habercisidir. Bu istenmeyen damarları tespit etmek için retina damar ağ yapısının bilinmesi gerekir.  Bu yöntem morfolojik işlemlere dayalı iki farklı yöntemden esinlenerek oluşturulmuştur</a:t>
            </a:r>
          </a:p>
          <a:p>
            <a:pPr marL="0" indent="0">
              <a:buNone/>
            </a:pPr>
            <a:r>
              <a:rPr lang="tr-TR" sz="1800" dirty="0">
                <a:latin typeface="+mj-lt"/>
              </a:rPr>
              <a:t>	Bu yöntemde, ilk önce RGB renk uzayındaki görüntüler gri ölçekli görüntülere dönüştürülüyor.</a:t>
            </a:r>
          </a:p>
          <a:p>
            <a:pPr marL="0" indent="0">
              <a:buNone/>
            </a:pPr>
            <a:r>
              <a:rPr lang="tr-TR" sz="1800" dirty="0">
                <a:latin typeface="+mj-lt"/>
              </a:rPr>
              <a:t>	Daha sonra, gri ölçekli görüntünün tersi üzerinde üst-şapka, alt-şapka ve morfolojik açma yöntemi uygulanıyor.</a:t>
            </a:r>
          </a:p>
          <a:p>
            <a:pPr marL="0" indent="0">
              <a:buNone/>
            </a:pPr>
            <a:r>
              <a:rPr lang="tr-TR" sz="1800" dirty="0">
                <a:latin typeface="+mj-lt"/>
              </a:rPr>
              <a:t>	Morfolojik üst ve alt şapka yöntemin kullanılması ile retina damarlarının belirginleştirilmesi sağlanmıştır.</a:t>
            </a:r>
          </a:p>
          <a:p>
            <a:pPr marL="0" indent="0">
              <a:buNone/>
            </a:pPr>
            <a:r>
              <a:rPr lang="tr-TR" sz="1800" dirty="0">
                <a:latin typeface="+mj-lt"/>
              </a:rPr>
              <a:t>	Belirginleştirilmiş retina görüntülerini </a:t>
            </a:r>
            <a:r>
              <a:rPr lang="tr-TR" sz="1800" dirty="0" err="1">
                <a:latin typeface="+mj-lt"/>
              </a:rPr>
              <a:t>bölütlemek</a:t>
            </a:r>
            <a:r>
              <a:rPr lang="tr-TR" sz="1800" dirty="0">
                <a:latin typeface="+mj-lt"/>
              </a:rPr>
              <a:t> için üç farklı eşikleme yöntemi kullanılmıştır. Kullanılan eşikleme yöntemleri </a:t>
            </a:r>
            <a:r>
              <a:rPr lang="tr-TR" sz="1800" b="1" dirty="0">
                <a:latin typeface="+mj-lt"/>
              </a:rPr>
              <a:t>Çoklu Eşikleme yöntemi,</a:t>
            </a:r>
            <a:r>
              <a:rPr lang="tr-TR" sz="1800" dirty="0">
                <a:latin typeface="+mj-lt"/>
              </a:rPr>
              <a:t> </a:t>
            </a:r>
            <a:r>
              <a:rPr lang="tr-TR" sz="1800" b="1" dirty="0">
                <a:latin typeface="+mj-lt"/>
              </a:rPr>
              <a:t>Maksimum Entropi Tabanlı Eşikleme yöntemi </a:t>
            </a:r>
            <a:r>
              <a:rPr lang="tr-TR" sz="1800" dirty="0">
                <a:latin typeface="+mj-lt"/>
              </a:rPr>
              <a:t>ve </a:t>
            </a:r>
            <a:r>
              <a:rPr lang="tr-TR" sz="1800" b="1" dirty="0">
                <a:latin typeface="+mj-lt"/>
              </a:rPr>
              <a:t>Bulanık Kümeleme Tabanlı Eşikleme yöntemidir.</a:t>
            </a:r>
          </a:p>
        </p:txBody>
      </p:sp>
    </p:spTree>
    <p:extLst>
      <p:ext uri="{BB962C8B-B14F-4D97-AF65-F5344CB8AC3E}">
        <p14:creationId xmlns:p14="http://schemas.microsoft.com/office/powerpoint/2010/main" val="283481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5">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şlık 5">
            <a:extLst>
              <a:ext uri="{FF2B5EF4-FFF2-40B4-BE49-F238E27FC236}">
                <a16:creationId xmlns:a16="http://schemas.microsoft.com/office/drawing/2014/main" id="{076B2EF5-D069-8270-5755-120551155986}"/>
              </a:ext>
            </a:extLst>
          </p:cNvPr>
          <p:cNvSpPr>
            <a:spLocks noGrp="1"/>
          </p:cNvSpPr>
          <p:nvPr>
            <p:ph type="title"/>
          </p:nvPr>
        </p:nvSpPr>
        <p:spPr>
          <a:xfrm>
            <a:off x="1101992" y="413526"/>
            <a:ext cx="9984615" cy="2083868"/>
          </a:xfrm>
        </p:spPr>
        <p:txBody>
          <a:bodyPr>
            <a:normAutofit/>
          </a:bodyPr>
          <a:lstStyle/>
          <a:p>
            <a:pPr>
              <a:lnSpc>
                <a:spcPct val="150000"/>
              </a:lnSpc>
            </a:pPr>
            <a:r>
              <a:rPr lang="tr-TR" sz="3600" dirty="0"/>
              <a:t>Materyal Ve Metot </a:t>
            </a:r>
            <a:br>
              <a:rPr lang="tr-TR" sz="3600" dirty="0"/>
            </a:br>
            <a:r>
              <a:rPr lang="tr-TR" sz="2400" dirty="0"/>
              <a:t>Morfolojik işlemler</a:t>
            </a:r>
          </a:p>
        </p:txBody>
      </p:sp>
      <p:pic>
        <p:nvPicPr>
          <p:cNvPr id="9" name="Resim 8" descr="metin içeren bir resim&#10;&#10;Açıklama otomatik olarak oluşturuldu">
            <a:extLst>
              <a:ext uri="{FF2B5EF4-FFF2-40B4-BE49-F238E27FC236}">
                <a16:creationId xmlns:a16="http://schemas.microsoft.com/office/drawing/2014/main" id="{AAF935A8-8743-DD02-614D-FC23A6A93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119" y="3473158"/>
            <a:ext cx="3533985" cy="939985"/>
          </a:xfrm>
          <a:prstGeom prst="rect">
            <a:avLst/>
          </a:prstGeom>
        </p:spPr>
      </p:pic>
      <p:sp>
        <p:nvSpPr>
          <p:cNvPr id="7" name="İçerik Yer Tutucusu 6">
            <a:extLst>
              <a:ext uri="{FF2B5EF4-FFF2-40B4-BE49-F238E27FC236}">
                <a16:creationId xmlns:a16="http://schemas.microsoft.com/office/drawing/2014/main" id="{793200C3-8A21-C2A8-73CF-BA3A34229AD2}"/>
              </a:ext>
            </a:extLst>
          </p:cNvPr>
          <p:cNvSpPr>
            <a:spLocks noGrp="1"/>
          </p:cNvSpPr>
          <p:nvPr>
            <p:ph idx="1"/>
          </p:nvPr>
        </p:nvSpPr>
        <p:spPr>
          <a:xfrm>
            <a:off x="1032387" y="2159826"/>
            <a:ext cx="8274317" cy="3229082"/>
          </a:xfrm>
        </p:spPr>
        <p:txBody>
          <a:bodyPr anchor="t">
            <a:noAutofit/>
          </a:bodyPr>
          <a:lstStyle/>
          <a:p>
            <a:pPr marL="0" indent="0">
              <a:buNone/>
            </a:pPr>
            <a:r>
              <a:rPr lang="tr-TR" sz="1600" dirty="0">
                <a:latin typeface="+mj-lt"/>
              </a:rPr>
              <a:t>Morfolojik işlemlerin temel amacı, görüntünün temel özelliklerini korumak ve görüntüyü basitleştirmektir</a:t>
            </a:r>
          </a:p>
          <a:p>
            <a:pPr marL="0" indent="0">
              <a:buNone/>
            </a:pPr>
            <a:r>
              <a:rPr lang="tr-TR" sz="1600" dirty="0">
                <a:latin typeface="+mj-lt"/>
              </a:rPr>
              <a:t>Üst-şapka ve alt-şapka dönüşümleri kan damarlarına belirginlik kazandırmak için kullanılır.</a:t>
            </a:r>
          </a:p>
          <a:p>
            <a:pPr marL="0" indent="0">
              <a:buNone/>
            </a:pPr>
            <a:r>
              <a:rPr lang="tr-TR" sz="1600" dirty="0">
                <a:latin typeface="+mj-lt"/>
              </a:rPr>
              <a:t>Üst-şapka dönüşümü, bir giriş görüntüsüne morfolojik açma işlemi uygulandıktan sonra uygulama sonucunun orijinal giriş görüntüsünden çıkarılması işlemidir.</a:t>
            </a:r>
          </a:p>
          <a:p>
            <a:pPr marL="0" indent="0">
              <a:buNone/>
            </a:pPr>
            <a:endParaRPr lang="tr-TR" sz="1600" dirty="0">
              <a:latin typeface="+mj-lt"/>
            </a:endParaRPr>
          </a:p>
          <a:p>
            <a:pPr marL="0" indent="0">
              <a:buNone/>
            </a:pPr>
            <a:endParaRPr lang="tr-TR" sz="1600" dirty="0">
              <a:latin typeface="+mj-lt"/>
            </a:endParaRPr>
          </a:p>
          <a:p>
            <a:pPr marL="0" indent="0">
              <a:buNone/>
            </a:pPr>
            <a:endParaRPr lang="tr-TR" sz="1600" dirty="0">
              <a:latin typeface="+mj-lt"/>
            </a:endParaRPr>
          </a:p>
          <a:p>
            <a:pPr marL="0" indent="0">
              <a:buNone/>
            </a:pPr>
            <a:r>
              <a:rPr lang="tr-TR" sz="1600" dirty="0">
                <a:latin typeface="+mj-lt"/>
              </a:rPr>
              <a:t>1.Denklem Üst-şapka dönüşümü, bir giriş görüntüsüne morfolojik açma işlemi uygulandıktan sonra uygulama sonucunun orijinal giriş görüntüsünden çıkarılması işlemidir.</a:t>
            </a:r>
          </a:p>
          <a:p>
            <a:pPr marL="0" indent="0">
              <a:buNone/>
            </a:pPr>
            <a:r>
              <a:rPr lang="tr-TR" sz="1600" dirty="0">
                <a:latin typeface="+mj-lt"/>
              </a:rPr>
              <a:t>2.Denklem Alt-şapka dönüşümü, bir giriş görüntüsüne morfolojik bir kapama işlemi uygulandıktan sonra uygulama sonucunun orijinal giriş görüntüsünden çıkarılması işlemidir.</a:t>
            </a:r>
          </a:p>
        </p:txBody>
      </p:sp>
    </p:spTree>
    <p:extLst>
      <p:ext uri="{BB962C8B-B14F-4D97-AF65-F5344CB8AC3E}">
        <p14:creationId xmlns:p14="http://schemas.microsoft.com/office/powerpoint/2010/main" val="1325655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D8FE12E-8298-1FBE-AEAD-B542BF3EB393}"/>
              </a:ext>
            </a:extLst>
          </p:cNvPr>
          <p:cNvSpPr>
            <a:spLocks noGrp="1"/>
          </p:cNvSpPr>
          <p:nvPr>
            <p:ph type="title"/>
          </p:nvPr>
        </p:nvSpPr>
        <p:spPr>
          <a:xfrm>
            <a:off x="1101992" y="873676"/>
            <a:ext cx="9984615" cy="1597228"/>
          </a:xfrm>
        </p:spPr>
        <p:txBody>
          <a:bodyPr>
            <a:normAutofit/>
          </a:bodyPr>
          <a:lstStyle/>
          <a:p>
            <a:r>
              <a:rPr lang="tr-TR" sz="3600" dirty="0"/>
              <a:t>Eşikleme Yöntemleri</a:t>
            </a:r>
          </a:p>
        </p:txBody>
      </p:sp>
      <p:sp>
        <p:nvSpPr>
          <p:cNvPr id="3" name="İçerik Yer Tutucusu 2">
            <a:extLst>
              <a:ext uri="{FF2B5EF4-FFF2-40B4-BE49-F238E27FC236}">
                <a16:creationId xmlns:a16="http://schemas.microsoft.com/office/drawing/2014/main" id="{D382AC2C-E182-0376-845B-890E96146D9A}"/>
              </a:ext>
            </a:extLst>
          </p:cNvPr>
          <p:cNvSpPr>
            <a:spLocks noGrp="1"/>
          </p:cNvSpPr>
          <p:nvPr>
            <p:ph idx="1"/>
          </p:nvPr>
        </p:nvSpPr>
        <p:spPr>
          <a:xfrm>
            <a:off x="1084029" y="2555827"/>
            <a:ext cx="7843661" cy="2728198"/>
          </a:xfrm>
        </p:spPr>
        <p:txBody>
          <a:bodyPr anchor="t">
            <a:noAutofit/>
          </a:bodyPr>
          <a:lstStyle/>
          <a:p>
            <a:pPr marL="0" indent="0">
              <a:buNone/>
            </a:pPr>
            <a:r>
              <a:rPr lang="tr-TR" sz="1800" dirty="0">
                <a:latin typeface="+mj-lt"/>
              </a:rPr>
              <a:t>Görüntü eşikleme sadeliği ve sağlamlığı nedeni ile en sık kullanılan görüntü bölütleme yöntemlerinden biridir. Eşikleme işlemi, gri ölçekli bir görünün yoğunluk seviyesine göre sınıflara ayrıldığı bir işlemdir.</a:t>
            </a:r>
          </a:p>
          <a:p>
            <a:pPr marL="0" indent="0">
              <a:buNone/>
            </a:pPr>
            <a:r>
              <a:rPr lang="tr-TR" sz="1800" dirty="0">
                <a:latin typeface="+mj-lt"/>
              </a:rPr>
              <a:t>Bu sınıflandırma işlemi için tanımlanmış kurallara uygun bir eşik değeri seçmek gerekir. Bu slaytta 3 farklı eşikleme yöntemine yer vereceğiz. </a:t>
            </a:r>
          </a:p>
          <a:p>
            <a:pPr marL="0" indent="0">
              <a:buNone/>
            </a:pPr>
            <a:endParaRPr lang="tr-TR" sz="1800" dirty="0">
              <a:latin typeface="+mj-lt"/>
            </a:endParaRPr>
          </a:p>
          <a:p>
            <a:pPr marL="514350" indent="-514350">
              <a:buFont typeface="+mj-lt"/>
              <a:buAutoNum type="arabicPeriod"/>
            </a:pPr>
            <a:r>
              <a:rPr lang="tr-TR" sz="1800" dirty="0">
                <a:latin typeface="+mj-lt"/>
              </a:rPr>
              <a:t>Çok seviyeli eşikleme</a:t>
            </a:r>
          </a:p>
          <a:p>
            <a:pPr marL="514350" indent="-514350">
              <a:buFont typeface="+mj-lt"/>
              <a:buAutoNum type="arabicPeriod"/>
            </a:pPr>
            <a:r>
              <a:rPr lang="tr-TR" sz="1800" dirty="0">
                <a:latin typeface="+mj-lt"/>
              </a:rPr>
              <a:t>Maksimum entropi tabanlı eşikleme</a:t>
            </a:r>
          </a:p>
          <a:p>
            <a:pPr marL="514350" indent="-514350">
              <a:buFont typeface="+mj-lt"/>
              <a:buAutoNum type="arabicPeriod"/>
            </a:pPr>
            <a:r>
              <a:rPr lang="tr-TR" sz="1800" dirty="0">
                <a:latin typeface="+mj-lt"/>
              </a:rPr>
              <a:t>Bulanık mantık tabanlı eşikleme</a:t>
            </a:r>
          </a:p>
          <a:p>
            <a:pPr marL="0" indent="0">
              <a:buNone/>
            </a:pPr>
            <a:endParaRPr lang="tr-TR" sz="1800" dirty="0">
              <a:latin typeface="+mj-lt"/>
            </a:endParaRPr>
          </a:p>
        </p:txBody>
      </p:sp>
    </p:spTree>
    <p:extLst>
      <p:ext uri="{BB962C8B-B14F-4D97-AF65-F5344CB8AC3E}">
        <p14:creationId xmlns:p14="http://schemas.microsoft.com/office/powerpoint/2010/main" val="1891002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8D6E46A-2820-49A8-09F1-9BC1D742F740}"/>
              </a:ext>
            </a:extLst>
          </p:cNvPr>
          <p:cNvSpPr>
            <a:spLocks noGrp="1"/>
          </p:cNvSpPr>
          <p:nvPr>
            <p:ph type="title"/>
          </p:nvPr>
        </p:nvSpPr>
        <p:spPr>
          <a:xfrm>
            <a:off x="1101992" y="869320"/>
            <a:ext cx="9984615" cy="1597228"/>
          </a:xfrm>
        </p:spPr>
        <p:txBody>
          <a:bodyPr>
            <a:normAutofit/>
          </a:bodyPr>
          <a:lstStyle/>
          <a:p>
            <a:r>
              <a:rPr lang="tr-TR" sz="3600" dirty="0"/>
              <a:t>Çok Seviyeli Eşikleme</a:t>
            </a:r>
          </a:p>
        </p:txBody>
      </p:sp>
      <p:sp>
        <p:nvSpPr>
          <p:cNvPr id="3" name="İçerik Yer Tutucusu 2">
            <a:extLst>
              <a:ext uri="{FF2B5EF4-FFF2-40B4-BE49-F238E27FC236}">
                <a16:creationId xmlns:a16="http://schemas.microsoft.com/office/drawing/2014/main" id="{89FD07A2-F77C-FE3D-7A14-B686762CC3E6}"/>
              </a:ext>
            </a:extLst>
          </p:cNvPr>
          <p:cNvSpPr>
            <a:spLocks noGrp="1"/>
          </p:cNvSpPr>
          <p:nvPr>
            <p:ph idx="1"/>
          </p:nvPr>
        </p:nvSpPr>
        <p:spPr>
          <a:xfrm>
            <a:off x="1101992" y="2181804"/>
            <a:ext cx="8944874" cy="2728198"/>
          </a:xfrm>
        </p:spPr>
        <p:txBody>
          <a:bodyPr anchor="t">
            <a:noAutofit/>
          </a:bodyPr>
          <a:lstStyle/>
          <a:p>
            <a:pPr marL="0" indent="0">
              <a:buNone/>
            </a:pPr>
            <a:r>
              <a:rPr lang="tr-TR" sz="2000" dirty="0">
                <a:latin typeface="+mj-lt"/>
              </a:rPr>
              <a:t>Bu çalışmada kullanılan eşikleme yöntemlerinden biridir.</a:t>
            </a:r>
          </a:p>
          <a:p>
            <a:pPr marL="0" indent="0">
              <a:buNone/>
            </a:pPr>
            <a:r>
              <a:rPr lang="tr-TR" sz="2000" dirty="0">
                <a:latin typeface="+mj-lt"/>
              </a:rPr>
              <a:t>Gri ölçekli görüntüyü birkaç farklı bölgeye ayırabilen bir işlemdir.</a:t>
            </a:r>
          </a:p>
          <a:p>
            <a:pPr marL="0" indent="0">
              <a:buNone/>
            </a:pPr>
            <a:endParaRPr lang="tr-TR" sz="2000" dirty="0">
              <a:latin typeface="+mj-lt"/>
            </a:endParaRPr>
          </a:p>
          <a:p>
            <a:pPr marL="0" indent="0">
              <a:buNone/>
            </a:pPr>
            <a:endParaRPr lang="tr-TR" sz="2000" dirty="0">
              <a:latin typeface="+mj-lt"/>
            </a:endParaRPr>
          </a:p>
          <a:p>
            <a:pPr marL="0" indent="0">
              <a:buNone/>
            </a:pPr>
            <a:endParaRPr lang="tr-TR" sz="2000" dirty="0">
              <a:latin typeface="+mj-lt"/>
            </a:endParaRPr>
          </a:p>
          <a:p>
            <a:pPr marL="0" indent="0">
              <a:buNone/>
            </a:pPr>
            <a:endParaRPr lang="tr-TR" sz="2000" dirty="0">
              <a:latin typeface="+mj-lt"/>
            </a:endParaRPr>
          </a:p>
          <a:p>
            <a:pPr marL="0" indent="0">
              <a:buNone/>
            </a:pPr>
            <a:r>
              <a:rPr lang="tr-TR" sz="2000" dirty="0">
                <a:latin typeface="+mj-lt"/>
              </a:rPr>
              <a:t>p parametresi L gri tonlama seviyeleri L = {0, 1, 2,…, L - 1} ile temsil edilebilen gri tonlama görüntüsünün piksellerinden biridir. C1 ve C2 parametreleri, p pikselinin atanacağı sınıflardır, </a:t>
            </a:r>
            <a:r>
              <a:rPr lang="tr-TR" sz="2000" dirty="0" err="1">
                <a:latin typeface="+mj-lt"/>
              </a:rPr>
              <a:t>th</a:t>
            </a:r>
            <a:r>
              <a:rPr lang="tr-TR" sz="2000" dirty="0">
                <a:latin typeface="+mj-lt"/>
              </a:rPr>
              <a:t> parametresi ise eşik değeridir.</a:t>
            </a:r>
          </a:p>
        </p:txBody>
      </p:sp>
      <p:pic>
        <p:nvPicPr>
          <p:cNvPr id="4" name="Resim 3" descr="metin içeren bir resim&#10;&#10;Açıklama otomatik olarak oluşturuldu">
            <a:extLst>
              <a:ext uri="{FF2B5EF4-FFF2-40B4-BE49-F238E27FC236}">
                <a16:creationId xmlns:a16="http://schemas.microsoft.com/office/drawing/2014/main" id="{97179A91-A987-DE9A-D655-4E3D309E2EC4}"/>
              </a:ext>
            </a:extLst>
          </p:cNvPr>
          <p:cNvPicPr>
            <a:picLocks noChangeAspect="1"/>
          </p:cNvPicPr>
          <p:nvPr/>
        </p:nvPicPr>
        <p:blipFill rotWithShape="1">
          <a:blip r:embed="rId2">
            <a:extLst>
              <a:ext uri="{28A0092B-C50C-407E-A947-70E740481C1C}">
                <a14:useLocalDpi xmlns:a14="http://schemas.microsoft.com/office/drawing/2010/main" val="0"/>
              </a:ext>
            </a:extLst>
          </a:blip>
          <a:srcRect t="9237"/>
          <a:stretch/>
        </p:blipFill>
        <p:spPr>
          <a:xfrm>
            <a:off x="1186059" y="3188333"/>
            <a:ext cx="4484817" cy="1203120"/>
          </a:xfrm>
          <a:prstGeom prst="rect">
            <a:avLst/>
          </a:prstGeom>
        </p:spPr>
      </p:pic>
    </p:spTree>
    <p:extLst>
      <p:ext uri="{BB962C8B-B14F-4D97-AF65-F5344CB8AC3E}">
        <p14:creationId xmlns:p14="http://schemas.microsoft.com/office/powerpoint/2010/main" val="620441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3E3558C-6A04-F79C-154B-C8C6739A6499}"/>
              </a:ext>
            </a:extLst>
          </p:cNvPr>
          <p:cNvSpPr>
            <a:spLocks noGrp="1"/>
          </p:cNvSpPr>
          <p:nvPr>
            <p:ph type="title"/>
          </p:nvPr>
        </p:nvSpPr>
        <p:spPr>
          <a:xfrm>
            <a:off x="1285240" y="1050595"/>
            <a:ext cx="8074815" cy="1618489"/>
          </a:xfrm>
        </p:spPr>
        <p:txBody>
          <a:bodyPr anchor="ctr">
            <a:normAutofit/>
          </a:bodyPr>
          <a:lstStyle/>
          <a:p>
            <a:r>
              <a:rPr lang="tr-TR" sz="5000"/>
              <a:t>Maksimum Entropi Tabanlı Eşikleme</a:t>
            </a:r>
          </a:p>
        </p:txBody>
      </p:sp>
      <p:sp>
        <p:nvSpPr>
          <p:cNvPr id="3" name="İçerik Yer Tutucusu 2">
            <a:extLst>
              <a:ext uri="{FF2B5EF4-FFF2-40B4-BE49-F238E27FC236}">
                <a16:creationId xmlns:a16="http://schemas.microsoft.com/office/drawing/2014/main" id="{97F36DC9-7F9F-C238-EEBF-C808BD42732C}"/>
              </a:ext>
            </a:extLst>
          </p:cNvPr>
          <p:cNvSpPr>
            <a:spLocks noGrp="1"/>
          </p:cNvSpPr>
          <p:nvPr>
            <p:ph idx="1"/>
          </p:nvPr>
        </p:nvSpPr>
        <p:spPr>
          <a:xfrm>
            <a:off x="1285240" y="2969469"/>
            <a:ext cx="8074815" cy="2800395"/>
          </a:xfrm>
        </p:spPr>
        <p:txBody>
          <a:bodyPr anchor="t">
            <a:normAutofit/>
          </a:bodyPr>
          <a:lstStyle/>
          <a:p>
            <a:pPr marL="0" indent="0">
              <a:buNone/>
            </a:pPr>
            <a:r>
              <a:rPr lang="tr-TR" sz="2200">
                <a:latin typeface="+mj-lt"/>
              </a:rPr>
              <a:t>	</a:t>
            </a:r>
          </a:p>
          <a:p>
            <a:pPr marL="0" indent="0">
              <a:buNone/>
            </a:pPr>
            <a:r>
              <a:rPr lang="tr-TR" sz="2200">
                <a:latin typeface="+mj-lt"/>
              </a:rPr>
              <a:t>	Entopi yöntemlerine bağlı eşikleme işlemi araştırmacılar tarafından tercih edilen bir yöntemidir.</a:t>
            </a:r>
          </a:p>
          <a:p>
            <a:pPr marL="0" indent="0">
              <a:buNone/>
            </a:pPr>
            <a:r>
              <a:rPr lang="tr-TR" sz="2200">
                <a:latin typeface="+mj-lt"/>
              </a:rPr>
              <a:t>	 Bu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hesaplanır. </a:t>
            </a:r>
          </a:p>
        </p:txBody>
      </p:sp>
    </p:spTree>
    <p:extLst>
      <p:ext uri="{BB962C8B-B14F-4D97-AF65-F5344CB8AC3E}">
        <p14:creationId xmlns:p14="http://schemas.microsoft.com/office/powerpoint/2010/main" val="272497598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1212</Words>
  <Application>Microsoft Office PowerPoint</Application>
  <PresentationFormat>Geniş ekran</PresentationFormat>
  <Paragraphs>82</Paragraphs>
  <Slides>16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16</vt:i4>
      </vt:variant>
    </vt:vector>
  </HeadingPairs>
  <TitlesOfParts>
    <vt:vector size="20" baseType="lpstr">
      <vt:lpstr>Arial</vt:lpstr>
      <vt:lpstr>Calibri</vt:lpstr>
      <vt:lpstr>Calibri Light</vt:lpstr>
      <vt:lpstr>Office Teması</vt:lpstr>
      <vt:lpstr>RETİNA KAN DAMARLARINI ÇIKARMAK İÇİN EŞİKLEME TEMELLİ MORFOLOJİK BİR YÖNTEM</vt:lpstr>
      <vt:lpstr>Bu Slaytın Amacı Farklı Eşikleme Algoritmalarının Aynı Görüntüler Üzerindeki Performans Karşılaştırmasını Sağlamaktır  </vt:lpstr>
      <vt:lpstr>Bu Çalışma Körlüğün Önüne Geçebilmek İçin Retina Ağ Yapısının Doğru Bir Şekilde Bölütlenmesini Amaçlar</vt:lpstr>
      <vt:lpstr>Bu Sunumda Geleneksel Bir Yöntem Olan Morfolojik Tabanlı Bir Yöntem Kullanlmıştır </vt:lpstr>
      <vt:lpstr>Retina Damar Ağ Yapısını Otomatik Olarak Bölütleyen Morfolojik Tabanlı Bir Yöntem Önerilmiştir.</vt:lpstr>
      <vt:lpstr>Materyal Ve Metot  Morfolojik işlemler</vt:lpstr>
      <vt:lpstr>Eşikleme Yöntemleri</vt:lpstr>
      <vt:lpstr>Çok Seviyeli Eşikleme</vt:lpstr>
      <vt:lpstr>Maksimum Entropi Tabanlı Eşikleme</vt:lpstr>
      <vt:lpstr>Bulanık Mantık Tabanlı Eşikleme</vt:lpstr>
      <vt:lpstr>Kullanılan Yöntem</vt:lpstr>
      <vt:lpstr>Veri Seti</vt:lpstr>
      <vt:lpstr>Morfolojik İşlemler</vt:lpstr>
      <vt:lpstr>Bulgular ve Tartışma Bölütleme sonuçları</vt:lpstr>
      <vt:lpstr>Diğer Yöntemlerle Performans Karşılaştırması </vt:lpstr>
      <vt:lpstr>Sonuçlar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 kan damarlarını çıkarmak için eşikleme temelli morfolojik bir yöntem</dc:title>
  <dc:creator>Pınn n</dc:creator>
  <cp:lastModifiedBy>Pınn n</cp:lastModifiedBy>
  <cp:revision>6</cp:revision>
  <dcterms:created xsi:type="dcterms:W3CDTF">2022-12-16T15:09:32Z</dcterms:created>
  <dcterms:modified xsi:type="dcterms:W3CDTF">2022-12-17T14:42:55Z</dcterms:modified>
</cp:coreProperties>
</file>