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7"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C44C"/>
    <a:srgbClr val="82B63C"/>
    <a:srgbClr val="79AA38"/>
    <a:srgbClr val="6F9C34"/>
    <a:srgbClr val="A8D072"/>
    <a:srgbClr val="A0CC66"/>
    <a:srgbClr val="8BC143"/>
    <a:srgbClr val="82B73B"/>
    <a:srgbClr val="75A535"/>
    <a:srgbClr val="3529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FC0B0-89BB-4A42-AC80-E2F28E50EB1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C18752E-4A8F-497B-8AEC-647C8FEAC129}">
      <dgm:prSet/>
      <dgm:spPr>
        <a:solidFill>
          <a:schemeClr val="accent2">
            <a:lumMod val="50000"/>
          </a:schemeClr>
        </a:solidFill>
      </dgm:spPr>
      <dgm:t>
        <a:bodyPr/>
        <a:lstStyle/>
        <a:p>
          <a:r>
            <a:rPr lang="tr-TR" dirty="0"/>
            <a:t>Resmin alınması</a:t>
          </a:r>
          <a:endParaRPr lang="en-US" dirty="0"/>
        </a:p>
      </dgm:t>
    </dgm:pt>
    <dgm:pt modelId="{7C5D51DE-EF2B-4D6E-B6B0-78B339390315}" type="parTrans" cxnId="{F35989C0-1784-4E4F-BCE5-5C5A149477E1}">
      <dgm:prSet/>
      <dgm:spPr/>
      <dgm:t>
        <a:bodyPr/>
        <a:lstStyle/>
        <a:p>
          <a:endParaRPr lang="en-US"/>
        </a:p>
      </dgm:t>
    </dgm:pt>
    <dgm:pt modelId="{151C8C81-5FF1-4A79-B93E-A0E1E5BB1AD8}" type="sibTrans" cxnId="{F35989C0-1784-4E4F-BCE5-5C5A149477E1}">
      <dgm:prSet/>
      <dgm:spPr/>
      <dgm:t>
        <a:bodyPr/>
        <a:lstStyle/>
        <a:p>
          <a:endParaRPr lang="en-US"/>
        </a:p>
      </dgm:t>
    </dgm:pt>
    <dgm:pt modelId="{6C8BDD31-8A83-4524-B938-ACD3AD1488C0}">
      <dgm:prSet/>
      <dgm:spPr>
        <a:solidFill>
          <a:srgbClr val="557727"/>
        </a:solidFill>
      </dgm:spPr>
      <dgm:t>
        <a:bodyPr/>
        <a:lstStyle/>
        <a:p>
          <a:r>
            <a:rPr lang="tr-TR" dirty="0"/>
            <a:t>Resmin siyah-beyaz piksellere dönüştürülmesi</a:t>
          </a:r>
          <a:endParaRPr lang="en-US" dirty="0"/>
        </a:p>
      </dgm:t>
    </dgm:pt>
    <dgm:pt modelId="{65511B16-07CF-443B-A540-D2D96189DCCD}" type="parTrans" cxnId="{91EAEACC-12F2-4075-9332-E36C24FA9EF4}">
      <dgm:prSet/>
      <dgm:spPr/>
      <dgm:t>
        <a:bodyPr/>
        <a:lstStyle/>
        <a:p>
          <a:endParaRPr lang="en-US"/>
        </a:p>
      </dgm:t>
    </dgm:pt>
    <dgm:pt modelId="{9460294D-21C5-4EE7-93C8-706D87DAA928}" type="sibTrans" cxnId="{91EAEACC-12F2-4075-9332-E36C24FA9EF4}">
      <dgm:prSet/>
      <dgm:spPr/>
      <dgm:t>
        <a:bodyPr/>
        <a:lstStyle/>
        <a:p>
          <a:endParaRPr lang="en-US"/>
        </a:p>
      </dgm:t>
    </dgm:pt>
    <dgm:pt modelId="{0848C214-58A5-4879-9DDF-AAD7BD9207FC}">
      <dgm:prSet/>
      <dgm:spPr>
        <a:solidFill>
          <a:srgbClr val="6F9C34"/>
        </a:solidFill>
      </dgm:spPr>
      <dgm:t>
        <a:bodyPr/>
        <a:lstStyle/>
        <a:p>
          <a:r>
            <a:rPr lang="tr-TR" dirty="0"/>
            <a:t>Belirli pikselin altında olan nesnelerin kaldırılması</a:t>
          </a:r>
          <a:endParaRPr lang="en-US" dirty="0"/>
        </a:p>
      </dgm:t>
    </dgm:pt>
    <dgm:pt modelId="{B52634A1-E12D-4D2C-A674-76242C308BB7}" type="parTrans" cxnId="{D35C4BCF-4EE4-45D0-94C9-042916B88E62}">
      <dgm:prSet/>
      <dgm:spPr/>
      <dgm:t>
        <a:bodyPr/>
        <a:lstStyle/>
        <a:p>
          <a:endParaRPr lang="en-US"/>
        </a:p>
      </dgm:t>
    </dgm:pt>
    <dgm:pt modelId="{B3CC4AB5-370F-4CDC-A73B-86EE60A0AF81}" type="sibTrans" cxnId="{D35C4BCF-4EE4-45D0-94C9-042916B88E62}">
      <dgm:prSet/>
      <dgm:spPr/>
      <dgm:t>
        <a:bodyPr/>
        <a:lstStyle/>
        <a:p>
          <a:endParaRPr lang="en-US"/>
        </a:p>
      </dgm:t>
    </dgm:pt>
    <dgm:pt modelId="{0115DABB-BC23-4F9E-88AD-A79D8AA169EE}">
      <dgm:prSet/>
      <dgm:spPr>
        <a:solidFill>
          <a:srgbClr val="82B63C"/>
        </a:solidFill>
      </dgm:spPr>
      <dgm:t>
        <a:bodyPr/>
        <a:lstStyle/>
        <a:p>
          <a:r>
            <a:rPr lang="tr-TR" dirty="0"/>
            <a:t>Kirazların beyaza dönüştürülerek arka plandan ayırt edilmesi</a:t>
          </a:r>
          <a:endParaRPr lang="en-US" dirty="0"/>
        </a:p>
      </dgm:t>
    </dgm:pt>
    <dgm:pt modelId="{1EC960DB-9B67-4E87-92A1-243E7E1C1264}" type="parTrans" cxnId="{831DCA30-E1C5-459C-913B-3A8A7718EA9D}">
      <dgm:prSet/>
      <dgm:spPr/>
      <dgm:t>
        <a:bodyPr/>
        <a:lstStyle/>
        <a:p>
          <a:endParaRPr lang="en-US"/>
        </a:p>
      </dgm:t>
    </dgm:pt>
    <dgm:pt modelId="{0580677B-E821-4335-966E-5FAB2C6A872A}" type="sibTrans" cxnId="{831DCA30-E1C5-459C-913B-3A8A7718EA9D}">
      <dgm:prSet/>
      <dgm:spPr/>
      <dgm:t>
        <a:bodyPr/>
        <a:lstStyle/>
        <a:p>
          <a:endParaRPr lang="en-US"/>
        </a:p>
      </dgm:t>
    </dgm:pt>
    <dgm:pt modelId="{5478DAD9-7623-41A5-9488-779D071C9740}">
      <dgm:prSet/>
      <dgm:spPr>
        <a:solidFill>
          <a:srgbClr val="A8D072"/>
        </a:solidFill>
      </dgm:spPr>
      <dgm:t>
        <a:bodyPr/>
        <a:lstStyle/>
        <a:p>
          <a:r>
            <a:rPr lang="tr-TR" dirty="0"/>
            <a:t>Eşikleme yöntemi ile resmin sınırlarının belirlenmesi</a:t>
          </a:r>
          <a:endParaRPr lang="en-US" dirty="0"/>
        </a:p>
      </dgm:t>
    </dgm:pt>
    <dgm:pt modelId="{A02D8A99-AA17-4F0D-BACE-BD9AB77ECF39}" type="parTrans" cxnId="{DA8AB4E2-5DE2-42AE-A6FC-A49148631070}">
      <dgm:prSet/>
      <dgm:spPr/>
      <dgm:t>
        <a:bodyPr/>
        <a:lstStyle/>
        <a:p>
          <a:endParaRPr lang="en-US"/>
        </a:p>
      </dgm:t>
    </dgm:pt>
    <dgm:pt modelId="{4D7731A0-0A98-4B18-811C-4E964F1794AB}" type="sibTrans" cxnId="{DA8AB4E2-5DE2-42AE-A6FC-A49148631070}">
      <dgm:prSet/>
      <dgm:spPr/>
      <dgm:t>
        <a:bodyPr/>
        <a:lstStyle/>
        <a:p>
          <a:endParaRPr lang="en-US"/>
        </a:p>
      </dgm:t>
    </dgm:pt>
    <dgm:pt modelId="{F897A9FC-9A57-45B1-A9AC-D34631825716}">
      <dgm:prSet/>
      <dgm:spPr>
        <a:solidFill>
          <a:srgbClr val="A0CC66"/>
        </a:solidFill>
      </dgm:spPr>
      <dgm:t>
        <a:bodyPr/>
        <a:lstStyle/>
        <a:p>
          <a:r>
            <a:rPr lang="tr-TR" dirty="0"/>
            <a:t>Kirazların büyüklüklerinin hesaplanması</a:t>
          </a:r>
          <a:endParaRPr lang="en-US" dirty="0"/>
        </a:p>
      </dgm:t>
    </dgm:pt>
    <dgm:pt modelId="{D8739660-6433-484E-9550-5A9CC78A839C}" type="parTrans" cxnId="{49A51DB5-4827-433D-B4C1-6B586BE90C27}">
      <dgm:prSet/>
      <dgm:spPr/>
      <dgm:t>
        <a:bodyPr/>
        <a:lstStyle/>
        <a:p>
          <a:endParaRPr lang="en-US"/>
        </a:p>
      </dgm:t>
    </dgm:pt>
    <dgm:pt modelId="{B42D03F2-2205-4055-8B67-D0C9AACFB219}" type="sibTrans" cxnId="{49A51DB5-4827-433D-B4C1-6B586BE90C27}">
      <dgm:prSet/>
      <dgm:spPr/>
      <dgm:t>
        <a:bodyPr/>
        <a:lstStyle/>
        <a:p>
          <a:endParaRPr lang="en-US"/>
        </a:p>
      </dgm:t>
    </dgm:pt>
    <dgm:pt modelId="{2B96CA9D-650B-4312-8AC2-F5023B389DAB}">
      <dgm:prSet/>
      <dgm:spPr>
        <a:solidFill>
          <a:srgbClr val="82B63C"/>
        </a:solidFill>
      </dgm:spPr>
      <dgm:t>
        <a:bodyPr/>
        <a:lstStyle/>
        <a:p>
          <a:r>
            <a:rPr lang="tr-TR" dirty="0"/>
            <a:t>Kirazların sınıflarının belirlenmesi</a:t>
          </a:r>
          <a:endParaRPr lang="en-US" dirty="0"/>
        </a:p>
      </dgm:t>
    </dgm:pt>
    <dgm:pt modelId="{D640221E-E661-46D3-BF30-78C277440053}" type="parTrans" cxnId="{EFD22F9D-2D7F-4CAD-822C-1476BC00F0CB}">
      <dgm:prSet/>
      <dgm:spPr/>
      <dgm:t>
        <a:bodyPr/>
        <a:lstStyle/>
        <a:p>
          <a:endParaRPr lang="en-US"/>
        </a:p>
      </dgm:t>
    </dgm:pt>
    <dgm:pt modelId="{38291C94-0B8E-47E0-BD77-A3741CB48636}" type="sibTrans" cxnId="{EFD22F9D-2D7F-4CAD-822C-1476BC00F0CB}">
      <dgm:prSet/>
      <dgm:spPr/>
      <dgm:t>
        <a:bodyPr/>
        <a:lstStyle/>
        <a:p>
          <a:endParaRPr lang="en-US"/>
        </a:p>
      </dgm:t>
    </dgm:pt>
    <dgm:pt modelId="{FF366437-CA5B-4956-B85F-9B4BD79E046B}" type="pres">
      <dgm:prSet presAssocID="{622FC0B0-89BB-4A42-AC80-E2F28E50EB1A}" presName="diagram" presStyleCnt="0">
        <dgm:presLayoutVars>
          <dgm:dir/>
          <dgm:resizeHandles val="exact"/>
        </dgm:presLayoutVars>
      </dgm:prSet>
      <dgm:spPr/>
    </dgm:pt>
    <dgm:pt modelId="{6297E024-D339-496F-B5A0-5FE85D1D6F42}" type="pres">
      <dgm:prSet presAssocID="{CC18752E-4A8F-497B-8AEC-647C8FEAC129}" presName="node" presStyleLbl="node1" presStyleIdx="0" presStyleCnt="7" custLinFactNeighborX="-126" custLinFactNeighborY="-26266">
        <dgm:presLayoutVars>
          <dgm:bulletEnabled val="1"/>
        </dgm:presLayoutVars>
      </dgm:prSet>
      <dgm:spPr/>
    </dgm:pt>
    <dgm:pt modelId="{DEB3E59D-6F2D-4B9D-88F3-14D6C35D55B5}" type="pres">
      <dgm:prSet presAssocID="{151C8C81-5FF1-4A79-B93E-A0E1E5BB1AD8}" presName="sibTrans" presStyleCnt="0"/>
      <dgm:spPr/>
    </dgm:pt>
    <dgm:pt modelId="{FFB4A04F-2618-4556-8677-E1216CCBF45C}" type="pres">
      <dgm:prSet presAssocID="{6C8BDD31-8A83-4524-B938-ACD3AD1488C0}" presName="node" presStyleLbl="node1" presStyleIdx="1" presStyleCnt="7" custLinFactNeighborX="-774" custLinFactNeighborY="-14839">
        <dgm:presLayoutVars>
          <dgm:bulletEnabled val="1"/>
        </dgm:presLayoutVars>
      </dgm:prSet>
      <dgm:spPr/>
    </dgm:pt>
    <dgm:pt modelId="{9BB44EF3-A754-4926-ACCE-0C3DD5018C3B}" type="pres">
      <dgm:prSet presAssocID="{9460294D-21C5-4EE7-93C8-706D87DAA928}" presName="sibTrans" presStyleCnt="0"/>
      <dgm:spPr/>
    </dgm:pt>
    <dgm:pt modelId="{1BA80B44-071C-41DE-AFB0-6A0606323B82}" type="pres">
      <dgm:prSet presAssocID="{0848C214-58A5-4879-9DDF-AAD7BD9207FC}" presName="node" presStyleLbl="node1" presStyleIdx="2" presStyleCnt="7" custLinFactNeighborX="387" custLinFactNeighborY="-14839">
        <dgm:presLayoutVars>
          <dgm:bulletEnabled val="1"/>
        </dgm:presLayoutVars>
      </dgm:prSet>
      <dgm:spPr/>
    </dgm:pt>
    <dgm:pt modelId="{8D302EB8-E5A6-4598-BBBA-03B367FD18FB}" type="pres">
      <dgm:prSet presAssocID="{B3CC4AB5-370F-4CDC-A73B-86EE60A0AF81}" presName="sibTrans" presStyleCnt="0"/>
      <dgm:spPr/>
    </dgm:pt>
    <dgm:pt modelId="{CDB51DC2-0B74-4102-98CB-C8454BB5D398}" type="pres">
      <dgm:prSet presAssocID="{0115DABB-BC23-4F9E-88AD-A79D8AA169EE}" presName="node" presStyleLbl="node1" presStyleIdx="3" presStyleCnt="7" custLinFactNeighborX="1936" custLinFactNeighborY="-11613">
        <dgm:presLayoutVars>
          <dgm:bulletEnabled val="1"/>
        </dgm:presLayoutVars>
      </dgm:prSet>
      <dgm:spPr/>
    </dgm:pt>
    <dgm:pt modelId="{F326337D-2319-47CF-9E2B-07BE403F838A}" type="pres">
      <dgm:prSet presAssocID="{0580677B-E821-4335-966E-5FAB2C6A872A}" presName="sibTrans" presStyleCnt="0"/>
      <dgm:spPr/>
    </dgm:pt>
    <dgm:pt modelId="{70A0A4D2-54DB-4269-96D3-570D590FCE16}" type="pres">
      <dgm:prSet presAssocID="{5478DAD9-7623-41A5-9488-779D071C9740}" presName="node" presStyleLbl="node1" presStyleIdx="4" presStyleCnt="7">
        <dgm:presLayoutVars>
          <dgm:bulletEnabled val="1"/>
        </dgm:presLayoutVars>
      </dgm:prSet>
      <dgm:spPr/>
    </dgm:pt>
    <dgm:pt modelId="{0FE3A91D-4B87-4C8B-AAC2-C0CCC5804143}" type="pres">
      <dgm:prSet presAssocID="{4D7731A0-0A98-4B18-811C-4E964F1794AB}" presName="sibTrans" presStyleCnt="0"/>
      <dgm:spPr/>
    </dgm:pt>
    <dgm:pt modelId="{F6E3D7E2-2144-4093-BC2A-832837910E65}" type="pres">
      <dgm:prSet presAssocID="{F897A9FC-9A57-45B1-A9AC-D34631825716}" presName="node" presStyleLbl="node1" presStyleIdx="5" presStyleCnt="7">
        <dgm:presLayoutVars>
          <dgm:bulletEnabled val="1"/>
        </dgm:presLayoutVars>
      </dgm:prSet>
      <dgm:spPr/>
    </dgm:pt>
    <dgm:pt modelId="{EC6D2E9C-9786-43A7-A638-3191BA840CC1}" type="pres">
      <dgm:prSet presAssocID="{B42D03F2-2205-4055-8B67-D0C9AACFB219}" presName="sibTrans" presStyleCnt="0"/>
      <dgm:spPr/>
    </dgm:pt>
    <dgm:pt modelId="{4839F72B-6C7C-49C1-B81B-240B7FF34F3A}" type="pres">
      <dgm:prSet presAssocID="{2B96CA9D-650B-4312-8AC2-F5023B389DAB}" presName="node" presStyleLbl="node1" presStyleIdx="6" presStyleCnt="7">
        <dgm:presLayoutVars>
          <dgm:bulletEnabled val="1"/>
        </dgm:presLayoutVars>
      </dgm:prSet>
      <dgm:spPr/>
    </dgm:pt>
  </dgm:ptLst>
  <dgm:cxnLst>
    <dgm:cxn modelId="{5230680C-D743-4BB1-A6BF-49B417D37D02}" type="presOf" srcId="{0115DABB-BC23-4F9E-88AD-A79D8AA169EE}" destId="{CDB51DC2-0B74-4102-98CB-C8454BB5D398}" srcOrd="0" destOrd="0" presId="urn:microsoft.com/office/officeart/2005/8/layout/default"/>
    <dgm:cxn modelId="{7C3D1421-6208-4D19-8C3D-A8C4121DEE31}" type="presOf" srcId="{6C8BDD31-8A83-4524-B938-ACD3AD1488C0}" destId="{FFB4A04F-2618-4556-8677-E1216CCBF45C}" srcOrd="0" destOrd="0" presId="urn:microsoft.com/office/officeart/2005/8/layout/default"/>
    <dgm:cxn modelId="{831DCA30-E1C5-459C-913B-3A8A7718EA9D}" srcId="{622FC0B0-89BB-4A42-AC80-E2F28E50EB1A}" destId="{0115DABB-BC23-4F9E-88AD-A79D8AA169EE}" srcOrd="3" destOrd="0" parTransId="{1EC960DB-9B67-4E87-92A1-243E7E1C1264}" sibTransId="{0580677B-E821-4335-966E-5FAB2C6A872A}"/>
    <dgm:cxn modelId="{70380033-FE01-4254-A3DA-0BCD6072F685}" type="presOf" srcId="{0848C214-58A5-4879-9DDF-AAD7BD9207FC}" destId="{1BA80B44-071C-41DE-AFB0-6A0606323B82}" srcOrd="0" destOrd="0" presId="urn:microsoft.com/office/officeart/2005/8/layout/default"/>
    <dgm:cxn modelId="{72A4E46D-827B-472A-9D59-875435C8D53D}" type="presOf" srcId="{CC18752E-4A8F-497B-8AEC-647C8FEAC129}" destId="{6297E024-D339-496F-B5A0-5FE85D1D6F42}" srcOrd="0" destOrd="0" presId="urn:microsoft.com/office/officeart/2005/8/layout/default"/>
    <dgm:cxn modelId="{FD100059-4F52-445A-86AA-A260BF37295E}" type="presOf" srcId="{5478DAD9-7623-41A5-9488-779D071C9740}" destId="{70A0A4D2-54DB-4269-96D3-570D590FCE16}" srcOrd="0" destOrd="0" presId="urn:microsoft.com/office/officeart/2005/8/layout/default"/>
    <dgm:cxn modelId="{98E4AD84-FC66-4F8B-B552-AEB394DE0363}" type="presOf" srcId="{F897A9FC-9A57-45B1-A9AC-D34631825716}" destId="{F6E3D7E2-2144-4093-BC2A-832837910E65}" srcOrd="0" destOrd="0" presId="urn:microsoft.com/office/officeart/2005/8/layout/default"/>
    <dgm:cxn modelId="{EFD22F9D-2D7F-4CAD-822C-1476BC00F0CB}" srcId="{622FC0B0-89BB-4A42-AC80-E2F28E50EB1A}" destId="{2B96CA9D-650B-4312-8AC2-F5023B389DAB}" srcOrd="6" destOrd="0" parTransId="{D640221E-E661-46D3-BF30-78C277440053}" sibTransId="{38291C94-0B8E-47E0-BD77-A3741CB48636}"/>
    <dgm:cxn modelId="{49A51DB5-4827-433D-B4C1-6B586BE90C27}" srcId="{622FC0B0-89BB-4A42-AC80-E2F28E50EB1A}" destId="{F897A9FC-9A57-45B1-A9AC-D34631825716}" srcOrd="5" destOrd="0" parTransId="{D8739660-6433-484E-9550-5A9CC78A839C}" sibTransId="{B42D03F2-2205-4055-8B67-D0C9AACFB219}"/>
    <dgm:cxn modelId="{E0F5C2BF-8AA9-413B-8E46-77EEB5B55677}" type="presOf" srcId="{2B96CA9D-650B-4312-8AC2-F5023B389DAB}" destId="{4839F72B-6C7C-49C1-B81B-240B7FF34F3A}" srcOrd="0" destOrd="0" presId="urn:microsoft.com/office/officeart/2005/8/layout/default"/>
    <dgm:cxn modelId="{F35989C0-1784-4E4F-BCE5-5C5A149477E1}" srcId="{622FC0B0-89BB-4A42-AC80-E2F28E50EB1A}" destId="{CC18752E-4A8F-497B-8AEC-647C8FEAC129}" srcOrd="0" destOrd="0" parTransId="{7C5D51DE-EF2B-4D6E-B6B0-78B339390315}" sibTransId="{151C8C81-5FF1-4A79-B93E-A0E1E5BB1AD8}"/>
    <dgm:cxn modelId="{91EAEACC-12F2-4075-9332-E36C24FA9EF4}" srcId="{622FC0B0-89BB-4A42-AC80-E2F28E50EB1A}" destId="{6C8BDD31-8A83-4524-B938-ACD3AD1488C0}" srcOrd="1" destOrd="0" parTransId="{65511B16-07CF-443B-A540-D2D96189DCCD}" sibTransId="{9460294D-21C5-4EE7-93C8-706D87DAA928}"/>
    <dgm:cxn modelId="{D35C4BCF-4EE4-45D0-94C9-042916B88E62}" srcId="{622FC0B0-89BB-4A42-AC80-E2F28E50EB1A}" destId="{0848C214-58A5-4879-9DDF-AAD7BD9207FC}" srcOrd="2" destOrd="0" parTransId="{B52634A1-E12D-4D2C-A674-76242C308BB7}" sibTransId="{B3CC4AB5-370F-4CDC-A73B-86EE60A0AF81}"/>
    <dgm:cxn modelId="{DA8AB4E2-5DE2-42AE-A6FC-A49148631070}" srcId="{622FC0B0-89BB-4A42-AC80-E2F28E50EB1A}" destId="{5478DAD9-7623-41A5-9488-779D071C9740}" srcOrd="4" destOrd="0" parTransId="{A02D8A99-AA17-4F0D-BACE-BD9AB77ECF39}" sibTransId="{4D7731A0-0A98-4B18-811C-4E964F1794AB}"/>
    <dgm:cxn modelId="{C0622CF3-9F9E-47F4-8D2E-18ED834545DC}" type="presOf" srcId="{622FC0B0-89BB-4A42-AC80-E2F28E50EB1A}" destId="{FF366437-CA5B-4956-B85F-9B4BD79E046B}" srcOrd="0" destOrd="0" presId="urn:microsoft.com/office/officeart/2005/8/layout/default"/>
    <dgm:cxn modelId="{CBFC7E89-5740-49DA-8155-4FC4C848C1A0}" type="presParOf" srcId="{FF366437-CA5B-4956-B85F-9B4BD79E046B}" destId="{6297E024-D339-496F-B5A0-5FE85D1D6F42}" srcOrd="0" destOrd="0" presId="urn:microsoft.com/office/officeart/2005/8/layout/default"/>
    <dgm:cxn modelId="{A00B1DA8-CBAE-4B16-B991-074DF644507C}" type="presParOf" srcId="{FF366437-CA5B-4956-B85F-9B4BD79E046B}" destId="{DEB3E59D-6F2D-4B9D-88F3-14D6C35D55B5}" srcOrd="1" destOrd="0" presId="urn:microsoft.com/office/officeart/2005/8/layout/default"/>
    <dgm:cxn modelId="{4A39BDF3-E469-4F5D-8EE6-507A8CDBA22F}" type="presParOf" srcId="{FF366437-CA5B-4956-B85F-9B4BD79E046B}" destId="{FFB4A04F-2618-4556-8677-E1216CCBF45C}" srcOrd="2" destOrd="0" presId="urn:microsoft.com/office/officeart/2005/8/layout/default"/>
    <dgm:cxn modelId="{F1134B10-50EA-4AE4-BAFF-EDE6A819805B}" type="presParOf" srcId="{FF366437-CA5B-4956-B85F-9B4BD79E046B}" destId="{9BB44EF3-A754-4926-ACCE-0C3DD5018C3B}" srcOrd="3" destOrd="0" presId="urn:microsoft.com/office/officeart/2005/8/layout/default"/>
    <dgm:cxn modelId="{EB95EF09-F054-472E-88EF-7A54E9FA027C}" type="presParOf" srcId="{FF366437-CA5B-4956-B85F-9B4BD79E046B}" destId="{1BA80B44-071C-41DE-AFB0-6A0606323B82}" srcOrd="4" destOrd="0" presId="urn:microsoft.com/office/officeart/2005/8/layout/default"/>
    <dgm:cxn modelId="{561084FA-9E0E-4AC7-ABCF-0288CDA504F5}" type="presParOf" srcId="{FF366437-CA5B-4956-B85F-9B4BD79E046B}" destId="{8D302EB8-E5A6-4598-BBBA-03B367FD18FB}" srcOrd="5" destOrd="0" presId="urn:microsoft.com/office/officeart/2005/8/layout/default"/>
    <dgm:cxn modelId="{0E6A8443-E016-4255-B031-C871847A0B09}" type="presParOf" srcId="{FF366437-CA5B-4956-B85F-9B4BD79E046B}" destId="{CDB51DC2-0B74-4102-98CB-C8454BB5D398}" srcOrd="6" destOrd="0" presId="urn:microsoft.com/office/officeart/2005/8/layout/default"/>
    <dgm:cxn modelId="{A6FC7675-B473-498E-A96D-CE474B76BA14}" type="presParOf" srcId="{FF366437-CA5B-4956-B85F-9B4BD79E046B}" destId="{F326337D-2319-47CF-9E2B-07BE403F838A}" srcOrd="7" destOrd="0" presId="urn:microsoft.com/office/officeart/2005/8/layout/default"/>
    <dgm:cxn modelId="{EEB9A4CA-EF61-4859-9300-8D0D58E8AF5C}" type="presParOf" srcId="{FF366437-CA5B-4956-B85F-9B4BD79E046B}" destId="{70A0A4D2-54DB-4269-96D3-570D590FCE16}" srcOrd="8" destOrd="0" presId="urn:microsoft.com/office/officeart/2005/8/layout/default"/>
    <dgm:cxn modelId="{37550226-6C19-49D4-88BB-3A3481A395CD}" type="presParOf" srcId="{FF366437-CA5B-4956-B85F-9B4BD79E046B}" destId="{0FE3A91D-4B87-4C8B-AAC2-C0CCC5804143}" srcOrd="9" destOrd="0" presId="urn:microsoft.com/office/officeart/2005/8/layout/default"/>
    <dgm:cxn modelId="{802B7BE7-139A-4968-A217-D5C782D523E2}" type="presParOf" srcId="{FF366437-CA5B-4956-B85F-9B4BD79E046B}" destId="{F6E3D7E2-2144-4093-BC2A-832837910E65}" srcOrd="10" destOrd="0" presId="urn:microsoft.com/office/officeart/2005/8/layout/default"/>
    <dgm:cxn modelId="{27989D10-06A8-42F2-9AC0-297CDCEC335D}" type="presParOf" srcId="{FF366437-CA5B-4956-B85F-9B4BD79E046B}" destId="{EC6D2E9C-9786-43A7-A638-3191BA840CC1}" srcOrd="11" destOrd="0" presId="urn:microsoft.com/office/officeart/2005/8/layout/default"/>
    <dgm:cxn modelId="{571DEDEE-6749-4912-8826-7BA61734C517}" type="presParOf" srcId="{FF366437-CA5B-4956-B85F-9B4BD79E046B}" destId="{4839F72B-6C7C-49C1-B81B-240B7FF34F3A}"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7E024-D339-496F-B5A0-5FE85D1D6F42}">
      <dsp:nvSpPr>
        <dsp:cNvPr id="0" name=""/>
        <dsp:cNvSpPr/>
      </dsp:nvSpPr>
      <dsp:spPr>
        <a:xfrm>
          <a:off x="1" y="0"/>
          <a:ext cx="2539866" cy="1523919"/>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dirty="0"/>
            <a:t>Resmin alınması</a:t>
          </a:r>
          <a:endParaRPr lang="en-US" sz="2400" kern="1200" dirty="0"/>
        </a:p>
      </dsp:txBody>
      <dsp:txXfrm>
        <a:off x="1" y="0"/>
        <a:ext cx="2539866" cy="1523919"/>
      </dsp:txXfrm>
    </dsp:sp>
    <dsp:sp modelId="{FFB4A04F-2618-4556-8677-E1216CCBF45C}">
      <dsp:nvSpPr>
        <dsp:cNvPr id="0" name=""/>
        <dsp:cNvSpPr/>
      </dsp:nvSpPr>
      <dsp:spPr>
        <a:xfrm>
          <a:off x="2777396" y="0"/>
          <a:ext cx="2539866" cy="1523919"/>
        </a:xfrm>
        <a:prstGeom prst="rect">
          <a:avLst/>
        </a:prstGeom>
        <a:solidFill>
          <a:srgbClr val="55772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dirty="0"/>
            <a:t>Resmin siyah-beyaz piksellere dönüştürülmesi</a:t>
          </a:r>
          <a:endParaRPr lang="en-US" sz="2400" kern="1200" dirty="0"/>
        </a:p>
      </dsp:txBody>
      <dsp:txXfrm>
        <a:off x="2777396" y="0"/>
        <a:ext cx="2539866" cy="1523919"/>
      </dsp:txXfrm>
    </dsp:sp>
    <dsp:sp modelId="{1BA80B44-071C-41DE-AFB0-6A0606323B82}">
      <dsp:nvSpPr>
        <dsp:cNvPr id="0" name=""/>
        <dsp:cNvSpPr/>
      </dsp:nvSpPr>
      <dsp:spPr>
        <a:xfrm>
          <a:off x="5600737" y="0"/>
          <a:ext cx="2539866" cy="1523919"/>
        </a:xfrm>
        <a:prstGeom prst="rect">
          <a:avLst/>
        </a:prstGeom>
        <a:solidFill>
          <a:srgbClr val="6F9C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dirty="0"/>
            <a:t>Belirli pikselin altında olan nesnelerin kaldırılması</a:t>
          </a:r>
          <a:endParaRPr lang="en-US" sz="2400" kern="1200" dirty="0"/>
        </a:p>
      </dsp:txBody>
      <dsp:txXfrm>
        <a:off x="5600737" y="0"/>
        <a:ext cx="2539866" cy="1523919"/>
      </dsp:txXfrm>
    </dsp:sp>
    <dsp:sp modelId="{CDB51DC2-0B74-4102-98CB-C8454BB5D398}">
      <dsp:nvSpPr>
        <dsp:cNvPr id="0" name=""/>
        <dsp:cNvSpPr/>
      </dsp:nvSpPr>
      <dsp:spPr>
        <a:xfrm>
          <a:off x="8387962" y="16816"/>
          <a:ext cx="2539866" cy="1523919"/>
        </a:xfrm>
        <a:prstGeom prst="rect">
          <a:avLst/>
        </a:prstGeom>
        <a:solidFill>
          <a:srgbClr val="82B63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dirty="0"/>
            <a:t>Kirazların beyaza dönüştürülerek arka plandan ayırt edilmesi</a:t>
          </a:r>
          <a:endParaRPr lang="en-US" sz="2400" kern="1200" dirty="0"/>
        </a:p>
      </dsp:txBody>
      <dsp:txXfrm>
        <a:off x="8387962" y="16816"/>
        <a:ext cx="2539866" cy="1523919"/>
      </dsp:txXfrm>
    </dsp:sp>
    <dsp:sp modelId="{70A0A4D2-54DB-4269-96D3-570D590FCE16}">
      <dsp:nvSpPr>
        <dsp:cNvPr id="0" name=""/>
        <dsp:cNvSpPr/>
      </dsp:nvSpPr>
      <dsp:spPr>
        <a:xfrm>
          <a:off x="1400128" y="1971695"/>
          <a:ext cx="2539866" cy="1523919"/>
        </a:xfrm>
        <a:prstGeom prst="rect">
          <a:avLst/>
        </a:prstGeom>
        <a:solidFill>
          <a:srgbClr val="A8D07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dirty="0"/>
            <a:t>Eşikleme yöntemi ile resmin sınırlarının belirlenmesi</a:t>
          </a:r>
          <a:endParaRPr lang="en-US" sz="2400" kern="1200" dirty="0"/>
        </a:p>
      </dsp:txBody>
      <dsp:txXfrm>
        <a:off x="1400128" y="1971695"/>
        <a:ext cx="2539866" cy="1523919"/>
      </dsp:txXfrm>
    </dsp:sp>
    <dsp:sp modelId="{F6E3D7E2-2144-4093-BC2A-832837910E65}">
      <dsp:nvSpPr>
        <dsp:cNvPr id="0" name=""/>
        <dsp:cNvSpPr/>
      </dsp:nvSpPr>
      <dsp:spPr>
        <a:xfrm>
          <a:off x="4193981" y="1971695"/>
          <a:ext cx="2539866" cy="1523919"/>
        </a:xfrm>
        <a:prstGeom prst="rect">
          <a:avLst/>
        </a:prstGeom>
        <a:solidFill>
          <a:srgbClr val="A0CC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dirty="0"/>
            <a:t>Kirazların büyüklüklerinin hesaplanması</a:t>
          </a:r>
          <a:endParaRPr lang="en-US" sz="2400" kern="1200" dirty="0"/>
        </a:p>
      </dsp:txBody>
      <dsp:txXfrm>
        <a:off x="4193981" y="1971695"/>
        <a:ext cx="2539866" cy="1523919"/>
      </dsp:txXfrm>
    </dsp:sp>
    <dsp:sp modelId="{4839F72B-6C7C-49C1-B81B-240B7FF34F3A}">
      <dsp:nvSpPr>
        <dsp:cNvPr id="0" name=""/>
        <dsp:cNvSpPr/>
      </dsp:nvSpPr>
      <dsp:spPr>
        <a:xfrm>
          <a:off x="6987834" y="1971695"/>
          <a:ext cx="2539866" cy="1523919"/>
        </a:xfrm>
        <a:prstGeom prst="rect">
          <a:avLst/>
        </a:prstGeom>
        <a:solidFill>
          <a:srgbClr val="82B63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dirty="0"/>
            <a:t>Kirazların sınıflarının belirlenmesi</a:t>
          </a:r>
          <a:endParaRPr lang="en-US" sz="2400" kern="1200" dirty="0"/>
        </a:p>
      </dsp:txBody>
      <dsp:txXfrm>
        <a:off x="6987834" y="1971695"/>
        <a:ext cx="2539866" cy="15239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6CE6A90-EFC7-43E2-98DD-3C99491456E7}"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158ACF8-EB9F-4A49-8384-E1E8A10C06EF}" type="slidenum">
              <a:rPr lang="tr-TR" smtClean="0"/>
              <a:t>‹#›</a:t>
            </a:fld>
            <a:endParaRPr lang="tr-TR"/>
          </a:p>
        </p:txBody>
      </p:sp>
    </p:spTree>
    <p:extLst>
      <p:ext uri="{BB962C8B-B14F-4D97-AF65-F5344CB8AC3E}">
        <p14:creationId xmlns:p14="http://schemas.microsoft.com/office/powerpoint/2010/main" val="14916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6CE6A90-EFC7-43E2-98DD-3C99491456E7}"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158ACF8-EB9F-4A49-8384-E1E8A10C06EF}" type="slidenum">
              <a:rPr lang="tr-TR" smtClean="0"/>
              <a:t>‹#›</a:t>
            </a:fld>
            <a:endParaRPr lang="tr-TR"/>
          </a:p>
        </p:txBody>
      </p:sp>
    </p:spTree>
    <p:extLst>
      <p:ext uri="{BB962C8B-B14F-4D97-AF65-F5344CB8AC3E}">
        <p14:creationId xmlns:p14="http://schemas.microsoft.com/office/powerpoint/2010/main" val="3452028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6CE6A90-EFC7-43E2-98DD-3C99491456E7}"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158ACF8-EB9F-4A49-8384-E1E8A10C06EF}" type="slidenum">
              <a:rPr lang="tr-TR" smtClean="0"/>
              <a:t>‹#›</a:t>
            </a:fld>
            <a:endParaRPr lang="tr-TR"/>
          </a:p>
        </p:txBody>
      </p:sp>
    </p:spTree>
    <p:extLst>
      <p:ext uri="{BB962C8B-B14F-4D97-AF65-F5344CB8AC3E}">
        <p14:creationId xmlns:p14="http://schemas.microsoft.com/office/powerpoint/2010/main" val="400918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6CE6A90-EFC7-43E2-98DD-3C99491456E7}"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158ACF8-EB9F-4A49-8384-E1E8A10C06EF}" type="slidenum">
              <a:rPr lang="tr-TR" smtClean="0"/>
              <a:t>‹#›</a:t>
            </a:fld>
            <a:endParaRPr lang="tr-TR"/>
          </a:p>
        </p:txBody>
      </p:sp>
    </p:spTree>
    <p:extLst>
      <p:ext uri="{BB962C8B-B14F-4D97-AF65-F5344CB8AC3E}">
        <p14:creationId xmlns:p14="http://schemas.microsoft.com/office/powerpoint/2010/main" val="200200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6CE6A90-EFC7-43E2-98DD-3C99491456E7}"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158ACF8-EB9F-4A49-8384-E1E8A10C06EF}" type="slidenum">
              <a:rPr lang="tr-TR" smtClean="0"/>
              <a:t>‹#›</a:t>
            </a:fld>
            <a:endParaRPr lang="tr-TR"/>
          </a:p>
        </p:txBody>
      </p:sp>
    </p:spTree>
    <p:extLst>
      <p:ext uri="{BB962C8B-B14F-4D97-AF65-F5344CB8AC3E}">
        <p14:creationId xmlns:p14="http://schemas.microsoft.com/office/powerpoint/2010/main" val="173245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6CE6A90-EFC7-43E2-98DD-3C99491456E7}" type="datetimeFigureOut">
              <a:rPr lang="tr-TR" smtClean="0"/>
              <a:t>16.11.2022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158ACF8-EB9F-4A49-8384-E1E8A10C06EF}" type="slidenum">
              <a:rPr lang="tr-TR" smtClean="0"/>
              <a:t>‹#›</a:t>
            </a:fld>
            <a:endParaRPr lang="tr-TR"/>
          </a:p>
        </p:txBody>
      </p:sp>
    </p:spTree>
    <p:extLst>
      <p:ext uri="{BB962C8B-B14F-4D97-AF65-F5344CB8AC3E}">
        <p14:creationId xmlns:p14="http://schemas.microsoft.com/office/powerpoint/2010/main" val="26438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6CE6A90-EFC7-43E2-98DD-3C99491456E7}" type="datetimeFigureOut">
              <a:rPr lang="tr-TR" smtClean="0"/>
              <a:t>16.11.2022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158ACF8-EB9F-4A49-8384-E1E8A10C06EF}" type="slidenum">
              <a:rPr lang="tr-TR" smtClean="0"/>
              <a:t>‹#›</a:t>
            </a:fld>
            <a:endParaRPr lang="tr-TR"/>
          </a:p>
        </p:txBody>
      </p:sp>
    </p:spTree>
    <p:extLst>
      <p:ext uri="{BB962C8B-B14F-4D97-AF65-F5344CB8AC3E}">
        <p14:creationId xmlns:p14="http://schemas.microsoft.com/office/powerpoint/2010/main" val="68529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6CE6A90-EFC7-43E2-98DD-3C99491456E7}" type="datetimeFigureOut">
              <a:rPr lang="tr-TR" smtClean="0"/>
              <a:t>16.11.2022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158ACF8-EB9F-4A49-8384-E1E8A10C06EF}" type="slidenum">
              <a:rPr lang="tr-TR" smtClean="0"/>
              <a:t>‹#›</a:t>
            </a:fld>
            <a:endParaRPr lang="tr-TR"/>
          </a:p>
        </p:txBody>
      </p:sp>
    </p:spTree>
    <p:extLst>
      <p:ext uri="{BB962C8B-B14F-4D97-AF65-F5344CB8AC3E}">
        <p14:creationId xmlns:p14="http://schemas.microsoft.com/office/powerpoint/2010/main" val="8639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E6A90-EFC7-43E2-98DD-3C99491456E7}" type="datetimeFigureOut">
              <a:rPr lang="tr-TR" smtClean="0"/>
              <a:t>16.11.2022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158ACF8-EB9F-4A49-8384-E1E8A10C06EF}" type="slidenum">
              <a:rPr lang="tr-TR" smtClean="0"/>
              <a:t>‹#›</a:t>
            </a:fld>
            <a:endParaRPr lang="tr-TR"/>
          </a:p>
        </p:txBody>
      </p:sp>
    </p:spTree>
    <p:extLst>
      <p:ext uri="{BB962C8B-B14F-4D97-AF65-F5344CB8AC3E}">
        <p14:creationId xmlns:p14="http://schemas.microsoft.com/office/powerpoint/2010/main" val="115312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6CE6A90-EFC7-43E2-98DD-3C99491456E7}" type="datetimeFigureOut">
              <a:rPr lang="tr-TR" smtClean="0"/>
              <a:t>16.11.2022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158ACF8-EB9F-4A49-8384-E1E8A10C06EF}" type="slidenum">
              <a:rPr lang="tr-TR" smtClean="0"/>
              <a:t>‹#›</a:t>
            </a:fld>
            <a:endParaRPr lang="tr-TR"/>
          </a:p>
        </p:txBody>
      </p:sp>
    </p:spTree>
    <p:extLst>
      <p:ext uri="{BB962C8B-B14F-4D97-AF65-F5344CB8AC3E}">
        <p14:creationId xmlns:p14="http://schemas.microsoft.com/office/powerpoint/2010/main" val="303888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6CE6A90-EFC7-43E2-98DD-3C99491456E7}" type="datetimeFigureOut">
              <a:rPr lang="tr-TR" smtClean="0"/>
              <a:t>16.11.2022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158ACF8-EB9F-4A49-8384-E1E8A10C06EF}" type="slidenum">
              <a:rPr lang="tr-TR" smtClean="0"/>
              <a:t>‹#›</a:t>
            </a:fld>
            <a:endParaRPr lang="tr-TR"/>
          </a:p>
        </p:txBody>
      </p:sp>
    </p:spTree>
    <p:extLst>
      <p:ext uri="{BB962C8B-B14F-4D97-AF65-F5344CB8AC3E}">
        <p14:creationId xmlns:p14="http://schemas.microsoft.com/office/powerpoint/2010/main" val="347207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sharpenSoften amount="-57000"/>
                    </a14:imgEffect>
                    <a14:imgEffect>
                      <a14:brightnessContrast bright="-23000" contrast="-7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E6A90-EFC7-43E2-98DD-3C99491456E7}" type="datetimeFigureOut">
              <a:rPr lang="tr-TR" smtClean="0"/>
              <a:t>16.11.2022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8ACF8-EB9F-4A49-8384-E1E8A10C06EF}" type="slidenum">
              <a:rPr lang="tr-TR" smtClean="0"/>
              <a:t>‹#›</a:t>
            </a:fld>
            <a:endParaRPr lang="tr-TR"/>
          </a:p>
        </p:txBody>
      </p:sp>
    </p:spTree>
    <p:extLst>
      <p:ext uri="{BB962C8B-B14F-4D97-AF65-F5344CB8AC3E}">
        <p14:creationId xmlns:p14="http://schemas.microsoft.com/office/powerpoint/2010/main" val="30277788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CBABB0-7127-33C0-A504-5F4F476EA431}"/>
              </a:ext>
            </a:extLst>
          </p:cNvPr>
          <p:cNvSpPr>
            <a:spLocks noGrp="1"/>
          </p:cNvSpPr>
          <p:nvPr>
            <p:ph type="ctrTitle"/>
          </p:nvPr>
        </p:nvSpPr>
        <p:spPr>
          <a:xfrm>
            <a:off x="578651" y="1122363"/>
            <a:ext cx="11034695" cy="3174690"/>
          </a:xfrm>
        </p:spPr>
        <p:txBody>
          <a:bodyPr>
            <a:normAutofit/>
          </a:bodyPr>
          <a:lstStyle/>
          <a:p>
            <a:pPr algn="l"/>
            <a:r>
              <a:rPr lang="tr-TR" sz="6800" dirty="0">
                <a:solidFill>
                  <a:schemeClr val="bg1"/>
                </a:solidFill>
                <a:cs typeface="Times New Roman" panose="02020603050405020304" pitchFamily="18" charset="0"/>
              </a:rPr>
              <a:t>Görüntü İşleme Yöntemleri Kullanılarak Kiraz Meyvesinin</a:t>
            </a:r>
            <a:br>
              <a:rPr lang="tr-TR" sz="6800" dirty="0">
                <a:solidFill>
                  <a:schemeClr val="bg1"/>
                </a:solidFill>
                <a:cs typeface="Times New Roman" panose="02020603050405020304" pitchFamily="18" charset="0"/>
              </a:rPr>
            </a:br>
            <a:r>
              <a:rPr lang="tr-TR" sz="6800" dirty="0">
                <a:solidFill>
                  <a:schemeClr val="bg1"/>
                </a:solidFill>
                <a:cs typeface="Times New Roman" panose="02020603050405020304" pitchFamily="18" charset="0"/>
              </a:rPr>
              <a:t>Sınıflandırılması</a:t>
            </a:r>
          </a:p>
        </p:txBody>
      </p:sp>
      <p:sp>
        <p:nvSpPr>
          <p:cNvPr id="3" name="Alt Başlık 2">
            <a:extLst>
              <a:ext uri="{FF2B5EF4-FFF2-40B4-BE49-F238E27FC236}">
                <a16:creationId xmlns:a16="http://schemas.microsoft.com/office/drawing/2014/main" id="{9C3132F0-D76D-DEA5-F70B-58771B0B7ECD}"/>
              </a:ext>
            </a:extLst>
          </p:cNvPr>
          <p:cNvSpPr>
            <a:spLocks noGrp="1"/>
          </p:cNvSpPr>
          <p:nvPr>
            <p:ph type="subTitle" idx="1"/>
          </p:nvPr>
        </p:nvSpPr>
        <p:spPr>
          <a:xfrm>
            <a:off x="578651" y="4723637"/>
            <a:ext cx="11034695" cy="1481396"/>
          </a:xfrm>
        </p:spPr>
        <p:txBody>
          <a:bodyPr>
            <a:normAutofit/>
          </a:bodyPr>
          <a:lstStyle/>
          <a:p>
            <a:pPr algn="l"/>
            <a:r>
              <a:rPr lang="tr-TR" sz="2800" dirty="0">
                <a:solidFill>
                  <a:schemeClr val="bg1"/>
                </a:solidFill>
                <a:latin typeface="+mj-lt"/>
              </a:rPr>
              <a:t>Hazırlayan: Fatma Pınar Hayırlı</a:t>
            </a:r>
          </a:p>
          <a:p>
            <a:pPr algn="l"/>
            <a:r>
              <a:rPr lang="tr-TR" sz="2800" dirty="0">
                <a:solidFill>
                  <a:schemeClr val="bg1"/>
                </a:solidFill>
                <a:latin typeface="+mj-lt"/>
              </a:rPr>
              <a:t>Ders Öğretmeni: Kazım </a:t>
            </a:r>
            <a:r>
              <a:rPr lang="tr-TR" sz="2800" dirty="0" err="1">
                <a:solidFill>
                  <a:schemeClr val="bg1"/>
                </a:solidFill>
                <a:latin typeface="+mj-lt"/>
              </a:rPr>
              <a:t>Hanbay</a:t>
            </a:r>
            <a:endParaRPr lang="tr-TR" sz="2800" dirty="0">
              <a:solidFill>
                <a:schemeClr val="bg1"/>
              </a:solidFill>
              <a:latin typeface="+mj-lt"/>
            </a:endParaRPr>
          </a:p>
          <a:p>
            <a:pPr algn="l"/>
            <a:endParaRPr lang="tr-TR" sz="2800" dirty="0"/>
          </a:p>
        </p:txBody>
      </p:sp>
    </p:spTree>
    <p:extLst>
      <p:ext uri="{BB962C8B-B14F-4D97-AF65-F5344CB8AC3E}">
        <p14:creationId xmlns:p14="http://schemas.microsoft.com/office/powerpoint/2010/main" val="222448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2A1467DB-8758-100D-23FE-6BAD2A26107F}"/>
              </a:ext>
            </a:extLst>
          </p:cNvPr>
          <p:cNvSpPr>
            <a:spLocks noGrp="1"/>
          </p:cNvSpPr>
          <p:nvPr>
            <p:ph type="title"/>
          </p:nvPr>
        </p:nvSpPr>
        <p:spPr>
          <a:xfrm>
            <a:off x="838200" y="681037"/>
            <a:ext cx="10515600" cy="1325563"/>
          </a:xfrm>
        </p:spPr>
        <p:txBody>
          <a:bodyPr/>
          <a:lstStyle/>
          <a:p>
            <a:r>
              <a:rPr lang="tr-TR" dirty="0">
                <a:solidFill>
                  <a:schemeClr val="bg1"/>
                </a:solidFill>
                <a:latin typeface="+mn-lt"/>
              </a:rPr>
              <a:t>Sunumun Konusu</a:t>
            </a:r>
          </a:p>
        </p:txBody>
      </p:sp>
      <p:sp>
        <p:nvSpPr>
          <p:cNvPr id="3" name="İçerik Yer Tutucusu 2">
            <a:extLst>
              <a:ext uri="{FF2B5EF4-FFF2-40B4-BE49-F238E27FC236}">
                <a16:creationId xmlns:a16="http://schemas.microsoft.com/office/drawing/2014/main" id="{5F6A3E36-8024-2D5A-DC72-E646D5CC7114}"/>
              </a:ext>
            </a:extLst>
          </p:cNvPr>
          <p:cNvSpPr>
            <a:spLocks noGrp="1"/>
          </p:cNvSpPr>
          <p:nvPr>
            <p:ph idx="1"/>
          </p:nvPr>
        </p:nvSpPr>
        <p:spPr/>
        <p:txBody>
          <a:bodyPr anchor="ctr">
            <a:normAutofit/>
          </a:bodyPr>
          <a:lstStyle/>
          <a:p>
            <a:pPr marL="0" indent="0">
              <a:buNone/>
            </a:pPr>
            <a:r>
              <a:rPr lang="tr-TR" dirty="0">
                <a:solidFill>
                  <a:schemeClr val="bg1"/>
                </a:solidFill>
              </a:rPr>
              <a:t>	</a:t>
            </a:r>
            <a:r>
              <a:rPr lang="tr-TR" dirty="0">
                <a:solidFill>
                  <a:schemeClr val="bg1"/>
                </a:solidFill>
                <a:cs typeface="Times New Roman" panose="02020603050405020304" pitchFamily="18" charset="0"/>
              </a:rPr>
              <a:t>Hazırladığım sunumda sizlere </a:t>
            </a:r>
            <a:r>
              <a:rPr lang="tr-TR" b="1" dirty="0">
                <a:solidFill>
                  <a:schemeClr val="bg1"/>
                </a:solidFill>
                <a:cs typeface="Times New Roman" panose="02020603050405020304" pitchFamily="18" charset="0"/>
              </a:rPr>
              <a:t>görüntü işleme teknikleri </a:t>
            </a:r>
            <a:r>
              <a:rPr lang="tr-TR" dirty="0">
                <a:solidFill>
                  <a:schemeClr val="bg1"/>
                </a:solidFill>
                <a:cs typeface="Times New Roman" panose="02020603050405020304" pitchFamily="18" charset="0"/>
              </a:rPr>
              <a:t>kullanılarak </a:t>
            </a:r>
            <a:r>
              <a:rPr lang="tr-TR" b="1" dirty="0">
                <a:solidFill>
                  <a:schemeClr val="bg1"/>
                </a:solidFill>
                <a:cs typeface="Times New Roman" panose="02020603050405020304" pitchFamily="18" charset="0"/>
              </a:rPr>
              <a:t>kirazın boyutlara göre sınıflandırılması </a:t>
            </a:r>
            <a:r>
              <a:rPr lang="tr-TR" dirty="0">
                <a:solidFill>
                  <a:schemeClr val="bg1"/>
                </a:solidFill>
                <a:cs typeface="Times New Roman" panose="02020603050405020304" pitchFamily="18" charset="0"/>
              </a:rPr>
              <a:t>işlemini anlatmayı ve görüntü işlemenin ülkemize gıda sektöründe sağladığı faydalardan bahsetmeyi amaçlıyorum.</a:t>
            </a:r>
          </a:p>
          <a:p>
            <a:pPr marL="0" indent="0">
              <a:buNone/>
            </a:pPr>
            <a:r>
              <a:rPr lang="tr-TR" dirty="0">
                <a:solidFill>
                  <a:schemeClr val="bg1"/>
                </a:solidFill>
                <a:cs typeface="Times New Roman" panose="02020603050405020304" pitchFamily="18" charset="0"/>
              </a:rPr>
              <a:t> 	Bu uygulamada Matlab 2013R programı kullanarak kirazın küçük, orta ve büyük olarak gruplara ayrılmasını sağlayacağız. Bu programın en avantajlı yanı meyveler üst üste gelse bile resimlerinin ayrı ayrı kaydedilmesi ve hata payının sıfır olması.</a:t>
            </a:r>
          </a:p>
        </p:txBody>
      </p:sp>
    </p:spTree>
    <p:extLst>
      <p:ext uri="{BB962C8B-B14F-4D97-AF65-F5344CB8AC3E}">
        <p14:creationId xmlns:p14="http://schemas.microsoft.com/office/powerpoint/2010/main" val="40135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64A70-5166-A6C5-D238-EF2A953D2EC0}"/>
              </a:ext>
            </a:extLst>
          </p:cNvPr>
          <p:cNvSpPr>
            <a:spLocks noGrp="1"/>
          </p:cNvSpPr>
          <p:nvPr>
            <p:ph type="title"/>
          </p:nvPr>
        </p:nvSpPr>
        <p:spPr>
          <a:xfrm>
            <a:off x="838200" y="838353"/>
            <a:ext cx="10515600" cy="1325563"/>
          </a:xfrm>
        </p:spPr>
        <p:txBody>
          <a:bodyPr>
            <a:normAutofit fontScale="90000"/>
          </a:bodyPr>
          <a:lstStyle/>
          <a:p>
            <a:r>
              <a:rPr lang="tr-TR" sz="3600" b="1" dirty="0">
                <a:solidFill>
                  <a:schemeClr val="bg1"/>
                </a:solidFill>
                <a:latin typeface="+mn-lt"/>
                <a:cs typeface="Times New Roman" panose="02020603050405020304" pitchFamily="18" charset="0"/>
              </a:rPr>
              <a:t>Türkiye'de gıda sektöründe artık teknoloji devrine geçiliyor </a:t>
            </a:r>
            <a:br>
              <a:rPr lang="tr-TR" dirty="0">
                <a:solidFill>
                  <a:schemeClr val="bg1"/>
                </a:solidFill>
                <a:latin typeface="+mn-lt"/>
              </a:rPr>
            </a:br>
            <a:endParaRPr lang="tr-TR" dirty="0">
              <a:solidFill>
                <a:schemeClr val="bg1"/>
              </a:solidFill>
              <a:latin typeface="+mn-lt"/>
            </a:endParaRPr>
          </a:p>
        </p:txBody>
      </p:sp>
      <p:sp>
        <p:nvSpPr>
          <p:cNvPr id="3" name="İçerik Yer Tutucusu 2">
            <a:extLst>
              <a:ext uri="{FF2B5EF4-FFF2-40B4-BE49-F238E27FC236}">
                <a16:creationId xmlns:a16="http://schemas.microsoft.com/office/drawing/2014/main" id="{03CBD66D-832D-5E73-1B7B-FEB0519F7BAF}"/>
              </a:ext>
            </a:extLst>
          </p:cNvPr>
          <p:cNvSpPr>
            <a:spLocks noGrp="1"/>
          </p:cNvSpPr>
          <p:nvPr>
            <p:ph idx="1"/>
          </p:nvPr>
        </p:nvSpPr>
        <p:spPr/>
        <p:txBody>
          <a:bodyPr/>
          <a:lstStyle/>
          <a:p>
            <a:pPr marL="0" indent="0">
              <a:buNone/>
            </a:pPr>
            <a:r>
              <a:rPr lang="tr-TR" dirty="0">
                <a:solidFill>
                  <a:schemeClr val="bg1"/>
                </a:solidFill>
              </a:rPr>
              <a:t> 	Türkiye’ de yiyecek fabrikalarında önceden yapılan kontrollerin çoğu insan gücüyle yapıldığı için denetlemelerde hata payı çok daha fazlaydı. Görüntü işleme tekniklerinin hem zaman hem de maliyet açısından daha faydalı olması bu sektörde kullanımının yaygınlaşmasını sağladı.</a:t>
            </a:r>
          </a:p>
          <a:p>
            <a:pPr marL="0" indent="0" algn="just">
              <a:buNone/>
            </a:pPr>
            <a:r>
              <a:rPr lang="tr-TR" dirty="0">
                <a:solidFill>
                  <a:schemeClr val="bg1"/>
                </a:solidFill>
              </a:rPr>
              <a:t>Buna verebileceğim en iyi örneklerden biri geçen hafta okuduğumuz makale olan ekmeklerin kalitesini arttırmak için ekmek doku analiz programının kullanılmasıydı. </a:t>
            </a:r>
          </a:p>
          <a:p>
            <a:pPr marL="0" indent="0">
              <a:buNone/>
            </a:pPr>
            <a:endParaRPr lang="tr-TR" dirty="0">
              <a:solidFill>
                <a:schemeClr val="bg1"/>
              </a:solidFill>
            </a:endParaRPr>
          </a:p>
        </p:txBody>
      </p:sp>
    </p:spTree>
    <p:extLst>
      <p:ext uri="{BB962C8B-B14F-4D97-AF65-F5344CB8AC3E}">
        <p14:creationId xmlns:p14="http://schemas.microsoft.com/office/powerpoint/2010/main" val="155740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AFC068-EE55-84B9-F0A6-131E35EC6619}"/>
              </a:ext>
            </a:extLst>
          </p:cNvPr>
          <p:cNvSpPr>
            <a:spLocks noGrp="1"/>
          </p:cNvSpPr>
          <p:nvPr>
            <p:ph type="title"/>
          </p:nvPr>
        </p:nvSpPr>
        <p:spPr>
          <a:xfrm>
            <a:off x="763046" y="198101"/>
            <a:ext cx="4707671" cy="1225650"/>
          </a:xfrm>
        </p:spPr>
        <p:txBody>
          <a:bodyPr anchor="b">
            <a:normAutofit/>
          </a:bodyPr>
          <a:lstStyle/>
          <a:p>
            <a:r>
              <a:rPr lang="tr-TR" sz="3800" b="1" dirty="0">
                <a:solidFill>
                  <a:schemeClr val="bg1"/>
                </a:solidFill>
                <a:latin typeface="+mn-lt"/>
                <a:cs typeface="Times New Roman" panose="02020603050405020304" pitchFamily="18" charset="0"/>
              </a:rPr>
              <a:t>Kiraz</a:t>
            </a:r>
          </a:p>
        </p:txBody>
      </p:sp>
      <p:sp>
        <p:nvSpPr>
          <p:cNvPr id="3" name="İçerik Yer Tutucusu 2">
            <a:extLst>
              <a:ext uri="{FF2B5EF4-FFF2-40B4-BE49-F238E27FC236}">
                <a16:creationId xmlns:a16="http://schemas.microsoft.com/office/drawing/2014/main" id="{86C66E3B-AEA9-3920-9B56-BF9CFAC802E7}"/>
              </a:ext>
            </a:extLst>
          </p:cNvPr>
          <p:cNvSpPr>
            <a:spLocks noGrp="1"/>
          </p:cNvSpPr>
          <p:nvPr>
            <p:ph idx="1"/>
          </p:nvPr>
        </p:nvSpPr>
        <p:spPr>
          <a:xfrm>
            <a:off x="763046" y="1730269"/>
            <a:ext cx="10367070" cy="3731760"/>
          </a:xfrm>
        </p:spPr>
        <p:txBody>
          <a:bodyPr>
            <a:noAutofit/>
          </a:bodyPr>
          <a:lstStyle/>
          <a:p>
            <a:pPr marL="0" indent="0" algn="just">
              <a:buNone/>
            </a:pPr>
            <a:r>
              <a:rPr lang="tr-TR" sz="2400" dirty="0">
                <a:solidFill>
                  <a:schemeClr val="bg1"/>
                </a:solidFill>
              </a:rPr>
              <a:t>	Şimdi sizlere kısaca kiraz meyvesinden bahsedeceğim. Kiraz, gülgiller familyasına ait bir meyvedir. Kiraz üretiminin en çok yapıldığı ülkelerin başında 500 bin ton üretimle Türkiye gelmektedir. Bu verilere baktığımızda dünyadaki kiraz üretiminin %20’ sinin Türkiye’ de gerçekleştiğini söyleyebiliriz. </a:t>
            </a:r>
          </a:p>
          <a:p>
            <a:pPr marL="0" indent="0" algn="just">
              <a:buNone/>
            </a:pPr>
            <a:r>
              <a:rPr lang="tr-TR" sz="2400" dirty="0">
                <a:solidFill>
                  <a:schemeClr val="bg1"/>
                </a:solidFill>
              </a:rPr>
              <a:t>	Şimdi yapacağımız işlemin sebebini açıklıyayım. Günümüzde teknoloji ilerledikçe nesnelerin otomatik olarak sınıflandırılması önemli bir hale gelmiştir fakat insan gücü teknolojiye kıyasla daha yüksek hata payına sahip olduğu için bu tür işlemlerde teknolojiye geçiş yapılıyor.</a:t>
            </a:r>
          </a:p>
        </p:txBody>
      </p:sp>
    </p:spTree>
    <p:extLst>
      <p:ext uri="{BB962C8B-B14F-4D97-AF65-F5344CB8AC3E}">
        <p14:creationId xmlns:p14="http://schemas.microsoft.com/office/powerpoint/2010/main" val="307316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6C5738-C961-362B-C5CC-EA9BDBDB552B}"/>
              </a:ext>
            </a:extLst>
          </p:cNvPr>
          <p:cNvSpPr>
            <a:spLocks noGrp="1"/>
          </p:cNvSpPr>
          <p:nvPr>
            <p:ph type="title"/>
          </p:nvPr>
        </p:nvSpPr>
        <p:spPr/>
        <p:txBody>
          <a:bodyPr/>
          <a:lstStyle/>
          <a:p>
            <a:r>
              <a:rPr lang="tr-TR" dirty="0">
                <a:solidFill>
                  <a:schemeClr val="bg1"/>
                </a:solidFill>
                <a:latin typeface="+mn-lt"/>
                <a:cs typeface="Times New Roman" panose="02020603050405020304" pitchFamily="18" charset="0"/>
              </a:rPr>
              <a:t>Görüntü İşleme</a:t>
            </a:r>
          </a:p>
        </p:txBody>
      </p:sp>
      <p:sp>
        <p:nvSpPr>
          <p:cNvPr id="3" name="İçerik Yer Tutucusu 2">
            <a:extLst>
              <a:ext uri="{FF2B5EF4-FFF2-40B4-BE49-F238E27FC236}">
                <a16:creationId xmlns:a16="http://schemas.microsoft.com/office/drawing/2014/main" id="{5C563527-BD6A-A9CA-97AA-B4C6718B25CB}"/>
              </a:ext>
            </a:extLst>
          </p:cNvPr>
          <p:cNvSpPr>
            <a:spLocks noGrp="1"/>
          </p:cNvSpPr>
          <p:nvPr>
            <p:ph idx="1"/>
          </p:nvPr>
        </p:nvSpPr>
        <p:spPr/>
        <p:txBody>
          <a:bodyPr>
            <a:normAutofit/>
          </a:bodyPr>
          <a:lstStyle/>
          <a:p>
            <a:pPr marL="0" indent="0" algn="just">
              <a:buNone/>
            </a:pPr>
            <a:r>
              <a:rPr lang="tr-TR" dirty="0">
                <a:solidFill>
                  <a:schemeClr val="bg1"/>
                </a:solidFill>
                <a:cs typeface="Times New Roman" panose="02020603050405020304" pitchFamily="18" charset="0"/>
              </a:rPr>
              <a:t>	Görüntü işleme kısaca kamera, tarayıcı vb. diğer cihazlar  ile  bilgisayar ortamına aktarılan görüntülerin belirli programlar aracılığı ile analiz edilmesidir.</a:t>
            </a:r>
          </a:p>
          <a:p>
            <a:pPr marL="0" indent="0" algn="just">
              <a:buNone/>
            </a:pPr>
            <a:endParaRPr lang="tr-TR" dirty="0">
              <a:solidFill>
                <a:schemeClr val="bg1"/>
              </a:solidFill>
              <a:cs typeface="Times New Roman" panose="02020603050405020304" pitchFamily="18" charset="0"/>
            </a:endParaRPr>
          </a:p>
          <a:p>
            <a:pPr marL="0" indent="0" algn="just">
              <a:buNone/>
            </a:pPr>
            <a:r>
              <a:rPr lang="tr-TR" dirty="0">
                <a:solidFill>
                  <a:schemeClr val="bg1"/>
                </a:solidFill>
                <a:cs typeface="Times New Roman" panose="02020603050405020304" pitchFamily="18" charset="0"/>
              </a:rPr>
              <a:t>	Görüntü,  gölge, ışık ve çevresel faktörlerden oluşan tümleşik bir ifadedir. Bu tümleşik görüntülerdeki katmanları doğru ve kayıpsız  şekilde analiz edebilmek için çeşitli filtre ve ışık kaynaklarına ihtiyaç duyarız. Bu görüntü işleme donanımlarında kullanılan bu ışık kaynaklarından bazıları; UR, NIR, IR gibi </a:t>
            </a:r>
            <a:r>
              <a:rPr lang="tr-TR" dirty="0" err="1">
                <a:solidFill>
                  <a:schemeClr val="bg1"/>
                </a:solidFill>
                <a:cs typeface="Times New Roman" panose="02020603050405020304" pitchFamily="18" charset="0"/>
              </a:rPr>
              <a:t>infarred</a:t>
            </a:r>
            <a:r>
              <a:rPr lang="tr-TR" dirty="0">
                <a:solidFill>
                  <a:schemeClr val="bg1"/>
                </a:solidFill>
                <a:cs typeface="Times New Roman" panose="02020603050405020304" pitchFamily="18" charset="0"/>
              </a:rPr>
              <a:t> (kızılötesi) ve ultraviole ışınlardır.</a:t>
            </a:r>
          </a:p>
        </p:txBody>
      </p:sp>
    </p:spTree>
    <p:extLst>
      <p:ext uri="{BB962C8B-B14F-4D97-AF65-F5344CB8AC3E}">
        <p14:creationId xmlns:p14="http://schemas.microsoft.com/office/powerpoint/2010/main" val="331877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CA501AA-ECEE-124D-3622-2533FC261C85}"/>
              </a:ext>
            </a:extLst>
          </p:cNvPr>
          <p:cNvSpPr>
            <a:spLocks noGrp="1"/>
          </p:cNvSpPr>
          <p:nvPr>
            <p:ph idx="1"/>
          </p:nvPr>
        </p:nvSpPr>
        <p:spPr>
          <a:xfrm>
            <a:off x="985683" y="1725279"/>
            <a:ext cx="10515600" cy="4351338"/>
          </a:xfrm>
        </p:spPr>
        <p:txBody>
          <a:bodyPr/>
          <a:lstStyle/>
          <a:p>
            <a:pPr marL="0" indent="0" algn="just">
              <a:buNone/>
            </a:pPr>
            <a:r>
              <a:rPr lang="tr-TR" dirty="0">
                <a:cs typeface="Times New Roman" panose="02020603050405020304" pitchFamily="18" charset="0"/>
              </a:rPr>
              <a:t>	</a:t>
            </a:r>
            <a:r>
              <a:rPr lang="tr-TR" dirty="0">
                <a:solidFill>
                  <a:schemeClr val="bg1"/>
                </a:solidFill>
                <a:cs typeface="Times New Roman" panose="02020603050405020304" pitchFamily="18" charset="0"/>
              </a:rPr>
              <a:t>Görüntü işleme yönteminin uygulamada kullanımı ise şu şekilde oluyor; öncelikle görüntünün arka planı siyah bir zemin haline getirilerek kirazın arka planı temizleniyor. Daha sonda elde edilen görüntü çeşitli filtreleme işlemlerine tabi tutuluyor ve belirli algoritmalar ile kirazların sınır alanları belirleniyor. Sınırları belirlenen kirazlara ait boyut bilgisi hesaplanarak boyutsal sınıflandırma işlemi yapılıyor.</a:t>
            </a:r>
          </a:p>
        </p:txBody>
      </p:sp>
    </p:spTree>
    <p:extLst>
      <p:ext uri="{BB962C8B-B14F-4D97-AF65-F5344CB8AC3E}">
        <p14:creationId xmlns:p14="http://schemas.microsoft.com/office/powerpoint/2010/main" val="82874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0AF7CB-5333-B74A-B53C-28814D8813FD}"/>
              </a:ext>
            </a:extLst>
          </p:cNvPr>
          <p:cNvSpPr>
            <a:spLocks noGrp="1"/>
          </p:cNvSpPr>
          <p:nvPr>
            <p:ph type="title"/>
          </p:nvPr>
        </p:nvSpPr>
        <p:spPr>
          <a:xfrm>
            <a:off x="644056" y="486516"/>
            <a:ext cx="10457619" cy="1576446"/>
          </a:xfrm>
        </p:spPr>
        <p:txBody>
          <a:bodyPr anchor="ctr">
            <a:normAutofit/>
          </a:bodyPr>
          <a:lstStyle/>
          <a:p>
            <a:r>
              <a:rPr lang="tr-TR" sz="4000" dirty="0">
                <a:solidFill>
                  <a:srgbClr val="FFFFFF"/>
                </a:solidFill>
              </a:rPr>
              <a:t>Uygulama Aşamaları</a:t>
            </a:r>
          </a:p>
        </p:txBody>
      </p:sp>
      <p:graphicFrame>
        <p:nvGraphicFramePr>
          <p:cNvPr id="82" name="İçerik Yer Tutucusu 2">
            <a:extLst>
              <a:ext uri="{FF2B5EF4-FFF2-40B4-BE49-F238E27FC236}">
                <a16:creationId xmlns:a16="http://schemas.microsoft.com/office/drawing/2014/main" id="{D7F6519F-91FC-221F-D809-463F4D95DFAA}"/>
              </a:ext>
            </a:extLst>
          </p:cNvPr>
          <p:cNvGraphicFramePr>
            <a:graphicFrameLocks noGrp="1"/>
          </p:cNvGraphicFramePr>
          <p:nvPr>
            <p:ph idx="1"/>
            <p:extLst>
              <p:ext uri="{D42A27DB-BD31-4B8C-83A1-F6EECF244321}">
                <p14:modId xmlns:p14="http://schemas.microsoft.com/office/powerpoint/2010/main" val="1902725845"/>
              </p:ext>
            </p:extLst>
          </p:nvPr>
        </p:nvGraphicFramePr>
        <p:xfrm>
          <a:off x="644056" y="2370173"/>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01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707BC75-4BF4-B851-3DDA-7995DB41EC0A}"/>
              </a:ext>
            </a:extLst>
          </p:cNvPr>
          <p:cNvSpPr>
            <a:spLocks noGrp="1"/>
          </p:cNvSpPr>
          <p:nvPr>
            <p:ph idx="1"/>
          </p:nvPr>
        </p:nvSpPr>
        <p:spPr>
          <a:xfrm>
            <a:off x="689226" y="737419"/>
            <a:ext cx="7626730" cy="5178471"/>
          </a:xfrm>
        </p:spPr>
        <p:txBody>
          <a:bodyPr>
            <a:normAutofit fontScale="77500" lnSpcReduction="20000"/>
          </a:bodyPr>
          <a:lstStyle/>
          <a:p>
            <a:pPr marL="0" indent="0" algn="just">
              <a:lnSpc>
                <a:spcPct val="110000"/>
              </a:lnSpc>
              <a:buNone/>
            </a:pPr>
            <a:r>
              <a:rPr lang="tr-TR" sz="3000" dirty="0">
                <a:solidFill>
                  <a:schemeClr val="bg1"/>
                </a:solidFill>
              </a:rPr>
              <a:t>	İlk aşamada resim çekiliyor ve sisteme kaydediliyor. (Şekil1)</a:t>
            </a:r>
          </a:p>
          <a:p>
            <a:pPr marL="0" indent="0" algn="just">
              <a:lnSpc>
                <a:spcPct val="110000"/>
              </a:lnSpc>
              <a:buNone/>
            </a:pPr>
            <a:endParaRPr lang="tr-TR" sz="3000" dirty="0">
              <a:solidFill>
                <a:schemeClr val="bg1"/>
              </a:solidFill>
            </a:endParaRPr>
          </a:p>
          <a:p>
            <a:pPr marL="0" indent="0" algn="just">
              <a:lnSpc>
                <a:spcPct val="110000"/>
              </a:lnSpc>
              <a:buNone/>
            </a:pPr>
            <a:r>
              <a:rPr lang="tr-TR" sz="3000" dirty="0">
                <a:solidFill>
                  <a:schemeClr val="bg1"/>
                </a:solidFill>
              </a:rPr>
              <a:t>	Daha sonra resim siyah-beyaz piksellere dönüştürülüyor bu işlem iki adımda gerçekleştiriliyor ilk başta resmin arka planı beyaza kirazlar ise siyaha dönüştürülüyor. </a:t>
            </a:r>
          </a:p>
          <a:p>
            <a:pPr marL="0" indent="0" algn="just">
              <a:lnSpc>
                <a:spcPct val="110000"/>
              </a:lnSpc>
              <a:buNone/>
            </a:pPr>
            <a:r>
              <a:rPr lang="tr-TR" sz="3000" dirty="0">
                <a:solidFill>
                  <a:schemeClr val="bg1"/>
                </a:solidFill>
              </a:rPr>
              <a:t>Bu işlemden sonra </a:t>
            </a:r>
            <a:r>
              <a:rPr lang="tr-TR" sz="3000" dirty="0" err="1">
                <a:solidFill>
                  <a:schemeClr val="bg1"/>
                </a:solidFill>
              </a:rPr>
              <a:t>binary</a:t>
            </a:r>
            <a:r>
              <a:rPr lang="tr-TR" sz="3000" dirty="0">
                <a:solidFill>
                  <a:schemeClr val="bg1"/>
                </a:solidFill>
              </a:rPr>
              <a:t> moddaki görüntü Matlab </a:t>
            </a:r>
            <a:r>
              <a:rPr lang="tr-TR" sz="3000" dirty="0" err="1">
                <a:solidFill>
                  <a:schemeClr val="bg1"/>
                </a:solidFill>
              </a:rPr>
              <a:t>Bwboundaries</a:t>
            </a:r>
            <a:r>
              <a:rPr lang="tr-TR" sz="3000" dirty="0">
                <a:solidFill>
                  <a:schemeClr val="bg1"/>
                </a:solidFill>
              </a:rPr>
              <a:t> komutu ile ters çevriliyor ve arka plan siyah kirazlar beyaz olarak gösteriliyor.(Şekil2)</a:t>
            </a:r>
          </a:p>
          <a:p>
            <a:pPr marL="0" indent="0" algn="just">
              <a:lnSpc>
                <a:spcPct val="110000"/>
              </a:lnSpc>
              <a:buNone/>
            </a:pPr>
            <a:endParaRPr lang="tr-TR" sz="3000" dirty="0">
              <a:solidFill>
                <a:schemeClr val="bg1"/>
              </a:solidFill>
            </a:endParaRPr>
          </a:p>
          <a:p>
            <a:pPr marL="0" indent="0" algn="just">
              <a:lnSpc>
                <a:spcPct val="110000"/>
              </a:lnSpc>
              <a:buNone/>
            </a:pPr>
            <a:r>
              <a:rPr lang="tr-TR" sz="3000" dirty="0">
                <a:solidFill>
                  <a:schemeClr val="bg1"/>
                </a:solidFill>
              </a:rPr>
              <a:t>	Daha sonra program tarafından tespit edilen kirazların sınırları eşikleme yöntemi kullanılarak mavi renk ile belirlenmiş ve resimde bulunan nesne sayısı ekrana yansıtılmıştır.(Şekil3)</a:t>
            </a:r>
          </a:p>
          <a:p>
            <a:pPr marL="0" indent="0">
              <a:buNone/>
            </a:pPr>
            <a:endParaRPr lang="tr-TR" sz="3000" dirty="0">
              <a:solidFill>
                <a:schemeClr val="bg1"/>
              </a:solidFill>
            </a:endParaRP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pic>
        <p:nvPicPr>
          <p:cNvPr id="11" name="Resim 10" descr="iç mekan, kiraz, sebze içeren bir resim&#10;&#10;Açıklama otomatik olarak oluşturuldu">
            <a:extLst>
              <a:ext uri="{FF2B5EF4-FFF2-40B4-BE49-F238E27FC236}">
                <a16:creationId xmlns:a16="http://schemas.microsoft.com/office/drawing/2014/main" id="{7B8C8A51-1A43-85C9-8ABD-F5CB1A5D9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7385" y="267954"/>
            <a:ext cx="3287132" cy="1428585"/>
          </a:xfrm>
          <a:prstGeom prst="rect">
            <a:avLst/>
          </a:prstGeom>
        </p:spPr>
      </p:pic>
      <p:pic>
        <p:nvPicPr>
          <p:cNvPr id="13" name="Resim 12">
            <a:extLst>
              <a:ext uri="{FF2B5EF4-FFF2-40B4-BE49-F238E27FC236}">
                <a16:creationId xmlns:a16="http://schemas.microsoft.com/office/drawing/2014/main" id="{2F6F438E-D7F3-56DE-A405-C2CA977A1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7384" y="2171636"/>
            <a:ext cx="3287133" cy="1727251"/>
          </a:xfrm>
          <a:prstGeom prst="rect">
            <a:avLst/>
          </a:prstGeom>
        </p:spPr>
      </p:pic>
      <p:pic>
        <p:nvPicPr>
          <p:cNvPr id="15" name="Resim 14" descr="metin, ekran, ekran görüntüsü içeren bir resim&#10;&#10;Açıklama otomatik olarak oluşturuldu">
            <a:extLst>
              <a:ext uri="{FF2B5EF4-FFF2-40B4-BE49-F238E27FC236}">
                <a16:creationId xmlns:a16="http://schemas.microsoft.com/office/drawing/2014/main" id="{7DC0F953-8A93-50AF-6C6E-DF4FB6577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7384" y="4469965"/>
            <a:ext cx="3534615" cy="1760295"/>
          </a:xfrm>
          <a:prstGeom prst="rect">
            <a:avLst/>
          </a:prstGeom>
        </p:spPr>
      </p:pic>
      <p:sp>
        <p:nvSpPr>
          <p:cNvPr id="16" name="Metin kutusu 15">
            <a:extLst>
              <a:ext uri="{FF2B5EF4-FFF2-40B4-BE49-F238E27FC236}">
                <a16:creationId xmlns:a16="http://schemas.microsoft.com/office/drawing/2014/main" id="{FF4BDEFB-CEFF-6271-A27D-184DAD6676FF}"/>
              </a:ext>
            </a:extLst>
          </p:cNvPr>
          <p:cNvSpPr txBox="1"/>
          <p:nvPr/>
        </p:nvSpPr>
        <p:spPr>
          <a:xfrm>
            <a:off x="9211292" y="1728515"/>
            <a:ext cx="2179315" cy="338554"/>
          </a:xfrm>
          <a:prstGeom prst="rect">
            <a:avLst/>
          </a:prstGeom>
          <a:noFill/>
        </p:spPr>
        <p:txBody>
          <a:bodyPr wrap="none" rtlCol="0">
            <a:spAutoFit/>
          </a:bodyPr>
          <a:lstStyle/>
          <a:p>
            <a:r>
              <a:rPr lang="tr-TR" sz="1600" i="1" dirty="0">
                <a:solidFill>
                  <a:schemeClr val="bg1"/>
                </a:solidFill>
              </a:rPr>
              <a:t>Şekil1: İşlenmemiş resim</a:t>
            </a:r>
          </a:p>
        </p:txBody>
      </p:sp>
      <p:sp>
        <p:nvSpPr>
          <p:cNvPr id="17" name="Metin kutusu 16">
            <a:extLst>
              <a:ext uri="{FF2B5EF4-FFF2-40B4-BE49-F238E27FC236}">
                <a16:creationId xmlns:a16="http://schemas.microsoft.com/office/drawing/2014/main" id="{0469C06B-6BDB-A600-73F1-3C804C20FC18}"/>
              </a:ext>
            </a:extLst>
          </p:cNvPr>
          <p:cNvSpPr txBox="1"/>
          <p:nvPr/>
        </p:nvSpPr>
        <p:spPr>
          <a:xfrm>
            <a:off x="8315956" y="4026844"/>
            <a:ext cx="3876044" cy="338554"/>
          </a:xfrm>
          <a:prstGeom prst="rect">
            <a:avLst/>
          </a:prstGeom>
          <a:noFill/>
        </p:spPr>
        <p:txBody>
          <a:bodyPr wrap="square" rtlCol="0">
            <a:spAutoFit/>
          </a:bodyPr>
          <a:lstStyle/>
          <a:p>
            <a:r>
              <a:rPr lang="tr-TR" sz="1600" i="1" dirty="0">
                <a:solidFill>
                  <a:schemeClr val="bg1"/>
                </a:solidFill>
              </a:rPr>
              <a:t>Şekil2: Siyah-beyaz piksellere dönüştürülmesi</a:t>
            </a:r>
          </a:p>
        </p:txBody>
      </p:sp>
      <p:sp>
        <p:nvSpPr>
          <p:cNvPr id="18" name="Metin kutusu 17">
            <a:extLst>
              <a:ext uri="{FF2B5EF4-FFF2-40B4-BE49-F238E27FC236}">
                <a16:creationId xmlns:a16="http://schemas.microsoft.com/office/drawing/2014/main" id="{2605B948-EB67-F13C-2611-A84EDB24FC2B}"/>
              </a:ext>
            </a:extLst>
          </p:cNvPr>
          <p:cNvSpPr txBox="1"/>
          <p:nvPr/>
        </p:nvSpPr>
        <p:spPr>
          <a:xfrm>
            <a:off x="9057169" y="6334827"/>
            <a:ext cx="2735044" cy="338554"/>
          </a:xfrm>
          <a:prstGeom prst="rect">
            <a:avLst/>
          </a:prstGeom>
          <a:noFill/>
        </p:spPr>
        <p:txBody>
          <a:bodyPr wrap="none" rtlCol="0">
            <a:spAutoFit/>
          </a:bodyPr>
          <a:lstStyle/>
          <a:p>
            <a:r>
              <a:rPr lang="tr-TR" sz="1600" i="1" dirty="0">
                <a:solidFill>
                  <a:schemeClr val="bg1"/>
                </a:solidFill>
              </a:rPr>
              <a:t>Şekil3: Sınırlarının belirlenmesi</a:t>
            </a:r>
          </a:p>
        </p:txBody>
      </p:sp>
    </p:spTree>
    <p:extLst>
      <p:ext uri="{BB962C8B-B14F-4D97-AF65-F5344CB8AC3E}">
        <p14:creationId xmlns:p14="http://schemas.microsoft.com/office/powerpoint/2010/main" val="143850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960763-3E3C-4C2F-1122-B6D332A4CC39}"/>
              </a:ext>
            </a:extLst>
          </p:cNvPr>
          <p:cNvSpPr>
            <a:spLocks noGrp="1"/>
          </p:cNvSpPr>
          <p:nvPr>
            <p:ph type="title"/>
          </p:nvPr>
        </p:nvSpPr>
        <p:spPr/>
        <p:txBody>
          <a:bodyPr/>
          <a:lstStyle/>
          <a:p>
            <a:r>
              <a:rPr lang="tr-TR" dirty="0">
                <a:solidFill>
                  <a:schemeClr val="bg1"/>
                </a:solidFill>
              </a:rPr>
              <a:t>SONUÇ</a:t>
            </a:r>
          </a:p>
        </p:txBody>
      </p:sp>
      <p:sp>
        <p:nvSpPr>
          <p:cNvPr id="3" name="İçerik Yer Tutucusu 2">
            <a:extLst>
              <a:ext uri="{FF2B5EF4-FFF2-40B4-BE49-F238E27FC236}">
                <a16:creationId xmlns:a16="http://schemas.microsoft.com/office/drawing/2014/main" id="{9D3A02E2-3736-40BE-57EA-EB08A75E614A}"/>
              </a:ext>
            </a:extLst>
          </p:cNvPr>
          <p:cNvSpPr>
            <a:spLocks noGrp="1"/>
          </p:cNvSpPr>
          <p:nvPr>
            <p:ph idx="1"/>
          </p:nvPr>
        </p:nvSpPr>
        <p:spPr/>
        <p:txBody>
          <a:bodyPr>
            <a:normAutofit/>
          </a:bodyPr>
          <a:lstStyle/>
          <a:p>
            <a:pPr marL="0" indent="0" algn="just">
              <a:buNone/>
            </a:pPr>
            <a:r>
              <a:rPr lang="tr-TR" dirty="0">
                <a:solidFill>
                  <a:schemeClr val="bg1"/>
                </a:solidFill>
              </a:rPr>
              <a:t>	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 da arttırılacaktır. </a:t>
            </a:r>
          </a:p>
          <a:p>
            <a:pPr marL="0" indent="0" algn="just">
              <a:buNone/>
            </a:pPr>
            <a:r>
              <a:rPr lang="tr-TR" dirty="0">
                <a:solidFill>
                  <a:schemeClr val="bg1"/>
                </a:solidFill>
              </a:rPr>
              <a:t>	Bu uygulama sayesinde farklı meyvelere ait boyut bilgileri sistem tarafından sınıflandırılarak kalite ve pazarlama için önemli bir etken olan sınıflandırma işlemi gerçekleştirilmiş oluyor.</a:t>
            </a:r>
          </a:p>
          <a:p>
            <a:pPr marL="0" indent="0" algn="just">
              <a:buNone/>
            </a:pPr>
            <a:r>
              <a:rPr lang="tr-TR" dirty="0">
                <a:solidFill>
                  <a:schemeClr val="bg1"/>
                </a:solidFill>
              </a:rPr>
              <a:t> </a:t>
            </a:r>
          </a:p>
        </p:txBody>
      </p:sp>
    </p:spTree>
    <p:extLst>
      <p:ext uri="{BB962C8B-B14F-4D97-AF65-F5344CB8AC3E}">
        <p14:creationId xmlns:p14="http://schemas.microsoft.com/office/powerpoint/2010/main" val="92685818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234</TotalTime>
  <Words>584</Words>
  <Application>Microsoft Office PowerPoint</Application>
  <PresentationFormat>Geniş ekran</PresentationFormat>
  <Paragraphs>44</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Calibri Light</vt:lpstr>
      <vt:lpstr>Office Theme</vt:lpstr>
      <vt:lpstr>Görüntü İşleme Yöntemleri Kullanılarak Kiraz Meyvesinin Sınıflandırılması</vt:lpstr>
      <vt:lpstr>Sunumun Konusu</vt:lpstr>
      <vt:lpstr>Türkiye'de gıda sektöründe artık teknoloji devrine geçiliyor  </vt:lpstr>
      <vt:lpstr>Kiraz</vt:lpstr>
      <vt:lpstr>Görüntü İşleme</vt:lpstr>
      <vt:lpstr>PowerPoint Sunusu</vt:lpstr>
      <vt:lpstr>Uygulama Aşamaları</vt:lpstr>
      <vt:lpstr>PowerPoint Sunusu</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Pınn n</dc:creator>
  <cp:lastModifiedBy>Pınn n</cp:lastModifiedBy>
  <cp:revision>3</cp:revision>
  <dcterms:created xsi:type="dcterms:W3CDTF">2022-11-15T20:08:32Z</dcterms:created>
  <dcterms:modified xsi:type="dcterms:W3CDTF">2022-11-16T11:11:10Z</dcterms:modified>
</cp:coreProperties>
</file>